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43D7-88F0-417C-A657-B03CDE613C4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0010-BFC9-4C55-BEC0-6126B68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39AB-24C6-415C-BD01-680FB1FACB2E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37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3FA2-FFB5-4B03-9E23-D8462DC5B09F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9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EB77-B47F-48D8-B4C0-36F67B90EB3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1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1CF5-72B2-43FE-8B7E-FD34B3B61D96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5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155DF-4775-40E0-8C24-9F8BF52FB0A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08D6-345A-4EA8-BD49-6478803F5467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16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D2DC-1560-4D37-877E-400F61D11FB8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0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1A0-BDD6-4E51-8C3F-DF810D32A604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00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2C49C-C879-4221-BC31-C8DBCF174A80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8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7448-C715-498F-9693-E358E3CA7D4A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5BBD7D0-EFC0-4D8D-B45A-9E43E58DAA04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1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8DF18-C2C3-4548-80B3-0D2E2C2E852C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22C4F1-861F-4281-B0D9-53C9027E174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9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1792-B2E0-2701-EF4B-51393EAA5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856"/>
            <a:ext cx="9818670" cy="3586355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latin typeface="Bahnschrift Condensed" panose="020B0502040204020203" pitchFamily="34" charset="0"/>
              </a:rPr>
              <a:t>Searching &amp; Sorting in a Banking Application</a:t>
            </a:r>
            <a:br>
              <a:rPr lang="en-US" dirty="0">
                <a:latin typeface="Bahnschrift Condensed" panose="020B0502040204020203" pitchFamily="34" charset="0"/>
              </a:rPr>
            </a:br>
            <a:br>
              <a:rPr lang="en-US" dirty="0">
                <a:latin typeface="Bahnschrift Condensed" panose="020B0502040204020203" pitchFamily="34" charset="0"/>
              </a:rPr>
            </a:br>
            <a:r>
              <a:rPr lang="en-US" sz="1800" dirty="0">
                <a:latin typeface="Bahnschrift Condensed" panose="020B0502040204020203" pitchFamily="34" charset="0"/>
              </a:rPr>
              <a:t>(Initial Presentation)</a:t>
            </a:r>
            <a:br>
              <a:rPr lang="en-US" sz="1800" dirty="0">
                <a:latin typeface="Bahnschrift Condensed" panose="020B0502040204020203" pitchFamily="34" charset="0"/>
              </a:rPr>
            </a:br>
            <a:endParaRPr lang="en-US" sz="1800" dirty="0">
              <a:latin typeface="Bahnschrif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7267-4687-42AF-7797-1ECDCA905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894" y="4385328"/>
            <a:ext cx="8637072" cy="977621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Submitted by: </a:t>
            </a:r>
            <a:r>
              <a:rPr lang="en-US" sz="1800" dirty="0">
                <a:solidFill>
                  <a:schemeClr val="tx1"/>
                </a:solidFill>
              </a:rPr>
              <a:t>Muhammad Talha (46287) &amp; Hafiza Shujia Yousaf (47798)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Submitted to: </a:t>
            </a:r>
            <a:r>
              <a:rPr lang="en-US" sz="1800" dirty="0">
                <a:solidFill>
                  <a:schemeClr val="tx1"/>
                </a:solidFill>
              </a:rPr>
              <a:t>Dr. Saman Riaz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</a:rPr>
              <a:t>Subject: </a:t>
            </a:r>
            <a:r>
              <a:rPr lang="en-US" sz="1800" dirty="0">
                <a:solidFill>
                  <a:schemeClr val="tx1"/>
                </a:solidFill>
              </a:rPr>
              <a:t>Design and Analysis of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A4B19-F98D-D2A0-9622-6268B8D9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8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6A97-E6AC-72DC-70B2-5C1131E6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Two Pointers Technique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E59DC-10A9-5E7A-7EFB-FC853AA58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209801"/>
            <a:ext cx="8946541" cy="4195481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This technique uses two pointers that traverse the data structure simultaneously, often from opposite ends or moving at different speeds. It is useful for: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Searching pairs</a:t>
            </a:r>
            <a:r>
              <a:rPr lang="en-US" dirty="0"/>
              <a:t> or </a:t>
            </a:r>
            <a:r>
              <a:rPr lang="en-US" b="1" dirty="0"/>
              <a:t>finding subsequences</a:t>
            </a:r>
            <a:r>
              <a:rPr lang="en-US" dirty="0"/>
              <a:t> with certain properties.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dirty="0"/>
              <a:t>Eliminating redundant loops</a:t>
            </a:r>
            <a:r>
              <a:rPr lang="en-US" dirty="0"/>
              <a:t> to improve time complexity.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C9CA0-792E-D7C1-21D3-E0DD07E9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B08-B6E8-89CD-9CA0-ABED0051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Applications in Banking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C14A-1F49-A781-53C0-EA2143FA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Searching for Transactions within a Range</a:t>
            </a:r>
          </a:p>
          <a:p>
            <a:pPr lvl="1"/>
            <a:r>
              <a:rPr lang="en-US" b="1" dirty="0"/>
              <a:t>Time Complexity</a:t>
            </a:r>
            <a:r>
              <a:rPr lang="en-US" dirty="0"/>
              <a:t>: O(n), much faster than a nested loop (O(n²)).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Detecting Duplicate Transactions</a:t>
            </a:r>
          </a:p>
          <a:p>
            <a:pPr lvl="1"/>
            <a:r>
              <a:rPr lang="en-US" dirty="0"/>
              <a:t>By sorting the transactions first, a </a:t>
            </a:r>
            <a:r>
              <a:rPr lang="en-US" b="1" dirty="0"/>
              <a:t>single pass</a:t>
            </a:r>
            <a:r>
              <a:rPr lang="en-US" dirty="0"/>
              <a:t> with two pointers can identify duplicates in </a:t>
            </a:r>
            <a:r>
              <a:rPr lang="en-US" b="1" dirty="0"/>
              <a:t>O(n log n + n)</a:t>
            </a:r>
            <a:r>
              <a:rPr lang="en-US" dirty="0"/>
              <a:t> time.</a:t>
            </a:r>
          </a:p>
          <a:p>
            <a:pPr lvl="1"/>
            <a:endParaRPr lang="en-US" dirty="0"/>
          </a:p>
          <a:p>
            <a:r>
              <a:rPr lang="en-US" dirty="0"/>
              <a:t>Merging Sorted Lists</a:t>
            </a:r>
          </a:p>
          <a:p>
            <a:pPr lvl="1"/>
            <a:r>
              <a:rPr lang="en-US" dirty="0"/>
              <a:t>Combining </a:t>
            </a:r>
            <a:r>
              <a:rPr lang="en-US" b="1" dirty="0"/>
              <a:t>debit and credit transaction histories</a:t>
            </a:r>
            <a:r>
              <a:rPr lang="en-US" dirty="0"/>
              <a:t> sorted by date using two pointers.</a:t>
            </a:r>
          </a:p>
          <a:p>
            <a:pPr lvl="1"/>
            <a:r>
              <a:rPr lang="en-US" dirty="0"/>
              <a:t>One pointer iterates over the debit transactions, and another over the credit transactions. The smaller date between the two moves forward in a merge-like process.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37BBC-D7ED-3AF8-3B79-A6D67C0A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2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2D7-27D2-7A4D-86AB-D2DE4366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Advantages of Two Pointers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0E201-FE42-4629-EBAB-44D55DC52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Efficiency</a:t>
            </a:r>
            <a:r>
              <a:rPr lang="en-US" sz="1800" dirty="0"/>
              <a:t>: Reduces time complexity from O(n²) to O(n) or O(n log n).</a:t>
            </a:r>
          </a:p>
          <a:p>
            <a:r>
              <a:rPr lang="en-US" sz="1800" b="1" dirty="0"/>
              <a:t>Simple Implementation</a:t>
            </a:r>
            <a:r>
              <a:rPr lang="en-US" sz="1800" dirty="0"/>
              <a:t>: Easier to implement than advanced search structures for sorted data.</a:t>
            </a:r>
          </a:p>
          <a:p>
            <a:r>
              <a:rPr lang="en-US" sz="1800" b="1" dirty="0"/>
              <a:t>Simple Implementation</a:t>
            </a:r>
            <a:r>
              <a:rPr lang="en-US" sz="1800" dirty="0"/>
              <a:t>: Easier to implement than advanced search structures for sorted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5B8C-2B29-45BC-BF5F-997A59FE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97BC5-3DF0-2539-BA31-DDF3D6ECB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439274"/>
            <a:ext cx="9535856" cy="2695951"/>
          </a:xfrm>
          <a:prstGeom prst="rect">
            <a:avLst/>
          </a:prstGeom>
        </p:spPr>
      </p:pic>
      <p:sp>
        <p:nvSpPr>
          <p:cNvPr id="7" name="AutoShape 2" descr="Output image">
            <a:extLst>
              <a:ext uri="{FF2B5EF4-FFF2-40B4-BE49-F238E27FC236}">
                <a16:creationId xmlns:a16="http://schemas.microsoft.com/office/drawing/2014/main" id="{153563E9-B5D3-C094-450B-AC2F5AAE6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Output image">
            <a:extLst>
              <a:ext uri="{FF2B5EF4-FFF2-40B4-BE49-F238E27FC236}">
                <a16:creationId xmlns:a16="http://schemas.microsoft.com/office/drawing/2014/main" id="{77628652-3003-4394-4541-BBF11D1A23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78724B-7704-8DA2-7DCE-03A2E8DA7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79" y="108972"/>
            <a:ext cx="10318187" cy="5950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CDE8-7F79-0F7A-44AB-749F876E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0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65CF-1824-41D3-2117-683F6CCC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Algorithms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0CD7-E6B7-AC76-EBD0-1B199FB6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484"/>
            <a:ext cx="8946541" cy="419548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For Searching: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Two Pointers Technique</a:t>
            </a:r>
          </a:p>
          <a:p>
            <a:pPr lvl="1"/>
            <a:endParaRPr lang="en-US" dirty="0"/>
          </a:p>
          <a:p>
            <a:r>
              <a:rPr lang="en-US" dirty="0"/>
              <a:t>For Sorting: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lvl="1"/>
            <a:r>
              <a:rPr lang="en-US" dirty="0" err="1"/>
              <a:t>TimSort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err="1"/>
              <a:t>IntroSort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1FFB-3083-440A-F021-B586935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8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B97C-0A24-E68C-D31B-5AF23262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err="1"/>
              <a:t>Timsort</a:t>
            </a:r>
            <a:r>
              <a:rPr lang="en-US" dirty="0"/>
              <a:t> in a Banking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7C664-A3CC-D3CF-B8B5-C9F34E53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Overview:</a:t>
            </a:r>
          </a:p>
          <a:p>
            <a:pPr lvl="1"/>
            <a:r>
              <a:rPr lang="en-US" dirty="0" err="1"/>
              <a:t>Timsort</a:t>
            </a:r>
            <a:r>
              <a:rPr lang="en-US" dirty="0"/>
              <a:t> is a hybrid sorting algorithm derived from merge sort and insertion sort. It works by dividing the data into </a:t>
            </a:r>
            <a:r>
              <a:rPr lang="en-US" b="1" dirty="0"/>
              <a:t>runs</a:t>
            </a:r>
            <a:r>
              <a:rPr lang="en-US" dirty="0"/>
              <a:t> and sorting these runs using insertion sort, then merging them using a process similar to merge sort. It is the default sorting algorithm in Python and Android’s Java.</a:t>
            </a:r>
          </a:p>
          <a:p>
            <a:r>
              <a:rPr lang="en-US" b="1" dirty="0"/>
              <a:t>Application in Mobile Banking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Transaction History</a:t>
            </a:r>
            <a:r>
              <a:rPr lang="en-US" dirty="0"/>
              <a:t>: Displaying a user’s transaction history (sorted by date or amount).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Account Listings</a:t>
            </a:r>
            <a:r>
              <a:rPr lang="en-US" dirty="0"/>
              <a:t>: Sorting a list of customer accounts by balance, account number, or name.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Loan Applications</a:t>
            </a:r>
            <a:r>
              <a:rPr lang="en-US" dirty="0"/>
              <a:t>: Sorting loan applications based on interest rates, amounts, or approval status.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2480-D2EC-8CE4-FC8E-C1A9F7A7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CFB2-87BA-F0D0-A63B-3FE8E1D5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How </a:t>
            </a:r>
            <a:r>
              <a:rPr lang="en-US" dirty="0" err="1"/>
              <a:t>Timsort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2D937-D11C-2F04-A34A-5B5A672A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570" y="2001547"/>
            <a:ext cx="8946541" cy="4195481"/>
          </a:xfrm>
        </p:spPr>
        <p:txBody>
          <a:bodyPr/>
          <a:lstStyle/>
          <a:p>
            <a:r>
              <a:rPr lang="en-US" b="1" dirty="0"/>
              <a:t>Identify Natural Runs: </a:t>
            </a:r>
            <a:r>
              <a:rPr lang="en-US" dirty="0"/>
              <a:t>It scans through the data to find already sorted sub-sequences (runs). For example, transactions might already be sorted by date in parts.</a:t>
            </a:r>
          </a:p>
          <a:p>
            <a:r>
              <a:rPr lang="en-US" b="1" dirty="0"/>
              <a:t>Sort Small Runs</a:t>
            </a:r>
            <a:r>
              <a:rPr lang="en-US" dirty="0"/>
              <a:t>: Uses </a:t>
            </a:r>
            <a:r>
              <a:rPr lang="en-US" b="1" dirty="0"/>
              <a:t>insertion sort</a:t>
            </a:r>
            <a:r>
              <a:rPr lang="en-US" dirty="0"/>
              <a:t> on small runs for better performance.</a:t>
            </a:r>
          </a:p>
          <a:p>
            <a:r>
              <a:rPr lang="en-US" b="1" dirty="0"/>
              <a:t>Merge Runs</a:t>
            </a:r>
            <a:r>
              <a:rPr lang="en-US" dirty="0"/>
              <a:t>: Uses a merging technique similar to merge sort for larger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C9B38-50D3-6636-22FA-A10139C3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1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DEBA-FA7F-5EFB-D758-2A36F39F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Why </a:t>
            </a:r>
            <a:r>
              <a:rPr lang="en-US" dirty="0" err="1"/>
              <a:t>Timsort</a:t>
            </a:r>
            <a:r>
              <a:rPr lang="en-US" dirty="0"/>
              <a:t> is Suitable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0903-C050-D16F-5122-13DA75AE5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Real-World Data</a:t>
            </a:r>
            <a:r>
              <a:rPr lang="en-US" dirty="0"/>
              <a:t>: Most real-world banking data has partially sorted patterns (natural runs).</a:t>
            </a:r>
          </a:p>
          <a:p>
            <a:r>
              <a:rPr lang="en-US" b="1" dirty="0"/>
              <a:t>Adaptive</a:t>
            </a:r>
            <a:r>
              <a:rPr lang="en-US" dirty="0"/>
              <a:t>: </a:t>
            </a:r>
            <a:r>
              <a:rPr lang="en-US" dirty="0" err="1"/>
              <a:t>Timsort</a:t>
            </a:r>
            <a:r>
              <a:rPr lang="en-US" dirty="0"/>
              <a:t> adapts to the size and pattern of data, making it efficient for large datasets.</a:t>
            </a:r>
          </a:p>
          <a:p>
            <a:r>
              <a:rPr lang="en-US" b="1" dirty="0"/>
              <a:t>Stable Sorting</a:t>
            </a:r>
            <a:r>
              <a:rPr lang="en-US" dirty="0"/>
              <a:t>: Ensures that equal elements maintain their relative order, which is useful for sorting objects with multiple attributes (like transactions).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E6962-9986-0BF4-D934-7CEEBAF9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C016-4F39-B746-B7E9-31ABD844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err="1"/>
              <a:t>Introsort</a:t>
            </a:r>
            <a:r>
              <a:rPr lang="en-US" dirty="0"/>
              <a:t> in a Banking Mobile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F937-4B48-22D2-8B04-7B7400EE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Overview</a:t>
            </a:r>
          </a:p>
          <a:p>
            <a:pPr lvl="1"/>
            <a:r>
              <a:rPr lang="en-US" dirty="0" err="1"/>
              <a:t>Introsort</a:t>
            </a:r>
            <a:r>
              <a:rPr lang="en-US" dirty="0"/>
              <a:t> (Introspective Sort) combines quicksort, heapsort, and insertion sort. It starts with quicksort and switches to heapsort if the recursion depth exceeds a certain limit to avoid worst-case performance.</a:t>
            </a:r>
          </a:p>
          <a:p>
            <a:r>
              <a:rPr lang="en-US" b="1" dirty="0"/>
              <a:t>Application in Mobile Banking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Sorting Customers</a:t>
            </a:r>
            <a:r>
              <a:rPr lang="en-US" dirty="0"/>
              <a:t>: When fetching and displaying customers based on balance or name.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Card Transactions</a:t>
            </a:r>
            <a:r>
              <a:rPr lang="en-US" dirty="0"/>
              <a:t>: Sorting credit or debit card transactions based on the transaction date or amount.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Interest Rates</a:t>
            </a:r>
            <a:r>
              <a:rPr lang="en-US" dirty="0"/>
              <a:t>: Sorting loan interest rates or deposit schemes.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343D-5A3D-04D9-237B-0DC9FA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9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58D0-DA70-9ED1-FEC7-85E2CB0A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How </a:t>
            </a:r>
            <a:r>
              <a:rPr lang="en-US" dirty="0" err="1"/>
              <a:t>Introsort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EA0B-968B-7A71-8A2E-9C3B583F8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Initial Phase with Quicksort</a:t>
            </a:r>
            <a:r>
              <a:rPr lang="en-US" dirty="0"/>
              <a:t>: Uses quicksort for partitioning data.</a:t>
            </a:r>
          </a:p>
          <a:p>
            <a:r>
              <a:rPr lang="en-US" b="1" dirty="0"/>
              <a:t>Switch to Heapsort</a:t>
            </a:r>
            <a:r>
              <a:rPr lang="en-US" dirty="0"/>
              <a:t>: If the recursion depth grows too large (a sign of potential worst-case behavior), it switches to heapsort.</a:t>
            </a:r>
          </a:p>
          <a:p>
            <a:r>
              <a:rPr lang="en-US" b="1" dirty="0"/>
              <a:t>Insertion Sort for Small Partitions</a:t>
            </a:r>
            <a:r>
              <a:rPr lang="en-US" dirty="0"/>
              <a:t>: Handles small partitions with insertion sort for efficiency.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74413-D40A-5748-319B-82E506D3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80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FD28-8C63-8AE9-E606-91087DA4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Why </a:t>
            </a:r>
            <a:r>
              <a:rPr lang="en-US" dirty="0" err="1"/>
              <a:t>Introsort</a:t>
            </a:r>
            <a:r>
              <a:rPr lang="en-US" dirty="0"/>
              <a:t> is Suitable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FA44-C943-46E0-A44F-7E5DDEDD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Versatile</a:t>
            </a:r>
            <a:r>
              <a:rPr lang="en-US" dirty="0"/>
              <a:t>: Provides optimal performance across various input sizes.</a:t>
            </a:r>
          </a:p>
          <a:p>
            <a:r>
              <a:rPr lang="en-US" b="1" dirty="0"/>
              <a:t>Predictable Time Complexity</a:t>
            </a:r>
            <a:r>
              <a:rPr lang="en-US" dirty="0"/>
              <a:t>: Avoids quicksort’s worst-case behavior with heapsort.</a:t>
            </a:r>
          </a:p>
          <a:p>
            <a:r>
              <a:rPr lang="en-US" b="1" dirty="0"/>
              <a:t>Efficient for Large Data</a:t>
            </a:r>
            <a:r>
              <a:rPr lang="en-US" dirty="0"/>
              <a:t>: Banking applications may handle large data like bulk customer records, making </a:t>
            </a:r>
            <a:r>
              <a:rPr lang="en-US" dirty="0" err="1"/>
              <a:t>introsort’s</a:t>
            </a:r>
            <a:r>
              <a:rPr lang="en-US" dirty="0"/>
              <a:t> efficiency crucial.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9D821-BE75-347D-E025-B5BA93D4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A4933-6A92-51CF-1BD0-C2EEE512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79" y="4156657"/>
            <a:ext cx="96869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0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710186-D51D-DE41-4A76-41F175382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46" y="96048"/>
            <a:ext cx="10195429" cy="59194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1C5B-14A9-9D80-C866-C01726F2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C4F1-861F-4281-B0D9-53C9027E17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87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82</TotalTime>
  <Words>704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Condensed</vt:lpstr>
      <vt:lpstr>Calibri</vt:lpstr>
      <vt:lpstr>Gill Sans MT</vt:lpstr>
      <vt:lpstr>Wingdings</vt:lpstr>
      <vt:lpstr>Gallery</vt:lpstr>
      <vt:lpstr>Searching &amp; Sorting in a Banking Application  (Initial Presentation) </vt:lpstr>
      <vt:lpstr>Algorithms Used:</vt:lpstr>
      <vt:lpstr>Timsort in a Banking Mobile Application</vt:lpstr>
      <vt:lpstr>How Timsort Works</vt:lpstr>
      <vt:lpstr>Why Timsort is Suitable</vt:lpstr>
      <vt:lpstr>Introsort in a Banking Mobile Application</vt:lpstr>
      <vt:lpstr>How Introsort Works</vt:lpstr>
      <vt:lpstr>Why Introsort is Suitable</vt:lpstr>
      <vt:lpstr>PowerPoint Presentation</vt:lpstr>
      <vt:lpstr>Two Pointers Technique </vt:lpstr>
      <vt:lpstr>Applications in Banking Mobile Application</vt:lpstr>
      <vt:lpstr>Advantages of Two Pointers Technique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Talha Zahid</dc:creator>
  <cp:lastModifiedBy>Muhammad Talha Zahid</cp:lastModifiedBy>
  <cp:revision>14</cp:revision>
  <dcterms:created xsi:type="dcterms:W3CDTF">2025-01-12T17:56:57Z</dcterms:created>
  <dcterms:modified xsi:type="dcterms:W3CDTF">2025-01-22T09:01:36Z</dcterms:modified>
</cp:coreProperties>
</file>