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301" r:id="rId3"/>
    <p:sldId id="302" r:id="rId4"/>
    <p:sldId id="303" r:id="rId5"/>
    <p:sldId id="304" r:id="rId6"/>
    <p:sldId id="317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272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>
      <p:cViewPr varScale="1">
        <p:scale>
          <a:sx n="88" d="100"/>
          <a:sy n="88" d="100"/>
        </p:scale>
        <p:origin x="449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EFFE-1055-4D59-B6C5-941196AA932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6F250-31F7-49E9-B25A-3333AF8B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2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A6F250-31F7-49E9-B25A-3333AF8BFB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A0F9EFEF-196C-424F-9B8C-DC7D278A3290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5628637A-F053-4F90-9F88-79766A5B0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b="0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55233985-D04B-4D41-B2E2-1BD928319A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FD98D42-A9F5-4AA7-90E0-3E56653B65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C1453316-1B30-44A2-A09A-A6A770E9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0 w 1000"/>
                <a:gd name="T1" fmla="*/ 404 h 1000"/>
                <a:gd name="T2" fmla="*/ 0 w 1000"/>
                <a:gd name="T3" fmla="*/ 404 h 1000"/>
                <a:gd name="T4" fmla="*/ 0 w 1000"/>
                <a:gd name="T5" fmla="*/ 0 h 1000"/>
                <a:gd name="T6" fmla="*/ 0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BEA564A9-3324-486E-8D44-99757EB28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0 w 1000"/>
                <a:gd name="T3" fmla="*/ 0 h 1000"/>
                <a:gd name="T4" fmla="*/ 0 w 1000"/>
                <a:gd name="T5" fmla="*/ 232 h 1000"/>
                <a:gd name="T6" fmla="*/ 0 w 1000"/>
                <a:gd name="T7" fmla="*/ 232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7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01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1557543-4A24-4B28-8271-2B9E23C2A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75002F-7A06-4358-837C-649F83FCC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40726AF-C84B-4B5D-AAF2-774230078D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7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0292410-1A7E-4BD3-B454-9421B19AEE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D5EF4AE-8F47-4651-B1E5-7655BA115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EF3615C-6405-41E6-95D3-198D82878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35E9034-5089-4C9D-8FF1-16473D7D61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9B80FAC-38E9-4E47-AD97-E48149F7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5732954-B47C-42C4-A7B7-A244B7FCF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047EF3-8117-415A-8024-48C2BA6049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DB06853-73C3-443D-8925-F70A5F2E8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67708DC-36A3-4288-96FF-3AD462FF5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32B3AF-DBF8-4F98-B2FC-443E28D5C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8A474B8-A4BE-421C-8A06-268AD4360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08F0CBE-B7B7-4FE4-B2CC-29FB0133C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6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EBAC22-A9DD-4A1B-A835-5F4A57790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9CF1BD5-AD44-4110-9C7E-3661EDCD0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DB14729-85D1-44AA-A3D0-B0B178081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2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953A4-E269-4DA6-B820-9EC3E89C21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4C36C-4657-4787-BB58-71EC32F02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FDCB16-704E-49E9-A6A4-59D6CD074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68851F2-0533-4B2C-BE7B-FCD3EECDC7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665EFA7-C453-4EAC-AB22-68EC931D7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48AEBE-B338-4306-A3F4-F280151F9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0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F388C6-B6EF-44C0-9141-C22589BAF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F8C9421-CF2B-4B1E-A9BD-40D10116FD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111086A-068F-425D-8514-30674B6E3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3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7638AC-6E11-426D-A983-F2AAA6A6B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DCDA07-283C-4DFC-B532-50883BFA1F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07FA02-1370-4BBA-9C09-4DEFD23D8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1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F6CD7B-56DE-4268-B98B-8782A6ACE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CE9105-E384-4009-963B-656C4C80C5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DAB722E-7C93-4AB3-9CAC-6DEC20F13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5A9F4B-F821-49B4-9EDB-C2298E77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92E41C2-39AA-4783-8430-9BA171C7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BC1C13-0828-426E-9324-E21DAAC39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F699DB9-7E83-4717-8B5D-F219FF71F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74BCA356-FEC9-4B7F-8757-AA1D1AC4B7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latin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C36B927B-CF91-4A9C-B0B7-2E451E7FA2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FE806C22-A588-4FD7-8255-EA19237D24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B792971C-1866-4871-9243-F3EC9057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>
              <a:gd name="T0" fmla="*/ 2147483646 w 1000"/>
              <a:gd name="T1" fmla="*/ 2147483646 h 1000"/>
              <a:gd name="T2" fmla="*/ 0 w 1000"/>
              <a:gd name="T3" fmla="*/ 2147483646 h 1000"/>
              <a:gd name="T4" fmla="*/ 0 w 1000"/>
              <a:gd name="T5" fmla="*/ 0 h 1000"/>
              <a:gd name="T6" fmla="*/ 2147483646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7D64434A-AE2A-452A-AC00-77A917BD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Requirement Engineering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65F014-8B31-4E94-869C-EF136414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086100"/>
            <a:ext cx="5638800" cy="609600"/>
          </a:xfrm>
        </p:spPr>
        <p:txBody>
          <a:bodyPr/>
          <a:lstStyle/>
          <a:p>
            <a:r>
              <a:rPr lang="en-US" dirty="0"/>
              <a:t>Vision Document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3E619A-FFB0-4402-B362-9BA99DBD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259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9000" indent="-439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</a:defRPr>
            </a:lvl2pPr>
            <a:lvl3pPr marL="1293813" indent="-4032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81163" indent="-3857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4pPr>
            <a:lvl5pPr marL="20701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273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845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417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98900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 b="0" kern="0"/>
              <a:t>Muhammad Nasir</a:t>
            </a:r>
            <a:endParaRPr lang="en-US" altLang="en-US" sz="2000" b="0" kern="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82E633-6B88-41DF-973D-0E6EA8C6E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191000"/>
            <a:ext cx="2133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1400" b="0" dirty="0"/>
              <a:t>m.nasir@iiu.edu.pk</a:t>
            </a:r>
          </a:p>
        </p:txBody>
      </p:sp>
    </p:spTree>
    <p:extLst>
      <p:ext uri="{BB962C8B-B14F-4D97-AF65-F5344CB8AC3E}">
        <p14:creationId xmlns:p14="http://schemas.microsoft.com/office/powerpoint/2010/main" val="1940439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934200" cy="838200"/>
          </a:xfrm>
        </p:spPr>
        <p:txBody>
          <a:bodyPr/>
          <a:lstStyle/>
          <a:p>
            <a:r>
              <a:rPr lang="en-US" b="1" dirty="0"/>
              <a:t>Product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8006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Product Features</a:t>
            </a:r>
          </a:p>
          <a:p>
            <a:pPr lvl="1"/>
            <a:r>
              <a:rPr lang="en-US" dirty="0"/>
              <a:t>List features</a:t>
            </a:r>
          </a:p>
          <a:p>
            <a:pPr lvl="1"/>
            <a:r>
              <a:rPr lang="en-US" dirty="0"/>
              <a:t>Each feature provides a service that fulfills a user need</a:t>
            </a:r>
          </a:p>
          <a:p>
            <a:pPr lvl="1"/>
            <a:r>
              <a:rPr lang="en-US" dirty="0"/>
              <a:t>Abstract level (25-99 features)</a:t>
            </a:r>
          </a:p>
          <a:p>
            <a:r>
              <a:rPr lang="en-US" dirty="0">
                <a:solidFill>
                  <a:srgbClr val="00B050"/>
                </a:solidFill>
              </a:rPr>
              <a:t>Key Use Cases</a:t>
            </a:r>
          </a:p>
          <a:p>
            <a:pPr lvl="1"/>
            <a:r>
              <a:rPr lang="en-US" dirty="0"/>
              <a:t>Describe a few key use cases, perhaps those that are architecturally significant or those that will most readily help the reader understand how the system is intended to be used</a:t>
            </a:r>
          </a:p>
          <a:p>
            <a:r>
              <a:rPr lang="en-US" dirty="0">
                <a:solidFill>
                  <a:srgbClr val="00B050"/>
                </a:solidFill>
              </a:rPr>
              <a:t>Other Product Requirements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Applicable Standards</a:t>
            </a:r>
          </a:p>
          <a:p>
            <a:pPr lvl="2"/>
            <a:r>
              <a:rPr lang="en-US" dirty="0"/>
              <a:t>List all standards the product must comply with.</a:t>
            </a:r>
          </a:p>
          <a:p>
            <a:pPr lvl="1"/>
            <a:r>
              <a:rPr lang="en-US" sz="2900" dirty="0">
                <a:solidFill>
                  <a:srgbClr val="FF0000"/>
                </a:solidFill>
              </a:rPr>
              <a:t>System Requirements</a:t>
            </a:r>
          </a:p>
          <a:p>
            <a:pPr lvl="2"/>
            <a:r>
              <a:rPr lang="en-US" sz="2400" dirty="0"/>
              <a:t>Define any system requirements necessary to support the application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Licensing and Installation</a:t>
            </a:r>
          </a:p>
          <a:p>
            <a:pPr lvl="2"/>
            <a:r>
              <a:rPr lang="en-US" sz="2300" dirty="0"/>
              <a:t>Describe any installation requirements that also affect coding or that create the need for separate installation software.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Performance Requirements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Detail performance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1144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63" y="1905000"/>
            <a:ext cx="7661275" cy="4114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Documentation Requirements</a:t>
            </a:r>
          </a:p>
          <a:p>
            <a:pPr lvl="1"/>
            <a:r>
              <a:rPr lang="en-US" dirty="0"/>
              <a:t>Describe the documentation that must be developed to support successful application deployment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Manual</a:t>
            </a:r>
          </a:p>
          <a:p>
            <a:pPr lvl="2"/>
            <a:r>
              <a:rPr lang="en-US" dirty="0"/>
              <a:t>Describe the purpose and contents of the product user manual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Online Help</a:t>
            </a:r>
          </a:p>
          <a:p>
            <a:pPr lvl="2"/>
            <a:r>
              <a:rPr lang="en-US" dirty="0"/>
              <a:t>Requirements for online help, tool tips, and so 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Installation Guides, Configuration, and Read Me Files</a:t>
            </a:r>
          </a:p>
          <a:p>
            <a:pPr lvl="2"/>
            <a:r>
              <a:rPr lang="en-US" dirty="0"/>
              <a:t>Installation instruction</a:t>
            </a:r>
          </a:p>
          <a:p>
            <a:pPr lvl="3"/>
            <a:r>
              <a:rPr lang="en-US" dirty="0"/>
              <a:t>What is new with this release</a:t>
            </a:r>
          </a:p>
          <a:p>
            <a:pPr lvl="2"/>
            <a:r>
              <a:rPr lang="en-US" dirty="0"/>
              <a:t>Labeling and Packaging</a:t>
            </a:r>
          </a:p>
          <a:p>
            <a:pPr lvl="3"/>
            <a:r>
              <a:rPr lang="en-US" dirty="0"/>
              <a:t>Copy write notices, corporate logos, icons</a:t>
            </a:r>
          </a:p>
          <a:p>
            <a:r>
              <a:rPr lang="en-US" dirty="0"/>
              <a:t> </a:t>
            </a:r>
            <a:r>
              <a:rPr lang="en-US" b="1" dirty="0"/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12544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Vision Document for Release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283" y="1905000"/>
            <a:ext cx="7661275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case of a new product or application, probably every element of the Vision document must be developed and elaborated.</a:t>
            </a:r>
          </a:p>
          <a:p>
            <a:r>
              <a:rPr lang="en-US" dirty="0"/>
              <a:t>The Vision document must contain at least the following</a:t>
            </a:r>
          </a:p>
          <a:p>
            <a:r>
              <a:rPr lang="en-US" dirty="0">
                <a:solidFill>
                  <a:srgbClr val="FF0000"/>
                </a:solidFill>
              </a:rPr>
              <a:t>General Users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system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markets served</a:t>
            </a:r>
          </a:p>
          <a:p>
            <a:r>
              <a:rPr lang="en-US" dirty="0">
                <a:solidFill>
                  <a:srgbClr val="FF0000"/>
                </a:solidFill>
              </a:rPr>
              <a:t>Features </a:t>
            </a:r>
            <a:r>
              <a:rPr lang="en-US" dirty="0"/>
              <a:t>intended for release in</a:t>
            </a:r>
            <a:r>
              <a:rPr lang="en-US" dirty="0">
                <a:solidFill>
                  <a:srgbClr val="FF0000"/>
                </a:solidFill>
              </a:rPr>
              <a:t> version 1.0</a:t>
            </a:r>
          </a:p>
          <a:p>
            <a:r>
              <a:rPr lang="en-US" dirty="0">
                <a:solidFill>
                  <a:srgbClr val="FF0000"/>
                </a:solidFill>
              </a:rPr>
              <a:t>Other requirements</a:t>
            </a:r>
          </a:p>
          <a:p>
            <a:r>
              <a:rPr lang="en-US" dirty="0"/>
              <a:t> such as regulatory and environmental</a:t>
            </a:r>
          </a:p>
          <a:p>
            <a:pPr lvl="1"/>
            <a:r>
              <a:rPr lang="en-US" dirty="0"/>
              <a:t>Future features</a:t>
            </a:r>
          </a:p>
        </p:txBody>
      </p:sp>
    </p:spTree>
    <p:extLst>
      <p:ext uri="{BB962C8B-B14F-4D97-AF65-F5344CB8AC3E}">
        <p14:creationId xmlns:p14="http://schemas.microsoft.com/office/powerpoint/2010/main" val="399572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Vision Document for Release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52600"/>
            <a:ext cx="7772400" cy="4343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As the project evolves, features become better defined</a:t>
            </a:r>
          </a:p>
          <a:p>
            <a:pPr lvl="1"/>
            <a:r>
              <a:rPr lang="en-US" dirty="0"/>
              <a:t>they will be more fully elaborated in the Vision document.</a:t>
            </a:r>
          </a:p>
          <a:p>
            <a:r>
              <a:rPr lang="en-US" dirty="0">
                <a:solidFill>
                  <a:srgbClr val="FF0000"/>
                </a:solidFill>
              </a:rPr>
              <a:t>New features will be discovered</a:t>
            </a:r>
          </a:p>
          <a:p>
            <a:r>
              <a:rPr lang="en-US" dirty="0">
                <a:solidFill>
                  <a:srgbClr val="FF0000"/>
                </a:solidFill>
              </a:rPr>
              <a:t>New features discovered may be</a:t>
            </a:r>
          </a:p>
          <a:p>
            <a:pPr lvl="1"/>
            <a:r>
              <a:rPr lang="en-US" dirty="0"/>
              <a:t>scheduled for 2.0</a:t>
            </a:r>
          </a:p>
          <a:p>
            <a:pPr lvl="1"/>
            <a:r>
              <a:rPr lang="en-US" dirty="0"/>
              <a:t>and some for future release</a:t>
            </a:r>
          </a:p>
          <a:p>
            <a:r>
              <a:rPr lang="en-US" dirty="0">
                <a:solidFill>
                  <a:srgbClr val="FF0000"/>
                </a:solidFill>
              </a:rPr>
              <a:t>Record these in v2.0 of the Vision document either as</a:t>
            </a:r>
          </a:p>
          <a:p>
            <a:pPr lvl="1"/>
            <a:r>
              <a:rPr lang="en-US" dirty="0"/>
              <a:t>Scheduled for incorporation in 2.0 or as new future features.</a:t>
            </a:r>
          </a:p>
          <a:p>
            <a:r>
              <a:rPr lang="en-US" dirty="0">
                <a:solidFill>
                  <a:srgbClr val="FF0000"/>
                </a:solidFill>
              </a:rPr>
              <a:t>You may discover that some of the features implemented in version 1.0 did not deliver the intended value</a:t>
            </a:r>
          </a:p>
          <a:p>
            <a:r>
              <a:rPr lang="en-US" dirty="0">
                <a:solidFill>
                  <a:srgbClr val="FF0000"/>
                </a:solidFill>
              </a:rPr>
              <a:t>You will need to remove some features in the next release.</a:t>
            </a:r>
          </a:p>
          <a:p>
            <a:r>
              <a:rPr lang="en-US" dirty="0"/>
              <a:t>As a result, the document tends to grow</a:t>
            </a:r>
          </a:p>
        </p:txBody>
      </p:sp>
    </p:spTree>
    <p:extLst>
      <p:ext uri="{BB962C8B-B14F-4D97-AF65-F5344CB8AC3E}">
        <p14:creationId xmlns:p14="http://schemas.microsoft.com/office/powerpoint/2010/main" val="354597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990600"/>
          </a:xfrm>
        </p:spPr>
        <p:txBody>
          <a:bodyPr/>
          <a:lstStyle/>
          <a:p>
            <a:r>
              <a:rPr lang="en-US" b="1" dirty="0"/>
              <a:t>Delta Vision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572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Requirement grows over time, and it is quite natural</a:t>
            </a:r>
          </a:p>
          <a:p>
            <a:r>
              <a:rPr lang="en-US" dirty="0"/>
              <a:t>But unfortunately, the document becomes more difficult to read and to understand over time</a:t>
            </a:r>
          </a:p>
          <a:p>
            <a:r>
              <a:rPr lang="en-US" dirty="0"/>
              <a:t>The Delta Vision document</a:t>
            </a:r>
          </a:p>
          <a:p>
            <a:pPr lvl="1"/>
            <a:r>
              <a:rPr lang="en-US" dirty="0"/>
              <a:t>This Vision document focuses on only two things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what has changed and the information that must be included for context purposes</a:t>
            </a:r>
          </a:p>
          <a:p>
            <a:r>
              <a:rPr lang="en-US" dirty="0"/>
              <a:t>The Delta Vision document focuses primarily </a:t>
            </a:r>
            <a:r>
              <a:rPr lang="en-US" dirty="0">
                <a:solidFill>
                  <a:srgbClr val="FF0000"/>
                </a:solidFill>
              </a:rPr>
              <a:t>on what is new and what is different about this release.</a:t>
            </a:r>
          </a:p>
          <a:p>
            <a:pPr lvl="1"/>
            <a:r>
              <a:rPr lang="en-US" dirty="0"/>
              <a:t>This focus on only what has changed is a primary learning technique and is extremely beneficial in dealing with complex systems of information</a:t>
            </a:r>
          </a:p>
          <a:p>
            <a:r>
              <a:rPr lang="en-US" dirty="0"/>
              <a:t>Vision Document</a:t>
            </a:r>
          </a:p>
          <a:p>
            <a:pPr lvl="1"/>
            <a:r>
              <a:rPr lang="en-US" dirty="0"/>
              <a:t>Version 1.0 is our comprehensive starting point, telling us everything need to know about our project.</a:t>
            </a:r>
          </a:p>
          <a:p>
            <a:pPr lvl="1"/>
            <a:r>
              <a:rPr lang="en-US" dirty="0"/>
              <a:t>Delta Version 2.0 defines that which is different in this release.</a:t>
            </a:r>
          </a:p>
          <a:p>
            <a:pPr lvl="1"/>
            <a:r>
              <a:rPr lang="en-US" dirty="0"/>
              <a:t>Taken together, vision 1.0 plus delta vision 2.0 define the “whole product definition."</a:t>
            </a:r>
          </a:p>
        </p:txBody>
      </p:sp>
    </p:spTree>
    <p:extLst>
      <p:ext uri="{BB962C8B-B14F-4D97-AF65-F5344CB8AC3E}">
        <p14:creationId xmlns:p14="http://schemas.microsoft.com/office/powerpoint/2010/main" val="1258079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8C9E18-4014-45EC-982C-2AEE703AE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End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9F13CC-193F-4DA6-8032-222A730A2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Thanks for listening</a:t>
            </a:r>
          </a:p>
          <a:p>
            <a:pPr eaLnBrk="1" hangingPunct="1"/>
            <a:r>
              <a:rPr lang="en-US" altLang="en-US"/>
              <a:t>Questions would be appreciated.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5867400" cy="685800"/>
          </a:xfrm>
        </p:spPr>
        <p:txBody>
          <a:bodyPr/>
          <a:lstStyle/>
          <a:p>
            <a:r>
              <a:rPr lang="en-US" b="1" dirty="0"/>
              <a:t>Vision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Describes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application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general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terms</a:t>
            </a:r>
            <a:r>
              <a:rPr lang="en-US" dirty="0"/>
              <a:t>, including descriptions of the 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market</a:t>
            </a:r>
            <a:r>
              <a:rPr lang="en-US" dirty="0"/>
              <a:t>, the </a:t>
            </a:r>
            <a:r>
              <a:rPr lang="en-US" dirty="0">
                <a:solidFill>
                  <a:srgbClr val="00B050"/>
                </a:solidFill>
              </a:rPr>
              <a:t>users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system</a:t>
            </a:r>
            <a:r>
              <a:rPr lang="en-US" dirty="0"/>
              <a:t>, and the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application</a:t>
            </a:r>
          </a:p>
          <a:p>
            <a:r>
              <a:rPr lang="en-US" dirty="0"/>
              <a:t>The single most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  <a:r>
              <a:rPr lang="en-US" dirty="0"/>
              <a:t> in a software project, captures the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user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features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system</a:t>
            </a:r>
            <a:r>
              <a:rPr lang="en-US" dirty="0"/>
              <a:t>, and other </a:t>
            </a:r>
            <a:r>
              <a:rPr lang="en-US" dirty="0">
                <a:solidFill>
                  <a:srgbClr val="FF0000"/>
                </a:solidFill>
              </a:rPr>
              <a:t>common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requirements</a:t>
            </a:r>
            <a:r>
              <a:rPr lang="en-US" dirty="0"/>
              <a:t>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0500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325" y="457200"/>
            <a:ext cx="7280276" cy="990600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4094163" cy="4572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  <a:p>
            <a:pPr lvl="1"/>
            <a:r>
              <a:rPr lang="en-US" dirty="0"/>
              <a:t>Purpose of the Vision Document</a:t>
            </a:r>
          </a:p>
          <a:p>
            <a:pPr lvl="1"/>
            <a:r>
              <a:rPr lang="en-US" dirty="0"/>
              <a:t>Product Overview</a:t>
            </a:r>
          </a:p>
          <a:p>
            <a:pPr lvl="1"/>
            <a:r>
              <a:rPr lang="en-US" dirty="0"/>
              <a:t>References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User</a:t>
            </a:r>
            <a:r>
              <a:rPr lang="en-US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Description</a:t>
            </a:r>
          </a:p>
          <a:p>
            <a:pPr lvl="1"/>
            <a:r>
              <a:rPr lang="en-US" dirty="0"/>
              <a:t>User/Market Demographics</a:t>
            </a:r>
          </a:p>
          <a:p>
            <a:pPr lvl="1"/>
            <a:r>
              <a:rPr lang="en-US" dirty="0"/>
              <a:t>User Profiles</a:t>
            </a:r>
          </a:p>
          <a:p>
            <a:pPr lvl="1"/>
            <a:r>
              <a:rPr lang="en-US" dirty="0"/>
              <a:t>User Environment</a:t>
            </a:r>
          </a:p>
          <a:p>
            <a:pPr lvl="1"/>
            <a:r>
              <a:rPr lang="en-US" dirty="0"/>
              <a:t>Key User Needs</a:t>
            </a:r>
          </a:p>
          <a:p>
            <a:pPr lvl="1"/>
            <a:r>
              <a:rPr lang="en-US" dirty="0"/>
              <a:t>Alternatives and Competition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Product</a:t>
            </a:r>
            <a:r>
              <a:rPr lang="en-US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Overview</a:t>
            </a:r>
          </a:p>
          <a:p>
            <a:pPr lvl="1"/>
            <a:r>
              <a:rPr lang="en-US" dirty="0"/>
              <a:t>Product Perspective</a:t>
            </a:r>
          </a:p>
          <a:p>
            <a:pPr lvl="1"/>
            <a:r>
              <a:rPr lang="en-US" dirty="0"/>
              <a:t>Product Position Statement</a:t>
            </a:r>
          </a:p>
          <a:p>
            <a:pPr lvl="1"/>
            <a:r>
              <a:rPr lang="en-US" dirty="0"/>
              <a:t>Summary of Capabilities</a:t>
            </a:r>
          </a:p>
          <a:p>
            <a:pPr lvl="1"/>
            <a:r>
              <a:rPr lang="en-US" dirty="0"/>
              <a:t>Assumptions and Dependencies</a:t>
            </a:r>
          </a:p>
          <a:p>
            <a:pPr lvl="1"/>
            <a:r>
              <a:rPr lang="en-US" dirty="0"/>
              <a:t>Cost and Pricing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856163" y="1676400"/>
            <a:ext cx="3754437" cy="44196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>
                <a:solidFill>
                  <a:srgbClr val="FF0000"/>
                </a:solidFill>
              </a:rPr>
              <a:t>Feature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Attributes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Product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Features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Key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Use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Cases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Other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Product</a:t>
            </a:r>
            <a:r>
              <a:rPr lang="en-US" b="1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Requirements</a:t>
            </a:r>
          </a:p>
          <a:p>
            <a:pPr lvl="1"/>
            <a:r>
              <a:rPr lang="en-US" dirty="0"/>
              <a:t>Applicable Standards</a:t>
            </a:r>
          </a:p>
          <a:p>
            <a:pPr lvl="1"/>
            <a:r>
              <a:rPr lang="en-US" dirty="0"/>
              <a:t>System Requirements</a:t>
            </a:r>
          </a:p>
          <a:p>
            <a:pPr lvl="1"/>
            <a:r>
              <a:rPr lang="en-US" dirty="0"/>
              <a:t>Licensing and Installation</a:t>
            </a:r>
          </a:p>
          <a:p>
            <a:pPr lvl="1"/>
            <a:r>
              <a:rPr lang="en-US" dirty="0"/>
              <a:t>Performance Requirements</a:t>
            </a:r>
          </a:p>
          <a:p>
            <a:r>
              <a:rPr lang="en-US" sz="2900" b="1" dirty="0">
                <a:solidFill>
                  <a:srgbClr val="FF0000"/>
                </a:solidFill>
              </a:rPr>
              <a:t>Documentation</a:t>
            </a:r>
            <a:r>
              <a:rPr lang="en-US" dirty="0"/>
              <a:t> </a:t>
            </a:r>
            <a:r>
              <a:rPr lang="en-US" sz="2900" b="1" dirty="0">
                <a:solidFill>
                  <a:srgbClr val="FF0000"/>
                </a:solidFill>
              </a:rPr>
              <a:t>Requirements</a:t>
            </a:r>
          </a:p>
          <a:p>
            <a:pPr lvl="1"/>
            <a:r>
              <a:rPr lang="en-US" dirty="0"/>
              <a:t>User Manual</a:t>
            </a:r>
          </a:p>
          <a:p>
            <a:pPr lvl="1"/>
            <a:r>
              <a:rPr lang="en-US" dirty="0"/>
              <a:t>Online Help</a:t>
            </a:r>
          </a:p>
          <a:p>
            <a:pPr lvl="1"/>
            <a:r>
              <a:rPr lang="en-US" dirty="0"/>
              <a:t>Installation Guides, Configuration, and Read Me Files</a:t>
            </a:r>
          </a:p>
          <a:p>
            <a:pPr lvl="1"/>
            <a:r>
              <a:rPr lang="en-US" dirty="0"/>
              <a:t>Labeling and Packaging</a:t>
            </a:r>
          </a:p>
          <a:p>
            <a:pPr lvl="1"/>
            <a:r>
              <a:rPr lang="en-US" dirty="0"/>
              <a:t>Glossary</a:t>
            </a:r>
          </a:p>
        </p:txBody>
      </p:sp>
    </p:spTree>
    <p:extLst>
      <p:ext uri="{BB962C8B-B14F-4D97-AF65-F5344CB8AC3E}">
        <p14:creationId xmlns:p14="http://schemas.microsoft.com/office/powerpoint/2010/main" val="71327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52500" y="533400"/>
            <a:ext cx="7239000" cy="91440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712563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Purpose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Vision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Document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Collect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analyze</a:t>
            </a:r>
            <a:r>
              <a:rPr lang="en-US" dirty="0"/>
              <a:t>, and define </a:t>
            </a:r>
            <a:r>
              <a:rPr lang="en-US" dirty="0">
                <a:solidFill>
                  <a:srgbClr val="00B050"/>
                </a:solidFill>
              </a:rPr>
              <a:t>high-level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needs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</a:p>
          <a:p>
            <a:r>
              <a:rPr lang="en-US" dirty="0">
                <a:solidFill>
                  <a:srgbClr val="FF0000"/>
                </a:solidFill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Overview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Identify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product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application</a:t>
            </a:r>
            <a:r>
              <a:rPr lang="en-US" dirty="0"/>
              <a:t> to be </a:t>
            </a:r>
            <a:r>
              <a:rPr lang="en-US" dirty="0">
                <a:solidFill>
                  <a:srgbClr val="00B050"/>
                </a:solidFill>
              </a:rPr>
              <a:t>created</a:t>
            </a:r>
            <a:r>
              <a:rPr lang="en-US" dirty="0"/>
              <a:t> or enhanced</a:t>
            </a:r>
          </a:p>
          <a:p>
            <a:pPr lvl="1"/>
            <a:r>
              <a:rPr lang="en-US" dirty="0"/>
              <a:t>Provide a </a:t>
            </a:r>
            <a:r>
              <a:rPr lang="en-US" dirty="0">
                <a:solidFill>
                  <a:srgbClr val="00B050"/>
                </a:solidFill>
              </a:rPr>
              <a:t>general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description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what</a:t>
            </a:r>
            <a:r>
              <a:rPr lang="en-US" dirty="0"/>
              <a:t> the </a:t>
            </a:r>
            <a:r>
              <a:rPr lang="en-US" dirty="0">
                <a:solidFill>
                  <a:srgbClr val="00B050"/>
                </a:solidFill>
              </a:rPr>
              <a:t>product</a:t>
            </a:r>
            <a:r>
              <a:rPr lang="en-US" dirty="0"/>
              <a:t> will </a:t>
            </a:r>
            <a:r>
              <a:rPr lang="en-US" dirty="0">
                <a:solidFill>
                  <a:srgbClr val="00B050"/>
                </a:solidFill>
              </a:rPr>
              <a:t>do</a:t>
            </a:r>
            <a:r>
              <a:rPr lang="en-US" dirty="0"/>
              <a:t> and, if necessary, will </a:t>
            </a:r>
            <a:r>
              <a:rPr lang="en-US" dirty="0">
                <a:solidFill>
                  <a:srgbClr val="00B050"/>
                </a:solidFill>
              </a:rPr>
              <a:t>not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do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Describe</a:t>
            </a:r>
            <a:r>
              <a:rPr lang="en-US" dirty="0"/>
              <a:t> the </a:t>
            </a:r>
            <a:r>
              <a:rPr lang="en-US" sz="2800" dirty="0">
                <a:solidFill>
                  <a:srgbClr val="00B050"/>
                </a:solidFill>
              </a:rPr>
              <a:t>application</a:t>
            </a:r>
            <a:r>
              <a:rPr lang="en-US" dirty="0"/>
              <a:t> of the </a:t>
            </a:r>
            <a:r>
              <a:rPr lang="en-US" sz="2800" dirty="0">
                <a:solidFill>
                  <a:srgbClr val="00B050"/>
                </a:solidFill>
              </a:rPr>
              <a:t>product</a:t>
            </a:r>
            <a:r>
              <a:rPr lang="en-US" dirty="0"/>
              <a:t>, including its relevant </a:t>
            </a:r>
            <a:r>
              <a:rPr lang="en-US" sz="2800" dirty="0">
                <a:solidFill>
                  <a:srgbClr val="00B050"/>
                </a:solidFill>
              </a:rPr>
              <a:t>benefits</a:t>
            </a:r>
            <a:r>
              <a:rPr lang="en-US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goals</a:t>
            </a:r>
            <a:r>
              <a:rPr lang="en-US" dirty="0"/>
              <a:t>, and </a:t>
            </a:r>
            <a:r>
              <a:rPr lang="en-US" sz="2800" dirty="0">
                <a:solidFill>
                  <a:srgbClr val="00B050"/>
                </a:solidFill>
              </a:rPr>
              <a:t>objectives</a:t>
            </a:r>
          </a:p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list</a:t>
            </a:r>
            <a:r>
              <a:rPr lang="en-US" dirty="0"/>
              <a:t> of </a:t>
            </a:r>
            <a:r>
              <a:rPr lang="en-US" dirty="0">
                <a:solidFill>
                  <a:srgbClr val="00B050"/>
                </a:solidFill>
              </a:rPr>
              <a:t>documents</a:t>
            </a:r>
            <a:r>
              <a:rPr lang="en-US" dirty="0"/>
              <a:t> referenced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00B050"/>
                </a:solidFill>
              </a:rPr>
              <a:t>sources</a:t>
            </a:r>
            <a:r>
              <a:rPr lang="en-US" dirty="0"/>
              <a:t> from which the </a:t>
            </a:r>
            <a:r>
              <a:rPr lang="en-US" dirty="0">
                <a:solidFill>
                  <a:srgbClr val="00B050"/>
                </a:solidFill>
              </a:rPr>
              <a:t>references</a:t>
            </a:r>
            <a:r>
              <a:rPr lang="en-US" dirty="0"/>
              <a:t> can be </a:t>
            </a:r>
            <a:r>
              <a:rPr lang="en-US" dirty="0">
                <a:solidFill>
                  <a:srgbClr val="00B050"/>
                </a:solidFill>
              </a:rPr>
              <a:t>obtained</a:t>
            </a:r>
          </a:p>
        </p:txBody>
      </p:sp>
    </p:spTree>
    <p:extLst>
      <p:ext uri="{BB962C8B-B14F-4D97-AF65-F5344CB8AC3E}">
        <p14:creationId xmlns:p14="http://schemas.microsoft.com/office/powerpoint/2010/main" val="266115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239000" cy="1066800"/>
          </a:xfrm>
        </p:spPr>
        <p:txBody>
          <a:bodyPr/>
          <a:lstStyle/>
          <a:p>
            <a:r>
              <a:rPr lang="en-US" b="1" dirty="0"/>
              <a:t>User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section </a:t>
            </a:r>
            <a:r>
              <a:rPr lang="en-US" b="1" dirty="0"/>
              <a:t>profiles</a:t>
            </a:r>
            <a:r>
              <a:rPr lang="en-US" dirty="0"/>
              <a:t> the intended </a:t>
            </a:r>
            <a:r>
              <a:rPr lang="en-US" b="1" dirty="0"/>
              <a:t>users</a:t>
            </a:r>
            <a:r>
              <a:rPr lang="en-US" dirty="0"/>
              <a:t> of the </a:t>
            </a:r>
            <a:r>
              <a:rPr lang="en-US" b="1" dirty="0"/>
              <a:t>application</a:t>
            </a:r>
            <a:r>
              <a:rPr lang="en-US" dirty="0"/>
              <a:t> and the </a:t>
            </a:r>
            <a:r>
              <a:rPr lang="en-US" b="1" dirty="0"/>
              <a:t>key problems </a:t>
            </a:r>
            <a:r>
              <a:rPr lang="en-US" dirty="0"/>
              <a:t>that limit the </a:t>
            </a:r>
            <a:r>
              <a:rPr lang="en-US" b="1" dirty="0"/>
              <a:t>user's</a:t>
            </a:r>
            <a:r>
              <a:rPr lang="en-US" dirty="0"/>
              <a:t> </a:t>
            </a:r>
            <a:r>
              <a:rPr lang="en-US" b="1" dirty="0"/>
              <a:t>productivity</a:t>
            </a:r>
          </a:p>
          <a:p>
            <a:r>
              <a:rPr lang="en-US" b="1" dirty="0">
                <a:solidFill>
                  <a:srgbClr val="FF0000"/>
                </a:solidFill>
              </a:rPr>
              <a:t>User/Market Demographics</a:t>
            </a:r>
          </a:p>
          <a:p>
            <a:pPr lvl="1"/>
            <a:r>
              <a:rPr lang="en-US" dirty="0"/>
              <a:t>Describe </a:t>
            </a:r>
            <a:r>
              <a:rPr lang="en-US" b="1" dirty="0"/>
              <a:t>target-market segment</a:t>
            </a:r>
          </a:p>
          <a:p>
            <a:pPr lvl="1"/>
            <a:r>
              <a:rPr lang="en-US" dirty="0"/>
              <a:t>Estimate the </a:t>
            </a:r>
            <a:r>
              <a:rPr lang="en-US" b="1" dirty="0"/>
              <a:t>market’s size</a:t>
            </a:r>
            <a:r>
              <a:rPr lang="en-US" dirty="0"/>
              <a:t> and </a:t>
            </a:r>
            <a:r>
              <a:rPr lang="en-US" b="1" dirty="0"/>
              <a:t>growth</a:t>
            </a:r>
          </a:p>
          <a:p>
            <a:pPr lvl="1"/>
            <a:r>
              <a:rPr lang="en-US" dirty="0"/>
              <a:t>Review </a:t>
            </a:r>
            <a:r>
              <a:rPr lang="en-US" b="1" dirty="0"/>
              <a:t>major</a:t>
            </a:r>
            <a:r>
              <a:rPr lang="en-US" dirty="0"/>
              <a:t> </a:t>
            </a:r>
            <a:r>
              <a:rPr lang="en-US" b="1" dirty="0"/>
              <a:t>industry</a:t>
            </a:r>
            <a:r>
              <a:rPr lang="en-US" dirty="0"/>
              <a:t> </a:t>
            </a:r>
            <a:r>
              <a:rPr lang="en-US" b="1" dirty="0"/>
              <a:t>trends</a:t>
            </a:r>
            <a:r>
              <a:rPr lang="en-US" dirty="0"/>
              <a:t> and </a:t>
            </a:r>
            <a:r>
              <a:rPr lang="en-US" b="1" dirty="0"/>
              <a:t>technologies</a:t>
            </a:r>
          </a:p>
          <a:p>
            <a:r>
              <a:rPr lang="en-US" b="1" dirty="0">
                <a:solidFill>
                  <a:srgbClr val="FF0000"/>
                </a:solidFill>
              </a:rPr>
              <a:t>User Profiles</a:t>
            </a:r>
          </a:p>
          <a:p>
            <a:pPr lvl="1"/>
            <a:r>
              <a:rPr lang="en-US" dirty="0"/>
              <a:t>Different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types</a:t>
            </a:r>
            <a:r>
              <a:rPr lang="en-US" dirty="0"/>
              <a:t>; </a:t>
            </a:r>
          </a:p>
          <a:p>
            <a:pPr lvl="1"/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en-US" b="1" dirty="0"/>
              <a:t>background</a:t>
            </a:r>
            <a:r>
              <a:rPr lang="en-US" dirty="0"/>
              <a:t> and </a:t>
            </a:r>
            <a:r>
              <a:rPr lang="en-US" b="1" dirty="0"/>
              <a:t>degree</a:t>
            </a:r>
            <a:r>
              <a:rPr lang="en-US" dirty="0"/>
              <a:t> of </a:t>
            </a:r>
            <a:r>
              <a:rPr lang="en-US" b="1" dirty="0"/>
              <a:t>complexity</a:t>
            </a:r>
          </a:p>
          <a:p>
            <a:pPr lvl="1"/>
            <a:r>
              <a:rPr lang="en-US" dirty="0"/>
              <a:t>Key </a:t>
            </a:r>
            <a:r>
              <a:rPr lang="en-US" b="1" dirty="0"/>
              <a:t>responsibilities</a:t>
            </a:r>
          </a:p>
          <a:p>
            <a:pPr lvl="1"/>
            <a:r>
              <a:rPr lang="en-US" b="1" dirty="0"/>
              <a:t>Deliverables</a:t>
            </a:r>
            <a:r>
              <a:rPr lang="en-US" dirty="0"/>
              <a:t> the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produces</a:t>
            </a:r>
            <a:r>
              <a:rPr lang="en-US" dirty="0"/>
              <a:t> and for whom</a:t>
            </a:r>
          </a:p>
          <a:p>
            <a:pPr lvl="1"/>
            <a:r>
              <a:rPr lang="en-US" dirty="0"/>
              <a:t>User definition of </a:t>
            </a:r>
            <a:r>
              <a:rPr lang="en-US" b="1" dirty="0"/>
              <a:t>success</a:t>
            </a:r>
            <a:r>
              <a:rPr lang="en-US" dirty="0"/>
              <a:t> and how the </a:t>
            </a:r>
            <a:r>
              <a:rPr lang="en-US" b="1" dirty="0"/>
              <a:t>user</a:t>
            </a:r>
            <a:r>
              <a:rPr lang="en-US" dirty="0"/>
              <a:t> is </a:t>
            </a:r>
            <a:r>
              <a:rPr lang="en-US" b="1" dirty="0"/>
              <a:t>rewarded</a:t>
            </a:r>
          </a:p>
          <a:p>
            <a:pPr lvl="1"/>
            <a:r>
              <a:rPr lang="en-US" dirty="0"/>
              <a:t>User </a:t>
            </a:r>
            <a:r>
              <a:rPr lang="en-US" b="1" dirty="0"/>
              <a:t>Environment</a:t>
            </a:r>
          </a:p>
          <a:p>
            <a:pPr lvl="2"/>
            <a:r>
              <a:rPr lang="en-US" dirty="0"/>
              <a:t>Detail working environment of the target user</a:t>
            </a:r>
          </a:p>
        </p:txBody>
      </p:sp>
    </p:spTree>
    <p:extLst>
      <p:ext uri="{BB962C8B-B14F-4D97-AF65-F5344CB8AC3E}">
        <p14:creationId xmlns:p14="http://schemas.microsoft.com/office/powerpoint/2010/main" val="63114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381000"/>
            <a:ext cx="7239000" cy="990600"/>
          </a:xfrm>
        </p:spPr>
        <p:txBody>
          <a:bodyPr/>
          <a:lstStyle/>
          <a:p>
            <a:r>
              <a:rPr lang="en-US" b="1" dirty="0"/>
              <a:t>User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Key User Needs</a:t>
            </a:r>
          </a:p>
          <a:p>
            <a:pPr lvl="1"/>
            <a:r>
              <a:rPr lang="en-US" dirty="0"/>
              <a:t>List the </a:t>
            </a:r>
            <a:r>
              <a:rPr lang="en-US" dirty="0">
                <a:solidFill>
                  <a:srgbClr val="FF0000"/>
                </a:solidFill>
              </a:rPr>
              <a:t>key problems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needs</a:t>
            </a:r>
            <a:r>
              <a:rPr lang="en-US" dirty="0"/>
              <a:t> as </a:t>
            </a:r>
            <a:r>
              <a:rPr lang="en-US" dirty="0">
                <a:solidFill>
                  <a:srgbClr val="FF0000"/>
                </a:solidFill>
              </a:rPr>
              <a:t>perceived</a:t>
            </a:r>
            <a:r>
              <a:rPr lang="en-US" dirty="0"/>
              <a:t> by the user</a:t>
            </a:r>
          </a:p>
          <a:p>
            <a:pPr lvl="1"/>
            <a:r>
              <a:rPr lang="en-US" dirty="0"/>
              <a:t>Clarify the following issues for each problem</a:t>
            </a:r>
          </a:p>
          <a:p>
            <a:pPr lvl="2"/>
            <a:r>
              <a:rPr lang="en-US" dirty="0"/>
              <a:t>What are the </a:t>
            </a:r>
            <a:r>
              <a:rPr lang="en-US" b="1" dirty="0">
                <a:solidFill>
                  <a:srgbClr val="FF0000"/>
                </a:solidFill>
              </a:rPr>
              <a:t>reasons</a:t>
            </a:r>
            <a:r>
              <a:rPr lang="en-US" dirty="0"/>
              <a:t> for this problem?</a:t>
            </a:r>
          </a:p>
          <a:p>
            <a:pPr lvl="2"/>
            <a:r>
              <a:rPr lang="en-US" dirty="0"/>
              <a:t>How is it </a:t>
            </a:r>
            <a:r>
              <a:rPr lang="en-US" b="1" dirty="0">
                <a:solidFill>
                  <a:srgbClr val="FF0000"/>
                </a:solidFill>
              </a:rPr>
              <a:t>solved</a:t>
            </a:r>
            <a:r>
              <a:rPr lang="en-US" dirty="0"/>
              <a:t> now?</a:t>
            </a:r>
          </a:p>
          <a:p>
            <a:pPr lvl="2"/>
            <a:r>
              <a:rPr lang="en-US" dirty="0"/>
              <a:t>What </a:t>
            </a:r>
            <a:r>
              <a:rPr lang="en-US" b="1" dirty="0">
                <a:solidFill>
                  <a:srgbClr val="FF0000"/>
                </a:solidFill>
              </a:rPr>
              <a:t>solutions</a:t>
            </a:r>
            <a:r>
              <a:rPr lang="en-US" dirty="0"/>
              <a:t> does the user envision?</a:t>
            </a:r>
          </a:p>
          <a:p>
            <a:pPr lvl="2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Alternatives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Competition</a:t>
            </a:r>
          </a:p>
          <a:p>
            <a:pPr lvl="3"/>
            <a:r>
              <a:rPr lang="en-US" dirty="0"/>
              <a:t>Identify alternatives the user perceives as available</a:t>
            </a:r>
          </a:p>
          <a:p>
            <a:pPr lvl="3"/>
            <a:r>
              <a:rPr lang="en-US" dirty="0"/>
              <a:t>List down competitive choices</a:t>
            </a:r>
          </a:p>
          <a:p>
            <a:pPr lvl="3"/>
            <a:r>
              <a:rPr lang="en-US" dirty="0"/>
              <a:t>Major strength and weaknesses of each competitor</a:t>
            </a:r>
          </a:p>
        </p:txBody>
      </p:sp>
    </p:spTree>
    <p:extLst>
      <p:ext uri="{BB962C8B-B14F-4D97-AF65-F5344CB8AC3E}">
        <p14:creationId xmlns:p14="http://schemas.microsoft.com/office/powerpoint/2010/main" val="34864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162800" cy="833438"/>
          </a:xfrm>
        </p:spPr>
        <p:txBody>
          <a:bodyPr/>
          <a:lstStyle/>
          <a:p>
            <a:r>
              <a:rPr lang="en-US" b="1" dirty="0"/>
              <a:t>Product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3582" y="1699337"/>
            <a:ext cx="4038600" cy="46785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section </a:t>
            </a:r>
            <a:r>
              <a:rPr lang="en-US" dirty="0">
                <a:solidFill>
                  <a:srgbClr val="FF0000"/>
                </a:solidFill>
              </a:rPr>
              <a:t>provides a high-level view of the product </a:t>
            </a:r>
            <a:r>
              <a:rPr lang="en-US" dirty="0">
                <a:solidFill>
                  <a:srgbClr val="00B050"/>
                </a:solidFill>
              </a:rPr>
              <a:t>capabilities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interfaces</a:t>
            </a:r>
            <a:r>
              <a:rPr lang="en-US" dirty="0"/>
              <a:t> to </a:t>
            </a:r>
            <a:r>
              <a:rPr lang="en-US" dirty="0">
                <a:solidFill>
                  <a:srgbClr val="00B050"/>
                </a:solidFill>
              </a:rPr>
              <a:t>other applications, and systems configurations</a:t>
            </a:r>
          </a:p>
          <a:p>
            <a:r>
              <a:rPr lang="en-US" dirty="0"/>
              <a:t>Product Perspective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or a </a:t>
            </a:r>
            <a:r>
              <a:rPr lang="en-US" dirty="0">
                <a:solidFill>
                  <a:srgbClr val="FF0000"/>
                </a:solidFill>
              </a:rPr>
              <a:t>component</a:t>
            </a:r>
            <a:r>
              <a:rPr lang="en-US" dirty="0"/>
              <a:t> of a system</a:t>
            </a:r>
          </a:p>
          <a:p>
            <a:pPr lvl="1"/>
            <a:r>
              <a:rPr lang="en-US" dirty="0"/>
              <a:t>How systems interact and what are the relevant interfaces</a:t>
            </a:r>
          </a:p>
          <a:p>
            <a:r>
              <a:rPr lang="en-US" dirty="0"/>
              <a:t>Product Position Statement</a:t>
            </a:r>
          </a:p>
          <a:p>
            <a:pPr lvl="1"/>
            <a:r>
              <a:rPr lang="en-US" dirty="0"/>
              <a:t>Provide </a:t>
            </a:r>
            <a:r>
              <a:rPr lang="en-US" dirty="0">
                <a:solidFill>
                  <a:srgbClr val="FF0000"/>
                </a:solidFill>
              </a:rPr>
              <a:t>an overall statement summarizing, at the highest level,</a:t>
            </a:r>
            <a:r>
              <a:rPr lang="en-US" dirty="0"/>
              <a:t> the unique position the product intends to fill in the marketplace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381" y="1595438"/>
            <a:ext cx="3810000" cy="472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69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010400" cy="838200"/>
          </a:xfrm>
        </p:spPr>
        <p:txBody>
          <a:bodyPr/>
          <a:lstStyle/>
          <a:p>
            <a:r>
              <a:rPr lang="en-US" b="1" dirty="0"/>
              <a:t>Product Overview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7526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Summary of Capabilities</a:t>
            </a:r>
          </a:p>
          <a:p>
            <a:pPr lvl="1"/>
            <a:r>
              <a:rPr lang="en-US" dirty="0"/>
              <a:t>Summarize the major </a:t>
            </a:r>
            <a:r>
              <a:rPr lang="en-US" dirty="0">
                <a:solidFill>
                  <a:srgbClr val="FF0000"/>
                </a:solidFill>
              </a:rPr>
              <a:t>benefits and features </a:t>
            </a:r>
            <a:r>
              <a:rPr lang="en-US" dirty="0"/>
              <a:t>the product will provide.</a:t>
            </a:r>
          </a:p>
          <a:p>
            <a:pPr lvl="1"/>
            <a:r>
              <a:rPr lang="en-US" dirty="0"/>
              <a:t>Organize the </a:t>
            </a:r>
            <a:r>
              <a:rPr lang="en-US" dirty="0">
                <a:solidFill>
                  <a:srgbClr val="FF0000"/>
                </a:solidFill>
              </a:rPr>
              <a:t>features so that the list is understandable </a:t>
            </a:r>
            <a:r>
              <a:rPr lang="en-US" dirty="0"/>
              <a:t>to the customer or to anyone else reading the document for the first time</a:t>
            </a:r>
          </a:p>
          <a:p>
            <a:r>
              <a:rPr lang="en-US" dirty="0">
                <a:solidFill>
                  <a:srgbClr val="FF0000"/>
                </a:solidFill>
              </a:rPr>
              <a:t>Customer Benefit Supporting Features</a:t>
            </a:r>
          </a:p>
          <a:p>
            <a:pPr lvl="1"/>
            <a:r>
              <a:rPr lang="en-US" dirty="0"/>
              <a:t>– Benefit 1 Feature</a:t>
            </a:r>
          </a:p>
          <a:p>
            <a:pPr lvl="1"/>
            <a:r>
              <a:rPr lang="en-US" dirty="0"/>
              <a:t>– Benefit 2 Feature</a:t>
            </a:r>
          </a:p>
          <a:p>
            <a:pPr lvl="1"/>
            <a:r>
              <a:rPr lang="en-US" dirty="0"/>
              <a:t>– Benefit 3 Feature</a:t>
            </a:r>
          </a:p>
          <a:p>
            <a:r>
              <a:rPr lang="en-US" dirty="0">
                <a:solidFill>
                  <a:srgbClr val="FF0000"/>
                </a:solidFill>
              </a:rPr>
              <a:t>Assumptions and Dependencies</a:t>
            </a:r>
          </a:p>
          <a:p>
            <a:pPr lvl="1"/>
            <a:r>
              <a:rPr lang="en-US" dirty="0"/>
              <a:t>List of assumptions that, if changed, will alter the vision for the product</a:t>
            </a:r>
          </a:p>
          <a:p>
            <a:r>
              <a:rPr lang="en-US" dirty="0">
                <a:solidFill>
                  <a:srgbClr val="FF0000"/>
                </a:solidFill>
              </a:rPr>
              <a:t>Cost and Pricing</a:t>
            </a:r>
          </a:p>
          <a:p>
            <a:pPr lvl="1"/>
            <a:r>
              <a:rPr lang="en-US" dirty="0"/>
              <a:t>Record any cost and pricing constraints that are relevant</a:t>
            </a:r>
          </a:p>
        </p:txBody>
      </p:sp>
    </p:spTree>
    <p:extLst>
      <p:ext uri="{BB962C8B-B14F-4D97-AF65-F5344CB8AC3E}">
        <p14:creationId xmlns:p14="http://schemas.microsoft.com/office/powerpoint/2010/main" val="2895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176" y="381000"/>
            <a:ext cx="7174424" cy="1066800"/>
          </a:xfrm>
        </p:spPr>
        <p:txBody>
          <a:bodyPr/>
          <a:lstStyle/>
          <a:p>
            <a:r>
              <a:rPr lang="en-US" b="1" dirty="0"/>
              <a:t>Features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2296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Describe the feature attributes that will be used to </a:t>
            </a:r>
            <a:r>
              <a:rPr lang="en-US" dirty="0">
                <a:solidFill>
                  <a:srgbClr val="FF0000"/>
                </a:solidFill>
              </a:rPr>
              <a:t>evaluate, track, prioritize, and manage the features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Status</a:t>
            </a:r>
            <a:r>
              <a:rPr lang="en-US" dirty="0"/>
              <a:t>: Proposed, Approved, Incorporated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Priority</a:t>
            </a:r>
            <a:r>
              <a:rPr lang="en-US" dirty="0"/>
              <a:t>: Cumulative vote results; order ranking, or Critical, Important, Useful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Effort</a:t>
            </a:r>
            <a:r>
              <a:rPr lang="en-US" dirty="0"/>
              <a:t>: Low, Medium, High; team-weeks; or person-months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Risk</a:t>
            </a:r>
            <a:r>
              <a:rPr lang="en-US" dirty="0"/>
              <a:t>: Low, Medium, High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Stability</a:t>
            </a:r>
            <a:r>
              <a:rPr lang="en-US" dirty="0"/>
              <a:t>: Low, Medium, High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Target release</a:t>
            </a:r>
            <a:r>
              <a:rPr lang="en-US" dirty="0"/>
              <a:t>: Version number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Assigned to</a:t>
            </a:r>
            <a:r>
              <a:rPr lang="en-US" dirty="0"/>
              <a:t>: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Reason</a:t>
            </a:r>
            <a:r>
              <a:rPr lang="en-US" dirty="0"/>
              <a:t>: Text field, Source of requested feature</a:t>
            </a:r>
          </a:p>
        </p:txBody>
      </p:sp>
    </p:spTree>
    <p:extLst>
      <p:ext uri="{BB962C8B-B14F-4D97-AF65-F5344CB8AC3E}">
        <p14:creationId xmlns:p14="http://schemas.microsoft.com/office/powerpoint/2010/main" val="42067235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Theme" id="{44660AFF-4683-4129-B015-C0698A62C516}" vid="{6BE839A2-1AAF-443C-A6A5-24981CF635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3882</TotalTime>
  <Words>1115</Words>
  <Application>Microsoft Office PowerPoint</Application>
  <PresentationFormat>On-screen Show (4:3)</PresentationFormat>
  <Paragraphs>168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MyTheme</vt:lpstr>
      <vt:lpstr>Software Requirement Engineering </vt:lpstr>
      <vt:lpstr>Vision Document</vt:lpstr>
      <vt:lpstr>Contents</vt:lpstr>
      <vt:lpstr>Introduction</vt:lpstr>
      <vt:lpstr>User description</vt:lpstr>
      <vt:lpstr>User description</vt:lpstr>
      <vt:lpstr>Product Overview</vt:lpstr>
      <vt:lpstr>Product Overview</vt:lpstr>
      <vt:lpstr>Features attributes</vt:lpstr>
      <vt:lpstr>Product Features</vt:lpstr>
      <vt:lpstr>Documentation Requirements</vt:lpstr>
      <vt:lpstr>Vision Document for Release 1.0</vt:lpstr>
      <vt:lpstr>Vision Document for Release 2.0</vt:lpstr>
      <vt:lpstr>Delta Vision Document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 Engineering</dc:title>
  <dc:creator>Muhammad Waseem</dc:creator>
  <cp:lastModifiedBy>Muhammad Nasir</cp:lastModifiedBy>
  <cp:revision>395</cp:revision>
  <dcterms:created xsi:type="dcterms:W3CDTF">2006-08-16T00:00:00Z</dcterms:created>
  <dcterms:modified xsi:type="dcterms:W3CDTF">2022-04-20T04:46:48Z</dcterms:modified>
</cp:coreProperties>
</file>