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332" r:id="rId2"/>
    <p:sldId id="257" r:id="rId3"/>
    <p:sldId id="313" r:id="rId4"/>
    <p:sldId id="314" r:id="rId5"/>
    <p:sldId id="315" r:id="rId6"/>
    <p:sldId id="317" r:id="rId7"/>
    <p:sldId id="316" r:id="rId8"/>
    <p:sldId id="333" r:id="rId9"/>
    <p:sldId id="334" r:id="rId10"/>
    <p:sldId id="335" r:id="rId11"/>
    <p:sldId id="336" r:id="rId12"/>
    <p:sldId id="337" r:id="rId13"/>
    <p:sldId id="318" r:id="rId14"/>
    <p:sldId id="319" r:id="rId15"/>
    <p:sldId id="320" r:id="rId16"/>
    <p:sldId id="321" r:id="rId17"/>
    <p:sldId id="322" r:id="rId18"/>
    <p:sldId id="339" r:id="rId19"/>
    <p:sldId id="341" r:id="rId20"/>
    <p:sldId id="323" r:id="rId21"/>
    <p:sldId id="324" r:id="rId22"/>
    <p:sldId id="325" r:id="rId23"/>
    <p:sldId id="338" r:id="rId24"/>
    <p:sldId id="326" r:id="rId25"/>
    <p:sldId id="340" r:id="rId26"/>
    <p:sldId id="327" r:id="rId27"/>
    <p:sldId id="328" r:id="rId28"/>
    <p:sldId id="272" r:id="rId2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8" autoAdjust="0"/>
  </p:normalViewPr>
  <p:slideViewPr>
    <p:cSldViewPr>
      <p:cViewPr varScale="1">
        <p:scale>
          <a:sx n="88" d="100"/>
          <a:sy n="88" d="100"/>
        </p:scale>
        <p:origin x="44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DEFFE-1055-4D59-B6C5-941196AA9326}" type="datetimeFigureOut">
              <a:rPr lang="en-US" smtClean="0"/>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6F250-31F7-49E9-B25A-3333AF8BFBE2}" type="slidenum">
              <a:rPr lang="en-US" smtClean="0"/>
              <a:t>‹#›</a:t>
            </a:fld>
            <a:endParaRPr lang="en-US"/>
          </a:p>
        </p:txBody>
      </p:sp>
    </p:spTree>
    <p:extLst>
      <p:ext uri="{BB962C8B-B14F-4D97-AF65-F5344CB8AC3E}">
        <p14:creationId xmlns:p14="http://schemas.microsoft.com/office/powerpoint/2010/main" val="3436120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563EAFEB-4AF6-474B-8B34-51552066B4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B6BD8EF-3224-4402-A9B6-604950C975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C351E02D-F491-4FC1-9BC0-A22D80E3B2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58A3D29-652A-4C17-A866-2C1664E143CE}"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A46FAFE8-8BA9-4AFE-AFF4-9C059C24EC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84C2D43A-B92F-4967-8095-F321FA9A1F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5ADD2AD2-748A-4367-B948-FFD972E0E9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FC256EC-7554-4852-AED3-04D34DEC0EFD}" type="slidenum">
              <a:rPr lang="en-US" altLang="en-US" smtClean="0"/>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An Easter Egg is a hidden behavior built into the system for debugging purposes, for "the fun of it," or, occasionally, for worse motives. In our experience, Easter Eggs are extremely dangerous, and programmers must know that inserting them is completely unacceptable and that doing so will subject the offenders to dire consequences.</a:t>
            </a:r>
            <a:endParaRPr lang="en-US" sz="2400" dirty="0">
              <a:solidFill>
                <a:srgbClr val="FF0000"/>
              </a:solidFill>
              <a:latin typeface="+mn-lt"/>
              <a:ea typeface="+mn-ea"/>
              <a:cs typeface="+mn-cs"/>
            </a:endParaRPr>
          </a:p>
        </p:txBody>
      </p:sp>
      <p:sp>
        <p:nvSpPr>
          <p:cNvPr id="4" name="Slide Number Placeholder 3"/>
          <p:cNvSpPr>
            <a:spLocks noGrp="1"/>
          </p:cNvSpPr>
          <p:nvPr>
            <p:ph type="sldNum" sz="quarter" idx="5"/>
          </p:nvPr>
        </p:nvSpPr>
        <p:spPr/>
        <p:txBody>
          <a:bodyPr/>
          <a:lstStyle/>
          <a:p>
            <a:fld id="{75A6F250-31F7-49E9-B25A-3333AF8BFBE2}" type="slidenum">
              <a:rPr lang="en-US" smtClean="0"/>
              <a:t>9</a:t>
            </a:fld>
            <a:endParaRPr lang="en-US"/>
          </a:p>
        </p:txBody>
      </p:sp>
    </p:spTree>
    <p:extLst>
      <p:ext uri="{BB962C8B-B14F-4D97-AF65-F5344CB8AC3E}">
        <p14:creationId xmlns:p14="http://schemas.microsoft.com/office/powerpoint/2010/main" val="3820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Validation: Are we building the right product? How: By tracing system functionality to requirements </a:t>
            </a:r>
          </a:p>
          <a:p>
            <a:r>
              <a:rPr lang="en-US" sz="1200" b="0" i="1" kern="1200" dirty="0">
                <a:solidFill>
                  <a:schemeClr val="tx1"/>
                </a:solidFill>
                <a:effectLst/>
                <a:latin typeface="+mn-lt"/>
                <a:ea typeface="+mn-ea"/>
                <a:cs typeface="+mn-cs"/>
              </a:rPr>
              <a:t>Verification: Are we building the product right? How: By checking system functionality with testing</a:t>
            </a:r>
          </a:p>
          <a:p>
            <a:endParaRPr lang="en-US" dirty="0"/>
          </a:p>
        </p:txBody>
      </p:sp>
      <p:sp>
        <p:nvSpPr>
          <p:cNvPr id="4" name="Slide Number Placeholder 3"/>
          <p:cNvSpPr>
            <a:spLocks noGrp="1"/>
          </p:cNvSpPr>
          <p:nvPr>
            <p:ph type="sldNum" sz="quarter" idx="5"/>
          </p:nvPr>
        </p:nvSpPr>
        <p:spPr/>
        <p:txBody>
          <a:bodyPr/>
          <a:lstStyle/>
          <a:p>
            <a:fld id="{75A6F250-31F7-49E9-B25A-3333AF8BFBE2}" type="slidenum">
              <a:rPr lang="en-US" smtClean="0"/>
              <a:t>27</a:t>
            </a:fld>
            <a:endParaRPr lang="en-US"/>
          </a:p>
        </p:txBody>
      </p:sp>
    </p:spTree>
    <p:extLst>
      <p:ext uri="{BB962C8B-B14F-4D97-AF65-F5344CB8AC3E}">
        <p14:creationId xmlns:p14="http://schemas.microsoft.com/office/powerpoint/2010/main" val="59314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A0F9EFEF-196C-424F-9B8C-DC7D278A3290}"/>
              </a:ext>
            </a:extLst>
          </p:cNvPr>
          <p:cNvGrpSpPr>
            <a:grpSpLocks/>
          </p:cNvGrpSpPr>
          <p:nvPr/>
        </p:nvGrpSpPr>
        <p:grpSpPr bwMode="auto">
          <a:xfrm>
            <a:off x="0" y="914400"/>
            <a:ext cx="8686800" cy="2514600"/>
            <a:chOff x="0" y="576"/>
            <a:chExt cx="5472" cy="1584"/>
          </a:xfrm>
        </p:grpSpPr>
        <p:sp>
          <p:nvSpPr>
            <p:cNvPr id="5" name="Oval 7">
              <a:extLst>
                <a:ext uri="{FF2B5EF4-FFF2-40B4-BE49-F238E27FC236}">
                  <a16:creationId xmlns:a16="http://schemas.microsoft.com/office/drawing/2014/main" id="{5628637A-F053-4F90-9F88-79766A5B0169}"/>
                </a:ext>
              </a:extLst>
            </p:cNvPr>
            <p:cNvSpPr>
              <a:spLocks noChangeArrowheads="1"/>
            </p:cNvSpPr>
            <p:nvPr/>
          </p:nvSpPr>
          <p:spPr bwMode="auto">
            <a:xfrm>
              <a:off x="144" y="576"/>
              <a:ext cx="1584" cy="1584"/>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b="0"/>
            </a:p>
          </p:txBody>
        </p:sp>
        <p:sp>
          <p:nvSpPr>
            <p:cNvPr id="6" name="Rectangle 8">
              <a:extLst>
                <a:ext uri="{FF2B5EF4-FFF2-40B4-BE49-F238E27FC236}">
                  <a16:creationId xmlns:a16="http://schemas.microsoft.com/office/drawing/2014/main" id="{55233985-D04B-4D41-B2E2-1BD928319A37}"/>
                </a:ext>
              </a:extLst>
            </p:cNvPr>
            <p:cNvSpPr>
              <a:spLocks noChangeArrowheads="1"/>
            </p:cNvSpPr>
            <p:nvPr/>
          </p:nvSpPr>
          <p:spPr bwMode="hidden">
            <a:xfrm>
              <a:off x="0" y="1056"/>
              <a:ext cx="2976" cy="7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7" name="Rectangle 9">
              <a:extLst>
                <a:ext uri="{FF2B5EF4-FFF2-40B4-BE49-F238E27FC236}">
                  <a16:creationId xmlns:a16="http://schemas.microsoft.com/office/drawing/2014/main" id="{5FD98D42-A9F5-4AA7-90E0-3E56653B65BA}"/>
                </a:ext>
              </a:extLst>
            </p:cNvPr>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8" name="Freeform 10">
              <a:extLst>
                <a:ext uri="{FF2B5EF4-FFF2-40B4-BE49-F238E27FC236}">
                  <a16:creationId xmlns:a16="http://schemas.microsoft.com/office/drawing/2014/main" id="{C1453316-1B30-44A2-A09A-A6A770E9D97C}"/>
                </a:ext>
              </a:extLst>
            </p:cNvPr>
            <p:cNvSpPr>
              <a:spLocks noChangeArrowheads="1"/>
            </p:cNvSpPr>
            <p:nvPr/>
          </p:nvSpPr>
          <p:spPr bwMode="auto">
            <a:xfrm>
              <a:off x="384" y="960"/>
              <a:ext cx="144" cy="913"/>
            </a:xfrm>
            <a:custGeom>
              <a:avLst/>
              <a:gdLst>
                <a:gd name="T0" fmla="*/ 0 w 1000"/>
                <a:gd name="T1" fmla="*/ 404 h 1000"/>
                <a:gd name="T2" fmla="*/ 0 w 1000"/>
                <a:gd name="T3" fmla="*/ 404 h 1000"/>
                <a:gd name="T4" fmla="*/ 0 w 1000"/>
                <a:gd name="T5" fmla="*/ 0 h 1000"/>
                <a:gd name="T6" fmla="*/ 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1">
              <a:extLst>
                <a:ext uri="{FF2B5EF4-FFF2-40B4-BE49-F238E27FC236}">
                  <a16:creationId xmlns:a16="http://schemas.microsoft.com/office/drawing/2014/main" id="{BEA564A9-3324-486E-8D44-99757EB28D04}"/>
                </a:ext>
              </a:extLst>
            </p:cNvPr>
            <p:cNvSpPr>
              <a:spLocks noChangeArrowheads="1"/>
            </p:cNvSpPr>
            <p:nvPr/>
          </p:nvSpPr>
          <p:spPr bwMode="auto">
            <a:xfrm>
              <a:off x="4944" y="762"/>
              <a:ext cx="165" cy="864"/>
            </a:xfrm>
            <a:custGeom>
              <a:avLst/>
              <a:gdLst>
                <a:gd name="T0" fmla="*/ 0 w 1000"/>
                <a:gd name="T1" fmla="*/ 0 h 1000"/>
                <a:gd name="T2" fmla="*/ 0 w 1000"/>
                <a:gd name="T3" fmla="*/ 0 h 1000"/>
                <a:gd name="T4" fmla="*/ 0 w 1000"/>
                <a:gd name="T5" fmla="*/ 232 h 1000"/>
                <a:gd name="T6" fmla="*/ 0 w 1000"/>
                <a:gd name="T7" fmla="*/ 232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178"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50188"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a:extLst>
              <a:ext uri="{FF2B5EF4-FFF2-40B4-BE49-F238E27FC236}">
                <a16:creationId xmlns:a16="http://schemas.microsoft.com/office/drawing/2014/main" id="{81557543-4A24-4B28-8271-2B9E23C2AEBD}"/>
              </a:ext>
            </a:extLst>
          </p:cNvPr>
          <p:cNvSpPr>
            <a:spLocks noGrp="1" noChangeArrowheads="1"/>
          </p:cNvSpPr>
          <p:nvPr>
            <p:ph type="dt" sz="half" idx="10"/>
          </p:nvPr>
        </p:nvSpPr>
        <p:spPr>
          <a:xfrm>
            <a:off x="685800" y="6248400"/>
            <a:ext cx="1905000" cy="457200"/>
          </a:xfrm>
        </p:spPr>
        <p:txBody>
          <a:bodyPr/>
          <a:lstStyle>
            <a:lvl1pPr>
              <a:defRPr/>
            </a:lvl1pPr>
          </a:lstStyle>
          <a:p>
            <a:fld id="{1D8BD707-D9CF-40AE-B4C6-C98DA3205C09}" type="datetimeFigureOut">
              <a:rPr lang="en-US" smtClean="0"/>
              <a:pPr/>
              <a:t>5/16/2022</a:t>
            </a:fld>
            <a:endParaRPr lang="en-US" dirty="0"/>
          </a:p>
        </p:txBody>
      </p:sp>
      <p:sp>
        <p:nvSpPr>
          <p:cNvPr id="11" name="Rectangle 4">
            <a:extLst>
              <a:ext uri="{FF2B5EF4-FFF2-40B4-BE49-F238E27FC236}">
                <a16:creationId xmlns:a16="http://schemas.microsoft.com/office/drawing/2014/main" id="{5175002F-7A06-4358-837C-649F83FCC930}"/>
              </a:ext>
            </a:extLst>
          </p:cNvPr>
          <p:cNvSpPr>
            <a:spLocks noGrp="1" noChangeArrowheads="1"/>
          </p:cNvSpPr>
          <p:nvPr>
            <p:ph type="ftr" sz="quarter" idx="11"/>
          </p:nvPr>
        </p:nvSpPr>
        <p:spPr>
          <a:xfrm>
            <a:off x="3124200" y="6248400"/>
            <a:ext cx="2895600" cy="457200"/>
          </a:xfrm>
        </p:spPr>
        <p:txBody>
          <a:bodyPr/>
          <a:lstStyle>
            <a:lvl1pPr>
              <a:defRPr/>
            </a:lvl1pPr>
          </a:lstStyle>
          <a:p>
            <a:endParaRPr lang="en-US" dirty="0"/>
          </a:p>
        </p:txBody>
      </p:sp>
      <p:sp>
        <p:nvSpPr>
          <p:cNvPr id="12" name="Rectangle 5">
            <a:extLst>
              <a:ext uri="{FF2B5EF4-FFF2-40B4-BE49-F238E27FC236}">
                <a16:creationId xmlns:a16="http://schemas.microsoft.com/office/drawing/2014/main" id="{140726AF-C84B-4B5D-AAF2-774230078D83}"/>
              </a:ext>
            </a:extLst>
          </p:cNvPr>
          <p:cNvSpPr>
            <a:spLocks noGrp="1" noChangeArrowheads="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7810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0292410-1A7E-4BD3-B454-9421B19AEEC1}"/>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5" name="Rectangle 7">
            <a:extLst>
              <a:ext uri="{FF2B5EF4-FFF2-40B4-BE49-F238E27FC236}">
                <a16:creationId xmlns:a16="http://schemas.microsoft.com/office/drawing/2014/main" id="{BD5EF4AE-8F47-4651-B1E5-7655BA1156E7}"/>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8">
            <a:extLst>
              <a:ext uri="{FF2B5EF4-FFF2-40B4-BE49-F238E27FC236}">
                <a16:creationId xmlns:a16="http://schemas.microsoft.com/office/drawing/2014/main" id="{FEF3615C-6405-41E6-95D3-198D8287892F}"/>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50108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635E9034-5089-4C9D-8FF1-16473D7D6185}"/>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5" name="Rectangle 7">
            <a:extLst>
              <a:ext uri="{FF2B5EF4-FFF2-40B4-BE49-F238E27FC236}">
                <a16:creationId xmlns:a16="http://schemas.microsoft.com/office/drawing/2014/main" id="{D9B80FAC-38E9-4E47-AD97-E48149F70F63}"/>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8">
            <a:extLst>
              <a:ext uri="{FF2B5EF4-FFF2-40B4-BE49-F238E27FC236}">
                <a16:creationId xmlns:a16="http://schemas.microsoft.com/office/drawing/2014/main" id="{A5732954-B47C-42C4-A7B7-A244B7FCFE25}"/>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010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E047EF3-8117-415A-8024-48C2BA604961}"/>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5" name="Rectangle 7">
            <a:extLst>
              <a:ext uri="{FF2B5EF4-FFF2-40B4-BE49-F238E27FC236}">
                <a16:creationId xmlns:a16="http://schemas.microsoft.com/office/drawing/2014/main" id="{DDB06853-73C3-443D-8925-F70A5F2E852B}"/>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8">
            <a:extLst>
              <a:ext uri="{FF2B5EF4-FFF2-40B4-BE49-F238E27FC236}">
                <a16:creationId xmlns:a16="http://schemas.microsoft.com/office/drawing/2014/main" id="{167708DC-36A3-4288-96FF-3AD462FF5F1A}"/>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648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5832B3AF-DBF8-4F98-B2FC-443E28D5CDC3}"/>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5" name="Rectangle 7">
            <a:extLst>
              <a:ext uri="{FF2B5EF4-FFF2-40B4-BE49-F238E27FC236}">
                <a16:creationId xmlns:a16="http://schemas.microsoft.com/office/drawing/2014/main" id="{98A474B8-A4BE-421C-8A06-268AD4360C1D}"/>
              </a:ext>
            </a:extLst>
          </p:cNvPr>
          <p:cNvSpPr>
            <a:spLocks noGrp="1" noChangeArrowheads="1"/>
          </p:cNvSpPr>
          <p:nvPr>
            <p:ph type="ftr" sz="quarter" idx="11"/>
          </p:nvPr>
        </p:nvSpPr>
        <p:spPr>
          <a:ln/>
        </p:spPr>
        <p:txBody>
          <a:bodyPr/>
          <a:lstStyle>
            <a:lvl1pPr>
              <a:defRPr/>
            </a:lvl1pPr>
          </a:lstStyle>
          <a:p>
            <a:endParaRPr lang="en-US" dirty="0"/>
          </a:p>
        </p:txBody>
      </p:sp>
      <p:sp>
        <p:nvSpPr>
          <p:cNvPr id="6" name="Rectangle 8">
            <a:extLst>
              <a:ext uri="{FF2B5EF4-FFF2-40B4-BE49-F238E27FC236}">
                <a16:creationId xmlns:a16="http://schemas.microsoft.com/office/drawing/2014/main" id="{E08F0CBE-B7B7-4FE4-B2CC-29FB0133CF9B}"/>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8163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CEBAC22-A9DD-4A1B-A835-5F4A577901D1}"/>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6" name="Rectangle 7">
            <a:extLst>
              <a:ext uri="{FF2B5EF4-FFF2-40B4-BE49-F238E27FC236}">
                <a16:creationId xmlns:a16="http://schemas.microsoft.com/office/drawing/2014/main" id="{59CF1BD5-AD44-4110-9C7E-3661EDCD0FD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8">
            <a:extLst>
              <a:ext uri="{FF2B5EF4-FFF2-40B4-BE49-F238E27FC236}">
                <a16:creationId xmlns:a16="http://schemas.microsoft.com/office/drawing/2014/main" id="{FDB14729-85D1-44AA-A3D0-B0B1780816B0}"/>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6631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4C0953A4-E269-4DA6-B820-9EC3E89C2123}"/>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8" name="Rectangle 7">
            <a:extLst>
              <a:ext uri="{FF2B5EF4-FFF2-40B4-BE49-F238E27FC236}">
                <a16:creationId xmlns:a16="http://schemas.microsoft.com/office/drawing/2014/main" id="{B3F4C36C-4657-4787-BB58-71EC32F02ED3}"/>
              </a:ext>
            </a:extLst>
          </p:cNvPr>
          <p:cNvSpPr>
            <a:spLocks noGrp="1" noChangeArrowheads="1"/>
          </p:cNvSpPr>
          <p:nvPr>
            <p:ph type="ftr" sz="quarter" idx="11"/>
          </p:nvPr>
        </p:nvSpPr>
        <p:spPr>
          <a:ln/>
        </p:spPr>
        <p:txBody>
          <a:bodyPr/>
          <a:lstStyle>
            <a:lvl1pPr>
              <a:defRPr/>
            </a:lvl1pPr>
          </a:lstStyle>
          <a:p>
            <a:endParaRPr lang="en-US" dirty="0"/>
          </a:p>
        </p:txBody>
      </p:sp>
      <p:sp>
        <p:nvSpPr>
          <p:cNvPr id="9" name="Rectangle 8">
            <a:extLst>
              <a:ext uri="{FF2B5EF4-FFF2-40B4-BE49-F238E27FC236}">
                <a16:creationId xmlns:a16="http://schemas.microsoft.com/office/drawing/2014/main" id="{ECFDCB16-704E-49E9-A6A4-59D6CD074D5C}"/>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6943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668851F2-0533-4B2C-BE7B-FCD3EECDC7AE}"/>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4" name="Rectangle 7">
            <a:extLst>
              <a:ext uri="{FF2B5EF4-FFF2-40B4-BE49-F238E27FC236}">
                <a16:creationId xmlns:a16="http://schemas.microsoft.com/office/drawing/2014/main" id="{8665EFA7-C453-4EAC-AB22-68EC931D73FB}"/>
              </a:ext>
            </a:extLst>
          </p:cNvPr>
          <p:cNvSpPr>
            <a:spLocks noGrp="1" noChangeArrowheads="1"/>
          </p:cNvSpPr>
          <p:nvPr>
            <p:ph type="ftr" sz="quarter" idx="11"/>
          </p:nvPr>
        </p:nvSpPr>
        <p:spPr>
          <a:ln/>
        </p:spPr>
        <p:txBody>
          <a:bodyPr/>
          <a:lstStyle>
            <a:lvl1pPr>
              <a:defRPr/>
            </a:lvl1pPr>
          </a:lstStyle>
          <a:p>
            <a:endParaRPr lang="en-US" dirty="0"/>
          </a:p>
        </p:txBody>
      </p:sp>
      <p:sp>
        <p:nvSpPr>
          <p:cNvPr id="5" name="Rectangle 8">
            <a:extLst>
              <a:ext uri="{FF2B5EF4-FFF2-40B4-BE49-F238E27FC236}">
                <a16:creationId xmlns:a16="http://schemas.microsoft.com/office/drawing/2014/main" id="{5D48AEBE-B338-4306-A3F4-F280151F9D97}"/>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3079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4F388C6-B6EF-44C0-9141-C22589BAF298}"/>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3" name="Rectangle 7">
            <a:extLst>
              <a:ext uri="{FF2B5EF4-FFF2-40B4-BE49-F238E27FC236}">
                <a16:creationId xmlns:a16="http://schemas.microsoft.com/office/drawing/2014/main" id="{CF8C9421-CF2B-4B1E-A9BD-40D10116FD68}"/>
              </a:ext>
            </a:extLst>
          </p:cNvPr>
          <p:cNvSpPr>
            <a:spLocks noGrp="1" noChangeArrowheads="1"/>
          </p:cNvSpPr>
          <p:nvPr>
            <p:ph type="ftr" sz="quarter" idx="11"/>
          </p:nvPr>
        </p:nvSpPr>
        <p:spPr>
          <a:ln/>
        </p:spPr>
        <p:txBody>
          <a:bodyPr/>
          <a:lstStyle>
            <a:lvl1pPr>
              <a:defRPr/>
            </a:lvl1pPr>
          </a:lstStyle>
          <a:p>
            <a:endParaRPr lang="en-US" dirty="0"/>
          </a:p>
        </p:txBody>
      </p:sp>
      <p:sp>
        <p:nvSpPr>
          <p:cNvPr id="4" name="Rectangle 8">
            <a:extLst>
              <a:ext uri="{FF2B5EF4-FFF2-40B4-BE49-F238E27FC236}">
                <a16:creationId xmlns:a16="http://schemas.microsoft.com/office/drawing/2014/main" id="{4111086A-068F-425D-8514-30674B6E3A39}"/>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3975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77638AC-6E11-426D-A983-F2AAA6A6B8C9}"/>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6" name="Rectangle 7">
            <a:extLst>
              <a:ext uri="{FF2B5EF4-FFF2-40B4-BE49-F238E27FC236}">
                <a16:creationId xmlns:a16="http://schemas.microsoft.com/office/drawing/2014/main" id="{BFDCDA07-283C-4DFC-B532-50883BFA1FEC}"/>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8">
            <a:extLst>
              <a:ext uri="{FF2B5EF4-FFF2-40B4-BE49-F238E27FC236}">
                <a16:creationId xmlns:a16="http://schemas.microsoft.com/office/drawing/2014/main" id="{CB07FA02-1370-4BBA-9C09-4DEFD23D8C52}"/>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813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EDF6CD7B-56DE-4268-B98B-8782A6ACEBD8}"/>
              </a:ext>
            </a:extLst>
          </p:cNvPr>
          <p:cNvSpPr>
            <a:spLocks noGrp="1" noChangeArrowheads="1"/>
          </p:cNvSpPr>
          <p:nvPr>
            <p:ph type="dt" sz="half" idx="10"/>
          </p:nvPr>
        </p:nvSpPr>
        <p:spPr>
          <a:ln/>
        </p:spPr>
        <p:txBody>
          <a:bodyPr/>
          <a:lstStyle>
            <a:lvl1pPr>
              <a:defRPr/>
            </a:lvl1pPr>
          </a:lstStyle>
          <a:p>
            <a:fld id="{1D8BD707-D9CF-40AE-B4C6-C98DA3205C09}" type="datetimeFigureOut">
              <a:rPr lang="en-US" smtClean="0"/>
              <a:pPr/>
              <a:t>5/16/2022</a:t>
            </a:fld>
            <a:endParaRPr lang="en-US" dirty="0"/>
          </a:p>
        </p:txBody>
      </p:sp>
      <p:sp>
        <p:nvSpPr>
          <p:cNvPr id="6" name="Rectangle 7">
            <a:extLst>
              <a:ext uri="{FF2B5EF4-FFF2-40B4-BE49-F238E27FC236}">
                <a16:creationId xmlns:a16="http://schemas.microsoft.com/office/drawing/2014/main" id="{A8CE9105-E384-4009-963B-656C4C80C50F}"/>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8">
            <a:extLst>
              <a:ext uri="{FF2B5EF4-FFF2-40B4-BE49-F238E27FC236}">
                <a16:creationId xmlns:a16="http://schemas.microsoft.com/office/drawing/2014/main" id="{0DAB722E-7C93-4AB3-9CAC-6DEC20F13683}"/>
              </a:ext>
            </a:extLst>
          </p:cNvPr>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106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5A9F4B-F821-49B4-9EDB-C2298E772DB5}"/>
              </a:ext>
            </a:extLst>
          </p:cNvPr>
          <p:cNvSpPr>
            <a:spLocks noChangeArrowheads="1"/>
          </p:cNvSpPr>
          <p:nvPr/>
        </p:nvSpPr>
        <p:spPr bwMode="auto">
          <a:xfrm>
            <a:off x="0" y="1377950"/>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27" name="Rectangle 3">
            <a:extLst>
              <a:ext uri="{FF2B5EF4-FFF2-40B4-BE49-F238E27FC236}">
                <a16:creationId xmlns:a16="http://schemas.microsoft.com/office/drawing/2014/main" id="{292E41C2-39AA-4783-8430-9BA171C766B6}"/>
              </a:ext>
            </a:extLst>
          </p:cNvPr>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28" name="Rectangle 4">
            <a:extLst>
              <a:ext uri="{FF2B5EF4-FFF2-40B4-BE49-F238E27FC236}">
                <a16:creationId xmlns:a16="http://schemas.microsoft.com/office/drawing/2014/main" id="{8DBC1C13-0828-426E-9324-E21DAAC396ED}"/>
              </a:ext>
            </a:extLst>
          </p:cNvPr>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3F699DB9-7E83-4717-8B5D-F219FF71F789}"/>
              </a:ext>
            </a:extLst>
          </p:cNvPr>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9158" name="Rectangle 6">
            <a:extLst>
              <a:ext uri="{FF2B5EF4-FFF2-40B4-BE49-F238E27FC236}">
                <a16:creationId xmlns:a16="http://schemas.microsoft.com/office/drawing/2014/main" id="{74BCA356-FEC9-4B7F-8757-AA1D1AC4B780}"/>
              </a:ext>
            </a:extLst>
          </p:cNvPr>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fld id="{1D8BD707-D9CF-40AE-B4C6-C98DA3205C09}" type="datetimeFigureOut">
              <a:rPr lang="en-US" smtClean="0"/>
              <a:pPr/>
              <a:t>5/16/2022</a:t>
            </a:fld>
            <a:endParaRPr lang="en-US" dirty="0"/>
          </a:p>
        </p:txBody>
      </p:sp>
      <p:sp>
        <p:nvSpPr>
          <p:cNvPr id="49159" name="Rectangle 7">
            <a:extLst>
              <a:ext uri="{FF2B5EF4-FFF2-40B4-BE49-F238E27FC236}">
                <a16:creationId xmlns:a16="http://schemas.microsoft.com/office/drawing/2014/main" id="{C36B927B-CF91-4A9C-B0B7-2E451E7FA21E}"/>
              </a:ext>
            </a:extLst>
          </p:cNvPr>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endParaRPr lang="en-US" dirty="0"/>
          </a:p>
        </p:txBody>
      </p:sp>
      <p:sp>
        <p:nvSpPr>
          <p:cNvPr id="49160" name="Rectangle 8">
            <a:extLst>
              <a:ext uri="{FF2B5EF4-FFF2-40B4-BE49-F238E27FC236}">
                <a16:creationId xmlns:a16="http://schemas.microsoft.com/office/drawing/2014/main" id="{FE806C22-A588-4FD7-8255-EA19237D244D}"/>
              </a:ext>
            </a:extLst>
          </p:cNvPr>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vl1pPr>
          </a:lstStyle>
          <a:p>
            <a:fld id="{B6F15528-21DE-4FAA-801E-634DDDAF4B2B}" type="slidenum">
              <a:rPr lang="en-US" smtClean="0"/>
              <a:pPr/>
              <a:t>‹#›</a:t>
            </a:fld>
            <a:endParaRPr lang="en-US" dirty="0"/>
          </a:p>
        </p:txBody>
      </p:sp>
      <p:sp>
        <p:nvSpPr>
          <p:cNvPr id="1033" name="Freeform 9">
            <a:extLst>
              <a:ext uri="{FF2B5EF4-FFF2-40B4-BE49-F238E27FC236}">
                <a16:creationId xmlns:a16="http://schemas.microsoft.com/office/drawing/2014/main" id="{B792971C-1866-4871-9243-F3EC90578CC7}"/>
              </a:ext>
            </a:extLst>
          </p:cNvPr>
          <p:cNvSpPr>
            <a:spLocks noChangeArrowheads="1"/>
          </p:cNvSpPr>
          <p:nvPr/>
        </p:nvSpPr>
        <p:spPr bwMode="auto">
          <a:xfrm>
            <a:off x="838200" y="561975"/>
            <a:ext cx="152400" cy="1066800"/>
          </a:xfrm>
          <a:custGeom>
            <a:avLst/>
            <a:gdLst>
              <a:gd name="T0" fmla="*/ 2147483646 w 1000"/>
              <a:gd name="T1" fmla="*/ 2147483646 h 1000"/>
              <a:gd name="T2" fmla="*/ 0 w 1000"/>
              <a:gd name="T3" fmla="*/ 2147483646 h 1000"/>
              <a:gd name="T4" fmla="*/ 0 w 1000"/>
              <a:gd name="T5" fmla="*/ 0 h 1000"/>
              <a:gd name="T6" fmla="*/ 2147483646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 name="Freeform 10">
            <a:extLst>
              <a:ext uri="{FF2B5EF4-FFF2-40B4-BE49-F238E27FC236}">
                <a16:creationId xmlns:a16="http://schemas.microsoft.com/office/drawing/2014/main" id="{7D64434A-AE2A-452A-AC00-77A917BDB4C4}"/>
              </a:ext>
            </a:extLst>
          </p:cNvPr>
          <p:cNvSpPr>
            <a:spLocks noChangeArrowheads="1"/>
          </p:cNvSpPr>
          <p:nvPr/>
        </p:nvSpPr>
        <p:spPr bwMode="auto">
          <a:xfrm>
            <a:off x="8262938" y="269875"/>
            <a:ext cx="152400" cy="10731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361307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k:@MSITStore:D:\Semesters\Spring%202019\eBooks\Managing%20Software%20Requirements%20-%20A%20Use%20Case%20Approach,%20Second%20Edition.chm::/032112247X/biblio01.html#biblio01entry4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789E87C-3FC7-4F10-9D32-069C200B4124}"/>
              </a:ext>
            </a:extLst>
          </p:cNvPr>
          <p:cNvSpPr>
            <a:spLocks noGrp="1" noChangeArrowheads="1"/>
          </p:cNvSpPr>
          <p:nvPr>
            <p:ph type="ctrTitle"/>
          </p:nvPr>
        </p:nvSpPr>
        <p:spPr>
          <a:xfrm>
            <a:off x="609600" y="1417638"/>
            <a:ext cx="7772400" cy="1600200"/>
          </a:xfrm>
        </p:spPr>
        <p:txBody>
          <a:bodyPr/>
          <a:lstStyle/>
          <a:p>
            <a:pPr eaLnBrk="1" hangingPunct="1"/>
            <a:r>
              <a:rPr lang="en-US" altLang="en-US" sz="3200" dirty="0"/>
              <a:t>Software Requirement Engineering</a:t>
            </a:r>
          </a:p>
        </p:txBody>
      </p:sp>
      <p:sp>
        <p:nvSpPr>
          <p:cNvPr id="4099" name="Rectangle 3">
            <a:extLst>
              <a:ext uri="{FF2B5EF4-FFF2-40B4-BE49-F238E27FC236}">
                <a16:creationId xmlns:a16="http://schemas.microsoft.com/office/drawing/2014/main" id="{34EA7121-57A4-4FB8-99FE-0A7342F0A2A1}"/>
              </a:ext>
            </a:extLst>
          </p:cNvPr>
          <p:cNvSpPr>
            <a:spLocks noGrp="1" noChangeArrowheads="1"/>
          </p:cNvSpPr>
          <p:nvPr>
            <p:ph type="subTitle" idx="1"/>
          </p:nvPr>
        </p:nvSpPr>
        <p:spPr>
          <a:xfrm>
            <a:off x="5562600" y="3810000"/>
            <a:ext cx="2590800" cy="381000"/>
          </a:xfrm>
        </p:spPr>
        <p:txBody>
          <a:bodyPr/>
          <a:lstStyle/>
          <a:p>
            <a:pPr eaLnBrk="1" hangingPunct="1">
              <a:lnSpc>
                <a:spcPct val="90000"/>
              </a:lnSpc>
            </a:pPr>
            <a:r>
              <a:rPr lang="en-US" altLang="en-US" sz="2000"/>
              <a:t>Muhammad Nasir</a:t>
            </a:r>
          </a:p>
        </p:txBody>
      </p:sp>
      <p:sp>
        <p:nvSpPr>
          <p:cNvPr id="4100" name="Rectangle 4">
            <a:extLst>
              <a:ext uri="{FF2B5EF4-FFF2-40B4-BE49-F238E27FC236}">
                <a16:creationId xmlns:a16="http://schemas.microsoft.com/office/drawing/2014/main" id="{B3693D15-6BFD-480B-8CC2-D8ECF48379DF}"/>
              </a:ext>
            </a:extLst>
          </p:cNvPr>
          <p:cNvSpPr>
            <a:spLocks noChangeArrowheads="1"/>
          </p:cNvSpPr>
          <p:nvPr/>
        </p:nvSpPr>
        <p:spPr bwMode="auto">
          <a:xfrm>
            <a:off x="914400" y="2743200"/>
            <a:ext cx="541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Clr>
                <a:schemeClr val="accent1"/>
              </a:buClr>
              <a:buSzPct val="70000"/>
              <a:buFont typeface="Wingdings" panose="05000000000000000000" pitchFamily="2" charset="2"/>
              <a:buNone/>
            </a:pPr>
            <a:r>
              <a:rPr lang="en-US" altLang="en-US" sz="2400" b="0" dirty="0"/>
              <a:t>Change Management</a:t>
            </a:r>
          </a:p>
        </p:txBody>
      </p:sp>
      <p:sp>
        <p:nvSpPr>
          <p:cNvPr id="4101" name="Rectangle 5">
            <a:extLst>
              <a:ext uri="{FF2B5EF4-FFF2-40B4-BE49-F238E27FC236}">
                <a16:creationId xmlns:a16="http://schemas.microsoft.com/office/drawing/2014/main" id="{32677D3D-A1D9-4553-B275-71C60CA579DE}"/>
              </a:ext>
            </a:extLst>
          </p:cNvPr>
          <p:cNvSpPr>
            <a:spLocks noChangeArrowheads="1"/>
          </p:cNvSpPr>
          <p:nvPr/>
        </p:nvSpPr>
        <p:spPr bwMode="auto">
          <a:xfrm>
            <a:off x="6019800" y="4191000"/>
            <a:ext cx="213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70000"/>
              <a:buFont typeface="Wingdings" panose="05000000000000000000" pitchFamily="2" charset="2"/>
              <a:buNone/>
            </a:pPr>
            <a:r>
              <a:rPr lang="en-US" altLang="en-US" sz="1400" b="0"/>
              <a:t>m.nasir@iiu.edu.pk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6E65-ED82-48E9-AA4C-100687CA79BE}"/>
              </a:ext>
            </a:extLst>
          </p:cNvPr>
          <p:cNvSpPr>
            <a:spLocks noGrp="1"/>
          </p:cNvSpPr>
          <p:nvPr>
            <p:ph type="title"/>
          </p:nvPr>
        </p:nvSpPr>
        <p:spPr/>
        <p:txBody>
          <a:bodyPr/>
          <a:lstStyle/>
          <a:p>
            <a:r>
              <a:rPr lang="en-US" dirty="0"/>
              <a:t>Requirements’ Leakage</a:t>
            </a:r>
          </a:p>
        </p:txBody>
      </p:sp>
      <p:sp>
        <p:nvSpPr>
          <p:cNvPr id="3" name="Content Placeholder 2">
            <a:extLst>
              <a:ext uri="{FF2B5EF4-FFF2-40B4-BE49-F238E27FC236}">
                <a16:creationId xmlns:a16="http://schemas.microsoft.com/office/drawing/2014/main" id="{CA855921-DF10-44A0-9E69-30A5AF902F83}"/>
              </a:ext>
            </a:extLst>
          </p:cNvPr>
          <p:cNvSpPr>
            <a:spLocks noGrp="1"/>
          </p:cNvSpPr>
          <p:nvPr>
            <p:ph idx="1"/>
          </p:nvPr>
        </p:nvSpPr>
        <p:spPr>
          <a:xfrm>
            <a:off x="838201" y="1905000"/>
            <a:ext cx="7772400" cy="4191000"/>
          </a:xfrm>
        </p:spPr>
        <p:txBody>
          <a:bodyPr/>
          <a:lstStyle/>
          <a:p>
            <a:r>
              <a:rPr lang="en-US" sz="2800" dirty="0">
                <a:solidFill>
                  <a:srgbClr val="FF0000"/>
                </a:solidFill>
              </a:rPr>
              <a:t>Un-official</a:t>
            </a:r>
            <a:r>
              <a:rPr lang="en-US" sz="2800" dirty="0"/>
              <a:t> </a:t>
            </a:r>
            <a:r>
              <a:rPr lang="en-US" sz="2800" dirty="0">
                <a:solidFill>
                  <a:srgbClr val="FF0000"/>
                </a:solidFill>
              </a:rPr>
              <a:t>sources</a:t>
            </a:r>
            <a:r>
              <a:rPr lang="en-US" sz="2800" dirty="0"/>
              <a:t> contributed up to </a:t>
            </a:r>
            <a:r>
              <a:rPr lang="en-US" sz="2800" dirty="0">
                <a:solidFill>
                  <a:srgbClr val="FF0000"/>
                </a:solidFill>
              </a:rPr>
              <a:t>half</a:t>
            </a:r>
            <a:r>
              <a:rPr lang="en-US" sz="2800" dirty="0"/>
              <a:t> of the </a:t>
            </a:r>
            <a:r>
              <a:rPr lang="en-US" sz="2800" dirty="0">
                <a:solidFill>
                  <a:srgbClr val="FF0000"/>
                </a:solidFill>
              </a:rPr>
              <a:t>total</a:t>
            </a:r>
            <a:r>
              <a:rPr lang="en-US" sz="2800" dirty="0"/>
              <a:t> </a:t>
            </a:r>
            <a:r>
              <a:rPr lang="en-US" sz="2800" dirty="0">
                <a:solidFill>
                  <a:srgbClr val="FF0000"/>
                </a:solidFill>
              </a:rPr>
              <a:t>scope</a:t>
            </a:r>
            <a:r>
              <a:rPr lang="en-US" sz="2800" dirty="0"/>
              <a:t> of one </a:t>
            </a:r>
            <a:r>
              <a:rPr lang="en-US" sz="2800" dirty="0">
                <a:solidFill>
                  <a:srgbClr val="FF0000"/>
                </a:solidFill>
              </a:rPr>
              <a:t>project</a:t>
            </a:r>
            <a:r>
              <a:rPr lang="en-US" sz="2800" dirty="0"/>
              <a:t>!</a:t>
            </a:r>
          </a:p>
          <a:p>
            <a:r>
              <a:rPr lang="en-US" sz="2800" dirty="0"/>
              <a:t>In </a:t>
            </a:r>
            <a:r>
              <a:rPr lang="en-US" sz="2800" dirty="0">
                <a:solidFill>
                  <a:srgbClr val="FF0000"/>
                </a:solidFill>
              </a:rPr>
              <a:t>other</a:t>
            </a:r>
            <a:r>
              <a:rPr lang="en-US" sz="2800" dirty="0"/>
              <a:t> </a:t>
            </a:r>
            <a:r>
              <a:rPr lang="en-US" sz="2800" dirty="0">
                <a:solidFill>
                  <a:srgbClr val="FF0000"/>
                </a:solidFill>
              </a:rPr>
              <a:t>words</a:t>
            </a:r>
            <a:r>
              <a:rPr lang="en-US" sz="2800" dirty="0"/>
              <a:t>, </a:t>
            </a:r>
            <a:r>
              <a:rPr lang="en-US" sz="2800" dirty="0">
                <a:solidFill>
                  <a:srgbClr val="FF0000"/>
                </a:solidFill>
              </a:rPr>
              <a:t>half</a:t>
            </a:r>
            <a:r>
              <a:rPr lang="en-US" sz="2800" dirty="0"/>
              <a:t> of the </a:t>
            </a:r>
            <a:r>
              <a:rPr lang="en-US" sz="2800" dirty="0">
                <a:solidFill>
                  <a:srgbClr val="FF0000"/>
                </a:solidFill>
              </a:rPr>
              <a:t>total</a:t>
            </a:r>
            <a:r>
              <a:rPr lang="en-US" sz="2800" dirty="0"/>
              <a:t> </a:t>
            </a:r>
            <a:r>
              <a:rPr lang="en-US" sz="2800" dirty="0">
                <a:solidFill>
                  <a:srgbClr val="FF0000"/>
                </a:solidFill>
              </a:rPr>
              <a:t>work</a:t>
            </a:r>
            <a:r>
              <a:rPr lang="en-US" sz="2800" dirty="0"/>
              <a:t> </a:t>
            </a:r>
            <a:r>
              <a:rPr lang="en-US" sz="2800" dirty="0">
                <a:solidFill>
                  <a:srgbClr val="FF0000"/>
                </a:solidFill>
              </a:rPr>
              <a:t>product</a:t>
            </a:r>
            <a:r>
              <a:rPr lang="en-US" sz="2800" dirty="0"/>
              <a:t> of the </a:t>
            </a:r>
            <a:r>
              <a:rPr lang="en-US" sz="2800" dirty="0">
                <a:solidFill>
                  <a:srgbClr val="FF0000"/>
                </a:solidFill>
              </a:rPr>
              <a:t>system</a:t>
            </a:r>
            <a:r>
              <a:rPr lang="en-US" sz="2800" dirty="0"/>
              <a:t> was </a:t>
            </a:r>
            <a:r>
              <a:rPr lang="en-US" sz="2800" dirty="0">
                <a:solidFill>
                  <a:srgbClr val="FF0000"/>
                </a:solidFill>
              </a:rPr>
              <a:t>invested</a:t>
            </a:r>
            <a:r>
              <a:rPr lang="en-US" sz="2800" dirty="0"/>
              <a:t> in </a:t>
            </a:r>
            <a:r>
              <a:rPr lang="en-US" sz="2800" dirty="0">
                <a:solidFill>
                  <a:srgbClr val="FF0000"/>
                </a:solidFill>
              </a:rPr>
              <a:t>requirements</a:t>
            </a:r>
            <a:r>
              <a:rPr lang="en-US" sz="2800" dirty="0"/>
              <a:t> </a:t>
            </a:r>
            <a:r>
              <a:rPr lang="en-US" sz="2800" dirty="0">
                <a:solidFill>
                  <a:srgbClr val="FF0000"/>
                </a:solidFill>
              </a:rPr>
              <a:t>leakage</a:t>
            </a:r>
          </a:p>
          <a:p>
            <a:r>
              <a:rPr lang="en-US" sz="2800" dirty="0"/>
              <a:t>or </a:t>
            </a:r>
            <a:r>
              <a:rPr lang="en-US" sz="2800" dirty="0">
                <a:solidFill>
                  <a:srgbClr val="FF0000"/>
                </a:solidFill>
              </a:rPr>
              <a:t>requirements</a:t>
            </a:r>
            <a:r>
              <a:rPr lang="en-US" sz="2800" dirty="0"/>
              <a:t> that </a:t>
            </a:r>
            <a:r>
              <a:rPr lang="en-US" sz="2800" dirty="0">
                <a:solidFill>
                  <a:srgbClr val="FF0000"/>
                </a:solidFill>
              </a:rPr>
              <a:t>entered</a:t>
            </a:r>
            <a:r>
              <a:rPr lang="en-US" sz="2800" dirty="0"/>
              <a:t> the </a:t>
            </a:r>
            <a:r>
              <a:rPr lang="en-US" sz="2800" dirty="0">
                <a:solidFill>
                  <a:srgbClr val="FF0000"/>
                </a:solidFill>
              </a:rPr>
              <a:t>system</a:t>
            </a:r>
            <a:r>
              <a:rPr lang="en-US" sz="2800" dirty="0"/>
              <a:t> </a:t>
            </a:r>
            <a:r>
              <a:rPr lang="en-US" sz="2800" dirty="0">
                <a:solidFill>
                  <a:srgbClr val="FF0000"/>
                </a:solidFill>
              </a:rPr>
              <a:t>without</a:t>
            </a:r>
            <a:r>
              <a:rPr lang="en-US" sz="2800" dirty="0"/>
              <a:t> </a:t>
            </a:r>
            <a:r>
              <a:rPr lang="en-US" sz="2800" dirty="0">
                <a:solidFill>
                  <a:srgbClr val="FF0000"/>
                </a:solidFill>
              </a:rPr>
              <a:t>visibility</a:t>
            </a:r>
            <a:r>
              <a:rPr lang="en-US" sz="2800" dirty="0"/>
              <a:t> to the </a:t>
            </a:r>
            <a:r>
              <a:rPr lang="en-US" sz="2800" dirty="0">
                <a:solidFill>
                  <a:srgbClr val="FF0000"/>
                </a:solidFill>
              </a:rPr>
              <a:t>team</a:t>
            </a:r>
            <a:r>
              <a:rPr lang="en-US" sz="2800" dirty="0"/>
              <a:t> </a:t>
            </a:r>
            <a:r>
              <a:rPr lang="en-US" sz="2800" dirty="0">
                <a:solidFill>
                  <a:srgbClr val="FF0000"/>
                </a:solidFill>
              </a:rPr>
              <a:t>members</a:t>
            </a:r>
            <a:r>
              <a:rPr lang="en-US" sz="2800" dirty="0"/>
              <a:t> </a:t>
            </a:r>
            <a:r>
              <a:rPr lang="en-US" sz="2800" dirty="0">
                <a:solidFill>
                  <a:srgbClr val="FF0000"/>
                </a:solidFill>
              </a:rPr>
              <a:t>responsible</a:t>
            </a:r>
            <a:r>
              <a:rPr lang="en-US" sz="2800" dirty="0"/>
              <a:t> for </a:t>
            </a:r>
            <a:r>
              <a:rPr lang="en-US" sz="2800" dirty="0">
                <a:solidFill>
                  <a:srgbClr val="FF0000"/>
                </a:solidFill>
              </a:rPr>
              <a:t>managing</a:t>
            </a:r>
            <a:r>
              <a:rPr lang="en-US" sz="2800" dirty="0"/>
              <a:t> the </a:t>
            </a:r>
            <a:r>
              <a:rPr lang="en-US" sz="2800" dirty="0">
                <a:solidFill>
                  <a:srgbClr val="FF0000"/>
                </a:solidFill>
              </a:rPr>
              <a:t>schedule</a:t>
            </a:r>
            <a:r>
              <a:rPr lang="en-US" sz="2800" dirty="0"/>
              <a:t>, </a:t>
            </a:r>
            <a:r>
              <a:rPr lang="en-US" sz="2800" dirty="0">
                <a:solidFill>
                  <a:srgbClr val="FF0000"/>
                </a:solidFill>
              </a:rPr>
              <a:t>budget</a:t>
            </a:r>
            <a:r>
              <a:rPr lang="en-US" sz="2800" dirty="0"/>
              <a:t>, and </a:t>
            </a:r>
            <a:r>
              <a:rPr lang="en-US" sz="2800" dirty="0">
                <a:solidFill>
                  <a:srgbClr val="FF0000"/>
                </a:solidFill>
              </a:rPr>
              <a:t>quality</a:t>
            </a:r>
            <a:r>
              <a:rPr lang="en-US" sz="2800" dirty="0"/>
              <a:t> </a:t>
            </a:r>
            <a:r>
              <a:rPr lang="en-US" sz="2800" dirty="0">
                <a:solidFill>
                  <a:srgbClr val="FF0000"/>
                </a:solidFill>
              </a:rPr>
              <a:t>criteria</a:t>
            </a:r>
            <a:r>
              <a:rPr lang="en-US" sz="2800" dirty="0"/>
              <a:t>.</a:t>
            </a:r>
          </a:p>
        </p:txBody>
      </p:sp>
    </p:spTree>
    <p:extLst>
      <p:ext uri="{BB962C8B-B14F-4D97-AF65-F5344CB8AC3E}">
        <p14:creationId xmlns:p14="http://schemas.microsoft.com/office/powerpoint/2010/main" val="62474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93C6-ED5A-4307-8158-C692DCA7789F}"/>
              </a:ext>
            </a:extLst>
          </p:cNvPr>
          <p:cNvSpPr>
            <a:spLocks noGrp="1"/>
          </p:cNvSpPr>
          <p:nvPr>
            <p:ph type="title"/>
          </p:nvPr>
        </p:nvSpPr>
        <p:spPr>
          <a:xfrm>
            <a:off x="931863" y="96838"/>
            <a:ext cx="7450137" cy="1412875"/>
          </a:xfrm>
        </p:spPr>
        <p:txBody>
          <a:bodyPr/>
          <a:lstStyle/>
          <a:p>
            <a:r>
              <a:rPr lang="en-US" dirty="0"/>
              <a:t>Requirements’ Leakage: Case 1</a:t>
            </a:r>
          </a:p>
        </p:txBody>
      </p:sp>
      <p:sp>
        <p:nvSpPr>
          <p:cNvPr id="3" name="Content Placeholder 2">
            <a:extLst>
              <a:ext uri="{FF2B5EF4-FFF2-40B4-BE49-F238E27FC236}">
                <a16:creationId xmlns:a16="http://schemas.microsoft.com/office/drawing/2014/main" id="{BE095EFC-15A2-47BD-A5BB-7C87D283ABF6}"/>
              </a:ext>
            </a:extLst>
          </p:cNvPr>
          <p:cNvSpPr>
            <a:spLocks noGrp="1"/>
          </p:cNvSpPr>
          <p:nvPr>
            <p:ph idx="1"/>
          </p:nvPr>
        </p:nvSpPr>
        <p:spPr>
          <a:xfrm>
            <a:off x="838201" y="1828800"/>
            <a:ext cx="7772400" cy="4267200"/>
          </a:xfrm>
        </p:spPr>
        <p:txBody>
          <a:bodyPr/>
          <a:lstStyle/>
          <a:p>
            <a:r>
              <a:rPr lang="en-US" sz="2400" dirty="0"/>
              <a:t>A large military simulation system took a long time to execute, so the programmers built into the system a background game of Battleship to amuse themselves during the simulation. Unfortunately, they never took it out, nor did its existence appear on any of the verification and validation activities or reports. When it was discovered, the customer, having lost confidence in the subcontractor, canceled the entire program: a multimillion-dollar loss to the subcontractor and a serious detriment to future business opportunities.</a:t>
            </a:r>
          </a:p>
        </p:txBody>
      </p:sp>
    </p:spTree>
    <p:extLst>
      <p:ext uri="{BB962C8B-B14F-4D97-AF65-F5344CB8AC3E}">
        <p14:creationId xmlns:p14="http://schemas.microsoft.com/office/powerpoint/2010/main" val="395015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302B-EA92-4668-BB81-4DC05AC3F2E2}"/>
              </a:ext>
            </a:extLst>
          </p:cNvPr>
          <p:cNvSpPr>
            <a:spLocks noGrp="1"/>
          </p:cNvSpPr>
          <p:nvPr>
            <p:ph type="title"/>
          </p:nvPr>
        </p:nvSpPr>
        <p:spPr>
          <a:xfrm>
            <a:off x="931863" y="96838"/>
            <a:ext cx="7450137" cy="1412875"/>
          </a:xfrm>
        </p:spPr>
        <p:txBody>
          <a:bodyPr/>
          <a:lstStyle/>
          <a:p>
            <a:r>
              <a:rPr lang="en-US" dirty="0"/>
              <a:t>Requirements’ Leakage: Case2</a:t>
            </a:r>
          </a:p>
        </p:txBody>
      </p:sp>
      <p:sp>
        <p:nvSpPr>
          <p:cNvPr id="3" name="Content Placeholder 2">
            <a:extLst>
              <a:ext uri="{FF2B5EF4-FFF2-40B4-BE49-F238E27FC236}">
                <a16:creationId xmlns:a16="http://schemas.microsoft.com/office/drawing/2014/main" id="{408527AE-15BF-4ED3-80E6-678A50D9A06B}"/>
              </a:ext>
            </a:extLst>
          </p:cNvPr>
          <p:cNvSpPr>
            <a:spLocks noGrp="1"/>
          </p:cNvSpPr>
          <p:nvPr>
            <p:ph idx="1"/>
          </p:nvPr>
        </p:nvSpPr>
        <p:spPr>
          <a:xfrm>
            <a:off x="838201" y="1905000"/>
            <a:ext cx="7772400" cy="4191000"/>
          </a:xfrm>
        </p:spPr>
        <p:txBody>
          <a:bodyPr/>
          <a:lstStyle/>
          <a:p>
            <a:r>
              <a:rPr lang="en-US" sz="2400" dirty="0"/>
              <a:t>A junior programmer contributing to the development of a shrink-wrapped software tool amused himself by building in derogatory user error messages in early stubs of error-recovery code. One such message was accidentally left in and discovered by a customer in a formal product training session. The software had to be repaired and re-released on an unplanned basis, causing the loss of critical team-weeks to the company.</a:t>
            </a:r>
          </a:p>
          <a:p>
            <a:endParaRPr lang="en-US" sz="2400" dirty="0"/>
          </a:p>
        </p:txBody>
      </p:sp>
    </p:spTree>
    <p:extLst>
      <p:ext uri="{BB962C8B-B14F-4D97-AF65-F5344CB8AC3E}">
        <p14:creationId xmlns:p14="http://schemas.microsoft.com/office/powerpoint/2010/main" val="158541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 Process for Managing Change</a:t>
            </a:r>
            <a:endParaRPr lang="en-US" sz="3600" dirty="0"/>
          </a:p>
        </p:txBody>
      </p:sp>
      <p:sp>
        <p:nvSpPr>
          <p:cNvPr id="3" name="Content Placeholder 2"/>
          <p:cNvSpPr>
            <a:spLocks noGrp="1"/>
          </p:cNvSpPr>
          <p:nvPr>
            <p:ph idx="1"/>
          </p:nvPr>
        </p:nvSpPr>
        <p:spPr>
          <a:xfrm>
            <a:off x="838200" y="1828800"/>
            <a:ext cx="7467600" cy="4389120"/>
          </a:xfrm>
        </p:spPr>
        <p:txBody>
          <a:bodyPr/>
          <a:lstStyle/>
          <a:p>
            <a:pPr marL="514350" indent="-514350">
              <a:buFont typeface="+mj-lt"/>
              <a:buAutoNum type="arabicPeriod"/>
            </a:pPr>
            <a:r>
              <a:rPr lang="en-US" sz="2800" dirty="0">
                <a:solidFill>
                  <a:srgbClr val="FF0000"/>
                </a:solidFill>
              </a:rPr>
              <a:t>Recognize </a:t>
            </a:r>
            <a:r>
              <a:rPr lang="en-US" sz="2800" dirty="0"/>
              <a:t>that</a:t>
            </a:r>
            <a:r>
              <a:rPr lang="en-US" sz="2800" dirty="0">
                <a:solidFill>
                  <a:srgbClr val="FF0000"/>
                </a:solidFill>
              </a:rPr>
              <a:t> change </a:t>
            </a:r>
            <a:r>
              <a:rPr lang="en-US" sz="2800" dirty="0"/>
              <a:t>is</a:t>
            </a:r>
            <a:r>
              <a:rPr lang="en-US" sz="2800" dirty="0">
                <a:solidFill>
                  <a:srgbClr val="FF0000"/>
                </a:solidFill>
              </a:rPr>
              <a:t> inevitable/expected,</a:t>
            </a:r>
            <a:r>
              <a:rPr lang="en-US" sz="2800" dirty="0"/>
              <a:t> and </a:t>
            </a:r>
            <a:r>
              <a:rPr lang="en-US" sz="2800" dirty="0">
                <a:solidFill>
                  <a:srgbClr val="FF0000"/>
                </a:solidFill>
              </a:rPr>
              <a:t>plan</a:t>
            </a:r>
            <a:r>
              <a:rPr lang="en-US" sz="2800" dirty="0"/>
              <a:t> for </a:t>
            </a:r>
            <a:r>
              <a:rPr lang="en-US" sz="2800" dirty="0">
                <a:solidFill>
                  <a:srgbClr val="FF0000"/>
                </a:solidFill>
              </a:rPr>
              <a:t>it</a:t>
            </a:r>
            <a:r>
              <a:rPr lang="en-US" sz="2800" dirty="0"/>
              <a:t>.</a:t>
            </a:r>
          </a:p>
          <a:p>
            <a:pPr marL="514350" indent="-514350">
              <a:buFont typeface="+mj-lt"/>
              <a:buAutoNum type="arabicPeriod"/>
            </a:pPr>
            <a:r>
              <a:rPr lang="en-US" sz="2800" dirty="0">
                <a:solidFill>
                  <a:srgbClr val="FF0000"/>
                </a:solidFill>
              </a:rPr>
              <a:t>Baseline</a:t>
            </a:r>
            <a:r>
              <a:rPr lang="en-US" sz="2800" dirty="0"/>
              <a:t> the </a:t>
            </a:r>
            <a:r>
              <a:rPr lang="en-US" sz="2800" dirty="0">
                <a:solidFill>
                  <a:srgbClr val="FF0000"/>
                </a:solidFill>
              </a:rPr>
              <a:t>requirements</a:t>
            </a:r>
            <a:r>
              <a:rPr lang="en-US" sz="2800" dirty="0"/>
              <a:t>.</a:t>
            </a:r>
          </a:p>
          <a:p>
            <a:pPr marL="514350" indent="-514350">
              <a:buFont typeface="+mj-lt"/>
              <a:buAutoNum type="arabicPeriod"/>
            </a:pPr>
            <a:r>
              <a:rPr lang="en-US" sz="2800" dirty="0">
                <a:solidFill>
                  <a:srgbClr val="FF0000"/>
                </a:solidFill>
              </a:rPr>
              <a:t>Establish</a:t>
            </a:r>
            <a:r>
              <a:rPr lang="en-US" sz="2800" dirty="0"/>
              <a:t> a single </a:t>
            </a:r>
            <a:r>
              <a:rPr lang="en-US" sz="2800" dirty="0">
                <a:solidFill>
                  <a:srgbClr val="FF0000"/>
                </a:solidFill>
              </a:rPr>
              <a:t>channel to control change.</a:t>
            </a:r>
          </a:p>
          <a:p>
            <a:pPr marL="514350" indent="-514350">
              <a:buFont typeface="+mj-lt"/>
              <a:buAutoNum type="arabicPeriod"/>
            </a:pPr>
            <a:r>
              <a:rPr lang="en-US" sz="2800" dirty="0"/>
              <a:t>Use</a:t>
            </a:r>
            <a:r>
              <a:rPr lang="en-US" sz="2800" dirty="0">
                <a:solidFill>
                  <a:srgbClr val="FF0000"/>
                </a:solidFill>
              </a:rPr>
              <a:t> </a:t>
            </a:r>
            <a:r>
              <a:rPr lang="en-US" sz="2800" dirty="0"/>
              <a:t>a</a:t>
            </a:r>
            <a:r>
              <a:rPr lang="en-US" sz="2800" dirty="0">
                <a:solidFill>
                  <a:srgbClr val="FF0000"/>
                </a:solidFill>
              </a:rPr>
              <a:t> change control</a:t>
            </a:r>
            <a:r>
              <a:rPr lang="en-US" sz="2800" dirty="0"/>
              <a:t> system to </a:t>
            </a:r>
            <a:r>
              <a:rPr lang="en-US" sz="2800" dirty="0">
                <a:solidFill>
                  <a:srgbClr val="FF0000"/>
                </a:solidFill>
              </a:rPr>
              <a:t>capture</a:t>
            </a:r>
            <a:r>
              <a:rPr lang="en-US" sz="2800" dirty="0"/>
              <a:t> </a:t>
            </a:r>
            <a:r>
              <a:rPr lang="en-US" sz="2800" dirty="0">
                <a:solidFill>
                  <a:srgbClr val="FF0000"/>
                </a:solidFill>
              </a:rPr>
              <a:t>changes</a:t>
            </a:r>
            <a:r>
              <a:rPr lang="en-US" sz="2800" dirty="0"/>
              <a:t>.</a:t>
            </a:r>
          </a:p>
          <a:p>
            <a:pPr marL="514350" indent="-514350">
              <a:buFont typeface="+mj-lt"/>
              <a:buAutoNum type="arabicPeriod"/>
            </a:pPr>
            <a:r>
              <a:rPr lang="en-US" sz="2800" dirty="0">
                <a:solidFill>
                  <a:srgbClr val="FF0000"/>
                </a:solidFill>
              </a:rPr>
              <a:t>Manage change hierarchically.</a:t>
            </a:r>
          </a:p>
        </p:txBody>
      </p:sp>
    </p:spTree>
    <p:extLst>
      <p:ext uri="{BB962C8B-B14F-4D97-AF65-F5344CB8AC3E}">
        <p14:creationId xmlns:p14="http://schemas.microsoft.com/office/powerpoint/2010/main" val="76533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04800"/>
            <a:ext cx="7158037" cy="1204913"/>
          </a:xfrm>
        </p:spPr>
        <p:txBody>
          <a:bodyPr>
            <a:noAutofit/>
          </a:bodyPr>
          <a:lstStyle/>
          <a:p>
            <a:pPr algn="ctr"/>
            <a:r>
              <a:rPr lang="en-US" sz="3200" b="1" dirty="0"/>
              <a:t>Step 1: Recognize that Change is</a:t>
            </a:r>
            <a:br>
              <a:rPr lang="en-US" sz="3200" b="1" dirty="0"/>
            </a:br>
            <a:r>
              <a:rPr lang="en-US" sz="3200" b="1" dirty="0"/>
              <a:t>Inevitable, and Plan for It</a:t>
            </a:r>
            <a:endParaRPr lang="en-US" sz="3200" dirty="0"/>
          </a:p>
        </p:txBody>
      </p:sp>
      <p:sp>
        <p:nvSpPr>
          <p:cNvPr id="3" name="Content Placeholder 2"/>
          <p:cNvSpPr>
            <a:spLocks noGrp="1"/>
          </p:cNvSpPr>
          <p:nvPr>
            <p:ph idx="1"/>
          </p:nvPr>
        </p:nvSpPr>
        <p:spPr>
          <a:xfrm>
            <a:off x="931863" y="1828800"/>
            <a:ext cx="7661275" cy="4114800"/>
          </a:xfrm>
        </p:spPr>
        <p:txBody>
          <a:bodyPr/>
          <a:lstStyle/>
          <a:p>
            <a:r>
              <a:rPr lang="en-US" dirty="0"/>
              <a:t>The team should develop an </a:t>
            </a:r>
            <a:r>
              <a:rPr lang="en-US" dirty="0">
                <a:solidFill>
                  <a:srgbClr val="FF0000"/>
                </a:solidFill>
              </a:rPr>
              <a:t>awareness that changing requirements are expected </a:t>
            </a:r>
            <a:r>
              <a:rPr lang="en-US" dirty="0"/>
              <a:t>and necessary.</a:t>
            </a:r>
          </a:p>
          <a:p>
            <a:r>
              <a:rPr lang="en-US" dirty="0"/>
              <a:t>Plan for </a:t>
            </a:r>
            <a:r>
              <a:rPr lang="en-US" dirty="0">
                <a:solidFill>
                  <a:srgbClr val="FF0000"/>
                </a:solidFill>
              </a:rPr>
              <a:t>managing change </a:t>
            </a:r>
            <a:r>
              <a:rPr lang="en-US" dirty="0"/>
              <a:t>that </a:t>
            </a:r>
            <a:r>
              <a:rPr lang="en-US" dirty="0">
                <a:solidFill>
                  <a:srgbClr val="FF0000"/>
                </a:solidFill>
              </a:rPr>
              <a:t>should include some allowance </a:t>
            </a:r>
            <a:r>
              <a:rPr lang="en-US" dirty="0"/>
              <a:t>for change in the initial baseline.</a:t>
            </a:r>
          </a:p>
        </p:txBody>
      </p:sp>
    </p:spTree>
    <p:extLst>
      <p:ext uri="{BB962C8B-B14F-4D97-AF65-F5344CB8AC3E}">
        <p14:creationId xmlns:p14="http://schemas.microsoft.com/office/powerpoint/2010/main" val="375239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Step 2: Baseline the Requirements</a:t>
            </a:r>
            <a:endParaRPr lang="en-US" sz="3200" dirty="0"/>
          </a:p>
        </p:txBody>
      </p:sp>
      <p:sp>
        <p:nvSpPr>
          <p:cNvPr id="3" name="Content Placeholder 2"/>
          <p:cNvSpPr>
            <a:spLocks noGrp="1"/>
          </p:cNvSpPr>
          <p:nvPr>
            <p:ph idx="1"/>
          </p:nvPr>
        </p:nvSpPr>
        <p:spPr>
          <a:xfrm>
            <a:off x="838201" y="1752600"/>
            <a:ext cx="7772400" cy="4343400"/>
          </a:xfrm>
        </p:spPr>
        <p:txBody>
          <a:bodyPr>
            <a:normAutofit fontScale="85000" lnSpcReduction="20000"/>
          </a:bodyPr>
          <a:lstStyle/>
          <a:p>
            <a:r>
              <a:rPr lang="en-US" dirty="0"/>
              <a:t>At the end of the </a:t>
            </a:r>
            <a:r>
              <a:rPr lang="en-US" dirty="0">
                <a:solidFill>
                  <a:srgbClr val="FF0000"/>
                </a:solidFill>
              </a:rPr>
              <a:t>elaboration phase </a:t>
            </a:r>
            <a:r>
              <a:rPr lang="en-US" dirty="0"/>
              <a:t>the team should baseline </a:t>
            </a:r>
            <a:r>
              <a:rPr lang="en-US" dirty="0">
                <a:solidFill>
                  <a:srgbClr val="FF0000"/>
                </a:solidFill>
              </a:rPr>
              <a:t>all known requirements </a:t>
            </a:r>
            <a:r>
              <a:rPr lang="en-US" dirty="0"/>
              <a:t>for the system.</a:t>
            </a:r>
          </a:p>
          <a:p>
            <a:r>
              <a:rPr lang="en-US" dirty="0"/>
              <a:t>The </a:t>
            </a:r>
            <a:r>
              <a:rPr lang="en-US" dirty="0">
                <a:solidFill>
                  <a:srgbClr val="FF0000"/>
                </a:solidFill>
              </a:rPr>
              <a:t>base-lining process means </a:t>
            </a:r>
            <a:r>
              <a:rPr lang="en-US" dirty="0"/>
              <a:t>collection of itemized requirements in a document.</a:t>
            </a:r>
          </a:p>
          <a:p>
            <a:r>
              <a:rPr lang="en-US" dirty="0"/>
              <a:t>Once the </a:t>
            </a:r>
            <a:r>
              <a:rPr lang="en-US" dirty="0">
                <a:solidFill>
                  <a:srgbClr val="FF0000"/>
                </a:solidFill>
              </a:rPr>
              <a:t>baseline has been established</a:t>
            </a:r>
            <a:r>
              <a:rPr lang="en-US" dirty="0"/>
              <a:t>, new </a:t>
            </a:r>
            <a:r>
              <a:rPr lang="en-US" dirty="0">
                <a:solidFill>
                  <a:srgbClr val="FF0000"/>
                </a:solidFill>
              </a:rPr>
              <a:t>requirements can be more easily identified </a:t>
            </a:r>
            <a:r>
              <a:rPr lang="en-US" dirty="0"/>
              <a:t>and managed.</a:t>
            </a:r>
          </a:p>
          <a:p>
            <a:r>
              <a:rPr lang="en-US" dirty="0"/>
              <a:t>A request for a </a:t>
            </a:r>
            <a:r>
              <a:rPr lang="en-US" dirty="0">
                <a:solidFill>
                  <a:srgbClr val="FF0000"/>
                </a:solidFill>
              </a:rPr>
              <a:t>new requirement can be compared against the existing baseline </a:t>
            </a:r>
            <a:r>
              <a:rPr lang="en-US" dirty="0"/>
              <a:t>as whether it will create a </a:t>
            </a:r>
            <a:r>
              <a:rPr lang="en-US" dirty="0">
                <a:solidFill>
                  <a:srgbClr val="FF0000"/>
                </a:solidFill>
              </a:rPr>
              <a:t>conflict</a:t>
            </a:r>
            <a:r>
              <a:rPr lang="en-US" dirty="0"/>
              <a:t> with any other </a:t>
            </a:r>
            <a:r>
              <a:rPr lang="en-US" dirty="0">
                <a:solidFill>
                  <a:srgbClr val="FF0000"/>
                </a:solidFill>
              </a:rPr>
              <a:t>requirements</a:t>
            </a:r>
          </a:p>
        </p:txBody>
      </p:sp>
    </p:spTree>
    <p:extLst>
      <p:ext uri="{BB962C8B-B14F-4D97-AF65-F5344CB8AC3E}">
        <p14:creationId xmlns:p14="http://schemas.microsoft.com/office/powerpoint/2010/main" val="263585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Step 3: Establish a Single Channel to</a:t>
            </a:r>
            <a:br>
              <a:rPr lang="en-US" sz="2800" b="1" dirty="0"/>
            </a:br>
            <a:r>
              <a:rPr lang="en-US" sz="2800" b="1" dirty="0"/>
              <a:t>Control Change</a:t>
            </a:r>
            <a:endParaRPr lang="en-US" sz="2800" dirty="0"/>
          </a:p>
        </p:txBody>
      </p:sp>
      <p:sp>
        <p:nvSpPr>
          <p:cNvPr id="3" name="Content Placeholder 2"/>
          <p:cNvSpPr>
            <a:spLocks noGrp="1"/>
          </p:cNvSpPr>
          <p:nvPr>
            <p:ph idx="1"/>
          </p:nvPr>
        </p:nvSpPr>
        <p:spPr>
          <a:xfrm>
            <a:off x="838201" y="1752600"/>
            <a:ext cx="7772400" cy="4343400"/>
          </a:xfrm>
        </p:spPr>
        <p:txBody>
          <a:bodyPr>
            <a:normAutofit fontScale="85000" lnSpcReduction="20000"/>
          </a:bodyPr>
          <a:lstStyle/>
          <a:p>
            <a:r>
              <a:rPr lang="en-US" dirty="0"/>
              <a:t>It is crucial that every </a:t>
            </a:r>
            <a:r>
              <a:rPr lang="en-US" dirty="0">
                <a:solidFill>
                  <a:srgbClr val="FF0000"/>
                </a:solidFill>
              </a:rPr>
              <a:t>change </a:t>
            </a:r>
            <a:r>
              <a:rPr lang="en-US" i="1" dirty="0">
                <a:solidFill>
                  <a:srgbClr val="FF0000"/>
                </a:solidFill>
              </a:rPr>
              <a:t>go through a single channel </a:t>
            </a:r>
            <a:r>
              <a:rPr lang="en-US" dirty="0">
                <a:solidFill>
                  <a:srgbClr val="FF0000"/>
                </a:solidFill>
              </a:rPr>
              <a:t>to determine</a:t>
            </a:r>
            <a:r>
              <a:rPr lang="en-US" dirty="0"/>
              <a:t> its impact on the system.</a:t>
            </a:r>
          </a:p>
          <a:p>
            <a:r>
              <a:rPr lang="en-US" dirty="0"/>
              <a:t>And to make the </a:t>
            </a:r>
            <a:r>
              <a:rPr lang="en-US" dirty="0">
                <a:solidFill>
                  <a:srgbClr val="FF0000"/>
                </a:solidFill>
              </a:rPr>
              <a:t>official</a:t>
            </a:r>
            <a:r>
              <a:rPr lang="en-US" dirty="0"/>
              <a:t> </a:t>
            </a:r>
            <a:r>
              <a:rPr lang="en-US" dirty="0">
                <a:solidFill>
                  <a:srgbClr val="FF0000"/>
                </a:solidFill>
              </a:rPr>
              <a:t>decision</a:t>
            </a:r>
            <a:r>
              <a:rPr lang="en-US" dirty="0"/>
              <a:t> as to whether the </a:t>
            </a:r>
            <a:r>
              <a:rPr lang="en-US" dirty="0">
                <a:solidFill>
                  <a:srgbClr val="FF0000"/>
                </a:solidFill>
              </a:rPr>
              <a:t>change</a:t>
            </a:r>
            <a:r>
              <a:rPr lang="en-US" dirty="0"/>
              <a:t> is </a:t>
            </a:r>
            <a:r>
              <a:rPr lang="en-US" dirty="0">
                <a:solidFill>
                  <a:srgbClr val="FF0000"/>
                </a:solidFill>
              </a:rPr>
              <a:t>going</a:t>
            </a:r>
            <a:r>
              <a:rPr lang="en-US" dirty="0"/>
              <a:t> to be </a:t>
            </a:r>
            <a:r>
              <a:rPr lang="en-US" dirty="0">
                <a:solidFill>
                  <a:srgbClr val="FF0000"/>
                </a:solidFill>
              </a:rPr>
              <a:t>made</a:t>
            </a:r>
            <a:r>
              <a:rPr lang="en-US" dirty="0"/>
              <a:t> in the </a:t>
            </a:r>
            <a:r>
              <a:rPr lang="en-US" dirty="0">
                <a:solidFill>
                  <a:srgbClr val="FF0000"/>
                </a:solidFill>
              </a:rPr>
              <a:t>system or not</a:t>
            </a:r>
            <a:r>
              <a:rPr lang="en-US" dirty="0"/>
              <a:t>.</a:t>
            </a:r>
          </a:p>
          <a:p>
            <a:r>
              <a:rPr lang="en-US" dirty="0"/>
              <a:t>In a </a:t>
            </a:r>
            <a:r>
              <a:rPr lang="en-US" dirty="0">
                <a:solidFill>
                  <a:srgbClr val="FF0000"/>
                </a:solidFill>
              </a:rPr>
              <a:t>small</a:t>
            </a:r>
            <a:r>
              <a:rPr lang="en-US" dirty="0"/>
              <a:t> </a:t>
            </a:r>
            <a:r>
              <a:rPr lang="en-US" dirty="0">
                <a:solidFill>
                  <a:srgbClr val="FF0000"/>
                </a:solidFill>
              </a:rPr>
              <a:t>project</a:t>
            </a:r>
            <a:r>
              <a:rPr lang="en-US" dirty="0"/>
              <a:t>, this </a:t>
            </a:r>
            <a:r>
              <a:rPr lang="en-US" dirty="0">
                <a:solidFill>
                  <a:srgbClr val="FF0000"/>
                </a:solidFill>
              </a:rPr>
              <a:t>official</a:t>
            </a:r>
            <a:r>
              <a:rPr lang="en-US" dirty="0"/>
              <a:t> </a:t>
            </a:r>
            <a:r>
              <a:rPr lang="en-US" dirty="0">
                <a:solidFill>
                  <a:srgbClr val="FF0000"/>
                </a:solidFill>
              </a:rPr>
              <a:t>channel</a:t>
            </a:r>
            <a:r>
              <a:rPr lang="en-US" dirty="0"/>
              <a:t> can be</a:t>
            </a:r>
          </a:p>
          <a:p>
            <a:pPr lvl="1"/>
            <a:r>
              <a:rPr lang="en-US" dirty="0"/>
              <a:t>The </a:t>
            </a:r>
            <a:r>
              <a:rPr lang="en-US" dirty="0">
                <a:solidFill>
                  <a:srgbClr val="FF0000"/>
                </a:solidFill>
              </a:rPr>
              <a:t>manager</a:t>
            </a:r>
          </a:p>
          <a:p>
            <a:pPr lvl="1"/>
            <a:r>
              <a:rPr lang="en-US" dirty="0"/>
              <a:t>The </a:t>
            </a:r>
            <a:r>
              <a:rPr lang="en-US" dirty="0">
                <a:solidFill>
                  <a:srgbClr val="FF0000"/>
                </a:solidFill>
              </a:rPr>
              <a:t>"owner" of the Vision</a:t>
            </a:r>
            <a:r>
              <a:rPr lang="en-US" dirty="0"/>
              <a:t> document and other requirements artifacts</a:t>
            </a:r>
          </a:p>
          <a:p>
            <a:pPr lvl="1"/>
            <a:r>
              <a:rPr lang="en-US" dirty="0">
                <a:solidFill>
                  <a:srgbClr val="FF0000"/>
                </a:solidFill>
              </a:rPr>
              <a:t>Someone who has an overall understanding </a:t>
            </a:r>
            <a:r>
              <a:rPr lang="en-US" dirty="0"/>
              <a:t>of the system requirements and design.</a:t>
            </a:r>
          </a:p>
        </p:txBody>
      </p:sp>
    </p:spTree>
    <p:extLst>
      <p:ext uri="{BB962C8B-B14F-4D97-AF65-F5344CB8AC3E}">
        <p14:creationId xmlns:p14="http://schemas.microsoft.com/office/powerpoint/2010/main" val="181728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Step 3: Establish a Single Channel to</a:t>
            </a:r>
            <a:br>
              <a:rPr lang="en-US" sz="2800" b="1" dirty="0"/>
            </a:br>
            <a:r>
              <a:rPr lang="en-US" sz="2800" b="1" dirty="0"/>
              <a:t>Control Change (cont...)</a:t>
            </a:r>
            <a:endParaRPr lang="en-US" sz="2800" dirty="0"/>
          </a:p>
        </p:txBody>
      </p:sp>
      <p:sp>
        <p:nvSpPr>
          <p:cNvPr id="3" name="Content Placeholder 2"/>
          <p:cNvSpPr>
            <a:spLocks noGrp="1"/>
          </p:cNvSpPr>
          <p:nvPr>
            <p:ph idx="1"/>
          </p:nvPr>
        </p:nvSpPr>
        <p:spPr>
          <a:xfrm>
            <a:off x="741362" y="1828800"/>
            <a:ext cx="7661275" cy="4114800"/>
          </a:xfrm>
        </p:spPr>
        <p:txBody>
          <a:bodyPr/>
          <a:lstStyle/>
          <a:p>
            <a:r>
              <a:rPr lang="en-US" dirty="0"/>
              <a:t>In </a:t>
            </a:r>
            <a:r>
              <a:rPr lang="en-US" dirty="0">
                <a:solidFill>
                  <a:srgbClr val="FF0000"/>
                </a:solidFill>
              </a:rPr>
              <a:t>larger systems or ones that affect </a:t>
            </a:r>
            <a:r>
              <a:rPr lang="en-US" dirty="0"/>
              <a:t>a variety of stakeholders, </a:t>
            </a:r>
            <a:r>
              <a:rPr lang="en-US" dirty="0">
                <a:solidFill>
                  <a:srgbClr val="FF0000"/>
                </a:solidFill>
              </a:rPr>
              <a:t>this official channel should consist of a few people</a:t>
            </a:r>
            <a:r>
              <a:rPr lang="en-US" dirty="0"/>
              <a:t> (a </a:t>
            </a:r>
            <a:r>
              <a:rPr lang="en-US" i="1" dirty="0">
                <a:solidFill>
                  <a:srgbClr val="00B050"/>
                </a:solidFill>
              </a:rPr>
              <a:t>Change Control Board</a:t>
            </a:r>
            <a:r>
              <a:rPr lang="en-US" dirty="0"/>
              <a:t>, or </a:t>
            </a:r>
            <a:r>
              <a:rPr lang="en-US" i="1" dirty="0">
                <a:solidFill>
                  <a:srgbClr val="00B050"/>
                </a:solidFill>
              </a:rPr>
              <a:t>CCB</a:t>
            </a:r>
            <a:r>
              <a:rPr lang="en-US" dirty="0"/>
              <a:t>) </a:t>
            </a:r>
            <a:r>
              <a:rPr lang="en-US" dirty="0">
                <a:solidFill>
                  <a:srgbClr val="FF0000"/>
                </a:solidFill>
              </a:rPr>
              <a:t>to decide </a:t>
            </a:r>
            <a:r>
              <a:rPr lang="en-US" dirty="0"/>
              <a:t>when</a:t>
            </a:r>
            <a:r>
              <a:rPr lang="en-US" dirty="0">
                <a:solidFill>
                  <a:srgbClr val="FF0000"/>
                </a:solidFill>
              </a:rPr>
              <a:t> </a:t>
            </a:r>
            <a:r>
              <a:rPr lang="en-US" dirty="0"/>
              <a:t>a</a:t>
            </a:r>
            <a:r>
              <a:rPr lang="en-US" dirty="0">
                <a:solidFill>
                  <a:srgbClr val="FF0000"/>
                </a:solidFill>
              </a:rPr>
              <a:t> change-request </a:t>
            </a:r>
            <a:r>
              <a:rPr lang="en-US" dirty="0"/>
              <a:t>is</a:t>
            </a:r>
            <a:r>
              <a:rPr lang="en-US" dirty="0">
                <a:solidFill>
                  <a:srgbClr val="FF0000"/>
                </a:solidFill>
              </a:rPr>
              <a:t> officially approved</a:t>
            </a:r>
            <a:r>
              <a:rPr lang="en-US" dirty="0"/>
              <a:t>.</a:t>
            </a:r>
          </a:p>
        </p:txBody>
      </p:sp>
    </p:spTree>
    <p:extLst>
      <p:ext uri="{BB962C8B-B14F-4D97-AF65-F5344CB8AC3E}">
        <p14:creationId xmlns:p14="http://schemas.microsoft.com/office/powerpoint/2010/main" val="119740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1B4D-39B4-4132-AFD4-39169E7541AA}"/>
              </a:ext>
            </a:extLst>
          </p:cNvPr>
          <p:cNvSpPr>
            <a:spLocks noGrp="1"/>
          </p:cNvSpPr>
          <p:nvPr>
            <p:ph type="title"/>
          </p:nvPr>
        </p:nvSpPr>
        <p:spPr/>
        <p:txBody>
          <a:bodyPr/>
          <a:lstStyle/>
          <a:p>
            <a:r>
              <a:rPr lang="en-US" sz="2800" b="1" dirty="0"/>
              <a:t>Step 3: Establish a Single Channel to</a:t>
            </a:r>
            <a:br>
              <a:rPr lang="en-US" sz="2800" b="1" dirty="0"/>
            </a:br>
            <a:r>
              <a:rPr lang="en-US" sz="2800" b="1" dirty="0"/>
              <a:t>Control Change</a:t>
            </a:r>
            <a:endParaRPr lang="en-US" sz="2800" dirty="0"/>
          </a:p>
        </p:txBody>
      </p:sp>
      <p:pic>
        <p:nvPicPr>
          <p:cNvPr id="4" name="Picture 3">
            <a:extLst>
              <a:ext uri="{FF2B5EF4-FFF2-40B4-BE49-F238E27FC236}">
                <a16:creationId xmlns:a16="http://schemas.microsoft.com/office/drawing/2014/main" id="{95838BF9-24C6-4831-AF92-11909F68ADBE}"/>
              </a:ext>
            </a:extLst>
          </p:cNvPr>
          <p:cNvPicPr>
            <a:picLocks noChangeAspect="1"/>
          </p:cNvPicPr>
          <p:nvPr/>
        </p:nvPicPr>
        <p:blipFill>
          <a:blip r:embed="rId2"/>
          <a:stretch>
            <a:fillRect/>
          </a:stretch>
        </p:blipFill>
        <p:spPr>
          <a:xfrm>
            <a:off x="2291556" y="1538017"/>
            <a:ext cx="4337844" cy="5240786"/>
          </a:xfrm>
          <a:prstGeom prst="rect">
            <a:avLst/>
          </a:prstGeom>
        </p:spPr>
      </p:pic>
    </p:spTree>
    <p:extLst>
      <p:ext uri="{BB962C8B-B14F-4D97-AF65-F5344CB8AC3E}">
        <p14:creationId xmlns:p14="http://schemas.microsoft.com/office/powerpoint/2010/main" val="368647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B514-5331-481C-88C4-0E003BB6A73C}"/>
              </a:ext>
            </a:extLst>
          </p:cNvPr>
          <p:cNvSpPr>
            <a:spLocks noGrp="1"/>
          </p:cNvSpPr>
          <p:nvPr>
            <p:ph type="title"/>
          </p:nvPr>
        </p:nvSpPr>
        <p:spPr/>
        <p:txBody>
          <a:bodyPr/>
          <a:lstStyle/>
          <a:p>
            <a:r>
              <a:rPr lang="en-US" sz="2800" b="1" dirty="0"/>
              <a:t>Step 3: Establish a Single Channel to</a:t>
            </a:r>
            <a:br>
              <a:rPr lang="en-US" sz="2800" b="1" dirty="0"/>
            </a:br>
            <a:r>
              <a:rPr lang="en-US" sz="2800" b="1" dirty="0"/>
              <a:t>Control Change</a:t>
            </a:r>
            <a:endParaRPr lang="en-US" sz="2800" dirty="0"/>
          </a:p>
        </p:txBody>
      </p:sp>
      <p:pic>
        <p:nvPicPr>
          <p:cNvPr id="4" name="Picture 3">
            <a:extLst>
              <a:ext uri="{FF2B5EF4-FFF2-40B4-BE49-F238E27FC236}">
                <a16:creationId xmlns:a16="http://schemas.microsoft.com/office/drawing/2014/main" id="{A7A98DA5-8354-46C5-9F3A-9DFCDAC5A429}"/>
              </a:ext>
            </a:extLst>
          </p:cNvPr>
          <p:cNvPicPr>
            <a:picLocks noChangeAspect="1"/>
          </p:cNvPicPr>
          <p:nvPr/>
        </p:nvPicPr>
        <p:blipFill>
          <a:blip r:embed="rId2"/>
          <a:stretch>
            <a:fillRect/>
          </a:stretch>
        </p:blipFill>
        <p:spPr>
          <a:xfrm>
            <a:off x="1506661" y="1616627"/>
            <a:ext cx="6341939" cy="5071059"/>
          </a:xfrm>
          <a:prstGeom prst="rect">
            <a:avLst/>
          </a:prstGeom>
        </p:spPr>
      </p:pic>
    </p:spTree>
    <p:extLst>
      <p:ext uri="{BB962C8B-B14F-4D97-AF65-F5344CB8AC3E}">
        <p14:creationId xmlns:p14="http://schemas.microsoft.com/office/powerpoint/2010/main" val="154029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444FDCC-F2ED-4758-A871-A100D64C6573}"/>
              </a:ext>
            </a:extLst>
          </p:cNvPr>
          <p:cNvSpPr>
            <a:spLocks noGrp="1" noChangeArrowheads="1"/>
          </p:cNvSpPr>
          <p:nvPr>
            <p:ph type="title"/>
          </p:nvPr>
        </p:nvSpPr>
        <p:spPr/>
        <p:txBody>
          <a:bodyPr/>
          <a:lstStyle/>
          <a:p>
            <a:pPr eaLnBrk="1" hangingPunct="1"/>
            <a:r>
              <a:rPr lang="en-US" altLang="en-US"/>
              <a:t>Outline</a:t>
            </a:r>
          </a:p>
        </p:txBody>
      </p:sp>
      <p:sp>
        <p:nvSpPr>
          <p:cNvPr id="6147" name="Rectangle 3">
            <a:extLst>
              <a:ext uri="{FF2B5EF4-FFF2-40B4-BE49-F238E27FC236}">
                <a16:creationId xmlns:a16="http://schemas.microsoft.com/office/drawing/2014/main" id="{288411D3-BCF3-4CEE-A44C-C2024D7BADD4}"/>
              </a:ext>
            </a:extLst>
          </p:cNvPr>
          <p:cNvSpPr>
            <a:spLocks noGrp="1" noChangeArrowheads="1"/>
          </p:cNvSpPr>
          <p:nvPr>
            <p:ph type="body" idx="1"/>
          </p:nvPr>
        </p:nvSpPr>
        <p:spPr>
          <a:xfrm>
            <a:off x="949325" y="1752600"/>
            <a:ext cx="7661275" cy="4343400"/>
          </a:xfrm>
        </p:spPr>
        <p:txBody>
          <a:bodyPr/>
          <a:lstStyle/>
          <a:p>
            <a:pPr eaLnBrk="1" hangingPunct="1"/>
            <a:r>
              <a:rPr lang="en-US" altLang="en-US" dirty="0"/>
              <a:t>Why to Manage Change?</a:t>
            </a:r>
          </a:p>
          <a:p>
            <a:pPr eaLnBrk="1" hangingPunct="1"/>
            <a:r>
              <a:rPr lang="en-US" altLang="en-US" dirty="0"/>
              <a:t>Factors Causing Change?</a:t>
            </a:r>
          </a:p>
          <a:p>
            <a:pPr lvl="1"/>
            <a:r>
              <a:rPr lang="en-US" altLang="en-US" dirty="0"/>
              <a:t>Internal Factors</a:t>
            </a:r>
          </a:p>
          <a:p>
            <a:pPr lvl="1"/>
            <a:r>
              <a:rPr lang="en-US" altLang="en-US" dirty="0"/>
              <a:t>External Factors</a:t>
            </a:r>
          </a:p>
          <a:p>
            <a:pPr eaLnBrk="1" hangingPunct="1"/>
            <a:r>
              <a:rPr lang="en-US" altLang="en-US" dirty="0"/>
              <a:t>Requirements’ Leakage</a:t>
            </a:r>
          </a:p>
          <a:p>
            <a:pPr eaLnBrk="1" hangingPunct="1"/>
            <a:r>
              <a:rPr lang="en-US" altLang="en-US" dirty="0"/>
              <a:t>Process for Managing Change</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Step 4: Use a Change Control System to Capture Changes</a:t>
            </a:r>
          </a:p>
        </p:txBody>
      </p:sp>
      <p:sp>
        <p:nvSpPr>
          <p:cNvPr id="3" name="Content Placeholder 2"/>
          <p:cNvSpPr>
            <a:spLocks noGrp="1"/>
          </p:cNvSpPr>
          <p:nvPr>
            <p:ph idx="1"/>
          </p:nvPr>
        </p:nvSpPr>
        <p:spPr>
          <a:xfrm>
            <a:off x="838200" y="1752600"/>
            <a:ext cx="7848599" cy="4648200"/>
          </a:xfrm>
        </p:spPr>
        <p:txBody>
          <a:bodyPr>
            <a:normAutofit fontScale="92500" lnSpcReduction="20000"/>
          </a:bodyPr>
          <a:lstStyle/>
          <a:p>
            <a:r>
              <a:rPr lang="en-US" dirty="0"/>
              <a:t>During </a:t>
            </a:r>
            <a:r>
              <a:rPr lang="en-US" dirty="0">
                <a:solidFill>
                  <a:srgbClr val="FF0000"/>
                </a:solidFill>
              </a:rPr>
              <a:t>development</a:t>
            </a:r>
            <a:r>
              <a:rPr lang="en-US" dirty="0"/>
              <a:t>, there will be a </a:t>
            </a:r>
            <a:r>
              <a:rPr lang="en-US" dirty="0">
                <a:solidFill>
                  <a:srgbClr val="FF0000"/>
                </a:solidFill>
              </a:rPr>
              <a:t>number</a:t>
            </a:r>
            <a:r>
              <a:rPr lang="en-US" dirty="0"/>
              <a:t> and </a:t>
            </a:r>
            <a:r>
              <a:rPr lang="en-US" dirty="0">
                <a:solidFill>
                  <a:srgbClr val="FF0000"/>
                </a:solidFill>
              </a:rPr>
              <a:t>variety</a:t>
            </a:r>
            <a:r>
              <a:rPr lang="en-US" dirty="0"/>
              <a:t> of other </a:t>
            </a:r>
            <a:r>
              <a:rPr lang="en-US" dirty="0">
                <a:solidFill>
                  <a:srgbClr val="FF0000"/>
                </a:solidFill>
              </a:rPr>
              <a:t>types</a:t>
            </a:r>
            <a:r>
              <a:rPr lang="en-US" dirty="0"/>
              <a:t> of </a:t>
            </a:r>
            <a:r>
              <a:rPr lang="en-US" dirty="0">
                <a:solidFill>
                  <a:srgbClr val="FF0000"/>
                </a:solidFill>
              </a:rPr>
              <a:t>potential</a:t>
            </a:r>
            <a:r>
              <a:rPr lang="en-US" dirty="0"/>
              <a:t> </a:t>
            </a:r>
            <a:r>
              <a:rPr lang="en-US" dirty="0">
                <a:solidFill>
                  <a:srgbClr val="FF0000"/>
                </a:solidFill>
              </a:rPr>
              <a:t>changes</a:t>
            </a:r>
            <a:r>
              <a:rPr lang="en-US" dirty="0"/>
              <a:t> to the </a:t>
            </a:r>
            <a:r>
              <a:rPr lang="en-US" dirty="0">
                <a:solidFill>
                  <a:srgbClr val="FF0000"/>
                </a:solidFill>
              </a:rPr>
              <a:t>system</a:t>
            </a:r>
            <a:r>
              <a:rPr lang="en-US" dirty="0"/>
              <a:t>.</a:t>
            </a:r>
          </a:p>
          <a:p>
            <a:r>
              <a:rPr lang="en-US" dirty="0"/>
              <a:t>The system should be used to </a:t>
            </a:r>
            <a:r>
              <a:rPr lang="en-US" dirty="0">
                <a:solidFill>
                  <a:srgbClr val="FF0000"/>
                </a:solidFill>
              </a:rPr>
              <a:t>capture all inputs </a:t>
            </a:r>
            <a:r>
              <a:rPr lang="en-US" dirty="0"/>
              <a:t>and</a:t>
            </a:r>
            <a:r>
              <a:rPr lang="en-US" dirty="0">
                <a:solidFill>
                  <a:srgbClr val="FF0000"/>
                </a:solidFill>
              </a:rPr>
              <a:t> </a:t>
            </a:r>
            <a:r>
              <a:rPr lang="en-US" dirty="0"/>
              <a:t>to</a:t>
            </a:r>
            <a:r>
              <a:rPr lang="en-US" dirty="0">
                <a:solidFill>
                  <a:srgbClr val="FF0000"/>
                </a:solidFill>
              </a:rPr>
              <a:t> transmit </a:t>
            </a:r>
            <a:r>
              <a:rPr lang="en-US" dirty="0"/>
              <a:t>them</a:t>
            </a:r>
            <a:r>
              <a:rPr lang="en-US" dirty="0">
                <a:solidFill>
                  <a:srgbClr val="FF0000"/>
                </a:solidFill>
              </a:rPr>
              <a:t> to </a:t>
            </a:r>
            <a:r>
              <a:rPr lang="en-US" dirty="0"/>
              <a:t>the</a:t>
            </a:r>
            <a:r>
              <a:rPr lang="en-US" dirty="0">
                <a:solidFill>
                  <a:srgbClr val="FF0000"/>
                </a:solidFill>
              </a:rPr>
              <a:t> </a:t>
            </a:r>
            <a:r>
              <a:rPr lang="en-US" dirty="0"/>
              <a:t>authority</a:t>
            </a:r>
            <a:r>
              <a:rPr lang="en-US" dirty="0">
                <a:solidFill>
                  <a:srgbClr val="FF0000"/>
                </a:solidFill>
              </a:rPr>
              <a:t> </a:t>
            </a:r>
            <a:r>
              <a:rPr lang="en-US" dirty="0"/>
              <a:t>of</a:t>
            </a:r>
            <a:r>
              <a:rPr lang="en-US" dirty="0">
                <a:solidFill>
                  <a:srgbClr val="FF0000"/>
                </a:solidFill>
              </a:rPr>
              <a:t> </a:t>
            </a:r>
            <a:r>
              <a:rPr lang="en-US" dirty="0"/>
              <a:t>the</a:t>
            </a:r>
            <a:r>
              <a:rPr lang="en-US" dirty="0">
                <a:solidFill>
                  <a:srgbClr val="FF0000"/>
                </a:solidFill>
              </a:rPr>
              <a:t> change control board (CCB) </a:t>
            </a:r>
            <a:r>
              <a:rPr lang="en-US" dirty="0"/>
              <a:t>for</a:t>
            </a:r>
            <a:r>
              <a:rPr lang="en-US" dirty="0">
                <a:solidFill>
                  <a:srgbClr val="FF0000"/>
                </a:solidFill>
              </a:rPr>
              <a:t> resolution.</a:t>
            </a:r>
          </a:p>
          <a:p>
            <a:r>
              <a:rPr lang="en-US" dirty="0"/>
              <a:t>The </a:t>
            </a:r>
            <a:r>
              <a:rPr lang="en-US" dirty="0">
                <a:solidFill>
                  <a:srgbClr val="FF0000"/>
                </a:solidFill>
              </a:rPr>
              <a:t>CCB should consist of no more </a:t>
            </a:r>
            <a:r>
              <a:rPr lang="en-US" dirty="0"/>
              <a:t>than </a:t>
            </a:r>
            <a:r>
              <a:rPr lang="en-US" u="sng" dirty="0">
                <a:solidFill>
                  <a:srgbClr val="FF0000"/>
                </a:solidFill>
              </a:rPr>
              <a:t>three</a:t>
            </a:r>
            <a:r>
              <a:rPr lang="en-US" u="sng" dirty="0"/>
              <a:t> to </a:t>
            </a:r>
            <a:r>
              <a:rPr lang="en-US" u="sng" dirty="0">
                <a:solidFill>
                  <a:srgbClr val="FF0000"/>
                </a:solidFill>
              </a:rPr>
              <a:t>five people </a:t>
            </a:r>
            <a:r>
              <a:rPr lang="en-US" dirty="0"/>
              <a:t>who represent the </a:t>
            </a:r>
            <a:r>
              <a:rPr lang="en-US" dirty="0">
                <a:solidFill>
                  <a:srgbClr val="FF0000"/>
                </a:solidFill>
              </a:rPr>
              <a:t>key</a:t>
            </a:r>
            <a:r>
              <a:rPr lang="en-US" dirty="0"/>
              <a:t> </a:t>
            </a:r>
            <a:r>
              <a:rPr lang="en-US" dirty="0">
                <a:solidFill>
                  <a:srgbClr val="FF0000"/>
                </a:solidFill>
              </a:rPr>
              <a:t>stakeholders</a:t>
            </a:r>
            <a:r>
              <a:rPr lang="en-US" dirty="0"/>
              <a:t> for the </a:t>
            </a:r>
            <a:r>
              <a:rPr lang="en-US" dirty="0">
                <a:solidFill>
                  <a:srgbClr val="FF0000"/>
                </a:solidFill>
              </a:rPr>
              <a:t>project</a:t>
            </a:r>
            <a:r>
              <a:rPr lang="en-US" dirty="0"/>
              <a:t>: </a:t>
            </a:r>
            <a:r>
              <a:rPr lang="en-US" dirty="0">
                <a:solidFill>
                  <a:srgbClr val="FF0000"/>
                </a:solidFill>
              </a:rPr>
              <a:t>customers</a:t>
            </a:r>
            <a:r>
              <a:rPr lang="en-US" dirty="0"/>
              <a:t>, </a:t>
            </a:r>
            <a:r>
              <a:rPr lang="en-US" dirty="0">
                <a:solidFill>
                  <a:srgbClr val="FF0000"/>
                </a:solidFill>
              </a:rPr>
              <a:t>marketing</a:t>
            </a:r>
            <a:r>
              <a:rPr lang="en-US" dirty="0"/>
              <a:t>, and program </a:t>
            </a:r>
            <a:r>
              <a:rPr lang="en-US" dirty="0">
                <a:solidFill>
                  <a:srgbClr val="FF0000"/>
                </a:solidFill>
              </a:rPr>
              <a:t>management</a:t>
            </a:r>
            <a:r>
              <a:rPr lang="en-US" dirty="0"/>
              <a:t>.</a:t>
            </a:r>
          </a:p>
        </p:txBody>
      </p:sp>
    </p:spTree>
    <p:extLst>
      <p:ext uri="{BB962C8B-B14F-4D97-AF65-F5344CB8AC3E}">
        <p14:creationId xmlns:p14="http://schemas.microsoft.com/office/powerpoint/2010/main" val="1419831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Step 4: Use a Change Control System to</a:t>
            </a:r>
            <a:br>
              <a:rPr lang="en-US" sz="2800" b="1" dirty="0"/>
            </a:br>
            <a:r>
              <a:rPr lang="en-US" sz="2800" b="1" dirty="0"/>
              <a:t>Capture Changes (cont...)</a:t>
            </a:r>
            <a:endParaRPr lang="en-US" sz="2800" dirty="0"/>
          </a:p>
        </p:txBody>
      </p:sp>
      <p:sp>
        <p:nvSpPr>
          <p:cNvPr id="3" name="Content Placeholder 2"/>
          <p:cNvSpPr>
            <a:spLocks noGrp="1"/>
          </p:cNvSpPr>
          <p:nvPr>
            <p:ph idx="1"/>
          </p:nvPr>
        </p:nvSpPr>
        <p:spPr>
          <a:xfrm>
            <a:off x="838201" y="1752600"/>
            <a:ext cx="7754938" cy="4191000"/>
          </a:xfrm>
        </p:spPr>
        <p:txBody>
          <a:bodyPr>
            <a:normAutofit fontScale="92500" lnSpcReduction="20000"/>
          </a:bodyPr>
          <a:lstStyle/>
          <a:p>
            <a:r>
              <a:rPr lang="en-US" dirty="0"/>
              <a:t>The CCB must consider the following factors:</a:t>
            </a:r>
          </a:p>
          <a:p>
            <a:pPr lvl="1"/>
            <a:r>
              <a:rPr lang="en-US" dirty="0"/>
              <a:t>The impact of the change on</a:t>
            </a:r>
            <a:r>
              <a:rPr lang="en-US" dirty="0">
                <a:solidFill>
                  <a:srgbClr val="FF0000"/>
                </a:solidFill>
              </a:rPr>
              <a:t> </a:t>
            </a:r>
            <a:r>
              <a:rPr lang="en-US" dirty="0"/>
              <a:t>the</a:t>
            </a:r>
            <a:r>
              <a:rPr lang="en-US" dirty="0">
                <a:solidFill>
                  <a:srgbClr val="FF0000"/>
                </a:solidFill>
              </a:rPr>
              <a:t> cost </a:t>
            </a:r>
            <a:r>
              <a:rPr lang="en-US" dirty="0"/>
              <a:t>and</a:t>
            </a:r>
            <a:r>
              <a:rPr lang="en-US" dirty="0">
                <a:solidFill>
                  <a:srgbClr val="FF0000"/>
                </a:solidFill>
              </a:rPr>
              <a:t> functionality </a:t>
            </a:r>
            <a:r>
              <a:rPr lang="en-US" dirty="0"/>
              <a:t>of the system.</a:t>
            </a:r>
          </a:p>
          <a:p>
            <a:pPr lvl="1"/>
            <a:r>
              <a:rPr lang="en-US" dirty="0"/>
              <a:t>The </a:t>
            </a:r>
            <a:r>
              <a:rPr lang="en-US" dirty="0">
                <a:solidFill>
                  <a:srgbClr val="FF0000"/>
                </a:solidFill>
              </a:rPr>
              <a:t>impact </a:t>
            </a:r>
            <a:r>
              <a:rPr lang="en-US" dirty="0"/>
              <a:t>of</a:t>
            </a:r>
            <a:r>
              <a:rPr lang="en-US" dirty="0">
                <a:solidFill>
                  <a:srgbClr val="FF0000"/>
                </a:solidFill>
              </a:rPr>
              <a:t> </a:t>
            </a:r>
            <a:r>
              <a:rPr lang="en-US" dirty="0"/>
              <a:t>the</a:t>
            </a:r>
            <a:r>
              <a:rPr lang="en-US" dirty="0">
                <a:solidFill>
                  <a:srgbClr val="FF0000"/>
                </a:solidFill>
              </a:rPr>
              <a:t> change </a:t>
            </a:r>
            <a:r>
              <a:rPr lang="en-US" dirty="0"/>
              <a:t>on</a:t>
            </a:r>
            <a:r>
              <a:rPr lang="en-US" dirty="0">
                <a:solidFill>
                  <a:srgbClr val="FF0000"/>
                </a:solidFill>
              </a:rPr>
              <a:t> customers </a:t>
            </a:r>
            <a:r>
              <a:rPr lang="en-US" dirty="0"/>
              <a:t>and other </a:t>
            </a:r>
            <a:r>
              <a:rPr lang="en-US" dirty="0">
                <a:solidFill>
                  <a:srgbClr val="FF0000"/>
                </a:solidFill>
              </a:rPr>
              <a:t>external stakeholders </a:t>
            </a:r>
            <a:r>
              <a:rPr lang="en-US" dirty="0"/>
              <a:t>not well represented on the </a:t>
            </a:r>
            <a:r>
              <a:rPr lang="en-US" dirty="0">
                <a:solidFill>
                  <a:srgbClr val="FF0000"/>
                </a:solidFill>
              </a:rPr>
              <a:t>CCB</a:t>
            </a:r>
          </a:p>
          <a:p>
            <a:pPr lvl="1"/>
            <a:r>
              <a:rPr lang="en-US" dirty="0"/>
              <a:t>i.e., other </a:t>
            </a:r>
            <a:r>
              <a:rPr lang="en-US" dirty="0">
                <a:solidFill>
                  <a:srgbClr val="FF0000"/>
                </a:solidFill>
              </a:rPr>
              <a:t>project</a:t>
            </a:r>
            <a:r>
              <a:rPr lang="en-US" dirty="0"/>
              <a:t> </a:t>
            </a:r>
            <a:r>
              <a:rPr lang="en-US" dirty="0">
                <a:solidFill>
                  <a:srgbClr val="FF0000"/>
                </a:solidFill>
              </a:rPr>
              <a:t>contractors</a:t>
            </a:r>
            <a:r>
              <a:rPr lang="en-US" dirty="0"/>
              <a:t>, </a:t>
            </a:r>
            <a:r>
              <a:rPr lang="en-US" dirty="0">
                <a:solidFill>
                  <a:srgbClr val="FF0000"/>
                </a:solidFill>
              </a:rPr>
              <a:t>component</a:t>
            </a:r>
            <a:r>
              <a:rPr lang="en-US" dirty="0"/>
              <a:t> </a:t>
            </a:r>
            <a:r>
              <a:rPr lang="en-US" dirty="0">
                <a:solidFill>
                  <a:srgbClr val="FF0000"/>
                </a:solidFill>
              </a:rPr>
              <a:t>suppliers</a:t>
            </a:r>
            <a:r>
              <a:rPr lang="en-US" dirty="0"/>
              <a:t>, and so on.</a:t>
            </a:r>
          </a:p>
          <a:p>
            <a:pPr lvl="1"/>
            <a:r>
              <a:rPr lang="en-US" dirty="0"/>
              <a:t>The </a:t>
            </a:r>
            <a:r>
              <a:rPr lang="en-US" dirty="0">
                <a:solidFill>
                  <a:srgbClr val="FF0000"/>
                </a:solidFill>
              </a:rPr>
              <a:t>potential </a:t>
            </a:r>
            <a:r>
              <a:rPr lang="en-US" dirty="0"/>
              <a:t>for</a:t>
            </a:r>
            <a:r>
              <a:rPr lang="en-US" dirty="0">
                <a:solidFill>
                  <a:srgbClr val="FF0000"/>
                </a:solidFill>
              </a:rPr>
              <a:t> </a:t>
            </a:r>
            <a:r>
              <a:rPr lang="en-US" dirty="0"/>
              <a:t>the</a:t>
            </a:r>
            <a:r>
              <a:rPr lang="en-US" dirty="0">
                <a:solidFill>
                  <a:srgbClr val="FF0000"/>
                </a:solidFill>
              </a:rPr>
              <a:t> change </a:t>
            </a:r>
            <a:r>
              <a:rPr lang="en-US" dirty="0"/>
              <a:t>to </a:t>
            </a:r>
            <a:r>
              <a:rPr lang="en-US" dirty="0">
                <a:solidFill>
                  <a:srgbClr val="FF0000"/>
                </a:solidFill>
              </a:rPr>
              <a:t>destabilize</a:t>
            </a:r>
            <a:r>
              <a:rPr lang="en-US" dirty="0"/>
              <a:t> the </a:t>
            </a:r>
            <a:r>
              <a:rPr lang="en-US" dirty="0">
                <a:solidFill>
                  <a:srgbClr val="FF0000"/>
                </a:solidFill>
              </a:rPr>
              <a:t>system</a:t>
            </a:r>
            <a:r>
              <a:rPr lang="en-US" dirty="0"/>
              <a:t>.</a:t>
            </a:r>
          </a:p>
        </p:txBody>
      </p:sp>
    </p:spTree>
    <p:extLst>
      <p:ext uri="{BB962C8B-B14F-4D97-AF65-F5344CB8AC3E}">
        <p14:creationId xmlns:p14="http://schemas.microsoft.com/office/powerpoint/2010/main" val="1856534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919" y="304800"/>
            <a:ext cx="8229600" cy="1143000"/>
          </a:xfrm>
        </p:spPr>
        <p:txBody>
          <a:bodyPr>
            <a:noAutofit/>
          </a:bodyPr>
          <a:lstStyle/>
          <a:p>
            <a:r>
              <a:rPr lang="en-US" sz="3200" b="1" dirty="0"/>
              <a:t>Step 5: Manage Change Hierarchically</a:t>
            </a:r>
            <a:endParaRPr lang="en-US" sz="3200" dirty="0"/>
          </a:p>
        </p:txBody>
      </p:sp>
      <p:sp>
        <p:nvSpPr>
          <p:cNvPr id="3" name="Content Placeholder 2"/>
          <p:cNvSpPr>
            <a:spLocks noGrp="1"/>
          </p:cNvSpPr>
          <p:nvPr>
            <p:ph idx="1"/>
          </p:nvPr>
        </p:nvSpPr>
        <p:spPr>
          <a:xfrm>
            <a:off x="838200" y="1828800"/>
            <a:ext cx="7661275" cy="4114800"/>
          </a:xfrm>
        </p:spPr>
        <p:txBody>
          <a:bodyPr>
            <a:normAutofit/>
          </a:bodyPr>
          <a:lstStyle/>
          <a:p>
            <a:r>
              <a:rPr lang="en-US" dirty="0"/>
              <a:t>A change to one requirement can have a "</a:t>
            </a:r>
            <a:r>
              <a:rPr lang="en-US" dirty="0">
                <a:solidFill>
                  <a:srgbClr val="FF0000"/>
                </a:solidFill>
              </a:rPr>
              <a:t>ripple effect</a:t>
            </a:r>
            <a:r>
              <a:rPr lang="en-US" dirty="0"/>
              <a:t>“.</a:t>
            </a:r>
          </a:p>
          <a:p>
            <a:pPr lvl="1"/>
            <a:r>
              <a:rPr lang="en-US" dirty="0">
                <a:solidFill>
                  <a:srgbClr val="FF0000"/>
                </a:solidFill>
              </a:rPr>
              <a:t>New</a:t>
            </a:r>
            <a:r>
              <a:rPr lang="en-US" dirty="0"/>
              <a:t> </a:t>
            </a:r>
            <a:r>
              <a:rPr lang="en-US" dirty="0">
                <a:solidFill>
                  <a:srgbClr val="FF0000"/>
                </a:solidFill>
              </a:rPr>
              <a:t>feature</a:t>
            </a:r>
            <a:r>
              <a:rPr lang="en-US" dirty="0"/>
              <a:t>/</a:t>
            </a:r>
            <a:r>
              <a:rPr lang="en-US" dirty="0">
                <a:solidFill>
                  <a:srgbClr val="FF0000"/>
                </a:solidFill>
              </a:rPr>
              <a:t>requirement</a:t>
            </a:r>
            <a:r>
              <a:rPr lang="en-US" dirty="0"/>
              <a:t> has an impact on </a:t>
            </a:r>
            <a:r>
              <a:rPr lang="en-US" dirty="0">
                <a:solidFill>
                  <a:srgbClr val="FF0000"/>
                </a:solidFill>
              </a:rPr>
              <a:t>the cost, schedule, reliability, and risk of the project</a:t>
            </a:r>
            <a:r>
              <a:rPr lang="en-US" dirty="0"/>
              <a:t>.</a:t>
            </a:r>
          </a:p>
          <a:p>
            <a:pPr lvl="1"/>
            <a:r>
              <a:rPr lang="en-US" dirty="0"/>
              <a:t>To </a:t>
            </a:r>
            <a:r>
              <a:rPr lang="en-US" dirty="0">
                <a:solidFill>
                  <a:srgbClr val="FF0000"/>
                </a:solidFill>
              </a:rPr>
              <a:t>mitigate</a:t>
            </a:r>
            <a:r>
              <a:rPr lang="en-US" dirty="0"/>
              <a:t> this </a:t>
            </a:r>
            <a:r>
              <a:rPr lang="en-US" dirty="0">
                <a:solidFill>
                  <a:srgbClr val="FF0000"/>
                </a:solidFill>
              </a:rPr>
              <a:t>ripple</a:t>
            </a:r>
            <a:r>
              <a:rPr lang="en-US" dirty="0"/>
              <a:t> </a:t>
            </a:r>
            <a:r>
              <a:rPr lang="en-US" dirty="0">
                <a:solidFill>
                  <a:srgbClr val="FF0000"/>
                </a:solidFill>
              </a:rPr>
              <a:t>effect, changes </a:t>
            </a:r>
            <a:r>
              <a:rPr lang="en-US" dirty="0"/>
              <a:t>to the </a:t>
            </a:r>
            <a:r>
              <a:rPr lang="en-US" dirty="0">
                <a:solidFill>
                  <a:srgbClr val="FF0000"/>
                </a:solidFill>
              </a:rPr>
              <a:t>requirements </a:t>
            </a:r>
            <a:r>
              <a:rPr lang="en-US" dirty="0"/>
              <a:t>should</a:t>
            </a:r>
            <a:r>
              <a:rPr lang="en-US" dirty="0">
                <a:solidFill>
                  <a:srgbClr val="FF0000"/>
                </a:solidFill>
              </a:rPr>
              <a:t> be carried out </a:t>
            </a:r>
            <a:r>
              <a:rPr lang="en-US" dirty="0"/>
              <a:t>in</a:t>
            </a:r>
            <a:r>
              <a:rPr lang="en-US" dirty="0">
                <a:solidFill>
                  <a:srgbClr val="FF0000"/>
                </a:solidFill>
              </a:rPr>
              <a:t> </a:t>
            </a:r>
            <a:r>
              <a:rPr lang="en-US" dirty="0"/>
              <a:t>the</a:t>
            </a:r>
            <a:r>
              <a:rPr lang="en-US" dirty="0">
                <a:solidFill>
                  <a:srgbClr val="FF0000"/>
                </a:solidFill>
              </a:rPr>
              <a:t> top-down hierarchical </a:t>
            </a:r>
            <a:r>
              <a:rPr lang="en-US" dirty="0"/>
              <a:t>fashion</a:t>
            </a:r>
            <a:r>
              <a:rPr lang="en-US" dirty="0">
                <a:solidFill>
                  <a:srgbClr val="FF0000"/>
                </a:solidFill>
              </a:rPr>
              <a:t>.</a:t>
            </a:r>
          </a:p>
        </p:txBody>
      </p:sp>
    </p:spTree>
    <p:extLst>
      <p:ext uri="{BB962C8B-B14F-4D97-AF65-F5344CB8AC3E}">
        <p14:creationId xmlns:p14="http://schemas.microsoft.com/office/powerpoint/2010/main" val="116759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FDB5-8F33-490F-BF7A-D93FF25B639B}"/>
              </a:ext>
            </a:extLst>
          </p:cNvPr>
          <p:cNvSpPr>
            <a:spLocks noGrp="1"/>
          </p:cNvSpPr>
          <p:nvPr>
            <p:ph type="title"/>
          </p:nvPr>
        </p:nvSpPr>
        <p:spPr/>
        <p:txBody>
          <a:bodyPr/>
          <a:lstStyle/>
          <a:p>
            <a:r>
              <a:rPr lang="en-US" sz="3200" b="1" dirty="0"/>
              <a:t>Step 5: Manage Change Hierarchically</a:t>
            </a:r>
            <a:endParaRPr lang="en-US" sz="3200" dirty="0"/>
          </a:p>
        </p:txBody>
      </p:sp>
      <p:pic>
        <p:nvPicPr>
          <p:cNvPr id="4" name="Picture 3">
            <a:extLst>
              <a:ext uri="{FF2B5EF4-FFF2-40B4-BE49-F238E27FC236}">
                <a16:creationId xmlns:a16="http://schemas.microsoft.com/office/drawing/2014/main" id="{597A5A9A-B63C-4AB8-BA39-ACE105D42DEF}"/>
              </a:ext>
            </a:extLst>
          </p:cNvPr>
          <p:cNvPicPr>
            <a:picLocks noChangeAspect="1"/>
          </p:cNvPicPr>
          <p:nvPr/>
        </p:nvPicPr>
        <p:blipFill>
          <a:blip r:embed="rId2"/>
          <a:stretch>
            <a:fillRect/>
          </a:stretch>
        </p:blipFill>
        <p:spPr>
          <a:xfrm>
            <a:off x="1772443" y="1731418"/>
            <a:ext cx="5476875" cy="5010150"/>
          </a:xfrm>
          <a:prstGeom prst="rect">
            <a:avLst/>
          </a:prstGeom>
        </p:spPr>
      </p:pic>
    </p:spTree>
    <p:extLst>
      <p:ext uri="{BB962C8B-B14F-4D97-AF65-F5344CB8AC3E}">
        <p14:creationId xmlns:p14="http://schemas.microsoft.com/office/powerpoint/2010/main" val="8939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Change/Configuration Management Benefits</a:t>
            </a:r>
            <a:endParaRPr lang="en-US" sz="3600" dirty="0"/>
          </a:p>
        </p:txBody>
      </p:sp>
      <p:sp>
        <p:nvSpPr>
          <p:cNvPr id="3" name="Content Placeholder 2"/>
          <p:cNvSpPr>
            <a:spLocks noGrp="1"/>
          </p:cNvSpPr>
          <p:nvPr>
            <p:ph idx="1"/>
          </p:nvPr>
        </p:nvSpPr>
        <p:spPr>
          <a:xfrm>
            <a:off x="838200" y="1752600"/>
            <a:ext cx="7730989" cy="4267200"/>
          </a:xfrm>
        </p:spPr>
        <p:txBody>
          <a:bodyPr>
            <a:normAutofit fontScale="77500" lnSpcReduction="20000"/>
          </a:bodyPr>
          <a:lstStyle/>
          <a:p>
            <a:r>
              <a:rPr lang="en-US" dirty="0">
                <a:solidFill>
                  <a:srgbClr val="FF0000"/>
                </a:solidFill>
              </a:rPr>
              <a:t>Change</a:t>
            </a:r>
            <a:r>
              <a:rPr lang="en-US" dirty="0"/>
              <a:t> </a:t>
            </a:r>
            <a:r>
              <a:rPr lang="en-US" sz="3100" dirty="0">
                <a:solidFill>
                  <a:srgbClr val="FF0000"/>
                </a:solidFill>
              </a:rPr>
              <a:t>management</a:t>
            </a:r>
            <a:r>
              <a:rPr lang="en-US" dirty="0"/>
              <a:t> </a:t>
            </a:r>
            <a:r>
              <a:rPr lang="en-US" sz="3100" dirty="0">
                <a:solidFill>
                  <a:srgbClr val="FF0000"/>
                </a:solidFill>
              </a:rPr>
              <a:t>practices</a:t>
            </a:r>
            <a:r>
              <a:rPr lang="en-US" dirty="0"/>
              <a:t> </a:t>
            </a:r>
            <a:r>
              <a:rPr lang="en-US" sz="3100" dirty="0">
                <a:solidFill>
                  <a:srgbClr val="FF0000"/>
                </a:solidFill>
              </a:rPr>
              <a:t>help</a:t>
            </a:r>
            <a:r>
              <a:rPr lang="en-US" dirty="0"/>
              <a:t> you to </a:t>
            </a:r>
            <a:r>
              <a:rPr lang="en-US" sz="3100" dirty="0">
                <a:solidFill>
                  <a:srgbClr val="FF0000"/>
                </a:solidFill>
              </a:rPr>
              <a:t>understand</a:t>
            </a:r>
            <a:r>
              <a:rPr lang="en-US" dirty="0"/>
              <a:t> and </a:t>
            </a:r>
            <a:r>
              <a:rPr lang="en-US" sz="3100" dirty="0">
                <a:solidFill>
                  <a:srgbClr val="FF0000"/>
                </a:solidFill>
              </a:rPr>
              <a:t>manage</a:t>
            </a:r>
            <a:r>
              <a:rPr lang="en-US" dirty="0"/>
              <a:t> these </a:t>
            </a:r>
            <a:r>
              <a:rPr lang="en-US" sz="3100" dirty="0">
                <a:solidFill>
                  <a:srgbClr val="FF0000"/>
                </a:solidFill>
              </a:rPr>
              <a:t>important</a:t>
            </a:r>
            <a:r>
              <a:rPr lang="en-US" dirty="0"/>
              <a:t> project </a:t>
            </a:r>
            <a:r>
              <a:rPr lang="en-US" sz="3100" dirty="0">
                <a:solidFill>
                  <a:srgbClr val="FF0000"/>
                </a:solidFill>
              </a:rPr>
              <a:t>development</a:t>
            </a:r>
            <a:r>
              <a:rPr lang="en-US" dirty="0"/>
              <a:t> </a:t>
            </a:r>
            <a:r>
              <a:rPr lang="en-US" sz="3100" dirty="0">
                <a:solidFill>
                  <a:srgbClr val="FF0000"/>
                </a:solidFill>
              </a:rPr>
              <a:t>aspects</a:t>
            </a:r>
          </a:p>
          <a:p>
            <a:pPr lvl="1"/>
            <a:r>
              <a:rPr lang="en-US" dirty="0"/>
              <a:t>To </a:t>
            </a:r>
            <a:r>
              <a:rPr lang="en-US" sz="2900" dirty="0">
                <a:solidFill>
                  <a:srgbClr val="FF0000"/>
                </a:solidFill>
              </a:rPr>
              <a:t>determine</a:t>
            </a:r>
            <a:r>
              <a:rPr lang="en-US" dirty="0"/>
              <a:t> the </a:t>
            </a:r>
            <a:r>
              <a:rPr lang="en-US" dirty="0">
                <a:solidFill>
                  <a:srgbClr val="FF0000"/>
                </a:solidFill>
              </a:rPr>
              <a:t>amount</a:t>
            </a:r>
            <a:r>
              <a:rPr lang="en-US" dirty="0"/>
              <a:t> of </a:t>
            </a:r>
            <a:r>
              <a:rPr lang="en-US" sz="2900" dirty="0">
                <a:solidFill>
                  <a:srgbClr val="FF0000"/>
                </a:solidFill>
              </a:rPr>
              <a:t>rework</a:t>
            </a:r>
            <a:r>
              <a:rPr lang="en-US" dirty="0"/>
              <a:t> that may be required to </a:t>
            </a:r>
            <a:r>
              <a:rPr lang="en-US" dirty="0">
                <a:solidFill>
                  <a:srgbClr val="FF0000"/>
                </a:solidFill>
              </a:rPr>
              <a:t>accommodate</a:t>
            </a:r>
            <a:r>
              <a:rPr lang="en-US" dirty="0"/>
              <a:t> </a:t>
            </a:r>
            <a:r>
              <a:rPr lang="en-US" dirty="0">
                <a:solidFill>
                  <a:srgbClr val="FF0000"/>
                </a:solidFill>
              </a:rPr>
              <a:t>change</a:t>
            </a:r>
            <a:r>
              <a:rPr lang="en-US" dirty="0"/>
              <a:t>.</a:t>
            </a:r>
          </a:p>
          <a:p>
            <a:pPr lvl="1"/>
            <a:r>
              <a:rPr lang="en-US" dirty="0"/>
              <a:t>To determine the </a:t>
            </a:r>
            <a:r>
              <a:rPr lang="en-US" dirty="0">
                <a:solidFill>
                  <a:srgbClr val="FF0000"/>
                </a:solidFill>
              </a:rPr>
              <a:t>effect of a change </a:t>
            </a:r>
            <a:r>
              <a:rPr lang="en-US" dirty="0"/>
              <a:t>on</a:t>
            </a:r>
            <a:r>
              <a:rPr lang="en-US" dirty="0">
                <a:solidFill>
                  <a:srgbClr val="FF0000"/>
                </a:solidFill>
              </a:rPr>
              <a:t> </a:t>
            </a:r>
            <a:r>
              <a:rPr lang="en-US" dirty="0"/>
              <a:t>your</a:t>
            </a:r>
            <a:r>
              <a:rPr lang="en-US" dirty="0">
                <a:solidFill>
                  <a:srgbClr val="FF0000"/>
                </a:solidFill>
              </a:rPr>
              <a:t> project resource</a:t>
            </a:r>
            <a:r>
              <a:rPr lang="en-US" dirty="0"/>
              <a:t> </a:t>
            </a:r>
            <a:r>
              <a:rPr lang="en-US" sz="2900" dirty="0">
                <a:solidFill>
                  <a:srgbClr val="FF0000"/>
                </a:solidFill>
              </a:rPr>
              <a:t>planning </a:t>
            </a:r>
            <a:r>
              <a:rPr lang="en-US" sz="2900" dirty="0"/>
              <a:t>(</a:t>
            </a:r>
            <a:r>
              <a:rPr lang="en-US" sz="2900" dirty="0">
                <a:solidFill>
                  <a:srgbClr val="FF0000"/>
                </a:solidFill>
              </a:rPr>
              <a:t>budget, schedule</a:t>
            </a:r>
            <a:r>
              <a:rPr lang="en-US" dirty="0"/>
              <a:t>).</a:t>
            </a:r>
          </a:p>
          <a:p>
            <a:pPr lvl="1"/>
            <a:r>
              <a:rPr lang="en-US" dirty="0"/>
              <a:t>To </a:t>
            </a:r>
            <a:r>
              <a:rPr lang="en-US" dirty="0">
                <a:solidFill>
                  <a:srgbClr val="FF0000"/>
                </a:solidFill>
              </a:rPr>
              <a:t>determine </a:t>
            </a:r>
            <a:r>
              <a:rPr lang="en-US" dirty="0"/>
              <a:t>the</a:t>
            </a:r>
            <a:r>
              <a:rPr lang="en-US" dirty="0">
                <a:solidFill>
                  <a:srgbClr val="FF0000"/>
                </a:solidFill>
              </a:rPr>
              <a:t> effect of a change </a:t>
            </a:r>
            <a:r>
              <a:rPr lang="en-US" dirty="0"/>
              <a:t>on the other </a:t>
            </a:r>
            <a:r>
              <a:rPr lang="en-US" sz="2900" dirty="0">
                <a:solidFill>
                  <a:srgbClr val="FF0000"/>
                </a:solidFill>
              </a:rPr>
              <a:t>elements</a:t>
            </a:r>
            <a:r>
              <a:rPr lang="en-US" dirty="0"/>
              <a:t> of the </a:t>
            </a:r>
            <a:r>
              <a:rPr lang="en-US" sz="2900" dirty="0">
                <a:solidFill>
                  <a:srgbClr val="FF0000"/>
                </a:solidFill>
              </a:rPr>
              <a:t>system</a:t>
            </a:r>
            <a:r>
              <a:rPr lang="en-US" dirty="0"/>
              <a:t>.</a:t>
            </a:r>
          </a:p>
          <a:p>
            <a:pPr lvl="1"/>
            <a:r>
              <a:rPr lang="en-US" dirty="0"/>
              <a:t>Help to </a:t>
            </a:r>
            <a:r>
              <a:rPr lang="en-US" dirty="0">
                <a:solidFill>
                  <a:srgbClr val="FF0000"/>
                </a:solidFill>
              </a:rPr>
              <a:t>"roll back" </a:t>
            </a:r>
            <a:r>
              <a:rPr lang="en-US" dirty="0"/>
              <a:t>a requirement and </a:t>
            </a:r>
            <a:r>
              <a:rPr lang="en-US" sz="2900" dirty="0">
                <a:solidFill>
                  <a:srgbClr val="FF0000"/>
                </a:solidFill>
              </a:rPr>
              <a:t>examine</a:t>
            </a:r>
            <a:r>
              <a:rPr lang="en-US" dirty="0"/>
              <a:t> a </a:t>
            </a:r>
            <a:r>
              <a:rPr lang="en-US" sz="2900" dirty="0">
                <a:solidFill>
                  <a:srgbClr val="FF0000"/>
                </a:solidFill>
              </a:rPr>
              <a:t>previous</a:t>
            </a:r>
            <a:r>
              <a:rPr lang="en-US" dirty="0"/>
              <a:t> </a:t>
            </a:r>
            <a:r>
              <a:rPr lang="en-US" sz="2900" dirty="0">
                <a:solidFill>
                  <a:srgbClr val="FF0000"/>
                </a:solidFill>
              </a:rPr>
              <a:t>revision</a:t>
            </a:r>
            <a:r>
              <a:rPr lang="en-US" dirty="0"/>
              <a:t> of the </a:t>
            </a:r>
            <a:r>
              <a:rPr lang="en-US" sz="2900" dirty="0">
                <a:solidFill>
                  <a:srgbClr val="FF0000"/>
                </a:solidFill>
              </a:rPr>
              <a:t>requirement</a:t>
            </a:r>
            <a:r>
              <a:rPr lang="en-US" dirty="0"/>
              <a:t>.</a:t>
            </a:r>
          </a:p>
          <a:p>
            <a:pPr lvl="1"/>
            <a:r>
              <a:rPr lang="en-US" dirty="0"/>
              <a:t>Helpful to remember </a:t>
            </a:r>
            <a:r>
              <a:rPr lang="en-US" dirty="0">
                <a:solidFill>
                  <a:srgbClr val="FF0000"/>
                </a:solidFill>
              </a:rPr>
              <a:t>how and why the requirement was changed.</a:t>
            </a:r>
          </a:p>
        </p:txBody>
      </p:sp>
    </p:spTree>
    <p:extLst>
      <p:ext uri="{BB962C8B-B14F-4D97-AF65-F5344CB8AC3E}">
        <p14:creationId xmlns:p14="http://schemas.microsoft.com/office/powerpoint/2010/main" val="3172279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A54B-3263-4A53-9BD5-D40DF274997D}"/>
              </a:ext>
            </a:extLst>
          </p:cNvPr>
          <p:cNvSpPr>
            <a:spLocks noGrp="1"/>
          </p:cNvSpPr>
          <p:nvPr>
            <p:ph type="title"/>
          </p:nvPr>
        </p:nvSpPr>
        <p:spPr/>
        <p:txBody>
          <a:bodyPr/>
          <a:lstStyle/>
          <a:p>
            <a:r>
              <a:rPr lang="en-US" sz="3600" b="1" dirty="0"/>
              <a:t>Change/Configuration Management</a:t>
            </a:r>
          </a:p>
        </p:txBody>
      </p:sp>
      <p:pic>
        <p:nvPicPr>
          <p:cNvPr id="4" name="Picture 3">
            <a:extLst>
              <a:ext uri="{FF2B5EF4-FFF2-40B4-BE49-F238E27FC236}">
                <a16:creationId xmlns:a16="http://schemas.microsoft.com/office/drawing/2014/main" id="{3817A152-4785-4A6C-A82C-D6CCF1DE1F5C}"/>
              </a:ext>
            </a:extLst>
          </p:cNvPr>
          <p:cNvPicPr>
            <a:picLocks noChangeAspect="1"/>
          </p:cNvPicPr>
          <p:nvPr/>
        </p:nvPicPr>
        <p:blipFill>
          <a:blip r:embed="rId2"/>
          <a:stretch>
            <a:fillRect/>
          </a:stretch>
        </p:blipFill>
        <p:spPr>
          <a:xfrm>
            <a:off x="1753393" y="1600200"/>
            <a:ext cx="5514975" cy="4829175"/>
          </a:xfrm>
          <a:prstGeom prst="rect">
            <a:avLst/>
          </a:prstGeom>
        </p:spPr>
      </p:pic>
    </p:spTree>
    <p:extLst>
      <p:ext uri="{BB962C8B-B14F-4D97-AF65-F5344CB8AC3E}">
        <p14:creationId xmlns:p14="http://schemas.microsoft.com/office/powerpoint/2010/main" val="3712301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level change history</a:t>
            </a:r>
            <a:endParaRPr lang="en-US" dirty="0"/>
          </a:p>
        </p:txBody>
      </p:sp>
      <p:sp>
        <p:nvSpPr>
          <p:cNvPr id="3" name="Content Placeholder 2"/>
          <p:cNvSpPr>
            <a:spLocks noGrp="1"/>
          </p:cNvSpPr>
          <p:nvPr>
            <p:ph idx="1"/>
          </p:nvPr>
        </p:nvSpPr>
        <p:spPr>
          <a:xfrm>
            <a:off x="741362" y="1752600"/>
            <a:ext cx="7945438" cy="4495800"/>
          </a:xfrm>
        </p:spPr>
        <p:txBody>
          <a:bodyPr/>
          <a:lstStyle/>
          <a:p>
            <a:r>
              <a:rPr lang="en-US" sz="2800" dirty="0"/>
              <a:t>A change history should exist at three levels within your project.</a:t>
            </a:r>
          </a:p>
          <a:p>
            <a:pPr marL="880110" lvl="1" indent="-514350">
              <a:buFont typeface="+mj-lt"/>
              <a:buAutoNum type="arabicPeriod"/>
            </a:pPr>
            <a:r>
              <a:rPr lang="en-US" sz="2400" b="1" dirty="0"/>
              <a:t>Finest level: </a:t>
            </a:r>
            <a:r>
              <a:rPr lang="en-US" sz="2400" dirty="0"/>
              <a:t>The </a:t>
            </a:r>
            <a:r>
              <a:rPr lang="en-US" sz="2400" dirty="0">
                <a:solidFill>
                  <a:srgbClr val="FF0000"/>
                </a:solidFill>
              </a:rPr>
              <a:t>change</a:t>
            </a:r>
            <a:r>
              <a:rPr lang="en-US" sz="2400" dirty="0"/>
              <a:t> </a:t>
            </a:r>
            <a:r>
              <a:rPr lang="en-US" sz="2400" dirty="0">
                <a:solidFill>
                  <a:srgbClr val="FF0000"/>
                </a:solidFill>
              </a:rPr>
              <a:t>history</a:t>
            </a:r>
            <a:r>
              <a:rPr lang="en-US" sz="2400" dirty="0"/>
              <a:t> </a:t>
            </a:r>
            <a:r>
              <a:rPr lang="en-US" sz="2400" dirty="0">
                <a:solidFill>
                  <a:srgbClr val="FF0000"/>
                </a:solidFill>
              </a:rPr>
              <a:t>records</a:t>
            </a:r>
            <a:r>
              <a:rPr lang="en-US" sz="2400" dirty="0"/>
              <a:t> all changes to each </a:t>
            </a:r>
            <a:r>
              <a:rPr lang="en-US" sz="2400" dirty="0">
                <a:solidFill>
                  <a:srgbClr val="FF0000"/>
                </a:solidFill>
              </a:rPr>
              <a:t>individual</a:t>
            </a:r>
            <a:r>
              <a:rPr lang="en-US" sz="2400" dirty="0"/>
              <a:t> </a:t>
            </a:r>
            <a:r>
              <a:rPr lang="en-US" sz="2400" dirty="0">
                <a:solidFill>
                  <a:srgbClr val="FF0000"/>
                </a:solidFill>
              </a:rPr>
              <a:t>requirement</a:t>
            </a:r>
            <a:r>
              <a:rPr lang="en-US" sz="2400" dirty="0"/>
              <a:t> </a:t>
            </a:r>
            <a:r>
              <a:rPr lang="en-US" sz="2400" dirty="0">
                <a:solidFill>
                  <a:srgbClr val="FF0000"/>
                </a:solidFill>
              </a:rPr>
              <a:t>within</a:t>
            </a:r>
            <a:r>
              <a:rPr lang="en-US" sz="2400" dirty="0"/>
              <a:t> the </a:t>
            </a:r>
            <a:r>
              <a:rPr lang="en-US" sz="2400" dirty="0">
                <a:solidFill>
                  <a:srgbClr val="FF0000"/>
                </a:solidFill>
              </a:rPr>
              <a:t>project</a:t>
            </a:r>
            <a:r>
              <a:rPr lang="en-US" sz="2400" dirty="0"/>
              <a:t>.</a:t>
            </a:r>
          </a:p>
          <a:p>
            <a:pPr marL="880110" lvl="1" indent="-514350">
              <a:buFont typeface="+mj-lt"/>
              <a:buAutoNum type="arabicPeriod"/>
            </a:pPr>
            <a:r>
              <a:rPr lang="en-US" sz="2400" b="1" dirty="0"/>
              <a:t>Middle level: </a:t>
            </a:r>
            <a:r>
              <a:rPr lang="en-US" sz="2400" dirty="0">
                <a:solidFill>
                  <a:srgbClr val="FF0000"/>
                </a:solidFill>
              </a:rPr>
              <a:t>Automatically</a:t>
            </a:r>
            <a:r>
              <a:rPr lang="en-US" sz="2400" dirty="0"/>
              <a:t> </a:t>
            </a:r>
            <a:r>
              <a:rPr lang="en-US" sz="2400" dirty="0">
                <a:solidFill>
                  <a:srgbClr val="FF0000"/>
                </a:solidFill>
              </a:rPr>
              <a:t>maintain</a:t>
            </a:r>
            <a:r>
              <a:rPr lang="en-US" sz="2400" dirty="0"/>
              <a:t> a similar </a:t>
            </a:r>
            <a:r>
              <a:rPr lang="en-US" sz="2400" dirty="0">
                <a:solidFill>
                  <a:srgbClr val="FF0000"/>
                </a:solidFill>
              </a:rPr>
              <a:t>change</a:t>
            </a:r>
            <a:r>
              <a:rPr lang="en-US" sz="2400" dirty="0"/>
              <a:t> </a:t>
            </a:r>
            <a:r>
              <a:rPr lang="en-US" sz="2400" dirty="0">
                <a:solidFill>
                  <a:srgbClr val="FF0000"/>
                </a:solidFill>
              </a:rPr>
              <a:t>history</a:t>
            </a:r>
            <a:r>
              <a:rPr lang="en-US" sz="2400" dirty="0"/>
              <a:t> for </a:t>
            </a:r>
            <a:r>
              <a:rPr lang="en-US" sz="2400" dirty="0">
                <a:solidFill>
                  <a:srgbClr val="FF0000"/>
                </a:solidFill>
              </a:rPr>
              <a:t>each</a:t>
            </a:r>
            <a:r>
              <a:rPr lang="en-US" sz="2400" dirty="0"/>
              <a:t> </a:t>
            </a:r>
            <a:r>
              <a:rPr lang="en-US" sz="2400" dirty="0">
                <a:solidFill>
                  <a:srgbClr val="FF0000"/>
                </a:solidFill>
              </a:rPr>
              <a:t>project</a:t>
            </a:r>
            <a:r>
              <a:rPr lang="en-US" sz="2400" dirty="0"/>
              <a:t> </a:t>
            </a:r>
            <a:r>
              <a:rPr lang="en-US" sz="2400" dirty="0">
                <a:solidFill>
                  <a:srgbClr val="FF0000"/>
                </a:solidFill>
              </a:rPr>
              <a:t>document</a:t>
            </a:r>
            <a:r>
              <a:rPr lang="en-US" sz="2400" dirty="0"/>
              <a:t>.</a:t>
            </a:r>
          </a:p>
          <a:p>
            <a:pPr marL="880110" lvl="1" indent="-514350">
              <a:buFont typeface="+mj-lt"/>
              <a:buAutoNum type="arabicPeriod"/>
            </a:pPr>
            <a:r>
              <a:rPr lang="en-US" sz="2400" b="1" dirty="0"/>
              <a:t>General level: </a:t>
            </a:r>
            <a:r>
              <a:rPr lang="en-US" sz="2400" dirty="0">
                <a:solidFill>
                  <a:srgbClr val="FF0000"/>
                </a:solidFill>
              </a:rPr>
              <a:t>Automatically</a:t>
            </a:r>
            <a:r>
              <a:rPr lang="en-US" sz="2400" dirty="0"/>
              <a:t> </a:t>
            </a:r>
            <a:r>
              <a:rPr lang="en-US" sz="2400" dirty="0">
                <a:solidFill>
                  <a:srgbClr val="FF0000"/>
                </a:solidFill>
              </a:rPr>
              <a:t>maintain</a:t>
            </a:r>
            <a:r>
              <a:rPr lang="en-US" sz="2400" dirty="0"/>
              <a:t> a similar </a:t>
            </a:r>
            <a:r>
              <a:rPr lang="en-US" sz="2400" dirty="0">
                <a:solidFill>
                  <a:srgbClr val="FF0000"/>
                </a:solidFill>
              </a:rPr>
              <a:t>change</a:t>
            </a:r>
            <a:r>
              <a:rPr lang="en-US" sz="2400" dirty="0"/>
              <a:t> </a:t>
            </a:r>
            <a:r>
              <a:rPr lang="en-US" sz="2400" dirty="0">
                <a:solidFill>
                  <a:srgbClr val="FF0000"/>
                </a:solidFill>
              </a:rPr>
              <a:t>history</a:t>
            </a:r>
            <a:r>
              <a:rPr lang="en-US" sz="2400" dirty="0"/>
              <a:t> for the </a:t>
            </a:r>
            <a:r>
              <a:rPr lang="en-US" sz="2400" dirty="0">
                <a:solidFill>
                  <a:srgbClr val="FF0000"/>
                </a:solidFill>
              </a:rPr>
              <a:t>entire</a:t>
            </a:r>
            <a:r>
              <a:rPr lang="en-US" sz="2400" dirty="0"/>
              <a:t> </a:t>
            </a:r>
            <a:r>
              <a:rPr lang="en-US" sz="2400" dirty="0">
                <a:solidFill>
                  <a:srgbClr val="FF0000"/>
                </a:solidFill>
              </a:rPr>
              <a:t>project</a:t>
            </a:r>
            <a:r>
              <a:rPr lang="en-US" sz="2400" dirty="0"/>
              <a:t>.</a:t>
            </a:r>
          </a:p>
        </p:txBody>
      </p:sp>
    </p:spTree>
    <p:extLst>
      <p:ext uri="{BB962C8B-B14F-4D97-AF65-F5344CB8AC3E}">
        <p14:creationId xmlns:p14="http://schemas.microsoft.com/office/powerpoint/2010/main" val="267306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a:xfrm>
            <a:off x="931863" y="1752600"/>
            <a:ext cx="7678737" cy="4343400"/>
          </a:xfrm>
        </p:spPr>
        <p:txBody>
          <a:bodyPr>
            <a:normAutofit fontScale="85000" lnSpcReduction="10000"/>
          </a:bodyPr>
          <a:lstStyle/>
          <a:p>
            <a:r>
              <a:rPr lang="en-US" dirty="0"/>
              <a:t>Finally, </a:t>
            </a:r>
            <a:r>
              <a:rPr lang="en-US" dirty="0">
                <a:solidFill>
                  <a:srgbClr val="FF0000"/>
                </a:solidFill>
              </a:rPr>
              <a:t>building</a:t>
            </a:r>
            <a:r>
              <a:rPr lang="en-US" dirty="0"/>
              <a:t> the </a:t>
            </a:r>
            <a:r>
              <a:rPr lang="en-US" dirty="0">
                <a:solidFill>
                  <a:srgbClr val="FF0000"/>
                </a:solidFill>
              </a:rPr>
              <a:t>right</a:t>
            </a:r>
            <a:r>
              <a:rPr lang="en-US" dirty="0"/>
              <a:t> </a:t>
            </a:r>
            <a:r>
              <a:rPr lang="en-US" dirty="0">
                <a:solidFill>
                  <a:srgbClr val="FF0000"/>
                </a:solidFill>
              </a:rPr>
              <a:t>system</a:t>
            </a:r>
            <a:r>
              <a:rPr lang="en-US" dirty="0"/>
              <a:t> is the matter of </a:t>
            </a:r>
            <a:r>
              <a:rPr lang="en-US" dirty="0">
                <a:solidFill>
                  <a:srgbClr val="FF0000"/>
                </a:solidFill>
              </a:rPr>
              <a:t>managing</a:t>
            </a:r>
            <a:r>
              <a:rPr lang="en-US" dirty="0"/>
              <a:t> </a:t>
            </a:r>
            <a:r>
              <a:rPr lang="en-US" dirty="0">
                <a:solidFill>
                  <a:srgbClr val="FF0000"/>
                </a:solidFill>
              </a:rPr>
              <a:t>change</a:t>
            </a:r>
            <a:r>
              <a:rPr lang="en-US" dirty="0"/>
              <a:t>.</a:t>
            </a:r>
          </a:p>
          <a:p>
            <a:r>
              <a:rPr lang="en-US" dirty="0">
                <a:solidFill>
                  <a:srgbClr val="FF0000"/>
                </a:solidFill>
              </a:rPr>
              <a:t>Change</a:t>
            </a:r>
            <a:r>
              <a:rPr lang="en-US" dirty="0"/>
              <a:t> is a </a:t>
            </a:r>
            <a:r>
              <a:rPr lang="en-US" dirty="0">
                <a:solidFill>
                  <a:srgbClr val="FF0000"/>
                </a:solidFill>
              </a:rPr>
              <a:t>way</a:t>
            </a:r>
            <a:r>
              <a:rPr lang="en-US" dirty="0"/>
              <a:t> of </a:t>
            </a:r>
            <a:r>
              <a:rPr lang="en-US" dirty="0">
                <a:solidFill>
                  <a:srgbClr val="FF0000"/>
                </a:solidFill>
              </a:rPr>
              <a:t>life</a:t>
            </a:r>
            <a:r>
              <a:rPr lang="en-US" dirty="0"/>
              <a:t>; we can </a:t>
            </a:r>
            <a:r>
              <a:rPr lang="en-US" i="1" dirty="0">
                <a:solidFill>
                  <a:srgbClr val="FF0000"/>
                </a:solidFill>
              </a:rPr>
              <a:t>plan</a:t>
            </a:r>
            <a:r>
              <a:rPr lang="en-US" i="1" dirty="0"/>
              <a:t> </a:t>
            </a:r>
            <a:r>
              <a:rPr lang="en-US" dirty="0"/>
              <a:t>for </a:t>
            </a:r>
            <a:r>
              <a:rPr lang="en-US" dirty="0">
                <a:solidFill>
                  <a:srgbClr val="FF0000"/>
                </a:solidFill>
              </a:rPr>
              <a:t>change</a:t>
            </a:r>
            <a:r>
              <a:rPr lang="en-US" dirty="0"/>
              <a:t> and </a:t>
            </a:r>
            <a:r>
              <a:rPr lang="en-US" dirty="0">
                <a:solidFill>
                  <a:srgbClr val="FF0000"/>
                </a:solidFill>
              </a:rPr>
              <a:t>manage</a:t>
            </a:r>
            <a:r>
              <a:rPr lang="en-US" i="1" dirty="0"/>
              <a:t> </a:t>
            </a:r>
            <a:r>
              <a:rPr lang="en-US" dirty="0"/>
              <a:t>it.</a:t>
            </a:r>
          </a:p>
          <a:p>
            <a:r>
              <a:rPr lang="en-US" dirty="0">
                <a:solidFill>
                  <a:srgbClr val="FF0000"/>
                </a:solidFill>
              </a:rPr>
              <a:t>Managing</a:t>
            </a:r>
            <a:r>
              <a:rPr lang="en-US" dirty="0"/>
              <a:t> </a:t>
            </a:r>
            <a:r>
              <a:rPr lang="en-US" dirty="0">
                <a:solidFill>
                  <a:srgbClr val="FF0000"/>
                </a:solidFill>
              </a:rPr>
              <a:t>change</a:t>
            </a:r>
            <a:r>
              <a:rPr lang="en-US" dirty="0"/>
              <a:t> </a:t>
            </a:r>
            <a:r>
              <a:rPr lang="en-US" dirty="0">
                <a:solidFill>
                  <a:srgbClr val="FF0000"/>
                </a:solidFill>
              </a:rPr>
              <a:t>helps</a:t>
            </a:r>
            <a:r>
              <a:rPr lang="en-US" dirty="0"/>
              <a:t> us </a:t>
            </a:r>
            <a:r>
              <a:rPr lang="en-US" dirty="0">
                <a:solidFill>
                  <a:srgbClr val="FF0000"/>
                </a:solidFill>
              </a:rPr>
              <a:t>make</a:t>
            </a:r>
            <a:r>
              <a:rPr lang="en-US" dirty="0"/>
              <a:t> </a:t>
            </a:r>
            <a:r>
              <a:rPr lang="en-US" dirty="0">
                <a:solidFill>
                  <a:srgbClr val="FF0000"/>
                </a:solidFill>
              </a:rPr>
              <a:t>sure</a:t>
            </a:r>
            <a:r>
              <a:rPr lang="en-US" dirty="0"/>
              <a:t> that the system we </a:t>
            </a:r>
            <a:r>
              <a:rPr lang="en-US" dirty="0">
                <a:solidFill>
                  <a:srgbClr val="FF0000"/>
                </a:solidFill>
              </a:rPr>
              <a:t>built</a:t>
            </a:r>
            <a:r>
              <a:rPr lang="en-US" dirty="0"/>
              <a:t> is the </a:t>
            </a:r>
            <a:r>
              <a:rPr lang="en-US" i="1" dirty="0">
                <a:solidFill>
                  <a:srgbClr val="FF0000"/>
                </a:solidFill>
              </a:rPr>
              <a:t>right</a:t>
            </a:r>
            <a:r>
              <a:rPr lang="en-US" i="1" dirty="0"/>
              <a:t> </a:t>
            </a:r>
            <a:r>
              <a:rPr lang="en-US" dirty="0"/>
              <a:t>and it continues to </a:t>
            </a:r>
            <a:r>
              <a:rPr lang="en-US" i="1" dirty="0"/>
              <a:t>be </a:t>
            </a:r>
            <a:r>
              <a:rPr lang="en-US" dirty="0"/>
              <a:t>the </a:t>
            </a:r>
            <a:r>
              <a:rPr lang="en-US" dirty="0">
                <a:solidFill>
                  <a:srgbClr val="FF0000"/>
                </a:solidFill>
              </a:rPr>
              <a:t>right</a:t>
            </a:r>
            <a:r>
              <a:rPr lang="en-US" dirty="0"/>
              <a:t> </a:t>
            </a:r>
            <a:r>
              <a:rPr lang="en-US" dirty="0">
                <a:solidFill>
                  <a:srgbClr val="FF0000"/>
                </a:solidFill>
              </a:rPr>
              <a:t>system</a:t>
            </a:r>
            <a:r>
              <a:rPr lang="en-US" dirty="0"/>
              <a:t> over </a:t>
            </a:r>
            <a:r>
              <a:rPr lang="en-US" dirty="0">
                <a:solidFill>
                  <a:srgbClr val="FF0000"/>
                </a:solidFill>
              </a:rPr>
              <a:t>time</a:t>
            </a:r>
            <a:r>
              <a:rPr lang="en-US" dirty="0"/>
              <a:t>.</a:t>
            </a:r>
          </a:p>
          <a:p>
            <a:r>
              <a:rPr lang="en-US" dirty="0"/>
              <a:t>With a </a:t>
            </a:r>
            <a:r>
              <a:rPr lang="en-US" dirty="0">
                <a:solidFill>
                  <a:srgbClr val="FF0000"/>
                </a:solidFill>
              </a:rPr>
              <a:t>comprehensive</a:t>
            </a:r>
            <a:r>
              <a:rPr lang="en-US" dirty="0"/>
              <a:t> </a:t>
            </a:r>
            <a:r>
              <a:rPr lang="en-US" dirty="0">
                <a:solidFill>
                  <a:srgbClr val="FF0000"/>
                </a:solidFill>
              </a:rPr>
              <a:t>change</a:t>
            </a:r>
            <a:r>
              <a:rPr lang="en-US" dirty="0"/>
              <a:t> </a:t>
            </a:r>
            <a:r>
              <a:rPr lang="en-US" dirty="0">
                <a:solidFill>
                  <a:srgbClr val="FF0000"/>
                </a:solidFill>
              </a:rPr>
              <a:t>control</a:t>
            </a:r>
            <a:r>
              <a:rPr lang="en-US" dirty="0"/>
              <a:t> </a:t>
            </a:r>
            <a:r>
              <a:rPr lang="en-US" dirty="0">
                <a:solidFill>
                  <a:srgbClr val="FF0000"/>
                </a:solidFill>
              </a:rPr>
              <a:t>process</a:t>
            </a:r>
            <a:r>
              <a:rPr lang="en-US" dirty="0"/>
              <a:t> in place the </a:t>
            </a:r>
            <a:r>
              <a:rPr lang="en-US" dirty="0">
                <a:solidFill>
                  <a:srgbClr val="FF0000"/>
                </a:solidFill>
              </a:rPr>
              <a:t>team</a:t>
            </a:r>
            <a:r>
              <a:rPr lang="en-US" dirty="0"/>
              <a:t> will be </a:t>
            </a:r>
            <a:r>
              <a:rPr lang="en-US" dirty="0">
                <a:solidFill>
                  <a:srgbClr val="FF0000"/>
                </a:solidFill>
              </a:rPr>
              <a:t>well</a:t>
            </a:r>
            <a:r>
              <a:rPr lang="en-US" dirty="0"/>
              <a:t> </a:t>
            </a:r>
            <a:r>
              <a:rPr lang="en-US" dirty="0">
                <a:solidFill>
                  <a:srgbClr val="FF0000"/>
                </a:solidFill>
              </a:rPr>
              <a:t>prepared</a:t>
            </a:r>
            <a:r>
              <a:rPr lang="en-US" dirty="0"/>
              <a:t> for the challenge of </a:t>
            </a:r>
            <a:r>
              <a:rPr lang="en-US" b="1" dirty="0"/>
              <a:t>“</a:t>
            </a:r>
            <a:r>
              <a:rPr lang="en-US" dirty="0">
                <a:solidFill>
                  <a:srgbClr val="FF0000"/>
                </a:solidFill>
              </a:rPr>
              <a:t>managing</a:t>
            </a:r>
            <a:r>
              <a:rPr lang="en-US" b="1" dirty="0"/>
              <a:t> </a:t>
            </a:r>
            <a:r>
              <a:rPr lang="en-US" dirty="0">
                <a:solidFill>
                  <a:srgbClr val="FF0000"/>
                </a:solidFill>
              </a:rPr>
              <a:t>change</a:t>
            </a:r>
            <a:r>
              <a:rPr lang="en-US" b="1" dirty="0"/>
              <a:t>”</a:t>
            </a:r>
            <a:r>
              <a:rPr lang="en-US" dirty="0"/>
              <a:t>.</a:t>
            </a:r>
          </a:p>
        </p:txBody>
      </p:sp>
    </p:spTree>
    <p:extLst>
      <p:ext uri="{BB962C8B-B14F-4D97-AF65-F5344CB8AC3E}">
        <p14:creationId xmlns:p14="http://schemas.microsoft.com/office/powerpoint/2010/main" val="26119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5B46405-1962-4295-940C-7A80747A44FA}"/>
              </a:ext>
            </a:extLst>
          </p:cNvPr>
          <p:cNvSpPr>
            <a:spLocks noGrp="1" noChangeArrowheads="1"/>
          </p:cNvSpPr>
          <p:nvPr>
            <p:ph type="title"/>
          </p:nvPr>
        </p:nvSpPr>
        <p:spPr/>
        <p:txBody>
          <a:bodyPr/>
          <a:lstStyle/>
          <a:p>
            <a:pPr eaLnBrk="1" hangingPunct="1"/>
            <a:r>
              <a:rPr lang="en-US" altLang="en-US"/>
              <a:t>The End</a:t>
            </a:r>
          </a:p>
        </p:txBody>
      </p:sp>
      <p:sp>
        <p:nvSpPr>
          <p:cNvPr id="31747" name="Rectangle 3">
            <a:extLst>
              <a:ext uri="{FF2B5EF4-FFF2-40B4-BE49-F238E27FC236}">
                <a16:creationId xmlns:a16="http://schemas.microsoft.com/office/drawing/2014/main" id="{D0914911-D0EB-4804-841D-2DBCC9FB3EE3}"/>
              </a:ext>
            </a:extLst>
          </p:cNvPr>
          <p:cNvSpPr>
            <a:spLocks noGrp="1" noChangeArrowheads="1"/>
          </p:cNvSpPr>
          <p:nvPr>
            <p:ph type="body" idx="1"/>
          </p:nvPr>
        </p:nvSpPr>
        <p:spPr/>
        <p:txBody>
          <a:bodyPr/>
          <a:lstStyle/>
          <a:p>
            <a:pPr eaLnBrk="1" hangingPunct="1"/>
            <a:r>
              <a:rPr lang="en-US" altLang="en-US"/>
              <a:t>Thanks for listening</a:t>
            </a:r>
          </a:p>
          <a:p>
            <a:pPr eaLnBrk="1" hangingPunct="1"/>
            <a:r>
              <a:rPr lang="en-US" altLang="en-US"/>
              <a:t>Questions would be appreciated.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6838"/>
            <a:ext cx="6705600" cy="1412875"/>
          </a:xfrm>
        </p:spPr>
        <p:txBody>
          <a:bodyPr/>
          <a:lstStyle/>
          <a:p>
            <a:r>
              <a:rPr lang="en-US" b="1" dirty="0"/>
              <a:t>Why to Manage Change?</a:t>
            </a:r>
            <a:endParaRPr lang="en-US" dirty="0"/>
          </a:p>
        </p:txBody>
      </p:sp>
      <p:sp>
        <p:nvSpPr>
          <p:cNvPr id="3" name="Content Placeholder 2"/>
          <p:cNvSpPr>
            <a:spLocks noGrp="1"/>
          </p:cNvSpPr>
          <p:nvPr>
            <p:ph idx="1"/>
          </p:nvPr>
        </p:nvSpPr>
        <p:spPr>
          <a:xfrm>
            <a:off x="838201" y="1828800"/>
            <a:ext cx="7772400" cy="4267200"/>
          </a:xfrm>
        </p:spPr>
        <p:txBody>
          <a:bodyPr/>
          <a:lstStyle/>
          <a:p>
            <a:r>
              <a:rPr lang="en-US" dirty="0"/>
              <a:t>“</a:t>
            </a:r>
            <a:r>
              <a:rPr lang="en-US" dirty="0">
                <a:solidFill>
                  <a:srgbClr val="FF0000"/>
                </a:solidFill>
              </a:rPr>
              <a:t>Software</a:t>
            </a:r>
            <a:r>
              <a:rPr lang="en-US" dirty="0"/>
              <a:t> </a:t>
            </a:r>
            <a:r>
              <a:rPr lang="en-US" dirty="0">
                <a:solidFill>
                  <a:srgbClr val="FF0000"/>
                </a:solidFill>
              </a:rPr>
              <a:t>systems</a:t>
            </a:r>
            <a:r>
              <a:rPr lang="en-US" dirty="0"/>
              <a:t> are </a:t>
            </a:r>
            <a:r>
              <a:rPr lang="en-US" dirty="0">
                <a:solidFill>
                  <a:srgbClr val="FF0000"/>
                </a:solidFill>
              </a:rPr>
              <a:t>critical</a:t>
            </a:r>
            <a:r>
              <a:rPr lang="en-US" dirty="0"/>
              <a:t> </a:t>
            </a:r>
            <a:r>
              <a:rPr lang="en-US" dirty="0">
                <a:solidFill>
                  <a:srgbClr val="FF0000"/>
                </a:solidFill>
              </a:rPr>
              <a:t>assets</a:t>
            </a:r>
            <a:r>
              <a:rPr lang="en-US" dirty="0"/>
              <a:t> of any </a:t>
            </a:r>
            <a:r>
              <a:rPr lang="en-US" dirty="0">
                <a:solidFill>
                  <a:srgbClr val="FF0000"/>
                </a:solidFill>
              </a:rPr>
              <a:t>organization</a:t>
            </a:r>
            <a:r>
              <a:rPr lang="en-US" dirty="0"/>
              <a:t>, so we must </a:t>
            </a:r>
            <a:r>
              <a:rPr lang="en-US" dirty="0">
                <a:solidFill>
                  <a:srgbClr val="FF0000"/>
                </a:solidFill>
              </a:rPr>
              <a:t>invest</a:t>
            </a:r>
            <a:r>
              <a:rPr lang="en-US" dirty="0"/>
              <a:t> in system </a:t>
            </a:r>
            <a:r>
              <a:rPr lang="en-US" dirty="0">
                <a:solidFill>
                  <a:srgbClr val="FF0000"/>
                </a:solidFill>
              </a:rPr>
              <a:t>changes</a:t>
            </a:r>
            <a:r>
              <a:rPr lang="en-US" dirty="0"/>
              <a:t> to </a:t>
            </a:r>
            <a:r>
              <a:rPr lang="en-US" dirty="0">
                <a:solidFill>
                  <a:srgbClr val="FF0000"/>
                </a:solidFill>
              </a:rPr>
              <a:t>maintain</a:t>
            </a:r>
            <a:r>
              <a:rPr lang="en-US" dirty="0"/>
              <a:t> the </a:t>
            </a:r>
            <a:r>
              <a:rPr lang="en-US" dirty="0">
                <a:solidFill>
                  <a:srgbClr val="FF0000"/>
                </a:solidFill>
              </a:rPr>
              <a:t>value</a:t>
            </a:r>
            <a:r>
              <a:rPr lang="en-US" dirty="0"/>
              <a:t> of these </a:t>
            </a:r>
            <a:r>
              <a:rPr lang="en-US" dirty="0">
                <a:solidFill>
                  <a:srgbClr val="FF0000"/>
                </a:solidFill>
              </a:rPr>
              <a:t>assets</a:t>
            </a:r>
            <a:r>
              <a:rPr lang="en-US" dirty="0"/>
              <a:t>”. (Ian </a:t>
            </a:r>
            <a:r>
              <a:rPr lang="en-US" dirty="0" err="1"/>
              <a:t>Sommerville</a:t>
            </a:r>
            <a:r>
              <a:rPr lang="en-US" dirty="0"/>
              <a:t>)</a:t>
            </a:r>
          </a:p>
          <a:p>
            <a:r>
              <a:rPr lang="en-US" dirty="0"/>
              <a:t>“</a:t>
            </a:r>
            <a:r>
              <a:rPr lang="en-US" dirty="0">
                <a:solidFill>
                  <a:srgbClr val="FF0000"/>
                </a:solidFill>
              </a:rPr>
              <a:t>Uncontrollable</a:t>
            </a:r>
            <a:r>
              <a:rPr lang="en-US" dirty="0"/>
              <a:t> </a:t>
            </a:r>
            <a:r>
              <a:rPr lang="en-US" dirty="0">
                <a:solidFill>
                  <a:srgbClr val="FF0000"/>
                </a:solidFill>
              </a:rPr>
              <a:t>change</a:t>
            </a:r>
            <a:r>
              <a:rPr lang="en-US" dirty="0"/>
              <a:t> is a </a:t>
            </a:r>
            <a:r>
              <a:rPr lang="en-US" dirty="0">
                <a:solidFill>
                  <a:srgbClr val="FF0000"/>
                </a:solidFill>
              </a:rPr>
              <a:t>common</a:t>
            </a:r>
            <a:r>
              <a:rPr lang="en-US" dirty="0"/>
              <a:t> </a:t>
            </a:r>
            <a:r>
              <a:rPr lang="en-US" dirty="0">
                <a:solidFill>
                  <a:srgbClr val="FF0000"/>
                </a:solidFill>
              </a:rPr>
              <a:t>source</a:t>
            </a:r>
            <a:r>
              <a:rPr lang="en-US" dirty="0"/>
              <a:t> of project </a:t>
            </a:r>
            <a:r>
              <a:rPr lang="en-US" dirty="0">
                <a:solidFill>
                  <a:srgbClr val="FF0000"/>
                </a:solidFill>
              </a:rPr>
              <a:t>chaos/disorder</a:t>
            </a:r>
            <a:r>
              <a:rPr lang="en-US" dirty="0"/>
              <a:t>, </a:t>
            </a:r>
            <a:r>
              <a:rPr lang="en-US" dirty="0">
                <a:solidFill>
                  <a:srgbClr val="FF0000"/>
                </a:solidFill>
              </a:rPr>
              <a:t>schedule</a:t>
            </a:r>
            <a:r>
              <a:rPr lang="en-US" dirty="0"/>
              <a:t> </a:t>
            </a:r>
            <a:r>
              <a:rPr lang="en-US" dirty="0">
                <a:solidFill>
                  <a:srgbClr val="FF0000"/>
                </a:solidFill>
              </a:rPr>
              <a:t>slips</a:t>
            </a:r>
            <a:r>
              <a:rPr lang="en-US" dirty="0"/>
              <a:t> and </a:t>
            </a:r>
            <a:r>
              <a:rPr lang="en-US" dirty="0">
                <a:solidFill>
                  <a:srgbClr val="FF0000"/>
                </a:solidFill>
              </a:rPr>
              <a:t>quality</a:t>
            </a:r>
            <a:r>
              <a:rPr lang="en-US" dirty="0"/>
              <a:t> </a:t>
            </a:r>
            <a:r>
              <a:rPr lang="en-US" dirty="0">
                <a:solidFill>
                  <a:srgbClr val="FF0000"/>
                </a:solidFill>
              </a:rPr>
              <a:t>problems</a:t>
            </a:r>
            <a:r>
              <a:rPr lang="en-US" dirty="0"/>
              <a:t>.” (Karl E. Wiegers)</a:t>
            </a:r>
          </a:p>
        </p:txBody>
      </p:sp>
    </p:spTree>
    <p:extLst>
      <p:ext uri="{BB962C8B-B14F-4D97-AF65-F5344CB8AC3E}">
        <p14:creationId xmlns:p14="http://schemas.microsoft.com/office/powerpoint/2010/main" val="225427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Management</a:t>
            </a:r>
            <a:endParaRPr lang="en-US" dirty="0"/>
          </a:p>
        </p:txBody>
      </p:sp>
      <p:sp>
        <p:nvSpPr>
          <p:cNvPr id="3" name="Content Placeholder 2"/>
          <p:cNvSpPr>
            <a:spLocks noGrp="1"/>
          </p:cNvSpPr>
          <p:nvPr>
            <p:ph idx="1"/>
          </p:nvPr>
        </p:nvSpPr>
        <p:spPr>
          <a:xfrm>
            <a:off x="838201" y="1752600"/>
            <a:ext cx="7772400" cy="4343400"/>
          </a:xfrm>
        </p:spPr>
        <p:txBody>
          <a:bodyPr/>
          <a:lstStyle/>
          <a:p>
            <a:r>
              <a:rPr lang="en-US" dirty="0"/>
              <a:t>Karl Wiegers illustrates:</a:t>
            </a:r>
          </a:p>
          <a:p>
            <a:pPr lvl="1"/>
            <a:r>
              <a:rPr lang="en-US" dirty="0"/>
              <a:t>The change </a:t>
            </a:r>
            <a:r>
              <a:rPr lang="en-US" dirty="0">
                <a:solidFill>
                  <a:srgbClr val="FF0000"/>
                </a:solidFill>
              </a:rPr>
              <a:t>should</a:t>
            </a:r>
            <a:r>
              <a:rPr lang="en-US" dirty="0"/>
              <a:t> be </a:t>
            </a:r>
            <a:r>
              <a:rPr lang="en-US" dirty="0">
                <a:solidFill>
                  <a:srgbClr val="FF0000"/>
                </a:solidFill>
              </a:rPr>
              <a:t>evaluated properly </a:t>
            </a:r>
            <a:r>
              <a:rPr lang="en-US" dirty="0"/>
              <a:t>in </a:t>
            </a:r>
            <a:r>
              <a:rPr lang="en-US" dirty="0">
                <a:solidFill>
                  <a:srgbClr val="FF0000"/>
                </a:solidFill>
              </a:rPr>
              <a:t>advance</a:t>
            </a:r>
            <a:r>
              <a:rPr lang="en-US" dirty="0"/>
              <a:t>.</a:t>
            </a:r>
          </a:p>
          <a:p>
            <a:pPr lvl="1"/>
            <a:r>
              <a:rPr lang="en-US" dirty="0"/>
              <a:t>The </a:t>
            </a:r>
            <a:r>
              <a:rPr lang="en-US" dirty="0">
                <a:solidFill>
                  <a:srgbClr val="FF0000"/>
                </a:solidFill>
              </a:rPr>
              <a:t>appropriate individual </a:t>
            </a:r>
            <a:r>
              <a:rPr lang="en-US" dirty="0"/>
              <a:t>should make </a:t>
            </a:r>
            <a:r>
              <a:rPr lang="en-US" dirty="0">
                <a:solidFill>
                  <a:srgbClr val="FF0000"/>
                </a:solidFill>
              </a:rPr>
              <a:t>decision </a:t>
            </a:r>
            <a:r>
              <a:rPr lang="en-US" dirty="0"/>
              <a:t>about</a:t>
            </a:r>
            <a:r>
              <a:rPr lang="en-US" dirty="0">
                <a:solidFill>
                  <a:srgbClr val="FF0000"/>
                </a:solidFill>
              </a:rPr>
              <a:t> </a:t>
            </a:r>
            <a:r>
              <a:rPr lang="en-US" dirty="0"/>
              <a:t>the</a:t>
            </a:r>
            <a:r>
              <a:rPr lang="en-US" dirty="0">
                <a:solidFill>
                  <a:srgbClr val="FF0000"/>
                </a:solidFill>
              </a:rPr>
              <a:t> changes.</a:t>
            </a:r>
          </a:p>
          <a:p>
            <a:pPr lvl="1"/>
            <a:r>
              <a:rPr lang="en-US" dirty="0"/>
              <a:t>Changes should be </a:t>
            </a:r>
            <a:r>
              <a:rPr lang="en-US" dirty="0">
                <a:solidFill>
                  <a:srgbClr val="FF0000"/>
                </a:solidFill>
              </a:rPr>
              <a:t>communicated</a:t>
            </a:r>
            <a:r>
              <a:rPr lang="en-US" dirty="0"/>
              <a:t> to all </a:t>
            </a:r>
            <a:r>
              <a:rPr lang="en-US" dirty="0">
                <a:solidFill>
                  <a:srgbClr val="FF0000"/>
                </a:solidFill>
              </a:rPr>
              <a:t>involved</a:t>
            </a:r>
            <a:r>
              <a:rPr lang="en-US" dirty="0"/>
              <a:t> participants.</a:t>
            </a:r>
          </a:p>
          <a:p>
            <a:pPr lvl="1"/>
            <a:r>
              <a:rPr lang="en-US" dirty="0"/>
              <a:t>To </a:t>
            </a:r>
            <a:r>
              <a:rPr lang="en-US" dirty="0">
                <a:solidFill>
                  <a:srgbClr val="FF0000"/>
                </a:solidFill>
              </a:rPr>
              <a:t>incorporate</a:t>
            </a:r>
            <a:r>
              <a:rPr lang="en-US" dirty="0"/>
              <a:t> </a:t>
            </a:r>
            <a:r>
              <a:rPr lang="en-US" dirty="0">
                <a:solidFill>
                  <a:srgbClr val="FF0000"/>
                </a:solidFill>
              </a:rPr>
              <a:t>requirements</a:t>
            </a:r>
            <a:r>
              <a:rPr lang="en-US" dirty="0"/>
              <a:t> changes in a </a:t>
            </a:r>
            <a:r>
              <a:rPr lang="en-US" dirty="0">
                <a:solidFill>
                  <a:srgbClr val="FF0000"/>
                </a:solidFill>
              </a:rPr>
              <a:t>disciplined fashion.</a:t>
            </a:r>
          </a:p>
        </p:txBody>
      </p:sp>
    </p:spTree>
    <p:extLst>
      <p:ext uri="{BB962C8B-B14F-4D97-AF65-F5344CB8AC3E}">
        <p14:creationId xmlns:p14="http://schemas.microsoft.com/office/powerpoint/2010/main" val="284799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961" y="609600"/>
            <a:ext cx="7204076" cy="838200"/>
          </a:xfrm>
        </p:spPr>
        <p:txBody>
          <a:bodyPr/>
          <a:lstStyle/>
          <a:p>
            <a:r>
              <a:rPr lang="en-US" b="1" dirty="0"/>
              <a:t>Factors causing change</a:t>
            </a:r>
            <a:endParaRPr lang="en-US" dirty="0"/>
          </a:p>
        </p:txBody>
      </p:sp>
      <p:sp>
        <p:nvSpPr>
          <p:cNvPr id="3" name="Content Placeholder 2"/>
          <p:cNvSpPr>
            <a:spLocks noGrp="1"/>
          </p:cNvSpPr>
          <p:nvPr>
            <p:ph idx="1"/>
          </p:nvPr>
        </p:nvSpPr>
        <p:spPr>
          <a:xfrm>
            <a:off x="838200" y="1905000"/>
            <a:ext cx="7564437" cy="4114800"/>
          </a:xfrm>
        </p:spPr>
        <p:txBody>
          <a:bodyPr/>
          <a:lstStyle/>
          <a:p>
            <a:r>
              <a:rPr lang="en-US" dirty="0"/>
              <a:t>The factors are categorized as follows:</a:t>
            </a:r>
          </a:p>
          <a:p>
            <a:pPr lvl="1"/>
            <a:r>
              <a:rPr lang="en-US" dirty="0">
                <a:solidFill>
                  <a:srgbClr val="FF0000"/>
                </a:solidFill>
              </a:rPr>
              <a:t>External</a:t>
            </a:r>
            <a:r>
              <a:rPr lang="en-US" dirty="0"/>
              <a:t> Factors</a:t>
            </a:r>
          </a:p>
          <a:p>
            <a:pPr lvl="1"/>
            <a:r>
              <a:rPr lang="en-US" dirty="0">
                <a:solidFill>
                  <a:srgbClr val="FF0000"/>
                </a:solidFill>
              </a:rPr>
              <a:t>Internal</a:t>
            </a:r>
            <a:r>
              <a:rPr lang="en-US" dirty="0"/>
              <a:t> Factors</a:t>
            </a:r>
          </a:p>
        </p:txBody>
      </p:sp>
    </p:spTree>
    <p:extLst>
      <p:ext uri="{BB962C8B-B14F-4D97-AF65-F5344CB8AC3E}">
        <p14:creationId xmlns:p14="http://schemas.microsoft.com/office/powerpoint/2010/main" val="26418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239000" cy="1143000"/>
          </a:xfrm>
        </p:spPr>
        <p:txBody>
          <a:bodyPr/>
          <a:lstStyle/>
          <a:p>
            <a:r>
              <a:rPr lang="en-US" b="1" dirty="0"/>
              <a:t>External Factors</a:t>
            </a:r>
            <a:endParaRPr lang="en-US" dirty="0"/>
          </a:p>
        </p:txBody>
      </p:sp>
      <p:sp>
        <p:nvSpPr>
          <p:cNvPr id="3" name="Content Placeholder 2"/>
          <p:cNvSpPr>
            <a:spLocks noGrp="1"/>
          </p:cNvSpPr>
          <p:nvPr>
            <p:ph idx="1"/>
          </p:nvPr>
        </p:nvSpPr>
        <p:spPr>
          <a:xfrm>
            <a:off x="838201" y="1752600"/>
            <a:ext cx="7772400" cy="4114800"/>
          </a:xfrm>
        </p:spPr>
        <p:txBody>
          <a:bodyPr>
            <a:normAutofit fontScale="70000" lnSpcReduction="20000"/>
          </a:bodyPr>
          <a:lstStyle/>
          <a:p>
            <a:r>
              <a:rPr lang="en-US" dirty="0"/>
              <a:t>Those change agents over which the project team has no control.</a:t>
            </a:r>
          </a:p>
          <a:p>
            <a:pPr lvl="1"/>
            <a:r>
              <a:rPr lang="en-US" dirty="0"/>
              <a:t>Change in the </a:t>
            </a:r>
            <a:r>
              <a:rPr lang="en-US" dirty="0">
                <a:solidFill>
                  <a:srgbClr val="FF0000"/>
                </a:solidFill>
              </a:rPr>
              <a:t>economy</a:t>
            </a:r>
            <a:r>
              <a:rPr lang="en-US" dirty="0"/>
              <a:t>, in </a:t>
            </a:r>
            <a:r>
              <a:rPr lang="en-US" dirty="0">
                <a:solidFill>
                  <a:srgbClr val="FF0000"/>
                </a:solidFill>
              </a:rPr>
              <a:t>government regulations</a:t>
            </a:r>
            <a:r>
              <a:rPr lang="en-US" dirty="0"/>
              <a:t>, or in the </a:t>
            </a:r>
            <a:r>
              <a:rPr lang="en-US" dirty="0">
                <a:solidFill>
                  <a:srgbClr val="FF0000"/>
                </a:solidFill>
              </a:rPr>
              <a:t>marketplace</a:t>
            </a:r>
            <a:r>
              <a:rPr lang="en-US" dirty="0"/>
              <a:t> and </a:t>
            </a:r>
            <a:r>
              <a:rPr lang="en-US" dirty="0">
                <a:solidFill>
                  <a:srgbClr val="FF0000"/>
                </a:solidFill>
              </a:rPr>
              <a:t>consumer preferences</a:t>
            </a:r>
            <a:r>
              <a:rPr lang="en-US" dirty="0"/>
              <a:t>.</a:t>
            </a:r>
          </a:p>
          <a:p>
            <a:pPr lvl="1"/>
            <a:r>
              <a:rPr lang="en-US" dirty="0"/>
              <a:t>Change in the </a:t>
            </a:r>
            <a:r>
              <a:rPr lang="en-US" dirty="0">
                <a:solidFill>
                  <a:srgbClr val="FF0000"/>
                </a:solidFill>
              </a:rPr>
              <a:t>technology</a:t>
            </a:r>
            <a:r>
              <a:rPr lang="en-US" dirty="0"/>
              <a:t>.</a:t>
            </a:r>
          </a:p>
          <a:p>
            <a:pPr lvl="1"/>
            <a:r>
              <a:rPr lang="en-US" dirty="0"/>
              <a:t>Changed </a:t>
            </a:r>
            <a:r>
              <a:rPr lang="en-US" dirty="0">
                <a:solidFill>
                  <a:srgbClr val="FF0000"/>
                </a:solidFill>
              </a:rPr>
              <a:t>user minds </a:t>
            </a:r>
            <a:r>
              <a:rPr lang="en-US" dirty="0"/>
              <a:t>or their perceptions about what they wanted the system to do.</a:t>
            </a:r>
          </a:p>
          <a:p>
            <a:pPr lvl="1"/>
            <a:r>
              <a:rPr lang="en-US" dirty="0"/>
              <a:t>Changed </a:t>
            </a:r>
            <a:r>
              <a:rPr lang="en-US" dirty="0">
                <a:solidFill>
                  <a:srgbClr val="FF0000"/>
                </a:solidFill>
              </a:rPr>
              <a:t>external environment</a:t>
            </a:r>
            <a:r>
              <a:rPr lang="en-US" dirty="0"/>
              <a:t>, which creates new constraints and/or new opportunities (</a:t>
            </a:r>
            <a:r>
              <a:rPr lang="en-US" dirty="0">
                <a:solidFill>
                  <a:srgbClr val="FF0000"/>
                </a:solidFill>
              </a:rPr>
              <a:t>ongoing improvements in computer hardware and software system</a:t>
            </a:r>
            <a:r>
              <a:rPr lang="en-US" dirty="0"/>
              <a:t>).</a:t>
            </a:r>
          </a:p>
          <a:p>
            <a:pPr lvl="1"/>
            <a:r>
              <a:rPr lang="en-US" dirty="0"/>
              <a:t>The </a:t>
            </a:r>
            <a:r>
              <a:rPr lang="en-US" dirty="0">
                <a:solidFill>
                  <a:srgbClr val="FF0000"/>
                </a:solidFill>
              </a:rPr>
              <a:t>organizational</a:t>
            </a:r>
            <a:r>
              <a:rPr lang="en-US" dirty="0"/>
              <a:t> behavior </a:t>
            </a:r>
            <a:r>
              <a:rPr lang="en-US" dirty="0">
                <a:solidFill>
                  <a:srgbClr val="FF0000"/>
                </a:solidFill>
              </a:rPr>
              <a:t>evolves</a:t>
            </a:r>
            <a:r>
              <a:rPr lang="en-US" dirty="0"/>
              <a:t> around the new system, the </a:t>
            </a:r>
            <a:r>
              <a:rPr lang="en-US" dirty="0">
                <a:solidFill>
                  <a:srgbClr val="FF0000"/>
                </a:solidFill>
              </a:rPr>
              <a:t>old ways of doing things </a:t>
            </a:r>
            <a:r>
              <a:rPr lang="en-US" dirty="0"/>
              <a:t>are </a:t>
            </a:r>
            <a:r>
              <a:rPr lang="en-US" dirty="0">
                <a:solidFill>
                  <a:srgbClr val="FF0000"/>
                </a:solidFill>
              </a:rPr>
              <a:t>no longer </a:t>
            </a:r>
            <a:r>
              <a:rPr lang="en-US" dirty="0"/>
              <a:t>appropriate; the need for new types of </a:t>
            </a:r>
            <a:r>
              <a:rPr lang="en-US" dirty="0">
                <a:solidFill>
                  <a:srgbClr val="FF0000"/>
                </a:solidFill>
              </a:rPr>
              <a:t>information</a:t>
            </a:r>
            <a:r>
              <a:rPr lang="en-US" dirty="0"/>
              <a:t> </a:t>
            </a:r>
            <a:r>
              <a:rPr lang="en-US" dirty="0">
                <a:solidFill>
                  <a:srgbClr val="FF0000"/>
                </a:solidFill>
              </a:rPr>
              <a:t>emerge</a:t>
            </a:r>
            <a:r>
              <a:rPr lang="en-US" dirty="0"/>
              <a:t>, a </a:t>
            </a:r>
            <a:r>
              <a:rPr lang="en-US" dirty="0">
                <a:solidFill>
                  <a:srgbClr val="FF0000"/>
                </a:solidFill>
              </a:rPr>
              <a:t>new requirements </a:t>
            </a:r>
            <a:r>
              <a:rPr lang="en-US" dirty="0"/>
              <a:t>for the system </a:t>
            </a:r>
            <a:r>
              <a:rPr lang="en-US" sz="2900" dirty="0">
                <a:solidFill>
                  <a:srgbClr val="FF0000"/>
                </a:solidFill>
              </a:rPr>
              <a:t>inevitably</a:t>
            </a:r>
            <a:r>
              <a:rPr lang="en-US" dirty="0"/>
              <a:t> </a:t>
            </a:r>
            <a:r>
              <a:rPr lang="en-US" sz="2900" dirty="0">
                <a:solidFill>
                  <a:srgbClr val="FF0000"/>
                </a:solidFill>
              </a:rPr>
              <a:t>develop</a:t>
            </a:r>
            <a:r>
              <a:rPr lang="en-US" dirty="0"/>
              <a:t>.</a:t>
            </a:r>
          </a:p>
        </p:txBody>
      </p:sp>
    </p:spTree>
    <p:extLst>
      <p:ext uri="{BB962C8B-B14F-4D97-AF65-F5344CB8AC3E}">
        <p14:creationId xmlns:p14="http://schemas.microsoft.com/office/powerpoint/2010/main" val="190674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525" y="304800"/>
            <a:ext cx="7204076" cy="1143000"/>
          </a:xfrm>
        </p:spPr>
        <p:txBody>
          <a:bodyPr/>
          <a:lstStyle/>
          <a:p>
            <a:r>
              <a:rPr lang="en-US" b="1" dirty="0"/>
              <a:t>Internal Factors</a:t>
            </a:r>
            <a:endParaRPr lang="en-US" dirty="0"/>
          </a:p>
        </p:txBody>
      </p:sp>
      <p:sp>
        <p:nvSpPr>
          <p:cNvPr id="3" name="Content Placeholder 2"/>
          <p:cNvSpPr>
            <a:spLocks noGrp="1"/>
          </p:cNvSpPr>
          <p:nvPr>
            <p:ph idx="1"/>
          </p:nvPr>
        </p:nvSpPr>
        <p:spPr>
          <a:xfrm>
            <a:off x="838200" y="1752600"/>
            <a:ext cx="7772401" cy="4343400"/>
          </a:xfrm>
        </p:spPr>
        <p:txBody>
          <a:bodyPr>
            <a:normAutofit fontScale="92500" lnSpcReduction="20000"/>
          </a:bodyPr>
          <a:lstStyle/>
          <a:p>
            <a:r>
              <a:rPr lang="en-US" dirty="0"/>
              <a:t>Those change agents over which the project team has control.</a:t>
            </a:r>
          </a:p>
          <a:p>
            <a:pPr lvl="1"/>
            <a:r>
              <a:rPr lang="en-US" dirty="0">
                <a:solidFill>
                  <a:srgbClr val="FF0000"/>
                </a:solidFill>
              </a:rPr>
              <a:t>Failed to ask </a:t>
            </a:r>
            <a:r>
              <a:rPr lang="en-US" dirty="0"/>
              <a:t>the </a:t>
            </a:r>
            <a:r>
              <a:rPr lang="en-US" dirty="0">
                <a:solidFill>
                  <a:srgbClr val="FF0000"/>
                </a:solidFill>
              </a:rPr>
              <a:t>right people </a:t>
            </a:r>
            <a:r>
              <a:rPr lang="en-US" dirty="0"/>
              <a:t>the </a:t>
            </a:r>
            <a:r>
              <a:rPr lang="en-US" dirty="0">
                <a:solidFill>
                  <a:srgbClr val="FF0000"/>
                </a:solidFill>
              </a:rPr>
              <a:t>right questions </a:t>
            </a:r>
            <a:r>
              <a:rPr lang="en-US" dirty="0"/>
              <a:t>at the </a:t>
            </a:r>
            <a:r>
              <a:rPr lang="en-US" dirty="0">
                <a:solidFill>
                  <a:srgbClr val="FF0000"/>
                </a:solidFill>
              </a:rPr>
              <a:t>right time </a:t>
            </a:r>
            <a:r>
              <a:rPr lang="en-US" dirty="0"/>
              <a:t>during the initial requirements gathering effort.</a:t>
            </a:r>
          </a:p>
          <a:p>
            <a:pPr lvl="1"/>
            <a:r>
              <a:rPr lang="en-US" dirty="0">
                <a:solidFill>
                  <a:srgbClr val="FF0000"/>
                </a:solidFill>
              </a:rPr>
              <a:t>Process</a:t>
            </a:r>
            <a:r>
              <a:rPr lang="en-US" dirty="0"/>
              <a:t> of </a:t>
            </a:r>
            <a:r>
              <a:rPr lang="en-US" dirty="0">
                <a:solidFill>
                  <a:srgbClr val="FF0000"/>
                </a:solidFill>
              </a:rPr>
              <a:t>designing</a:t>
            </a:r>
            <a:r>
              <a:rPr lang="en-US" dirty="0"/>
              <a:t> expose </a:t>
            </a:r>
            <a:r>
              <a:rPr lang="en-US" dirty="0">
                <a:solidFill>
                  <a:srgbClr val="FF0000"/>
                </a:solidFill>
              </a:rPr>
              <a:t>new</a:t>
            </a:r>
            <a:r>
              <a:rPr lang="en-US" dirty="0"/>
              <a:t> </a:t>
            </a:r>
            <a:r>
              <a:rPr lang="en-US" dirty="0">
                <a:solidFill>
                  <a:srgbClr val="FF0000"/>
                </a:solidFill>
              </a:rPr>
              <a:t>requirements</a:t>
            </a:r>
          </a:p>
          <a:p>
            <a:pPr lvl="1"/>
            <a:r>
              <a:rPr lang="en-US" dirty="0"/>
              <a:t>There is </a:t>
            </a:r>
            <a:r>
              <a:rPr lang="en-US" dirty="0">
                <a:solidFill>
                  <a:srgbClr val="FF0000"/>
                </a:solidFill>
              </a:rPr>
              <a:t>no practical process </a:t>
            </a:r>
            <a:r>
              <a:rPr lang="en-US" dirty="0"/>
              <a:t>to </a:t>
            </a:r>
            <a:r>
              <a:rPr lang="en-US" dirty="0">
                <a:solidFill>
                  <a:srgbClr val="FF0000"/>
                </a:solidFill>
              </a:rPr>
              <a:t>manage changes, avoiding </a:t>
            </a:r>
            <a:r>
              <a:rPr lang="en-US" dirty="0"/>
              <a:t>changes</a:t>
            </a:r>
            <a:r>
              <a:rPr lang="en-US" dirty="0">
                <a:solidFill>
                  <a:srgbClr val="FF0000"/>
                </a:solidFill>
              </a:rPr>
              <a:t> </a:t>
            </a:r>
            <a:r>
              <a:rPr lang="en-US" dirty="0"/>
              <a:t>and</a:t>
            </a:r>
            <a:r>
              <a:rPr lang="en-US" dirty="0">
                <a:solidFill>
                  <a:srgbClr val="FF0000"/>
                </a:solidFill>
              </a:rPr>
              <a:t> freezing requirements, </a:t>
            </a:r>
            <a:r>
              <a:rPr lang="en-US" dirty="0"/>
              <a:t>eventually</a:t>
            </a:r>
            <a:r>
              <a:rPr lang="en-US" dirty="0">
                <a:solidFill>
                  <a:srgbClr val="FF0000"/>
                </a:solidFill>
              </a:rPr>
              <a:t> pilling-up </a:t>
            </a:r>
            <a:r>
              <a:rPr lang="en-US" dirty="0"/>
              <a:t>of</a:t>
            </a:r>
            <a:r>
              <a:rPr lang="en-US" dirty="0">
                <a:solidFill>
                  <a:srgbClr val="FF0000"/>
                </a:solidFill>
              </a:rPr>
              <a:t> </a:t>
            </a:r>
            <a:r>
              <a:rPr lang="en-US" dirty="0"/>
              <a:t>changes</a:t>
            </a:r>
            <a:r>
              <a:rPr lang="en-US" dirty="0">
                <a:solidFill>
                  <a:srgbClr val="FF0000"/>
                </a:solidFill>
              </a:rPr>
              <a:t>, </a:t>
            </a:r>
            <a:r>
              <a:rPr lang="en-US" dirty="0"/>
              <a:t>causing</a:t>
            </a:r>
            <a:r>
              <a:rPr lang="en-US" dirty="0">
                <a:solidFill>
                  <a:srgbClr val="FF0000"/>
                </a:solidFill>
              </a:rPr>
              <a:t> stress </a:t>
            </a:r>
            <a:r>
              <a:rPr lang="en-US" dirty="0"/>
              <a:t>and</a:t>
            </a:r>
            <a:r>
              <a:rPr lang="en-US" dirty="0">
                <a:solidFill>
                  <a:srgbClr val="FF0000"/>
                </a:solidFill>
              </a:rPr>
              <a:t> rework.</a:t>
            </a:r>
            <a:endParaRPr lang="en-US" dirty="0"/>
          </a:p>
        </p:txBody>
      </p:sp>
    </p:spTree>
    <p:extLst>
      <p:ext uri="{BB962C8B-B14F-4D97-AF65-F5344CB8AC3E}">
        <p14:creationId xmlns:p14="http://schemas.microsoft.com/office/powerpoint/2010/main" val="411424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0C64-BBB4-4CD0-B815-1D0CE07BAF62}"/>
              </a:ext>
            </a:extLst>
          </p:cNvPr>
          <p:cNvSpPr>
            <a:spLocks noGrp="1"/>
          </p:cNvSpPr>
          <p:nvPr>
            <p:ph type="title"/>
          </p:nvPr>
        </p:nvSpPr>
        <p:spPr/>
        <p:txBody>
          <a:bodyPr/>
          <a:lstStyle/>
          <a:p>
            <a:r>
              <a:rPr lang="en-US" dirty="0"/>
              <a:t>Requirements’ Leakage</a:t>
            </a:r>
          </a:p>
        </p:txBody>
      </p:sp>
      <p:sp>
        <p:nvSpPr>
          <p:cNvPr id="3" name="Content Placeholder 2">
            <a:extLst>
              <a:ext uri="{FF2B5EF4-FFF2-40B4-BE49-F238E27FC236}">
                <a16:creationId xmlns:a16="http://schemas.microsoft.com/office/drawing/2014/main" id="{88CFDC43-4653-4161-97CC-A24039C5C5FB}"/>
              </a:ext>
            </a:extLst>
          </p:cNvPr>
          <p:cNvSpPr>
            <a:spLocks noGrp="1"/>
          </p:cNvSpPr>
          <p:nvPr>
            <p:ph idx="1"/>
          </p:nvPr>
        </p:nvSpPr>
        <p:spPr>
          <a:xfrm>
            <a:off x="838201" y="1752600"/>
            <a:ext cx="7772400" cy="4343400"/>
          </a:xfrm>
        </p:spPr>
        <p:txBody>
          <a:bodyPr/>
          <a:lstStyle/>
          <a:p>
            <a:r>
              <a:rPr lang="en-US" dirty="0">
                <a:hlinkClick r:id="rId2" action="ppaction://hlinkfile"/>
              </a:rPr>
              <a:t>Weinberg [1995]</a:t>
            </a:r>
            <a:r>
              <a:rPr lang="en-US" dirty="0"/>
              <a:t> notes that </a:t>
            </a:r>
            <a:r>
              <a:rPr lang="en-US" dirty="0">
                <a:solidFill>
                  <a:srgbClr val="FF0000"/>
                </a:solidFill>
              </a:rPr>
              <a:t>change</a:t>
            </a:r>
            <a:r>
              <a:rPr lang="en-US" dirty="0"/>
              <a:t> can indeed be </a:t>
            </a:r>
            <a:r>
              <a:rPr lang="en-US" dirty="0">
                <a:solidFill>
                  <a:srgbClr val="FF0000"/>
                </a:solidFill>
              </a:rPr>
              <a:t>insidious</a:t>
            </a:r>
            <a:r>
              <a:rPr lang="en-US" dirty="0"/>
              <a:t>.</a:t>
            </a:r>
          </a:p>
          <a:p>
            <a:r>
              <a:rPr lang="en-US" dirty="0"/>
              <a:t>He </a:t>
            </a:r>
            <a:r>
              <a:rPr lang="en-US" dirty="0">
                <a:solidFill>
                  <a:srgbClr val="FF0000"/>
                </a:solidFill>
              </a:rPr>
              <a:t>compared</a:t>
            </a:r>
            <a:r>
              <a:rPr lang="en-US" dirty="0"/>
              <a:t> the </a:t>
            </a:r>
            <a:r>
              <a:rPr lang="en-US" dirty="0">
                <a:solidFill>
                  <a:srgbClr val="FF0000"/>
                </a:solidFill>
              </a:rPr>
              <a:t>known</a:t>
            </a:r>
            <a:r>
              <a:rPr lang="en-US" dirty="0"/>
              <a:t> </a:t>
            </a:r>
            <a:r>
              <a:rPr lang="en-US" dirty="0">
                <a:solidFill>
                  <a:srgbClr val="FF0000"/>
                </a:solidFill>
              </a:rPr>
              <a:t>requirements</a:t>
            </a:r>
            <a:r>
              <a:rPr lang="en-US" dirty="0"/>
              <a:t> of the </a:t>
            </a:r>
            <a:r>
              <a:rPr lang="en-US" dirty="0">
                <a:solidFill>
                  <a:srgbClr val="FF0000"/>
                </a:solidFill>
              </a:rPr>
              <a:t>system</a:t>
            </a:r>
            <a:r>
              <a:rPr lang="en-US" dirty="0"/>
              <a:t> at the </a:t>
            </a:r>
            <a:r>
              <a:rPr lang="en-US" dirty="0">
                <a:solidFill>
                  <a:srgbClr val="FF0000"/>
                </a:solidFill>
              </a:rPr>
              <a:t>end</a:t>
            </a:r>
            <a:r>
              <a:rPr lang="en-US" dirty="0"/>
              <a:t> of one </a:t>
            </a:r>
            <a:r>
              <a:rPr lang="en-US" dirty="0">
                <a:solidFill>
                  <a:srgbClr val="FF0000"/>
                </a:solidFill>
              </a:rPr>
              <a:t>project</a:t>
            </a:r>
          </a:p>
          <a:p>
            <a:r>
              <a:rPr lang="en-US" dirty="0"/>
              <a:t>He </a:t>
            </a:r>
            <a:r>
              <a:rPr lang="en-US" dirty="0">
                <a:solidFill>
                  <a:srgbClr val="FF0000"/>
                </a:solidFill>
              </a:rPr>
              <a:t>discovered</a:t>
            </a:r>
            <a:r>
              <a:rPr lang="en-US" dirty="0"/>
              <a:t> </a:t>
            </a:r>
            <a:r>
              <a:rPr lang="en-US" dirty="0">
                <a:solidFill>
                  <a:srgbClr val="FF0000"/>
                </a:solidFill>
              </a:rPr>
              <a:t>many</a:t>
            </a:r>
            <a:r>
              <a:rPr lang="en-US" dirty="0"/>
              <a:t> requirements were surprisingly "</a:t>
            </a:r>
            <a:r>
              <a:rPr lang="en-US" dirty="0">
                <a:solidFill>
                  <a:srgbClr val="FF0000"/>
                </a:solidFill>
              </a:rPr>
              <a:t>unofficial</a:t>
            </a:r>
            <a:r>
              <a:rPr lang="en-US" dirty="0"/>
              <a:t>," or what Weinberg calls "</a:t>
            </a:r>
            <a:r>
              <a:rPr lang="en-US" dirty="0">
                <a:solidFill>
                  <a:srgbClr val="FF0000"/>
                </a:solidFill>
              </a:rPr>
              <a:t>requirements</a:t>
            </a:r>
            <a:r>
              <a:rPr lang="en-US" dirty="0"/>
              <a:t> </a:t>
            </a:r>
            <a:r>
              <a:rPr lang="en-US" dirty="0">
                <a:solidFill>
                  <a:srgbClr val="FF0000"/>
                </a:solidFill>
              </a:rPr>
              <a:t>leakage</a:t>
            </a:r>
            <a:r>
              <a:rPr lang="en-US" dirty="0"/>
              <a:t>." </a:t>
            </a:r>
          </a:p>
        </p:txBody>
      </p:sp>
    </p:spTree>
    <p:extLst>
      <p:ext uri="{BB962C8B-B14F-4D97-AF65-F5344CB8AC3E}">
        <p14:creationId xmlns:p14="http://schemas.microsoft.com/office/powerpoint/2010/main" val="273376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640B-986E-422D-96A4-994F342ADFB0}"/>
              </a:ext>
            </a:extLst>
          </p:cNvPr>
          <p:cNvSpPr>
            <a:spLocks noGrp="1"/>
          </p:cNvSpPr>
          <p:nvPr>
            <p:ph type="title"/>
          </p:nvPr>
        </p:nvSpPr>
        <p:spPr/>
        <p:txBody>
          <a:bodyPr/>
          <a:lstStyle/>
          <a:p>
            <a:r>
              <a:rPr lang="en-US" sz="3600" b="1" dirty="0"/>
              <a:t>Requirements’ Leakage: Un-official sources of requirements</a:t>
            </a:r>
          </a:p>
        </p:txBody>
      </p:sp>
      <p:sp>
        <p:nvSpPr>
          <p:cNvPr id="3" name="Content Placeholder 2">
            <a:extLst>
              <a:ext uri="{FF2B5EF4-FFF2-40B4-BE49-F238E27FC236}">
                <a16:creationId xmlns:a16="http://schemas.microsoft.com/office/drawing/2014/main" id="{CECB93DC-A7FB-4046-9202-E57107CD3D9F}"/>
              </a:ext>
            </a:extLst>
          </p:cNvPr>
          <p:cNvSpPr>
            <a:spLocks noGrp="1"/>
          </p:cNvSpPr>
          <p:nvPr>
            <p:ph idx="1"/>
          </p:nvPr>
        </p:nvSpPr>
        <p:spPr>
          <a:xfrm>
            <a:off x="762000" y="1752600"/>
            <a:ext cx="7924799" cy="4800600"/>
          </a:xfrm>
        </p:spPr>
        <p:txBody>
          <a:bodyPr/>
          <a:lstStyle/>
          <a:p>
            <a:r>
              <a:rPr lang="en-US" sz="2400" dirty="0">
                <a:solidFill>
                  <a:srgbClr val="FF0000"/>
                </a:solidFill>
              </a:rPr>
              <a:t>Enhancements</a:t>
            </a:r>
            <a:r>
              <a:rPr lang="en-US" sz="2400" dirty="0"/>
              <a:t> mentioned by </a:t>
            </a:r>
            <a:r>
              <a:rPr lang="en-US" sz="2400" dirty="0">
                <a:solidFill>
                  <a:srgbClr val="FF0000"/>
                </a:solidFill>
              </a:rPr>
              <a:t>distributors</a:t>
            </a:r>
            <a:r>
              <a:rPr lang="en-US" sz="2400" dirty="0"/>
              <a:t> who had been </a:t>
            </a:r>
            <a:r>
              <a:rPr lang="en-US" sz="2400" dirty="0">
                <a:solidFill>
                  <a:srgbClr val="FF0000"/>
                </a:solidFill>
              </a:rPr>
              <a:t>overheard</a:t>
            </a:r>
            <a:r>
              <a:rPr lang="en-US" sz="2400" dirty="0"/>
              <a:t> by </a:t>
            </a:r>
            <a:r>
              <a:rPr lang="en-US" sz="2400" dirty="0">
                <a:solidFill>
                  <a:srgbClr val="FF0000"/>
                </a:solidFill>
              </a:rPr>
              <a:t>programmers</a:t>
            </a:r>
            <a:r>
              <a:rPr lang="en-US" sz="2400" dirty="0"/>
              <a:t> at a sales </a:t>
            </a:r>
            <a:r>
              <a:rPr lang="en-US" sz="2400" dirty="0">
                <a:solidFill>
                  <a:srgbClr val="FF0000"/>
                </a:solidFill>
              </a:rPr>
              <a:t>convention</a:t>
            </a:r>
          </a:p>
          <a:p>
            <a:r>
              <a:rPr lang="en-US" sz="2400" dirty="0">
                <a:solidFill>
                  <a:srgbClr val="FF0000"/>
                </a:solidFill>
              </a:rPr>
              <a:t>Direct</a:t>
            </a:r>
            <a:r>
              <a:rPr lang="en-US" sz="2400" dirty="0"/>
              <a:t> </a:t>
            </a:r>
            <a:r>
              <a:rPr lang="en-US" sz="2400" dirty="0">
                <a:solidFill>
                  <a:srgbClr val="FF0000"/>
                </a:solidFill>
              </a:rPr>
              <a:t>customer</a:t>
            </a:r>
            <a:r>
              <a:rPr lang="en-US" sz="2400" dirty="0"/>
              <a:t> requests to </a:t>
            </a:r>
            <a:r>
              <a:rPr lang="en-US" sz="2400" dirty="0">
                <a:solidFill>
                  <a:srgbClr val="FF0000"/>
                </a:solidFill>
              </a:rPr>
              <a:t>programmers</a:t>
            </a:r>
          </a:p>
          <a:p>
            <a:r>
              <a:rPr lang="en-US" sz="2400" dirty="0">
                <a:solidFill>
                  <a:srgbClr val="FF0000"/>
                </a:solidFill>
              </a:rPr>
              <a:t>Mistakes</a:t>
            </a:r>
            <a:r>
              <a:rPr lang="en-US" sz="2400" dirty="0"/>
              <a:t> that had been </a:t>
            </a:r>
            <a:r>
              <a:rPr lang="en-US" sz="2400" dirty="0">
                <a:solidFill>
                  <a:srgbClr val="FF0000"/>
                </a:solidFill>
              </a:rPr>
              <a:t>made</a:t>
            </a:r>
            <a:r>
              <a:rPr lang="en-US" sz="2400" dirty="0"/>
              <a:t> and </a:t>
            </a:r>
            <a:r>
              <a:rPr lang="en-US" sz="2400" dirty="0">
                <a:solidFill>
                  <a:srgbClr val="FF0000"/>
                </a:solidFill>
              </a:rPr>
              <a:t>shipped</a:t>
            </a:r>
            <a:r>
              <a:rPr lang="en-US" sz="2400" dirty="0"/>
              <a:t> and had to be </a:t>
            </a:r>
            <a:r>
              <a:rPr lang="en-US" sz="2400" dirty="0">
                <a:solidFill>
                  <a:srgbClr val="FF0000"/>
                </a:solidFill>
              </a:rPr>
              <a:t>supported</a:t>
            </a:r>
          </a:p>
          <a:p>
            <a:r>
              <a:rPr lang="en-US" sz="2400" dirty="0">
                <a:solidFill>
                  <a:srgbClr val="FF0000"/>
                </a:solidFill>
              </a:rPr>
              <a:t>Hardware</a:t>
            </a:r>
            <a:r>
              <a:rPr lang="en-US" sz="2400" dirty="0"/>
              <a:t> </a:t>
            </a:r>
            <a:r>
              <a:rPr lang="en-US" sz="2400" dirty="0">
                <a:solidFill>
                  <a:srgbClr val="FF0000"/>
                </a:solidFill>
              </a:rPr>
              <a:t>features</a:t>
            </a:r>
            <a:r>
              <a:rPr lang="en-US" sz="2400" dirty="0"/>
              <a:t> that </a:t>
            </a:r>
            <a:r>
              <a:rPr lang="en-US" sz="2400" dirty="0">
                <a:solidFill>
                  <a:srgbClr val="FF0000"/>
                </a:solidFill>
              </a:rPr>
              <a:t>didn't</a:t>
            </a:r>
            <a:r>
              <a:rPr lang="en-US" sz="2400" dirty="0"/>
              <a:t> </a:t>
            </a:r>
            <a:r>
              <a:rPr lang="en-US" sz="2400" dirty="0">
                <a:solidFill>
                  <a:srgbClr val="FF0000"/>
                </a:solidFill>
              </a:rPr>
              <a:t>get</a:t>
            </a:r>
            <a:r>
              <a:rPr lang="en-US" sz="2400" dirty="0"/>
              <a:t> </a:t>
            </a:r>
            <a:r>
              <a:rPr lang="en-US" sz="2400" dirty="0">
                <a:solidFill>
                  <a:srgbClr val="FF0000"/>
                </a:solidFill>
              </a:rPr>
              <a:t>in</a:t>
            </a:r>
            <a:r>
              <a:rPr lang="en-US" sz="2400" dirty="0"/>
              <a:t> or </a:t>
            </a:r>
            <a:r>
              <a:rPr lang="en-US" sz="2400" dirty="0">
                <a:solidFill>
                  <a:srgbClr val="FF0000"/>
                </a:solidFill>
              </a:rPr>
              <a:t>didn't</a:t>
            </a:r>
            <a:r>
              <a:rPr lang="en-US" sz="2400" dirty="0"/>
              <a:t> </a:t>
            </a:r>
            <a:r>
              <a:rPr lang="en-US" sz="2400" dirty="0">
                <a:solidFill>
                  <a:srgbClr val="FF0000"/>
                </a:solidFill>
              </a:rPr>
              <a:t>work</a:t>
            </a:r>
          </a:p>
          <a:p>
            <a:r>
              <a:rPr lang="en-US" sz="2400" dirty="0">
                <a:solidFill>
                  <a:srgbClr val="FF0000"/>
                </a:solidFill>
              </a:rPr>
              <a:t>Knee-jerk</a:t>
            </a:r>
            <a:r>
              <a:rPr lang="en-US" sz="2400" dirty="0"/>
              <a:t> </a:t>
            </a:r>
            <a:r>
              <a:rPr lang="en-US" sz="2400" dirty="0">
                <a:solidFill>
                  <a:srgbClr val="FF0000"/>
                </a:solidFill>
              </a:rPr>
              <a:t>change-of-scope</a:t>
            </a:r>
            <a:r>
              <a:rPr lang="en-US" sz="2400" dirty="0"/>
              <a:t> </a:t>
            </a:r>
            <a:r>
              <a:rPr lang="en-US" sz="2400" dirty="0">
                <a:solidFill>
                  <a:srgbClr val="FF0000"/>
                </a:solidFill>
              </a:rPr>
              <a:t>reactions</a:t>
            </a:r>
            <a:r>
              <a:rPr lang="en-US" sz="2400" dirty="0"/>
              <a:t> to </a:t>
            </a:r>
            <a:r>
              <a:rPr lang="en-US" sz="2400" dirty="0">
                <a:solidFill>
                  <a:srgbClr val="FF0000"/>
                </a:solidFill>
              </a:rPr>
              <a:t>competitors</a:t>
            </a:r>
          </a:p>
          <a:p>
            <a:r>
              <a:rPr lang="en-US" sz="2400" dirty="0">
                <a:solidFill>
                  <a:srgbClr val="FF0000"/>
                </a:solidFill>
              </a:rPr>
              <a:t>Functionality</a:t>
            </a:r>
            <a:r>
              <a:rPr lang="en-US" sz="2400" dirty="0"/>
              <a:t> </a:t>
            </a:r>
            <a:r>
              <a:rPr lang="en-US" sz="2400" dirty="0">
                <a:solidFill>
                  <a:srgbClr val="FF0000"/>
                </a:solidFill>
              </a:rPr>
              <a:t>inserted</a:t>
            </a:r>
            <a:r>
              <a:rPr lang="en-US" sz="2400" dirty="0"/>
              <a:t> by </a:t>
            </a:r>
            <a:r>
              <a:rPr lang="en-US" sz="2400" dirty="0">
                <a:solidFill>
                  <a:srgbClr val="FF0000"/>
                </a:solidFill>
              </a:rPr>
              <a:t>programmers</a:t>
            </a:r>
            <a:r>
              <a:rPr lang="en-US" sz="2400" dirty="0"/>
              <a:t> with "</a:t>
            </a:r>
            <a:r>
              <a:rPr lang="en-US" sz="2400" dirty="0">
                <a:solidFill>
                  <a:srgbClr val="FF0000"/>
                </a:solidFill>
              </a:rPr>
              <a:t>careful</a:t>
            </a:r>
            <a:r>
              <a:rPr lang="en-US" sz="2400" dirty="0"/>
              <a:t> </a:t>
            </a:r>
            <a:r>
              <a:rPr lang="en-US" sz="2400" dirty="0">
                <a:solidFill>
                  <a:srgbClr val="FF0000"/>
                </a:solidFill>
              </a:rPr>
              <a:t>consideration</a:t>
            </a:r>
            <a:r>
              <a:rPr lang="en-US" sz="2400" dirty="0"/>
              <a:t>" of </a:t>
            </a:r>
            <a:r>
              <a:rPr lang="en-US" sz="2400" dirty="0">
                <a:solidFill>
                  <a:srgbClr val="FF0000"/>
                </a:solidFill>
              </a:rPr>
              <a:t>what's</a:t>
            </a:r>
            <a:r>
              <a:rPr lang="en-US" sz="2400" dirty="0"/>
              <a:t> </a:t>
            </a:r>
            <a:r>
              <a:rPr lang="en-US" sz="2400" dirty="0">
                <a:solidFill>
                  <a:srgbClr val="FF0000"/>
                </a:solidFill>
              </a:rPr>
              <a:t>good</a:t>
            </a:r>
            <a:r>
              <a:rPr lang="en-US" sz="2400" dirty="0"/>
              <a:t> for the </a:t>
            </a:r>
            <a:r>
              <a:rPr lang="en-US" sz="2400" dirty="0">
                <a:solidFill>
                  <a:srgbClr val="FF0000"/>
                </a:solidFill>
              </a:rPr>
              <a:t>customer</a:t>
            </a:r>
          </a:p>
          <a:p>
            <a:r>
              <a:rPr lang="en-US" sz="2400" dirty="0"/>
              <a:t>Programmers' "</a:t>
            </a:r>
            <a:r>
              <a:rPr lang="en-US" sz="2400" dirty="0">
                <a:solidFill>
                  <a:srgbClr val="FF0000"/>
                </a:solidFill>
              </a:rPr>
              <a:t>Easter</a:t>
            </a:r>
            <a:r>
              <a:rPr lang="en-US" sz="2400" dirty="0"/>
              <a:t> </a:t>
            </a:r>
            <a:r>
              <a:rPr lang="en-US" sz="2400" dirty="0">
                <a:solidFill>
                  <a:srgbClr val="FF0000"/>
                </a:solidFill>
              </a:rPr>
              <a:t>Eggs</a:t>
            </a:r>
            <a:r>
              <a:rPr lang="en-US" sz="2400" dirty="0"/>
              <a:t>"</a:t>
            </a:r>
          </a:p>
          <a:p>
            <a:endParaRPr lang="en-US" sz="2400" dirty="0"/>
          </a:p>
        </p:txBody>
      </p:sp>
    </p:spTree>
    <p:extLst>
      <p:ext uri="{BB962C8B-B14F-4D97-AF65-F5344CB8AC3E}">
        <p14:creationId xmlns:p14="http://schemas.microsoft.com/office/powerpoint/2010/main" val="2740502678"/>
      </p:ext>
    </p:extLst>
  </p:cSld>
  <p:clrMapOvr>
    <a:masterClrMapping/>
  </p:clrMapOvr>
</p:sld>
</file>

<file path=ppt/theme/theme1.xml><?xml version="1.0" encoding="utf-8"?>
<a:theme xmlns:a="http://schemas.openxmlformats.org/drawingml/2006/main" name="MyTheme">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44660AFF-4683-4129-B015-C0698A62C516}" vid="{6BE839A2-1AAF-443C-A6A5-24981CF635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5614</TotalTime>
  <Words>1583</Words>
  <Application>Microsoft Office PowerPoint</Application>
  <PresentationFormat>On-screen Show (4:3)</PresentationFormat>
  <Paragraphs>126</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MyTheme</vt:lpstr>
      <vt:lpstr>Software Requirement Engineering</vt:lpstr>
      <vt:lpstr>Outline</vt:lpstr>
      <vt:lpstr>Why to Manage Change?</vt:lpstr>
      <vt:lpstr>Change Management</vt:lpstr>
      <vt:lpstr>Factors causing change</vt:lpstr>
      <vt:lpstr>External Factors</vt:lpstr>
      <vt:lpstr>Internal Factors</vt:lpstr>
      <vt:lpstr>Requirements’ Leakage</vt:lpstr>
      <vt:lpstr>Requirements’ Leakage: Un-official sources of requirements</vt:lpstr>
      <vt:lpstr>Requirements’ Leakage</vt:lpstr>
      <vt:lpstr>Requirements’ Leakage: Case 1</vt:lpstr>
      <vt:lpstr>Requirements’ Leakage: Case2</vt:lpstr>
      <vt:lpstr>A Process for Managing Change</vt:lpstr>
      <vt:lpstr>Step 1: Recognize that Change is Inevitable, and Plan for It</vt:lpstr>
      <vt:lpstr>Step 2: Baseline the Requirements</vt:lpstr>
      <vt:lpstr>Step 3: Establish a Single Channel to Control Change</vt:lpstr>
      <vt:lpstr>Step 3: Establish a Single Channel to Control Change (cont...)</vt:lpstr>
      <vt:lpstr>Step 3: Establish a Single Channel to Control Change</vt:lpstr>
      <vt:lpstr>Step 3: Establish a Single Channel to Control Change</vt:lpstr>
      <vt:lpstr>Step 4: Use a Change Control System to Capture Changes</vt:lpstr>
      <vt:lpstr>Step 4: Use a Change Control System to Capture Changes (cont...)</vt:lpstr>
      <vt:lpstr>Step 5: Manage Change Hierarchically</vt:lpstr>
      <vt:lpstr>Step 5: Manage Change Hierarchically</vt:lpstr>
      <vt:lpstr>Change/Configuration Management Benefits</vt:lpstr>
      <vt:lpstr>Change/Configuration Management</vt:lpstr>
      <vt:lpstr>Three level change history</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Engineering</dc:title>
  <dc:creator>Muhammad Waseem</dc:creator>
  <cp:lastModifiedBy>Muhammad Nasir</cp:lastModifiedBy>
  <cp:revision>563</cp:revision>
  <dcterms:created xsi:type="dcterms:W3CDTF">2006-08-16T00:00:00Z</dcterms:created>
  <dcterms:modified xsi:type="dcterms:W3CDTF">2022-05-16T06:58:59Z</dcterms:modified>
</cp:coreProperties>
</file>