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88" r:id="rId3"/>
    <p:sldId id="290" r:id="rId4"/>
    <p:sldId id="311" r:id="rId5"/>
    <p:sldId id="308" r:id="rId6"/>
    <p:sldId id="289" r:id="rId7"/>
    <p:sldId id="294" r:id="rId8"/>
    <p:sldId id="309" r:id="rId9"/>
    <p:sldId id="310" r:id="rId10"/>
    <p:sldId id="291" r:id="rId11"/>
    <p:sldId id="292" r:id="rId12"/>
    <p:sldId id="295" r:id="rId13"/>
    <p:sldId id="296" r:id="rId14"/>
    <p:sldId id="312" r:id="rId15"/>
    <p:sldId id="297" r:id="rId16"/>
    <p:sldId id="307" r:id="rId17"/>
    <p:sldId id="298" r:id="rId18"/>
    <p:sldId id="313" r:id="rId19"/>
    <p:sldId id="314" r:id="rId20"/>
    <p:sldId id="316" r:id="rId21"/>
    <p:sldId id="315" r:id="rId22"/>
    <p:sldId id="299" r:id="rId23"/>
    <p:sldId id="300" r:id="rId24"/>
    <p:sldId id="301" r:id="rId25"/>
    <p:sldId id="317" r:id="rId26"/>
    <p:sldId id="319" r:id="rId27"/>
    <p:sldId id="306" r:id="rId28"/>
    <p:sldId id="318" r:id="rId29"/>
    <p:sldId id="303" r:id="rId30"/>
    <p:sldId id="304" r:id="rId31"/>
    <p:sldId id="27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69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F58C7-B26E-47B9-BA83-1018C0761B1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3275-A65C-4880-83D2-F0E043E0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2E554143-5D95-4FE2-90B4-4338EF594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39EF607-D04F-481B-A501-185917FD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D744730-02D6-4DC8-8A49-5DE0A3197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FC285-5F20-4322-841F-CAE84FB1729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A0F9EFEF-196C-424F-9B8C-DC7D278A3290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5628637A-F053-4F90-9F88-79766A5B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b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5233985-D04B-4D41-B2E2-1BD928319A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FD98D42-A9F5-4AA7-90E0-3E56653B65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1453316-1B30-44A2-A09A-A6A770E9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404 h 1000"/>
                <a:gd name="T2" fmla="*/ 0 w 1000"/>
                <a:gd name="T3" fmla="*/ 404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EA564A9-3324-486E-8D44-99757EB28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232 h 1000"/>
                <a:gd name="T6" fmla="*/ 0 w 1000"/>
                <a:gd name="T7" fmla="*/ 232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557543-4A24-4B28-8271-2B9E23C2A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75002F-7A06-4358-837C-649F83FCC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40726AF-C84B-4B5D-AAF2-774230078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92410-1A7E-4BD3-B454-9421B19AE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D5EF4AE-8F47-4651-B1E5-7655BA115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EF3615C-6405-41E6-95D3-198D82878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5E9034-5089-4C9D-8FF1-16473D7D6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B80FAC-38E9-4E47-AD97-E48149F7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732954-B47C-42C4-A7B7-A244B7FCF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047EF3-8117-415A-8024-48C2BA6049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B06853-73C3-443D-8925-F70A5F2E8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67708DC-36A3-4288-96FF-3AD462FF5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32B3AF-DBF8-4F98-B2FC-443E28D5C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8A474B8-A4BE-421C-8A06-268AD4360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08F0CBE-B7B7-4FE4-B2CC-29FB0133C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EBAC22-A9DD-4A1B-A835-5F4A57790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9CF1BD5-AD44-4110-9C7E-3661EDCD0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B14729-85D1-44AA-A3D0-B0B178081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953A4-E269-4DA6-B820-9EC3E89C2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4C36C-4657-4787-BB58-71EC32F02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DCB16-704E-49E9-A6A4-59D6CD074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68851F2-0533-4B2C-BE7B-FCD3EECDC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65EFA7-C453-4EAC-AB22-68EC931D7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48AEBE-B338-4306-A3F4-F280151F9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F388C6-B6EF-44C0-9141-C22589BAF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F8C9421-CF2B-4B1E-A9BD-40D10116F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111086A-068F-425D-8514-30674B6E3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7638AC-6E11-426D-A983-F2AAA6A6B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DCDA07-283C-4DFC-B532-50883BFA1F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07FA02-1370-4BBA-9C09-4DEFD23D8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F6CD7B-56DE-4268-B98B-8782A6ACE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CE9105-E384-4009-963B-656C4C80C5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DAB722E-7C93-4AB3-9CAC-6DEC20F13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5A9F4B-F821-49B4-9EDB-C2298E77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2E41C2-39AA-4783-8430-9BA171C7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BC1C13-0828-426E-9324-E21DAAC39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699DB9-7E83-4717-8B5D-F219FF71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74BCA356-FEC9-4B7F-8757-AA1D1AC4B7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fld id="{DC8A0D01-E49F-1443-B5F8-C8E55FA9CD7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C36B927B-CF91-4A9C-B0B7-2E451E7FA2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FE806C22-A588-4FD7-8255-EA19237D24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fld id="{10630EB7-0A8C-FB4F-B0DB-A207C6410F47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B792971C-1866-4871-9243-F3EC9057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D64434A-AE2A-452A-AC00-77A917BD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691C01-FBB5-4589-A1E9-B335BC92B7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17638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 sz="3200"/>
              <a:t>Software Requirement Engineering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9C288E-AC5B-4180-9C3B-3440C36D2C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562600" y="3810000"/>
            <a:ext cx="25908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Muhammad Nasir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AE7989-6247-4538-A22A-FD8559F3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400" b="0" dirty="0"/>
              <a:t>Problem Analysis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69A80EB-17FE-4945-8756-010BA040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400" b="0"/>
              <a:t>m.nasir@iiu.edu.pk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5 Steps: Problem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11215"/>
            <a:ext cx="8153400" cy="433636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Gain </a:t>
            </a:r>
            <a:r>
              <a:rPr lang="en-US" b="1" dirty="0"/>
              <a:t>agreement</a:t>
            </a:r>
            <a:r>
              <a:rPr lang="en-US" dirty="0"/>
              <a:t> on the </a:t>
            </a:r>
            <a:r>
              <a:rPr lang="en-US" b="1" dirty="0"/>
              <a:t>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root causes</a:t>
            </a:r>
            <a:r>
              <a:rPr lang="en-US" dirty="0"/>
              <a:t>, the </a:t>
            </a:r>
            <a:r>
              <a:rPr lang="en-US" b="1" dirty="0"/>
              <a:t>problem</a:t>
            </a:r>
            <a:r>
              <a:rPr lang="en-US" dirty="0"/>
              <a:t> behind the </a:t>
            </a:r>
            <a:r>
              <a:rPr lang="en-US" b="1" dirty="0"/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</a:t>
            </a:r>
            <a:r>
              <a:rPr lang="en-US" dirty="0"/>
              <a:t> the </a:t>
            </a:r>
            <a:r>
              <a:rPr lang="en-US" b="1" dirty="0"/>
              <a:t>stakeholders</a:t>
            </a:r>
            <a:r>
              <a:rPr lang="en-US" dirty="0"/>
              <a:t> and the </a:t>
            </a:r>
            <a:r>
              <a:rPr lang="en-US" b="1" dirty="0"/>
              <a:t>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</a:t>
            </a:r>
            <a:r>
              <a:rPr lang="en-US" b="1" dirty="0"/>
              <a:t>solution</a:t>
            </a:r>
            <a:r>
              <a:rPr lang="en-US" dirty="0"/>
              <a:t> system </a:t>
            </a:r>
            <a:r>
              <a:rPr lang="en-US" b="1" dirty="0"/>
              <a:t>boundary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Identify</a:t>
            </a:r>
            <a:r>
              <a:rPr lang="en-US" dirty="0"/>
              <a:t> the </a:t>
            </a:r>
            <a:r>
              <a:rPr lang="en-US" b="1" dirty="0"/>
              <a:t>constraints</a:t>
            </a:r>
            <a:r>
              <a:rPr lang="en-US" dirty="0"/>
              <a:t> to be imposed on the </a:t>
            </a:r>
            <a:r>
              <a:rPr lang="en-US" b="1" dirty="0"/>
              <a:t>solution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84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STEP1: </a:t>
            </a:r>
            <a:r>
              <a:rPr lang="en-US" sz="3200" dirty="0"/>
              <a:t>Gain</a:t>
            </a:r>
            <a:r>
              <a:rPr lang="en-US" sz="3200" b="1" dirty="0"/>
              <a:t> </a:t>
            </a:r>
            <a:r>
              <a:rPr lang="en-US" sz="3200" dirty="0"/>
              <a:t>Agreement on the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63" y="1842868"/>
            <a:ext cx="7678737" cy="42531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first step is to gain agreement on the definition of the problem to be solved. </a:t>
            </a:r>
          </a:p>
          <a:p>
            <a:r>
              <a:rPr lang="en-US" dirty="0"/>
              <a:t>One of the simplest ways to gain this agreement is to simply </a:t>
            </a:r>
            <a:r>
              <a:rPr lang="en-US" b="1" dirty="0"/>
              <a:t>write the problem</a:t>
            </a:r>
            <a:r>
              <a:rPr lang="en-US" dirty="0"/>
              <a:t> down and see whether </a:t>
            </a:r>
            <a:r>
              <a:rPr lang="en-US" b="1" dirty="0"/>
              <a:t>everyone agrees</a:t>
            </a:r>
            <a:r>
              <a:rPr lang="en-US" dirty="0"/>
              <a:t>. </a:t>
            </a:r>
          </a:p>
          <a:p>
            <a:r>
              <a:rPr lang="en-US" dirty="0"/>
              <a:t>It is often helpful to </a:t>
            </a:r>
            <a:r>
              <a:rPr lang="en-US" b="1" dirty="0"/>
              <a:t>understand</a:t>
            </a:r>
            <a:r>
              <a:rPr lang="en-US" dirty="0"/>
              <a:t> some of the </a:t>
            </a:r>
            <a:r>
              <a:rPr lang="en-US" b="1" dirty="0"/>
              <a:t>benefits</a:t>
            </a:r>
            <a:r>
              <a:rPr lang="en-US" dirty="0"/>
              <a:t> of a </a:t>
            </a:r>
            <a:r>
              <a:rPr lang="en-US" b="1" dirty="0"/>
              <a:t>proposed solution</a:t>
            </a:r>
            <a:r>
              <a:rPr lang="en-US" dirty="0"/>
              <a:t> </a:t>
            </a:r>
          </a:p>
          <a:p>
            <a:r>
              <a:rPr lang="en-US" dirty="0"/>
              <a:t>Having the user describe the </a:t>
            </a:r>
            <a:r>
              <a:rPr lang="en-US" b="1" dirty="0"/>
              <a:t>benefits</a:t>
            </a:r>
            <a:r>
              <a:rPr lang="en-US" dirty="0"/>
              <a:t> provides additional </a:t>
            </a:r>
            <a:r>
              <a:rPr lang="en-US" b="1" dirty="0"/>
              <a:t>contextual background</a:t>
            </a:r>
            <a:r>
              <a:rPr lang="en-US" dirty="0"/>
              <a:t> on the real problem.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3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65484"/>
              </p:ext>
            </p:extLst>
          </p:nvPr>
        </p:nvGraphicFramePr>
        <p:xfrm>
          <a:off x="923131" y="1870611"/>
          <a:ext cx="7297738" cy="423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27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w Cen MT,Bold"/>
                        </a:rPr>
                        <a:t>Problem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Tw Cen MT,Bold"/>
                        </a:rPr>
                        <a:t>Description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272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w Cen MT"/>
                        </a:rPr>
                        <a:t>The Problem of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w Cen MT"/>
                        </a:rPr>
                        <a:t>Describe the problem. </a:t>
                      </a:r>
                      <a:endParaRPr lang="en-US" sz="2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918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w Cen MT"/>
                        </a:rPr>
                        <a:t>Affects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w Cen MT"/>
                        </a:rPr>
                        <a:t>Identify stakeholders affected by the problem. </a:t>
                      </a:r>
                      <a:endParaRPr lang="en-US" sz="2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356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w Cen MT"/>
                        </a:rPr>
                        <a:t>The result of which (Impact)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Tw Cen MT"/>
                        </a:rPr>
                        <a:t>Describe the impact of this problem on stakeholders and business activity. </a:t>
                      </a:r>
                      <a:endParaRPr lang="en-US" sz="2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918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  <a:latin typeface="Tw Cen MT"/>
                        </a:rPr>
                        <a:t>Benefits of 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w Cen MT"/>
                        </a:rPr>
                        <a:t>Indicate the proposed solution and list a few key benefits. </a:t>
                      </a:r>
                      <a:endParaRPr lang="en-US" sz="2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20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STEP2:  </a:t>
            </a:r>
            <a:r>
              <a:rPr lang="en-US" sz="3200" dirty="0"/>
              <a:t>Understanding Root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199"/>
            <a:ext cx="8153400" cy="4863621"/>
          </a:xfrm>
        </p:spPr>
        <p:txBody>
          <a:bodyPr>
            <a:normAutofit/>
          </a:bodyPr>
          <a:lstStyle/>
          <a:p>
            <a:r>
              <a:rPr lang="en-US" dirty="0"/>
              <a:t>Once you understand the </a:t>
            </a:r>
            <a:r>
              <a:rPr lang="en-US" b="1" dirty="0"/>
              <a:t>larger problem</a:t>
            </a:r>
            <a:r>
              <a:rPr lang="en-US" dirty="0"/>
              <a:t>, your </a:t>
            </a:r>
            <a:r>
              <a:rPr lang="en-US" b="1" dirty="0"/>
              <a:t>team</a:t>
            </a:r>
            <a:r>
              <a:rPr lang="en-US" dirty="0"/>
              <a:t> can use a variety of techniques to gain an understanding of its </a:t>
            </a:r>
            <a:r>
              <a:rPr lang="en-US" b="1" dirty="0"/>
              <a:t>causes</a:t>
            </a:r>
            <a:r>
              <a:rPr lang="en-US" dirty="0"/>
              <a:t>. </a:t>
            </a:r>
          </a:p>
          <a:p>
            <a:r>
              <a:rPr lang="en-US" dirty="0"/>
              <a:t>One such technique is </a:t>
            </a:r>
            <a:r>
              <a:rPr lang="en-US" b="1" dirty="0"/>
              <a:t>root cause analysis</a:t>
            </a:r>
            <a:r>
              <a:rPr lang="en-US" dirty="0"/>
              <a:t>, which is a systematic way of uncovering the root, or underlying, </a:t>
            </a:r>
            <a:r>
              <a:rPr lang="en-US" b="1" dirty="0"/>
              <a:t>cause</a:t>
            </a:r>
            <a:r>
              <a:rPr lang="en-US" dirty="0"/>
              <a:t> of an </a:t>
            </a:r>
            <a:r>
              <a:rPr lang="en-US" b="1" dirty="0"/>
              <a:t>identified</a:t>
            </a:r>
            <a:r>
              <a:rPr lang="en-US" dirty="0"/>
              <a:t> </a:t>
            </a:r>
            <a:r>
              <a:rPr lang="en-US" b="1" dirty="0"/>
              <a:t>problem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9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7A2-FE7C-4B03-A48C-CB6D14FA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9406-E80B-4A10-8320-8241CF10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7" y="1854591"/>
            <a:ext cx="7777212" cy="4518074"/>
          </a:xfrm>
        </p:spPr>
        <p:txBody>
          <a:bodyPr/>
          <a:lstStyle/>
          <a:p>
            <a:pPr marL="350837" indent="-342900"/>
            <a:r>
              <a:rPr lang="en-US" dirty="0"/>
              <a:t>A manufacturing company </a:t>
            </a:r>
            <a:r>
              <a:rPr lang="en-US" b="1" dirty="0"/>
              <a:t>sells</a:t>
            </a:r>
            <a:r>
              <a:rPr lang="en-US" dirty="0"/>
              <a:t> a variety of </a:t>
            </a:r>
            <a:r>
              <a:rPr lang="en-US" b="1" dirty="0"/>
              <a:t>inexpensive</a:t>
            </a:r>
            <a:r>
              <a:rPr lang="en-US" dirty="0"/>
              <a:t>, miscellaneous </a:t>
            </a:r>
            <a:r>
              <a:rPr lang="en-US" b="1" dirty="0"/>
              <a:t>items</a:t>
            </a:r>
            <a:r>
              <a:rPr lang="en-US" dirty="0"/>
              <a:t> for home and </a:t>
            </a:r>
            <a:r>
              <a:rPr lang="en-US" b="1" dirty="0"/>
              <a:t>personal use</a:t>
            </a:r>
            <a:r>
              <a:rPr lang="en-US" dirty="0"/>
              <a:t>. </a:t>
            </a:r>
          </a:p>
          <a:p>
            <a:pPr marL="350837" indent="-342900"/>
            <a:r>
              <a:rPr lang="en-US" dirty="0"/>
              <a:t>Company addresses the </a:t>
            </a:r>
            <a:r>
              <a:rPr lang="en-US" b="1" dirty="0"/>
              <a:t>problem of </a:t>
            </a:r>
            <a:r>
              <a:rPr lang="en-US" i="1" u="sng" dirty="0"/>
              <a:t>Insufficient Profitability</a:t>
            </a:r>
            <a:endParaRPr lang="en-US" i="1" dirty="0"/>
          </a:p>
          <a:p>
            <a:pPr marL="350837" indent="-342900"/>
            <a:r>
              <a:rPr lang="en-US" dirty="0"/>
              <a:t>Company finds-out </a:t>
            </a:r>
            <a:r>
              <a:rPr lang="en-US" b="1" dirty="0"/>
              <a:t>inconsistencies</a:t>
            </a:r>
            <a:r>
              <a:rPr lang="en-US" dirty="0"/>
              <a:t> in </a:t>
            </a:r>
            <a:r>
              <a:rPr lang="en-US" b="1" dirty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STEP2:  </a:t>
            </a:r>
            <a:r>
              <a:rPr lang="en-US" sz="3200" dirty="0"/>
              <a:t>Understanding Root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377" y="1854590"/>
            <a:ext cx="7885186" cy="4321126"/>
          </a:xfrm>
        </p:spPr>
        <p:txBody>
          <a:bodyPr>
            <a:normAutofit/>
          </a:bodyPr>
          <a:lstStyle/>
          <a:p>
            <a:r>
              <a:rPr lang="en-US" sz="2400" dirty="0"/>
              <a:t>This cost includes </a:t>
            </a:r>
            <a:r>
              <a:rPr lang="en-US" sz="2400" b="1" dirty="0"/>
              <a:t>rework</a:t>
            </a:r>
            <a:r>
              <a:rPr lang="en-US" sz="2400" dirty="0"/>
              <a:t>, </a:t>
            </a:r>
            <a:r>
              <a:rPr lang="en-US" sz="2400" b="1" dirty="0"/>
              <a:t>scrap</a:t>
            </a:r>
            <a:r>
              <a:rPr lang="en-US" sz="2400" dirty="0"/>
              <a:t>, </a:t>
            </a:r>
            <a:r>
              <a:rPr lang="en-US" sz="2400" b="1" dirty="0"/>
              <a:t>customer dissatisfaction</a:t>
            </a:r>
            <a:r>
              <a:rPr lang="en-US" sz="2400" dirty="0"/>
              <a:t>, </a:t>
            </a:r>
            <a:r>
              <a:rPr lang="en-US" sz="2400" b="1" dirty="0"/>
              <a:t>employee turnover</a:t>
            </a:r>
            <a:r>
              <a:rPr lang="en-US" sz="2400" dirty="0"/>
              <a:t>, and other negative-value activities.</a:t>
            </a:r>
          </a:p>
          <a:p>
            <a:r>
              <a:rPr lang="en-US" sz="2400" b="1" u="sng" dirty="0"/>
              <a:t>Production waste</a:t>
            </a:r>
            <a:r>
              <a:rPr lang="en-US" sz="2400" dirty="0"/>
              <a:t>, or "</a:t>
            </a:r>
            <a:r>
              <a:rPr lang="en-US" sz="2400" b="1" u="sng" dirty="0"/>
              <a:t>scrap</a:t>
            </a:r>
            <a:r>
              <a:rPr lang="en-US" sz="2400" dirty="0"/>
              <a:t>," was found to be one of the </a:t>
            </a:r>
            <a:r>
              <a:rPr lang="en-US" sz="2400" b="1" dirty="0"/>
              <a:t>largest contributors</a:t>
            </a:r>
            <a:endParaRPr lang="en-US" sz="2400" dirty="0"/>
          </a:p>
          <a:p>
            <a:r>
              <a:rPr lang="en-US" sz="2400" dirty="0"/>
              <a:t>To identify the </a:t>
            </a:r>
            <a:r>
              <a:rPr lang="en-US" sz="2400" b="1" dirty="0"/>
              <a:t>problems</a:t>
            </a:r>
            <a:r>
              <a:rPr lang="en-US" sz="2400" dirty="0"/>
              <a:t> </a:t>
            </a:r>
            <a:r>
              <a:rPr lang="en-US" sz="2400" b="1" dirty="0"/>
              <a:t>behind</a:t>
            </a:r>
            <a:r>
              <a:rPr lang="en-US" sz="2400" dirty="0"/>
              <a:t> the </a:t>
            </a:r>
            <a:r>
              <a:rPr lang="en-US" sz="2400" b="1" dirty="0"/>
              <a:t>problem fishbone diagram</a:t>
            </a:r>
            <a:r>
              <a:rPr lang="en-US" sz="2400" dirty="0"/>
              <a:t> may be used. </a:t>
            </a:r>
          </a:p>
          <a:p>
            <a:r>
              <a:rPr lang="en-US" sz="2400" b="1" dirty="0"/>
              <a:t>Each</a:t>
            </a:r>
            <a:r>
              <a:rPr lang="en-US" sz="2400" dirty="0"/>
              <a:t> </a:t>
            </a:r>
            <a:r>
              <a:rPr lang="en-US" sz="2400" b="1" dirty="0"/>
              <a:t>source</a:t>
            </a:r>
            <a:r>
              <a:rPr lang="en-US" sz="2400" dirty="0"/>
              <a:t> that contributes towards failure are </a:t>
            </a:r>
            <a:r>
              <a:rPr lang="en-US" sz="2400" b="1" dirty="0"/>
              <a:t>listed</a:t>
            </a:r>
            <a:r>
              <a:rPr lang="en-US" sz="2400" dirty="0"/>
              <a:t> as one of the "bones" on the diagram.</a:t>
            </a:r>
          </a:p>
        </p:txBody>
      </p:sp>
    </p:spTree>
    <p:extLst>
      <p:ext uri="{BB962C8B-B14F-4D97-AF65-F5344CB8AC3E}">
        <p14:creationId xmlns:p14="http://schemas.microsoft.com/office/powerpoint/2010/main" val="56790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Bone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FD47E-D0DC-4FFC-A786-517F93E0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37" y="2089084"/>
            <a:ext cx="6623525" cy="38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4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Root Cause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21" y="1839351"/>
            <a:ext cx="7663498" cy="4491111"/>
          </a:xfrm>
        </p:spPr>
        <p:txBody>
          <a:bodyPr>
            <a:normAutofit/>
          </a:bodyPr>
          <a:lstStyle/>
          <a:p>
            <a:r>
              <a:rPr lang="en-US" sz="2600" b="1" dirty="0"/>
              <a:t>How do you determine the root causes?</a:t>
            </a:r>
            <a:r>
              <a:rPr lang="en-US" sz="2600" dirty="0"/>
              <a:t> In many cases, it's a simple matter of </a:t>
            </a:r>
            <a:r>
              <a:rPr lang="en-US" sz="2600" b="1" dirty="0"/>
              <a:t>asking</a:t>
            </a:r>
            <a:r>
              <a:rPr lang="en-US" sz="2600" dirty="0"/>
              <a:t> the </a:t>
            </a:r>
            <a:r>
              <a:rPr lang="en-US" sz="2600" b="1" dirty="0"/>
              <a:t>people</a:t>
            </a:r>
            <a:r>
              <a:rPr lang="en-US" sz="2600" dirty="0"/>
              <a:t> </a:t>
            </a:r>
            <a:r>
              <a:rPr lang="en-US" sz="2600" b="1" dirty="0"/>
              <a:t>directly</a:t>
            </a:r>
            <a:r>
              <a:rPr lang="en-US" sz="2600" dirty="0"/>
              <a:t> involved what they </a:t>
            </a:r>
            <a:r>
              <a:rPr lang="en-US" sz="2600" b="1" dirty="0"/>
              <a:t>think</a:t>
            </a:r>
            <a:r>
              <a:rPr lang="en-US" sz="2600" dirty="0"/>
              <a:t> the </a:t>
            </a:r>
            <a:r>
              <a:rPr lang="en-US" sz="2600" b="1" dirty="0"/>
              <a:t>root cause </a:t>
            </a:r>
            <a:r>
              <a:rPr lang="en-US" sz="2600" dirty="0"/>
              <a:t>is. </a:t>
            </a:r>
          </a:p>
          <a:p>
            <a:r>
              <a:rPr lang="en-US" sz="2600" dirty="0"/>
              <a:t>This could vary from perhaps </a:t>
            </a:r>
            <a:r>
              <a:rPr lang="en-US" sz="2600" b="1" dirty="0"/>
              <a:t>simple brainstorming</a:t>
            </a:r>
            <a:r>
              <a:rPr lang="en-US" sz="2600" dirty="0"/>
              <a:t> by participants to a </a:t>
            </a:r>
            <a:r>
              <a:rPr lang="en-US" sz="2600" b="1" dirty="0"/>
              <a:t>small data collection project,</a:t>
            </a:r>
            <a:r>
              <a:rPr lang="en-US" sz="2600" dirty="0"/>
              <a:t> i.e.,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4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3F27-9D2E-4328-9691-430E3C92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1F09-F1F8-43F8-8E87-398E2D72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3" y="1871003"/>
            <a:ext cx="7678737" cy="4224997"/>
          </a:xfrm>
        </p:spPr>
        <p:txBody>
          <a:bodyPr/>
          <a:lstStyle/>
          <a:p>
            <a:r>
              <a:rPr lang="en-US" b="1" dirty="0"/>
              <a:t>The data </a:t>
            </a:r>
            <a:r>
              <a:rPr lang="en-US" dirty="0"/>
              <a:t>demonstrates that many root causes are simply </a:t>
            </a:r>
            <a:r>
              <a:rPr lang="en-US" b="1" dirty="0"/>
              <a:t>not</a:t>
            </a:r>
            <a:r>
              <a:rPr lang="en-US" dirty="0"/>
              <a:t> worth </a:t>
            </a:r>
            <a:r>
              <a:rPr lang="en-US" b="1" dirty="0"/>
              <a:t>fixing</a:t>
            </a:r>
          </a:p>
          <a:p>
            <a:r>
              <a:rPr lang="en-US" dirty="0"/>
              <a:t>The results of this </a:t>
            </a:r>
            <a:r>
              <a:rPr lang="en-US" b="1" dirty="0"/>
              <a:t>investigation</a:t>
            </a:r>
            <a:r>
              <a:rPr lang="en-US" dirty="0"/>
              <a:t> can be </a:t>
            </a:r>
            <a:r>
              <a:rPr lang="en-US" b="1" dirty="0"/>
              <a:t>plotted</a:t>
            </a:r>
            <a:r>
              <a:rPr lang="en-US" dirty="0"/>
              <a:t> as a simple </a:t>
            </a:r>
            <a:r>
              <a:rPr lang="en-US" b="1" dirty="0"/>
              <a:t>histogram</a:t>
            </a:r>
            <a:r>
              <a:rPr lang="en-US" dirty="0"/>
              <a:t> that visually exposes the real culprits.</a:t>
            </a:r>
          </a:p>
        </p:txBody>
      </p:sp>
    </p:spTree>
    <p:extLst>
      <p:ext uri="{BB962C8B-B14F-4D97-AF65-F5344CB8AC3E}">
        <p14:creationId xmlns:p14="http://schemas.microsoft.com/office/powerpoint/2010/main" val="32615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0D2E-AA9E-4836-9844-A0E7D329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Root Cause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FA6880-83A7-41D4-89A8-DABCFFFB2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75" y="2096087"/>
            <a:ext cx="7897650" cy="35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27" y="1828800"/>
            <a:ext cx="7794674" cy="4267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What is Problem?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What is Problem Analysis?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Problem vs. Opportunity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Workarounds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5 Steps </a:t>
            </a:r>
            <a:r>
              <a:rPr lang="en-US" sz="2800"/>
              <a:t>Problem Analysis</a:t>
            </a: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EC8-7420-4884-96B8-1032306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158F-73BA-4763-A5AF-655A656B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2" y="1981200"/>
            <a:ext cx="7661275" cy="4114800"/>
          </a:xfrm>
        </p:spPr>
        <p:txBody>
          <a:bodyPr/>
          <a:lstStyle/>
          <a:p>
            <a:r>
              <a:rPr lang="en-US" dirty="0"/>
              <a:t>Once we have </a:t>
            </a:r>
            <a:r>
              <a:rPr lang="en-US" b="1" dirty="0"/>
              <a:t>identified</a:t>
            </a:r>
            <a:r>
              <a:rPr lang="en-US" dirty="0"/>
              <a:t> inaccurate </a:t>
            </a:r>
            <a:r>
              <a:rPr lang="en-US" b="1" dirty="0"/>
              <a:t>sales orders</a:t>
            </a:r>
            <a:r>
              <a:rPr lang="en-US" dirty="0"/>
              <a:t> as a </a:t>
            </a:r>
            <a:r>
              <a:rPr lang="en-US" b="1" dirty="0"/>
              <a:t>root cause</a:t>
            </a:r>
            <a:r>
              <a:rPr lang="en-US" dirty="0"/>
              <a:t> of a problem worth solving, </a:t>
            </a:r>
          </a:p>
          <a:p>
            <a:r>
              <a:rPr lang="en-US" dirty="0"/>
              <a:t>We can create a </a:t>
            </a:r>
            <a:r>
              <a:rPr lang="en-US" b="1" dirty="0"/>
              <a:t>problem statement </a:t>
            </a:r>
            <a:r>
              <a:rPr lang="en-US" dirty="0"/>
              <a:t>for the sales order entry problem</a:t>
            </a:r>
          </a:p>
        </p:txBody>
      </p:sp>
    </p:spTree>
    <p:extLst>
      <p:ext uri="{BB962C8B-B14F-4D97-AF65-F5344CB8AC3E}">
        <p14:creationId xmlns:p14="http://schemas.microsoft.com/office/powerpoint/2010/main" val="84582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16DD-9D20-43F9-B2E8-29F595C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BF0A0-A297-4D2C-A053-70D34674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1" y="1823672"/>
            <a:ext cx="8599364" cy="29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3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Identify System Stakeholders and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03400"/>
            <a:ext cx="7772400" cy="429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Understanding the needs of the </a:t>
            </a:r>
            <a:r>
              <a:rPr lang="en-US" sz="2400" b="1" dirty="0"/>
              <a:t>users</a:t>
            </a:r>
            <a:r>
              <a:rPr lang="en-US" sz="2400" dirty="0"/>
              <a:t> and other </a:t>
            </a:r>
            <a:r>
              <a:rPr lang="en-US" sz="2400" b="1" dirty="0"/>
              <a:t>stakeholders</a:t>
            </a:r>
            <a:r>
              <a:rPr lang="en-US" sz="2400" dirty="0"/>
              <a:t> is a key factor in developing an </a:t>
            </a:r>
            <a:r>
              <a:rPr lang="en-US" sz="2400" b="1" dirty="0"/>
              <a:t>effective solution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/>
              <a:t>Many stakeholders are </a:t>
            </a:r>
            <a:r>
              <a:rPr lang="en-US" sz="2000" b="1" dirty="0"/>
              <a:t>users</a:t>
            </a:r>
            <a:r>
              <a:rPr lang="en-US" sz="2000" dirty="0"/>
              <a:t> of the system, and their needs are </a:t>
            </a:r>
            <a:r>
              <a:rPr lang="en-US" sz="2000" b="1" dirty="0"/>
              <a:t>easy</a:t>
            </a:r>
            <a:r>
              <a:rPr lang="en-US" sz="2000" dirty="0"/>
              <a:t> to </a:t>
            </a:r>
            <a:r>
              <a:rPr lang="en-US" sz="2000" b="1" dirty="0"/>
              <a:t>focus</a:t>
            </a:r>
            <a:r>
              <a:rPr lang="en-US" sz="2000" dirty="0"/>
              <a:t> on because they will be </a:t>
            </a:r>
            <a:r>
              <a:rPr lang="en-US" sz="2000" b="1" dirty="0"/>
              <a:t>directly</a:t>
            </a:r>
            <a:r>
              <a:rPr lang="en-US" sz="2000" dirty="0"/>
              <a:t> involved with system use. </a:t>
            </a:r>
          </a:p>
          <a:p>
            <a:pPr lvl="1"/>
            <a:r>
              <a:rPr lang="en-US" sz="2000" dirty="0"/>
              <a:t>However, some stakeholders are only </a:t>
            </a:r>
            <a:r>
              <a:rPr lang="en-US" sz="2000" b="1" u="sng" dirty="0"/>
              <a:t>indirect users</a:t>
            </a:r>
            <a:r>
              <a:rPr lang="en-US" sz="2000" u="sng" dirty="0"/>
              <a:t> </a:t>
            </a:r>
            <a:r>
              <a:rPr lang="en-US" sz="2000" dirty="0"/>
              <a:t>of the system or are affected only by the </a:t>
            </a:r>
            <a:r>
              <a:rPr lang="en-US" sz="2000" b="1" dirty="0"/>
              <a:t>business outcomes </a:t>
            </a:r>
            <a:r>
              <a:rPr lang="en-US" sz="2000" dirty="0"/>
              <a:t>that the system influences.</a:t>
            </a:r>
          </a:p>
          <a:p>
            <a:pPr lvl="1"/>
            <a:r>
              <a:rPr lang="en-US" sz="2000" dirty="0"/>
              <a:t>For example, they include the </a:t>
            </a:r>
            <a:r>
              <a:rPr lang="en-US" sz="2000" b="1" dirty="0"/>
              <a:t>people</a:t>
            </a:r>
            <a:r>
              <a:rPr lang="en-US" sz="2000" dirty="0"/>
              <a:t> and </a:t>
            </a:r>
            <a:r>
              <a:rPr lang="en-US" sz="2000" b="1" dirty="0"/>
              <a:t>organizations</a:t>
            </a:r>
            <a:r>
              <a:rPr lang="en-US" sz="2000" dirty="0"/>
              <a:t> involved in the </a:t>
            </a:r>
            <a:r>
              <a:rPr lang="en-US" sz="2000" b="1" dirty="0"/>
              <a:t>development</a:t>
            </a:r>
            <a:r>
              <a:rPr lang="en-US" sz="2000" dirty="0"/>
              <a:t> of the </a:t>
            </a:r>
            <a:r>
              <a:rPr lang="en-US" sz="2000" b="1" dirty="0"/>
              <a:t>system</a:t>
            </a:r>
            <a:r>
              <a:rPr lang="en-US" sz="2000" dirty="0"/>
              <a:t>, the </a:t>
            </a:r>
            <a:r>
              <a:rPr lang="en-US" sz="2000" b="1" dirty="0"/>
              <a:t>subcontractors</a:t>
            </a:r>
            <a:r>
              <a:rPr lang="en-US" sz="2000" dirty="0"/>
              <a:t>, the </a:t>
            </a:r>
            <a:r>
              <a:rPr lang="en-US" sz="2000" b="1" dirty="0"/>
              <a:t>customer's</a:t>
            </a:r>
            <a:r>
              <a:rPr lang="en-US" sz="2000" dirty="0"/>
              <a:t> </a:t>
            </a:r>
            <a:r>
              <a:rPr lang="en-US" sz="2000" b="1" dirty="0"/>
              <a:t>customer</a:t>
            </a:r>
          </a:p>
          <a:p>
            <a:pPr lvl="1"/>
            <a:r>
              <a:rPr lang="en-US" sz="2000" b="1" u="sng" dirty="0"/>
              <a:t>Non-user stakeholder </a:t>
            </a:r>
            <a:r>
              <a:rPr lang="en-US" sz="2000" dirty="0"/>
              <a:t>needs must also be identified and addressed. </a:t>
            </a:r>
          </a:p>
        </p:txBody>
      </p:sp>
    </p:spTree>
    <p:extLst>
      <p:ext uri="{BB962C8B-B14F-4D97-AF65-F5344CB8AC3E}">
        <p14:creationId xmlns:p14="http://schemas.microsoft.com/office/powerpoint/2010/main" val="35481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Identify System Stakeholders and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78000"/>
            <a:ext cx="7772400" cy="431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following questions can be helpful in this process. </a:t>
            </a:r>
          </a:p>
          <a:p>
            <a:pPr lvl="1"/>
            <a:r>
              <a:rPr lang="en-US" dirty="0"/>
              <a:t>Who are the </a:t>
            </a:r>
            <a:r>
              <a:rPr lang="en-US" b="1" dirty="0"/>
              <a:t>users</a:t>
            </a:r>
            <a:r>
              <a:rPr lang="en-US" dirty="0"/>
              <a:t> of the system? </a:t>
            </a:r>
          </a:p>
          <a:p>
            <a:pPr lvl="1"/>
            <a:r>
              <a:rPr lang="en-US" dirty="0"/>
              <a:t>Who is the </a:t>
            </a:r>
            <a:r>
              <a:rPr lang="en-US" b="1" dirty="0"/>
              <a:t>customer</a:t>
            </a:r>
            <a:r>
              <a:rPr lang="en-US" dirty="0"/>
              <a:t> (buyer) for the system? </a:t>
            </a:r>
          </a:p>
          <a:p>
            <a:pPr lvl="1"/>
            <a:r>
              <a:rPr lang="en-US" dirty="0"/>
              <a:t>Who else will be </a:t>
            </a:r>
            <a:r>
              <a:rPr lang="en-US" b="1" dirty="0"/>
              <a:t>affected</a:t>
            </a:r>
            <a:r>
              <a:rPr lang="en-US" dirty="0"/>
              <a:t> by the </a:t>
            </a:r>
            <a:r>
              <a:rPr lang="en-US" b="1" dirty="0"/>
              <a:t>outputs</a:t>
            </a:r>
            <a:r>
              <a:rPr lang="en-US" dirty="0"/>
              <a:t> the system produces? </a:t>
            </a:r>
          </a:p>
          <a:p>
            <a:pPr lvl="1"/>
            <a:r>
              <a:rPr lang="en-US" dirty="0"/>
              <a:t>Who will </a:t>
            </a:r>
            <a:r>
              <a:rPr lang="en-US" b="1" dirty="0"/>
              <a:t>evaluate</a:t>
            </a:r>
            <a:r>
              <a:rPr lang="en-US" dirty="0"/>
              <a:t> and </a:t>
            </a:r>
            <a:r>
              <a:rPr lang="en-US" b="1" dirty="0"/>
              <a:t>approve</a:t>
            </a:r>
            <a:r>
              <a:rPr lang="en-US" dirty="0"/>
              <a:t> the system when it is delivered and deployed? </a:t>
            </a:r>
          </a:p>
          <a:p>
            <a:pPr lvl="1"/>
            <a:r>
              <a:rPr lang="en-US" dirty="0"/>
              <a:t>Are there any other </a:t>
            </a:r>
            <a:r>
              <a:rPr lang="en-US" b="1" dirty="0"/>
              <a:t>internal</a:t>
            </a:r>
            <a:r>
              <a:rPr lang="en-US" dirty="0"/>
              <a:t> or </a:t>
            </a:r>
            <a:r>
              <a:rPr lang="en-US" b="1" dirty="0"/>
              <a:t>external</a:t>
            </a:r>
            <a:r>
              <a:rPr lang="en-US" dirty="0"/>
              <a:t> users of the system </a:t>
            </a:r>
            <a:r>
              <a:rPr lang="en-US" b="1" dirty="0"/>
              <a:t>whose</a:t>
            </a:r>
            <a:r>
              <a:rPr lang="en-US" dirty="0"/>
              <a:t> </a:t>
            </a:r>
            <a:r>
              <a:rPr lang="en-US" b="1" dirty="0"/>
              <a:t>needs</a:t>
            </a:r>
            <a:r>
              <a:rPr lang="en-US" dirty="0"/>
              <a:t> must be </a:t>
            </a:r>
            <a:r>
              <a:rPr lang="en-US" b="1" dirty="0"/>
              <a:t>addressed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Who will </a:t>
            </a:r>
            <a:r>
              <a:rPr lang="en-US" b="1" dirty="0"/>
              <a:t>maintain</a:t>
            </a:r>
            <a:r>
              <a:rPr lang="en-US" dirty="0"/>
              <a:t> the new system? </a:t>
            </a:r>
          </a:p>
          <a:p>
            <a:pPr lvl="1"/>
            <a:r>
              <a:rPr lang="en-US" dirty="0"/>
              <a:t>Is there anyone else who </a:t>
            </a:r>
            <a:r>
              <a:rPr lang="en-US" b="1" dirty="0"/>
              <a:t>cares</a:t>
            </a:r>
            <a:r>
              <a:rPr lang="en-US" dirty="0"/>
              <a:t>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21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Define System Solution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1777422"/>
            <a:ext cx="7661275" cy="4114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system boundary </a:t>
            </a:r>
            <a:r>
              <a:rPr lang="en-US" dirty="0"/>
              <a:t>defines the </a:t>
            </a:r>
            <a:r>
              <a:rPr lang="en-US" b="1" dirty="0"/>
              <a:t>border</a:t>
            </a:r>
            <a:r>
              <a:rPr lang="en-US" dirty="0"/>
              <a:t> between the </a:t>
            </a:r>
            <a:r>
              <a:rPr lang="en-US" b="1" dirty="0"/>
              <a:t>solution</a:t>
            </a:r>
            <a:r>
              <a:rPr lang="en-US" dirty="0"/>
              <a:t> and the </a:t>
            </a:r>
            <a:r>
              <a:rPr lang="en-US" b="1" dirty="0"/>
              <a:t>real world </a:t>
            </a:r>
            <a:r>
              <a:rPr lang="en-US" dirty="0"/>
              <a:t>that </a:t>
            </a:r>
            <a:r>
              <a:rPr lang="en-US" b="1" dirty="0"/>
              <a:t>surrounds</a:t>
            </a:r>
            <a:r>
              <a:rPr lang="en-US" dirty="0"/>
              <a:t> the solution.</a:t>
            </a:r>
          </a:p>
          <a:p>
            <a:r>
              <a:rPr lang="en-US" dirty="0"/>
              <a:t>In other words, the </a:t>
            </a:r>
            <a:r>
              <a:rPr lang="en-US" b="1" dirty="0"/>
              <a:t>system boundary</a:t>
            </a:r>
            <a:r>
              <a:rPr lang="en-US" dirty="0"/>
              <a:t> describes an </a:t>
            </a:r>
            <a:r>
              <a:rPr lang="en-US" b="1" dirty="0"/>
              <a:t>envelope</a:t>
            </a:r>
            <a:r>
              <a:rPr lang="en-US" dirty="0"/>
              <a:t> in which the </a:t>
            </a:r>
            <a:r>
              <a:rPr lang="en-US" b="1" dirty="0"/>
              <a:t>solution</a:t>
            </a:r>
            <a:r>
              <a:rPr lang="en-US" dirty="0"/>
              <a:t> system is </a:t>
            </a:r>
            <a:r>
              <a:rPr lang="en-US" b="1" dirty="0"/>
              <a:t>contained</a:t>
            </a:r>
          </a:p>
          <a:p>
            <a:pPr lvl="1">
              <a:buFont typeface="Wingdings" charset="0"/>
              <a:buChar char=" "/>
            </a:pPr>
            <a:endParaRPr lang="en-US" dirty="0">
              <a:latin typeface="Wingdings"/>
            </a:endParaRPr>
          </a:p>
          <a:p>
            <a:pPr lvl="1">
              <a:buFont typeface="Wingdings" charset="0"/>
              <a:buChar char=" 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2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03DA-CF1E-410F-AB27-9267CA6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Define System Solution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7C82-28CA-4F20-B03C-E7DE8695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7" y="1892300"/>
            <a:ext cx="7794674" cy="42037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b="1" dirty="0"/>
              <a:t>interactions</a:t>
            </a:r>
            <a:r>
              <a:rPr lang="en-US" dirty="0"/>
              <a:t> with the </a:t>
            </a:r>
            <a:r>
              <a:rPr lang="en-US" b="1" dirty="0"/>
              <a:t>system</a:t>
            </a:r>
            <a:r>
              <a:rPr lang="en-US" dirty="0"/>
              <a:t> occur via </a:t>
            </a:r>
            <a:r>
              <a:rPr lang="en-US" b="1" dirty="0"/>
              <a:t>interfaces</a:t>
            </a:r>
            <a:r>
              <a:rPr lang="en-US" dirty="0"/>
              <a:t> between the </a:t>
            </a:r>
            <a:r>
              <a:rPr lang="en-US" b="1" dirty="0"/>
              <a:t>system</a:t>
            </a:r>
            <a:r>
              <a:rPr lang="en-US" dirty="0"/>
              <a:t> and the </a:t>
            </a:r>
            <a:r>
              <a:rPr lang="en-US" b="1" dirty="0"/>
              <a:t>external</a:t>
            </a:r>
            <a:r>
              <a:rPr lang="en-US" dirty="0"/>
              <a:t> </a:t>
            </a:r>
            <a:r>
              <a:rPr lang="en-US" b="1" dirty="0"/>
              <a:t>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BD2ED-7ABF-4451-B45E-4F915BDACB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1" y="4038600"/>
            <a:ext cx="44196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655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D4F5-BC1B-46BC-9FE5-F0AA66B3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Define System Solution Boundary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54DB9-F0AF-4D65-8F57-412CD135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78" y="2057400"/>
            <a:ext cx="667940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Define System Solution Boundary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D85A-EC63-4E9A-AED2-15076945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1655762"/>
            <a:ext cx="6677026" cy="44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3969-8FEF-427D-99CB-8AB6FADA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4: Define System Solution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39FC-05D5-49AE-B523-90B9F33C6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31" y="1625600"/>
            <a:ext cx="7678737" cy="4495800"/>
          </a:xfrm>
        </p:spPr>
        <p:txBody>
          <a:bodyPr/>
          <a:lstStyle/>
          <a:p>
            <a:r>
              <a:rPr lang="en-US" sz="2400" dirty="0"/>
              <a:t>In our </a:t>
            </a:r>
            <a:r>
              <a:rPr lang="en-US" sz="2400" b="1" dirty="0"/>
              <a:t>order entry system </a:t>
            </a:r>
            <a:r>
              <a:rPr lang="en-US" sz="2400" dirty="0"/>
              <a:t>example, </a:t>
            </a:r>
          </a:p>
          <a:p>
            <a:r>
              <a:rPr lang="en-US" sz="2400" b="1" dirty="0"/>
              <a:t>New system </a:t>
            </a:r>
            <a:r>
              <a:rPr lang="en-US" sz="2400" dirty="0"/>
              <a:t>is to be </a:t>
            </a:r>
            <a:r>
              <a:rPr lang="en-US" sz="2400" b="1" dirty="0"/>
              <a:t>integrated</a:t>
            </a:r>
            <a:r>
              <a:rPr lang="en-US" sz="2400" dirty="0"/>
              <a:t> into an </a:t>
            </a:r>
            <a:r>
              <a:rPr lang="en-US" sz="2400" b="1" dirty="0"/>
              <a:t>existing</a:t>
            </a:r>
            <a:r>
              <a:rPr lang="en-US" sz="2400" dirty="0"/>
              <a:t> </a:t>
            </a:r>
            <a:r>
              <a:rPr lang="en-US" sz="2400" b="1" dirty="0"/>
              <a:t>legacy</a:t>
            </a:r>
            <a:r>
              <a:rPr lang="en-US" sz="2400" dirty="0"/>
              <a:t> </a:t>
            </a:r>
            <a:r>
              <a:rPr lang="en-US" sz="2400" b="1" dirty="0"/>
              <a:t>system;</a:t>
            </a:r>
            <a:r>
              <a:rPr lang="en-US" sz="2400" dirty="0"/>
              <a:t> the </a:t>
            </a:r>
            <a:r>
              <a:rPr lang="en-US" sz="2400" b="1" dirty="0"/>
              <a:t>boundaries</a:t>
            </a:r>
            <a:r>
              <a:rPr lang="en-US" sz="2400" dirty="0"/>
              <a:t> are </a:t>
            </a:r>
            <a:r>
              <a:rPr lang="en-US" sz="2400" b="1" dirty="0"/>
              <a:t>not so clear</a:t>
            </a:r>
            <a:r>
              <a:rPr lang="en-US" sz="2400" dirty="0"/>
              <a:t>.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analyst</a:t>
            </a:r>
            <a:r>
              <a:rPr lang="en-US" sz="2400" dirty="0"/>
              <a:t> must </a:t>
            </a:r>
            <a:r>
              <a:rPr lang="en-US" sz="2400" b="1" dirty="0"/>
              <a:t>determine</a:t>
            </a:r>
            <a:r>
              <a:rPr lang="en-US" sz="2400" dirty="0"/>
              <a:t> whether </a:t>
            </a:r>
            <a:r>
              <a:rPr lang="en-US" sz="2400" b="1" dirty="0"/>
              <a:t>data</a:t>
            </a:r>
            <a:r>
              <a:rPr lang="en-US" sz="2400" dirty="0"/>
              <a:t> is </a:t>
            </a:r>
            <a:r>
              <a:rPr lang="en-US" sz="2400" b="1" dirty="0"/>
              <a:t>shared</a:t>
            </a:r>
            <a:r>
              <a:rPr lang="en-US" sz="2400" dirty="0"/>
              <a:t> with </a:t>
            </a:r>
            <a:r>
              <a:rPr lang="en-US" sz="2400" b="1" dirty="0"/>
              <a:t>other applications</a:t>
            </a:r>
            <a:r>
              <a:rPr lang="en-US" sz="2400" dirty="0"/>
              <a:t>, </a:t>
            </a:r>
          </a:p>
          <a:p>
            <a:r>
              <a:rPr lang="en-US" sz="2400" dirty="0"/>
              <a:t>Whether the </a:t>
            </a:r>
            <a:r>
              <a:rPr lang="en-US" sz="2400" b="1" dirty="0"/>
              <a:t>new application </a:t>
            </a:r>
            <a:r>
              <a:rPr lang="en-US" sz="2400" dirty="0"/>
              <a:t>is to be </a:t>
            </a:r>
            <a:r>
              <a:rPr lang="en-US" sz="2400" b="1" dirty="0"/>
              <a:t>distributed</a:t>
            </a:r>
            <a:r>
              <a:rPr lang="en-US" sz="2400" dirty="0"/>
              <a:t> across various </a:t>
            </a:r>
            <a:r>
              <a:rPr lang="en-US" sz="2400" b="1" dirty="0"/>
              <a:t>hosts</a:t>
            </a:r>
            <a:r>
              <a:rPr lang="en-US" sz="2400" dirty="0"/>
              <a:t> or </a:t>
            </a:r>
            <a:r>
              <a:rPr lang="en-US" sz="2400" b="1" dirty="0"/>
              <a:t>clients</a:t>
            </a:r>
            <a:r>
              <a:rPr lang="en-US" sz="2400" dirty="0"/>
              <a:t>, and </a:t>
            </a:r>
            <a:r>
              <a:rPr lang="en-US" sz="2400" b="1" dirty="0"/>
              <a:t>who</a:t>
            </a:r>
            <a:r>
              <a:rPr lang="en-US" sz="2400" dirty="0"/>
              <a:t> are the </a:t>
            </a:r>
            <a:r>
              <a:rPr lang="en-US" sz="2400" b="1" dirty="0"/>
              <a:t>users</a:t>
            </a:r>
            <a:r>
              <a:rPr lang="en-US" sz="2400" dirty="0"/>
              <a:t>? </a:t>
            </a:r>
          </a:p>
          <a:p>
            <a:r>
              <a:rPr lang="en-US" sz="2400" b="1" dirty="0"/>
              <a:t>For example</a:t>
            </a:r>
            <a:r>
              <a:rPr lang="en-US" sz="2400" dirty="0"/>
              <a:t>, should the </a:t>
            </a:r>
            <a:r>
              <a:rPr lang="en-US" sz="2400" b="1" dirty="0"/>
              <a:t>production</a:t>
            </a:r>
            <a:r>
              <a:rPr lang="en-US" sz="2400" dirty="0"/>
              <a:t> people have </a:t>
            </a:r>
            <a:r>
              <a:rPr lang="en-US" sz="2400" b="1" dirty="0"/>
              <a:t>online access</a:t>
            </a:r>
            <a:r>
              <a:rPr lang="en-US" sz="2400" dirty="0"/>
              <a:t> to </a:t>
            </a:r>
            <a:r>
              <a:rPr lang="en-US" sz="2400" b="1" dirty="0"/>
              <a:t>sales orders</a:t>
            </a:r>
            <a:r>
              <a:rPr lang="en-US" sz="2400" dirty="0"/>
              <a:t>? </a:t>
            </a:r>
          </a:p>
          <a:p>
            <a:r>
              <a:rPr lang="en-US" sz="2400" dirty="0"/>
              <a:t>Will specialized </a:t>
            </a:r>
            <a:r>
              <a:rPr lang="en-US" sz="2400" b="1" dirty="0"/>
              <a:t>management</a:t>
            </a:r>
            <a:r>
              <a:rPr lang="en-US" sz="2400" dirty="0"/>
              <a:t> </a:t>
            </a:r>
            <a:r>
              <a:rPr lang="en-US" sz="2400" b="1" dirty="0"/>
              <a:t>reports</a:t>
            </a:r>
            <a:r>
              <a:rPr lang="en-US" sz="2400" dirty="0"/>
              <a:t> be provided?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153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 Identify the constraints imposed 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03400"/>
            <a:ext cx="7772400" cy="429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Constraints are </a:t>
            </a:r>
            <a:r>
              <a:rPr lang="en-US" b="1" dirty="0"/>
              <a:t>restrictions</a:t>
            </a:r>
            <a:r>
              <a:rPr lang="en-US" dirty="0"/>
              <a:t> on the </a:t>
            </a:r>
            <a:r>
              <a:rPr lang="en-US" b="1" dirty="0"/>
              <a:t>degree</a:t>
            </a:r>
            <a:r>
              <a:rPr lang="en-US" dirty="0"/>
              <a:t> of </a:t>
            </a:r>
            <a:r>
              <a:rPr lang="en-US" b="1" dirty="0"/>
              <a:t>freedom</a:t>
            </a:r>
            <a:r>
              <a:rPr lang="en-US" dirty="0"/>
              <a:t> we have in </a:t>
            </a:r>
            <a:r>
              <a:rPr lang="en-US" b="1" dirty="0"/>
              <a:t>providing</a:t>
            </a:r>
            <a:r>
              <a:rPr lang="en-US" dirty="0"/>
              <a:t> a </a:t>
            </a:r>
            <a:r>
              <a:rPr lang="en-US" b="1" dirty="0"/>
              <a:t>solution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constraint</a:t>
            </a:r>
            <a:r>
              <a:rPr lang="en-US" dirty="0"/>
              <a:t> has the </a:t>
            </a:r>
            <a:r>
              <a:rPr lang="en-US" b="1" dirty="0"/>
              <a:t>potential</a:t>
            </a:r>
            <a:r>
              <a:rPr lang="en-US" dirty="0"/>
              <a:t> to </a:t>
            </a:r>
            <a:r>
              <a:rPr lang="en-US" b="1" dirty="0"/>
              <a:t>severely</a:t>
            </a:r>
            <a:r>
              <a:rPr lang="en-US" dirty="0"/>
              <a:t> </a:t>
            </a:r>
            <a:r>
              <a:rPr lang="en-US" b="1" dirty="0"/>
              <a:t>restrict</a:t>
            </a:r>
            <a:r>
              <a:rPr lang="en-US" dirty="0"/>
              <a:t> our </a:t>
            </a:r>
            <a:r>
              <a:rPr lang="en-US" b="1" dirty="0"/>
              <a:t>ability</a:t>
            </a:r>
            <a:r>
              <a:rPr lang="en-US" dirty="0"/>
              <a:t> to </a:t>
            </a:r>
            <a:r>
              <a:rPr lang="en-US" b="1" dirty="0"/>
              <a:t>deliver</a:t>
            </a:r>
            <a:r>
              <a:rPr lang="en-US" dirty="0"/>
              <a:t> a </a:t>
            </a:r>
            <a:r>
              <a:rPr lang="en-US" b="1" dirty="0"/>
              <a:t>solution</a:t>
            </a:r>
            <a:r>
              <a:rPr lang="en-US" dirty="0"/>
              <a:t> as we visualize it. </a:t>
            </a:r>
          </a:p>
          <a:p>
            <a:r>
              <a:rPr lang="en-US" dirty="0"/>
              <a:t>Therefore, </a:t>
            </a:r>
            <a:r>
              <a:rPr lang="en-US" b="1" dirty="0"/>
              <a:t>each constraint</a:t>
            </a:r>
            <a:r>
              <a:rPr lang="en-US" dirty="0"/>
              <a:t> must be </a:t>
            </a:r>
            <a:r>
              <a:rPr lang="en-US" b="1" dirty="0"/>
              <a:t>carefully</a:t>
            </a:r>
            <a:r>
              <a:rPr lang="en-US" dirty="0"/>
              <a:t> </a:t>
            </a:r>
            <a:r>
              <a:rPr lang="en-US" b="1" dirty="0"/>
              <a:t>considered</a:t>
            </a:r>
            <a:r>
              <a:rPr lang="en-US" dirty="0"/>
              <a:t> as part of the planning process. </a:t>
            </a:r>
          </a:p>
          <a:p>
            <a:r>
              <a:rPr lang="en-US" dirty="0"/>
              <a:t>These </a:t>
            </a:r>
            <a:r>
              <a:rPr lang="en-US" b="1" dirty="0"/>
              <a:t>constraints</a:t>
            </a:r>
            <a:r>
              <a:rPr lang="en-US" dirty="0"/>
              <a:t> may be given to us before we even begin, or we may have to actively elicit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i="1" dirty="0"/>
              <a:t>“A problem can be defined as the </a:t>
            </a:r>
            <a:r>
              <a:rPr lang="en-US" sz="3600" b="1" i="1" u="sng" dirty="0"/>
              <a:t>difference</a:t>
            </a:r>
            <a:r>
              <a:rPr lang="en-US" sz="3600" i="1" dirty="0"/>
              <a:t> between things as </a:t>
            </a:r>
            <a:r>
              <a:rPr lang="en-US" sz="3600" b="1" i="1" u="sng" dirty="0"/>
              <a:t>perceived</a:t>
            </a:r>
            <a:r>
              <a:rPr lang="en-US" sz="3600" i="1" dirty="0"/>
              <a:t> and </a:t>
            </a:r>
            <a:r>
              <a:rPr lang="en-US" sz="3600" b="1" i="1" u="sng" dirty="0"/>
              <a:t>desired</a:t>
            </a:r>
            <a:r>
              <a:rPr lang="en-US" sz="3600" i="1" dirty="0"/>
              <a:t>”.</a:t>
            </a:r>
          </a:p>
          <a:p>
            <a:pPr algn="just"/>
            <a:endParaRPr lang="en-US" dirty="0"/>
          </a:p>
          <a:p>
            <a:r>
              <a:rPr lang="en-US" dirty="0"/>
              <a:t>If user perceives something as a problem, it should be addressed.</a:t>
            </a:r>
          </a:p>
        </p:txBody>
      </p:sp>
    </p:spTree>
    <p:extLst>
      <p:ext uri="{BB962C8B-B14F-4D97-AF65-F5344CB8AC3E}">
        <p14:creationId xmlns:p14="http://schemas.microsoft.com/office/powerpoint/2010/main" val="267273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 Identify the constraints imposed 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63" y="1765300"/>
            <a:ext cx="7661275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Schedule &amp; Resources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Politics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Systems</a:t>
            </a:r>
          </a:p>
          <a:p>
            <a:r>
              <a:rPr lang="en-US" dirty="0"/>
              <a:t>Environment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B88B9FA-A6B8-476B-9358-AAFECD67B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40213A5-12CE-45C4-A60E-E87A41BF8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 for listening</a:t>
            </a:r>
          </a:p>
          <a:p>
            <a:pPr eaLnBrk="1" hangingPunct="1"/>
            <a:r>
              <a:rPr lang="en-US" altLang="en-US"/>
              <a:t>Questions would be appreciated.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1B4C-417C-43F1-803F-3D441CDA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- 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B422-826F-4B67-B619-F64EA886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of </a:t>
            </a:r>
            <a:r>
              <a:rPr lang="en-US" b="1" dirty="0"/>
              <a:t>problem analysis</a:t>
            </a:r>
            <a:r>
              <a:rPr lang="en-US" dirty="0"/>
              <a:t> is to gain a better </a:t>
            </a:r>
            <a:r>
              <a:rPr lang="en-US" b="1" dirty="0"/>
              <a:t>understanding</a:t>
            </a:r>
            <a:r>
              <a:rPr lang="en-US" dirty="0"/>
              <a:t> of the </a:t>
            </a:r>
            <a:r>
              <a:rPr lang="en-US" b="1" dirty="0"/>
              <a:t>problem</a:t>
            </a:r>
            <a:r>
              <a:rPr lang="en-US" dirty="0"/>
              <a:t> being solved </a:t>
            </a:r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/>
              <a:t>development</a:t>
            </a:r>
            <a:r>
              <a:rPr lang="en-US" dirty="0"/>
              <a:t> begins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5975-014E-41BD-BC07-8A9CB06A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323A-0735-481C-930A-9BEABA88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144859"/>
            <a:ext cx="7668065" cy="2568281"/>
          </a:xfrm>
        </p:spPr>
        <p:txBody>
          <a:bodyPr/>
          <a:lstStyle/>
          <a:p>
            <a:pPr marL="449262" lvl="1" indent="0">
              <a:buNone/>
            </a:pPr>
            <a:r>
              <a:rPr lang="en-US" sz="3600" i="1" dirty="0"/>
              <a:t>“The process of understanding real world</a:t>
            </a:r>
            <a:r>
              <a:rPr lang="en-US" sz="3600" i="1" u="sng" dirty="0"/>
              <a:t> </a:t>
            </a:r>
            <a:r>
              <a:rPr lang="en-US" sz="3600" b="1" i="1" u="sng" dirty="0"/>
              <a:t>problems</a:t>
            </a:r>
            <a:r>
              <a:rPr lang="en-US" sz="3600" i="1" u="sng" dirty="0"/>
              <a:t> </a:t>
            </a:r>
            <a:r>
              <a:rPr lang="en-US" sz="3600" i="1" dirty="0"/>
              <a:t>and </a:t>
            </a:r>
            <a:r>
              <a:rPr lang="en-US" sz="3600" b="1" i="1" u="sng" dirty="0"/>
              <a:t>user</a:t>
            </a:r>
            <a:r>
              <a:rPr lang="en-US" sz="3600" i="1" u="sng" dirty="0"/>
              <a:t> </a:t>
            </a:r>
            <a:r>
              <a:rPr lang="en-US" sz="3600" b="1" i="1" u="sng" dirty="0"/>
              <a:t>needs</a:t>
            </a:r>
            <a:r>
              <a:rPr lang="en-US" sz="3600" i="1" u="sng" dirty="0"/>
              <a:t> </a:t>
            </a:r>
            <a:r>
              <a:rPr lang="en-US" sz="3600" i="1" dirty="0"/>
              <a:t>and </a:t>
            </a:r>
            <a:r>
              <a:rPr lang="en-US" sz="3600" b="1" i="1" u="sng" dirty="0"/>
              <a:t>proposing</a:t>
            </a:r>
            <a:r>
              <a:rPr lang="en-US" sz="3600" i="1" u="sng" dirty="0"/>
              <a:t> </a:t>
            </a:r>
            <a:r>
              <a:rPr lang="en-US" sz="3600" b="1" i="1" u="sng" dirty="0"/>
              <a:t>solutions</a:t>
            </a:r>
            <a:r>
              <a:rPr lang="en-US" sz="3600" i="1" u="sng" dirty="0"/>
              <a:t> </a:t>
            </a:r>
            <a:r>
              <a:rPr lang="en-US" sz="3600" i="1" dirty="0"/>
              <a:t>to </a:t>
            </a:r>
            <a:r>
              <a:rPr lang="en-US" sz="3600" b="1" i="1" u="sng" dirty="0"/>
              <a:t>meet</a:t>
            </a:r>
            <a:r>
              <a:rPr lang="en-US" sz="3600" i="1" dirty="0"/>
              <a:t> those </a:t>
            </a:r>
            <a:r>
              <a:rPr lang="en-US" sz="3600" b="1" i="1" u="sng" dirty="0"/>
              <a:t>needs</a:t>
            </a:r>
            <a:r>
              <a:rPr lang="en-US" sz="3600" i="1" dirty="0"/>
              <a:t>”.</a:t>
            </a:r>
          </a:p>
          <a:p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73379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vs.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is built to </a:t>
            </a:r>
          </a:p>
          <a:p>
            <a:pPr lvl="1"/>
            <a:r>
              <a:rPr lang="en-US" dirty="0"/>
              <a:t>Solve a problem</a:t>
            </a:r>
          </a:p>
          <a:p>
            <a:pPr lvl="1"/>
            <a:r>
              <a:rPr lang="en-US" dirty="0"/>
              <a:t>Take advantage of opportunities</a:t>
            </a:r>
          </a:p>
          <a:p>
            <a:pPr lvl="2"/>
            <a:r>
              <a:rPr lang="en-US" dirty="0"/>
              <a:t>2 sides of same coin, matter of perspective.</a:t>
            </a:r>
          </a:p>
        </p:txBody>
      </p:sp>
    </p:spTree>
    <p:extLst>
      <p:ext uri="{BB962C8B-B14F-4D97-AF65-F5344CB8AC3E}">
        <p14:creationId xmlns:p14="http://schemas.microsoft.com/office/powerpoint/2010/main" val="192617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95" y="1856935"/>
            <a:ext cx="7780606" cy="4239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Sometimes, the </a:t>
            </a:r>
            <a:r>
              <a:rPr lang="en-US" b="1" dirty="0"/>
              <a:t>simplest solution</a:t>
            </a:r>
            <a:r>
              <a:rPr lang="en-US" dirty="0"/>
              <a:t> is a </a:t>
            </a:r>
            <a:r>
              <a:rPr lang="en-US" b="1" dirty="0"/>
              <a:t>workaround</a:t>
            </a:r>
            <a:r>
              <a:rPr lang="en-US" dirty="0"/>
              <a:t>, or </a:t>
            </a:r>
            <a:r>
              <a:rPr lang="en-US" b="1" dirty="0"/>
              <a:t>revised business process</a:t>
            </a:r>
            <a:r>
              <a:rPr lang="en-US" dirty="0"/>
              <a:t>, rather than a new system. </a:t>
            </a:r>
          </a:p>
          <a:p>
            <a:r>
              <a:rPr lang="en-US" b="1" dirty="0"/>
              <a:t>Changing</a:t>
            </a:r>
            <a:r>
              <a:rPr lang="en-US" dirty="0"/>
              <a:t> the user's </a:t>
            </a:r>
            <a:r>
              <a:rPr lang="en-US" b="1" dirty="0"/>
              <a:t>desire</a:t>
            </a:r>
            <a:r>
              <a:rPr lang="en-US" dirty="0"/>
              <a:t> or </a:t>
            </a:r>
            <a:r>
              <a:rPr lang="en-US" b="1" dirty="0"/>
              <a:t>perception</a:t>
            </a:r>
            <a:r>
              <a:rPr lang="en-US" dirty="0"/>
              <a:t> may be the most </a:t>
            </a:r>
            <a:r>
              <a:rPr lang="en-US" b="1" dirty="0"/>
              <a:t>cost-effective</a:t>
            </a:r>
            <a:r>
              <a:rPr lang="en-US" dirty="0"/>
              <a:t> approach to address a problem. </a:t>
            </a:r>
          </a:p>
          <a:p>
            <a:r>
              <a:rPr lang="en-US" dirty="0"/>
              <a:t>It is recommended to </a:t>
            </a:r>
            <a:r>
              <a:rPr lang="en-US" b="1" dirty="0"/>
              <a:t>explore</a:t>
            </a:r>
            <a:r>
              <a:rPr lang="en-US" dirty="0"/>
              <a:t> these </a:t>
            </a:r>
            <a:r>
              <a:rPr lang="en-US" b="1" dirty="0"/>
              <a:t>alternative solutions </a:t>
            </a:r>
            <a:r>
              <a:rPr lang="en-US" dirty="0"/>
              <a:t>before leaping into a new system solution.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D0BC-8B37-4F84-89F4-0DC46BD7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E4FE-E423-41BB-9079-26728D52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3" y="1784251"/>
            <a:ext cx="7661275" cy="4292991"/>
          </a:xfrm>
        </p:spPr>
        <p:txBody>
          <a:bodyPr/>
          <a:lstStyle/>
          <a:p>
            <a:r>
              <a:rPr lang="en-US" dirty="0"/>
              <a:t>Incremental </a:t>
            </a:r>
            <a:r>
              <a:rPr lang="en-US" b="1" dirty="0"/>
              <a:t>improvements</a:t>
            </a:r>
            <a:r>
              <a:rPr lang="en-US" dirty="0"/>
              <a:t> to existing systems</a:t>
            </a:r>
          </a:p>
          <a:p>
            <a:r>
              <a:rPr lang="en-US" dirty="0"/>
              <a:t>Providing alternative solutions </a:t>
            </a:r>
            <a:r>
              <a:rPr lang="en-US" sz="2800" b="1" i="1" dirty="0"/>
              <a:t>(i.e. Upgrades)</a:t>
            </a:r>
            <a:r>
              <a:rPr lang="en-US" b="1" dirty="0"/>
              <a:t> </a:t>
            </a:r>
            <a:r>
              <a:rPr lang="en-US" dirty="0"/>
              <a:t>that do not require new system development </a:t>
            </a:r>
            <a:r>
              <a:rPr lang="en-US" sz="2800" b="1" dirty="0"/>
              <a:t>(e.g., Android upgrades for mobile phone)</a:t>
            </a:r>
          </a:p>
          <a:p>
            <a:r>
              <a:rPr lang="en-US"/>
              <a:t>Providing </a:t>
            </a:r>
            <a:r>
              <a:rPr lang="en-US" b="1" dirty="0"/>
              <a:t>additional training </a:t>
            </a:r>
            <a:r>
              <a:rPr lang="en-US" dirty="0"/>
              <a:t>if there any problems to operate current systems</a:t>
            </a:r>
          </a:p>
        </p:txBody>
      </p:sp>
    </p:spTree>
    <p:extLst>
      <p:ext uri="{BB962C8B-B14F-4D97-AF65-F5344CB8AC3E}">
        <p14:creationId xmlns:p14="http://schemas.microsoft.com/office/powerpoint/2010/main" val="36736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CC1-3BFD-4CA2-9917-F2D6D78E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workarounds fail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56EF-84D3-46F5-88E5-8F81EF5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when these </a:t>
            </a:r>
            <a:r>
              <a:rPr lang="en-US" b="1" dirty="0"/>
              <a:t>alternative</a:t>
            </a:r>
            <a:r>
              <a:rPr lang="en-US" dirty="0"/>
              <a:t> </a:t>
            </a:r>
            <a:r>
              <a:rPr lang="en-US" b="1" dirty="0"/>
              <a:t>activities</a:t>
            </a:r>
            <a:r>
              <a:rPr lang="en-US" dirty="0"/>
              <a:t> </a:t>
            </a:r>
            <a:r>
              <a:rPr lang="en-US" b="1" dirty="0"/>
              <a:t>fail</a:t>
            </a:r>
            <a:r>
              <a:rPr lang="en-US" dirty="0"/>
              <a:t> to </a:t>
            </a:r>
            <a:r>
              <a:rPr lang="en-US" b="1" dirty="0"/>
              <a:t>reduce</a:t>
            </a:r>
            <a:r>
              <a:rPr lang="en-US" dirty="0"/>
              <a:t> this </a:t>
            </a:r>
            <a:r>
              <a:rPr lang="en-US" b="1" dirty="0"/>
              <a:t>gap</a:t>
            </a:r>
            <a:r>
              <a:rPr lang="en-US" dirty="0"/>
              <a:t>, </a:t>
            </a:r>
          </a:p>
          <a:p>
            <a:r>
              <a:rPr lang="en-US" dirty="0"/>
              <a:t>then we have to actively </a:t>
            </a:r>
            <a:r>
              <a:rPr lang="en-US" b="1" dirty="0"/>
              <a:t>reduce</a:t>
            </a:r>
            <a:r>
              <a:rPr lang="en-US" dirty="0"/>
              <a:t> the </a:t>
            </a:r>
            <a:r>
              <a:rPr lang="en-US" b="1" dirty="0"/>
              <a:t>distance</a:t>
            </a:r>
            <a:r>
              <a:rPr lang="en-US" dirty="0"/>
              <a:t> between </a:t>
            </a:r>
            <a:r>
              <a:rPr lang="en-US" b="1" dirty="0"/>
              <a:t>perception</a:t>
            </a:r>
            <a:r>
              <a:rPr lang="en-US" dirty="0"/>
              <a:t> and </a:t>
            </a:r>
            <a:r>
              <a:rPr lang="en-US" b="1" dirty="0"/>
              <a:t>desire</a:t>
            </a:r>
            <a:r>
              <a:rPr lang="en-US" dirty="0"/>
              <a:t> by defining and implementing </a:t>
            </a:r>
            <a:r>
              <a:rPr lang="en-US" b="1" dirty="0"/>
              <a:t>new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4765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Theme" id="{44660AFF-4683-4129-B015-C0698A62C516}" vid="{6BE839A2-1AAF-443C-A6A5-24981CF63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1683</TotalTime>
  <Words>1210</Words>
  <Application>Microsoft Office PowerPoint</Application>
  <PresentationFormat>On-screen Show (4:3)</PresentationFormat>
  <Paragraphs>128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Times New Roman</vt:lpstr>
      <vt:lpstr>Tw Cen MT</vt:lpstr>
      <vt:lpstr>Tw Cen MT,Bold</vt:lpstr>
      <vt:lpstr>Wingdings</vt:lpstr>
      <vt:lpstr>MyTheme</vt:lpstr>
      <vt:lpstr>Software Requirement Engineering</vt:lpstr>
      <vt:lpstr>Outline</vt:lpstr>
      <vt:lpstr>What is Problem?</vt:lpstr>
      <vt:lpstr>Goal - Problem Analysis</vt:lpstr>
      <vt:lpstr>Problem Analysis</vt:lpstr>
      <vt:lpstr>Problem vs. Opportunity</vt:lpstr>
      <vt:lpstr>Problem Analysis </vt:lpstr>
      <vt:lpstr>Workarounds</vt:lpstr>
      <vt:lpstr>When workarounds fail !</vt:lpstr>
      <vt:lpstr>5 Steps: Problem Analysis</vt:lpstr>
      <vt:lpstr>STEP1: Gain Agreement on the Problem Definition</vt:lpstr>
      <vt:lpstr>The Problem Statement</vt:lpstr>
      <vt:lpstr>STEP2:  Understanding Root Cause</vt:lpstr>
      <vt:lpstr>Example: Root Cause</vt:lpstr>
      <vt:lpstr>STEP2:  Understanding Root Cause</vt:lpstr>
      <vt:lpstr>Fish Bone Diagram</vt:lpstr>
      <vt:lpstr>How to perform Root Cause Analysis?</vt:lpstr>
      <vt:lpstr>Addressing the Root Cause</vt:lpstr>
      <vt:lpstr>Addressing the Root Cause</vt:lpstr>
      <vt:lpstr>Problem Statement</vt:lpstr>
      <vt:lpstr>Problem Statement </vt:lpstr>
      <vt:lpstr>Step 3: Identify System Stakeholders and Users</vt:lpstr>
      <vt:lpstr>Step 3: Identify System Stakeholders and Users</vt:lpstr>
      <vt:lpstr>Step 4: Define System Solution Boundary</vt:lpstr>
      <vt:lpstr>Step 4: Define System Solution Boundary</vt:lpstr>
      <vt:lpstr>Step 4: Define System Solution Boundary</vt:lpstr>
      <vt:lpstr>Step 4: Define System Solution Boundary</vt:lpstr>
      <vt:lpstr>Step 4: Define System Solution Boundary</vt:lpstr>
      <vt:lpstr>Step 5:  Identify the constraints imposed on system</vt:lpstr>
      <vt:lpstr>Step 5:  Identify the constraints imposed on system</vt:lpstr>
      <vt:lpstr>The End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Requirements Engineering</dc:title>
  <dc:creator>Saima Naveed</dc:creator>
  <cp:lastModifiedBy>Muhammad Nasir</cp:lastModifiedBy>
  <cp:revision>191</cp:revision>
  <dcterms:created xsi:type="dcterms:W3CDTF">2015-10-06T07:34:38Z</dcterms:created>
  <dcterms:modified xsi:type="dcterms:W3CDTF">2022-02-15T15:40:20Z</dcterms:modified>
</cp:coreProperties>
</file>