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61" r:id="rId3"/>
    <p:sldId id="257" r:id="rId4"/>
    <p:sldId id="258" r:id="rId5"/>
    <p:sldId id="259"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p:restoredTop sz="94655"/>
  </p:normalViewPr>
  <p:slideViewPr>
    <p:cSldViewPr snapToGrid="0" snapToObjects="1">
      <p:cViewPr varScale="1">
        <p:scale>
          <a:sx n="94" d="100"/>
          <a:sy n="94"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849A2D-DBF1-474C-BB2C-6853A3668234}"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35738821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49A2D-DBF1-474C-BB2C-6853A3668234}"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60286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49A2D-DBF1-474C-BB2C-6853A3668234}"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180558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849A2D-DBF1-474C-BB2C-6853A3668234}"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312544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B849A2D-DBF1-474C-BB2C-6853A3668234}"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27680096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B849A2D-DBF1-474C-BB2C-6853A3668234}" type="datetimeFigureOut">
              <a:rPr lang="en-US" smtClean="0"/>
              <a:t>12/20/20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202606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B849A2D-DBF1-474C-BB2C-6853A3668234}"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B1D6B-3B53-F04A-A379-A6846838D10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5162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849A2D-DBF1-474C-BB2C-6853A3668234}"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322960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49A2D-DBF1-474C-BB2C-6853A3668234}"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320185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B849A2D-DBF1-474C-BB2C-6853A3668234}" type="datetimeFigureOut">
              <a:rPr lang="en-US" smtClean="0"/>
              <a:t>12/20/20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261395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B849A2D-DBF1-474C-BB2C-6853A3668234}" type="datetimeFigureOut">
              <a:rPr lang="en-US" smtClean="0"/>
              <a:t>12/20/20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53B1D6B-3B53-F04A-A379-A6846838D102}" type="slidenum">
              <a:rPr lang="en-US" smtClean="0"/>
              <a:t>‹#›</a:t>
            </a:fld>
            <a:endParaRPr lang="en-US"/>
          </a:p>
        </p:txBody>
      </p:sp>
    </p:spTree>
    <p:extLst>
      <p:ext uri="{BB962C8B-B14F-4D97-AF65-F5344CB8AC3E}">
        <p14:creationId xmlns:p14="http://schemas.microsoft.com/office/powerpoint/2010/main" val="7375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B849A2D-DBF1-474C-BB2C-6853A3668234}" type="datetimeFigureOut">
              <a:rPr lang="en-US" smtClean="0"/>
              <a:t>12/20/20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3B1D6B-3B53-F04A-A379-A6846838D102}" type="slidenum">
              <a:rPr lang="en-US" smtClean="0"/>
              <a:t>‹#›</a:t>
            </a:fld>
            <a:endParaRPr lang="en-US"/>
          </a:p>
        </p:txBody>
      </p:sp>
    </p:spTree>
    <p:extLst>
      <p:ext uri="{BB962C8B-B14F-4D97-AF65-F5344CB8AC3E}">
        <p14:creationId xmlns:p14="http://schemas.microsoft.com/office/powerpoint/2010/main" val="27357356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4B4177-E90C-A04F-932B-89C32CA3A1AD}"/>
              </a:ext>
            </a:extLst>
          </p:cNvPr>
          <p:cNvSpPr txBox="1"/>
          <p:nvPr/>
        </p:nvSpPr>
        <p:spPr>
          <a:xfrm>
            <a:off x="1262729" y="5499895"/>
            <a:ext cx="9638443" cy="484633"/>
          </a:xfrm>
          <a:prstGeom prst="rect">
            <a:avLst/>
          </a:prstGeom>
        </p:spPr>
        <p:txBody>
          <a:bodyPr rtlCol="0">
            <a:normAutofit fontScale="92500" lnSpcReduction="10000"/>
          </a:bodyPr>
          <a:lstStyle/>
          <a:p>
            <a:pPr>
              <a:lnSpc>
                <a:spcPct val="90000"/>
              </a:lnSpc>
              <a:spcAft>
                <a:spcPts val="600"/>
              </a:spcAft>
            </a:pPr>
            <a:r>
              <a:rPr lang="en-US" sz="1400" dirty="0"/>
              <a:t>By: Numan Talha Ayhan</a:t>
            </a:r>
          </a:p>
          <a:p>
            <a:pPr>
              <a:lnSpc>
                <a:spcPct val="90000"/>
              </a:lnSpc>
              <a:spcAft>
                <a:spcPts val="600"/>
              </a:spcAft>
            </a:pPr>
            <a:r>
              <a:rPr lang="en-US" sz="1400" dirty="0"/>
              <a:t>December 2020</a:t>
            </a:r>
          </a:p>
        </p:txBody>
      </p:sp>
      <p:sp>
        <p:nvSpPr>
          <p:cNvPr id="13" name="Rectangle 8">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0">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5918A-28CC-174D-866A-23F5321963B7}"/>
              </a:ext>
            </a:extLst>
          </p:cNvPr>
          <p:cNvSpPr>
            <a:spLocks noGrp="1"/>
          </p:cNvSpPr>
          <p:nvPr>
            <p:ph type="ctrTitle"/>
          </p:nvPr>
        </p:nvSpPr>
        <p:spPr>
          <a:xfrm>
            <a:off x="806196" y="1283860"/>
            <a:ext cx="10094975" cy="3656630"/>
          </a:xfrm>
          <a:ln>
            <a:noFill/>
          </a:ln>
        </p:spPr>
        <p:txBody>
          <a:bodyPr>
            <a:normAutofit fontScale="90000"/>
          </a:bodyPr>
          <a:lstStyle/>
          <a:p>
            <a:r>
              <a:rPr lang="en-US" sz="3600" b="1" dirty="0"/>
              <a:t>Coursera Capstone</a:t>
            </a:r>
            <a:br>
              <a:rPr lang="en-US" sz="3600" b="1" dirty="0"/>
            </a:br>
            <a:r>
              <a:rPr lang="en-US" sz="3600" b="1" dirty="0"/>
              <a:t>IBM Data Science</a:t>
            </a:r>
            <a:br>
              <a:rPr lang="en-US" sz="3600" b="1" dirty="0"/>
            </a:br>
            <a:r>
              <a:rPr lang="en-US" sz="3600" b="1" dirty="0"/>
              <a:t> </a:t>
            </a:r>
            <a:br>
              <a:rPr lang="en-US" sz="3600" b="1" dirty="0"/>
            </a:br>
            <a:r>
              <a:rPr lang="en-US" sz="3600" b="1" dirty="0"/>
              <a:t> </a:t>
            </a:r>
            <a:br>
              <a:rPr lang="en-US" sz="3600" b="1" dirty="0"/>
            </a:br>
            <a:r>
              <a:rPr lang="en-US" sz="3600" b="1" dirty="0"/>
              <a:t>Opening a new restaurant in Toronto, CA</a:t>
            </a:r>
            <a:br>
              <a:rPr lang="en-US" sz="3600" dirty="0"/>
            </a:br>
            <a:endParaRPr lang="en-US" sz="3600" dirty="0"/>
          </a:p>
        </p:txBody>
      </p:sp>
    </p:spTree>
    <p:extLst>
      <p:ext uri="{BB962C8B-B14F-4D97-AF65-F5344CB8AC3E}">
        <p14:creationId xmlns:p14="http://schemas.microsoft.com/office/powerpoint/2010/main" val="64612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F34FC-AC5B-2846-B064-83885C138EB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b="1" dirty="0">
                <a:solidFill>
                  <a:srgbClr val="FFFFFF"/>
                </a:solidFill>
              </a:rPr>
              <a:t>Intro</a:t>
            </a:r>
          </a:p>
        </p:txBody>
      </p:sp>
      <p:sp>
        <p:nvSpPr>
          <p:cNvPr id="3" name="Content Placeholder 2">
            <a:extLst>
              <a:ext uri="{FF2B5EF4-FFF2-40B4-BE49-F238E27FC236}">
                <a16:creationId xmlns:a16="http://schemas.microsoft.com/office/drawing/2014/main" id="{361481BD-AAC4-3D4C-9458-AF4474C28FF9}"/>
              </a:ext>
            </a:extLst>
          </p:cNvPr>
          <p:cNvSpPr>
            <a:spLocks noGrp="1"/>
          </p:cNvSpPr>
          <p:nvPr>
            <p:ph idx="1"/>
          </p:nvPr>
        </p:nvSpPr>
        <p:spPr>
          <a:xfrm>
            <a:off x="5591695" y="1402080"/>
            <a:ext cx="5320696" cy="4053840"/>
          </a:xfrm>
        </p:spPr>
        <p:txBody>
          <a:bodyPr anchor="ctr">
            <a:normAutofit lnSpcReduction="10000"/>
          </a:bodyPr>
          <a:lstStyle/>
          <a:p>
            <a:r>
              <a:rPr lang="en-US" sz="2400" dirty="0"/>
              <a:t>Turkish Cuisine is a very luxurious kitchen. Filled with lots of different recipes and meals it would be an honor to spread it across the world. Toronto being as diverse and a hot destination for tourists, we believe there are lots of benefits to opening restaurants in this location. Entrepreneurs who own Turkish based restaurants that can fit with the wants and needs of the western culture would be a great target segment.</a:t>
            </a:r>
          </a:p>
        </p:txBody>
      </p:sp>
    </p:spTree>
    <p:extLst>
      <p:ext uri="{BB962C8B-B14F-4D97-AF65-F5344CB8AC3E}">
        <p14:creationId xmlns:p14="http://schemas.microsoft.com/office/powerpoint/2010/main" val="17823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1C55B-1D32-C14F-83AA-1CCB3155453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b="1" dirty="0">
                <a:solidFill>
                  <a:srgbClr val="FFFFFF"/>
                </a:solidFill>
              </a:rPr>
              <a:t>Business Problem</a:t>
            </a:r>
          </a:p>
        </p:txBody>
      </p:sp>
      <p:sp>
        <p:nvSpPr>
          <p:cNvPr id="3" name="Content Placeholder 2">
            <a:extLst>
              <a:ext uri="{FF2B5EF4-FFF2-40B4-BE49-F238E27FC236}">
                <a16:creationId xmlns:a16="http://schemas.microsoft.com/office/drawing/2014/main" id="{1C8F96D5-0E46-3F4A-AEDA-ACC78218A01C}"/>
              </a:ext>
            </a:extLst>
          </p:cNvPr>
          <p:cNvSpPr>
            <a:spLocks noGrp="1"/>
          </p:cNvSpPr>
          <p:nvPr>
            <p:ph idx="1"/>
          </p:nvPr>
        </p:nvSpPr>
        <p:spPr>
          <a:xfrm>
            <a:off x="5591695" y="1402080"/>
            <a:ext cx="5320696" cy="4053840"/>
          </a:xfrm>
        </p:spPr>
        <p:txBody>
          <a:bodyPr anchor="ctr">
            <a:normAutofit/>
          </a:bodyPr>
          <a:lstStyle/>
          <a:p>
            <a:r>
              <a:rPr lang="en-US" sz="2400" dirty="0"/>
              <a:t>The objective of this project is to analyze and select the best locations to build a restaurant.</a:t>
            </a:r>
          </a:p>
          <a:p>
            <a:r>
              <a:rPr lang="en-US" sz="2400" dirty="0"/>
              <a:t>Choosing a location that is less crowded with restaurants but also not to far into the suburbs.</a:t>
            </a:r>
          </a:p>
          <a:p>
            <a:r>
              <a:rPr lang="en-US" sz="2400" dirty="0"/>
              <a:t>Business question:</a:t>
            </a:r>
          </a:p>
          <a:p>
            <a:pPr lvl="1"/>
            <a:r>
              <a:rPr lang="en-US" sz="2000" dirty="0"/>
              <a:t>What is the better location to open a fine dining Turkish Cuisine in the area of Toronto?</a:t>
            </a:r>
          </a:p>
        </p:txBody>
      </p:sp>
    </p:spTree>
    <p:extLst>
      <p:ext uri="{BB962C8B-B14F-4D97-AF65-F5344CB8AC3E}">
        <p14:creationId xmlns:p14="http://schemas.microsoft.com/office/powerpoint/2010/main" val="110039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7C6ED-F5BB-524C-90D0-C416E6A5DA9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b="1">
                <a:solidFill>
                  <a:srgbClr val="FFFFFF"/>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507C8749-2583-374E-9837-374F71DEE9F6}"/>
              </a:ext>
            </a:extLst>
          </p:cNvPr>
          <p:cNvSpPr>
            <a:spLocks noGrp="1"/>
          </p:cNvSpPr>
          <p:nvPr>
            <p:ph idx="1"/>
          </p:nvPr>
        </p:nvSpPr>
        <p:spPr>
          <a:xfrm>
            <a:off x="5591695" y="1402080"/>
            <a:ext cx="5320696" cy="4053840"/>
          </a:xfrm>
        </p:spPr>
        <p:txBody>
          <a:bodyPr anchor="ctr">
            <a:normAutofit fontScale="92500" lnSpcReduction="10000"/>
          </a:bodyPr>
          <a:lstStyle/>
          <a:p>
            <a:pPr>
              <a:lnSpc>
                <a:spcPct val="90000"/>
              </a:lnSpc>
            </a:pPr>
            <a:r>
              <a:rPr lang="en-US" sz="1600" dirty="0"/>
              <a:t>Data:</a:t>
            </a:r>
          </a:p>
          <a:p>
            <a:pPr lvl="1">
              <a:lnSpc>
                <a:spcPct val="90000"/>
              </a:lnSpc>
            </a:pPr>
            <a:r>
              <a:rPr lang="en-US" dirty="0"/>
              <a:t>List of neighborhoods in Toronto</a:t>
            </a:r>
          </a:p>
          <a:p>
            <a:pPr lvl="1">
              <a:lnSpc>
                <a:spcPct val="90000"/>
              </a:lnSpc>
            </a:pPr>
            <a:r>
              <a:rPr lang="en-US" dirty="0"/>
              <a:t>Latitude &amp; Longitude coordinates of those neighbors</a:t>
            </a:r>
          </a:p>
          <a:p>
            <a:pPr lvl="1">
              <a:lnSpc>
                <a:spcPct val="90000"/>
              </a:lnSpc>
            </a:pPr>
            <a:r>
              <a:rPr lang="en-US" dirty="0"/>
              <a:t>Venue data from Foursquare API</a:t>
            </a:r>
          </a:p>
          <a:p>
            <a:pPr lvl="1">
              <a:lnSpc>
                <a:spcPct val="90000"/>
              </a:lnSpc>
            </a:pPr>
            <a:endParaRPr lang="en-US" dirty="0"/>
          </a:p>
          <a:p>
            <a:pPr>
              <a:lnSpc>
                <a:spcPct val="90000"/>
              </a:lnSpc>
            </a:pPr>
            <a:r>
              <a:rPr lang="en-US" sz="1600" dirty="0"/>
              <a:t>Source:</a:t>
            </a:r>
          </a:p>
          <a:p>
            <a:pPr lvl="1">
              <a:lnSpc>
                <a:spcPct val="90000"/>
              </a:lnSpc>
            </a:pPr>
            <a:r>
              <a:rPr lang="en-US" dirty="0"/>
              <a:t>Foursquare API </a:t>
            </a:r>
          </a:p>
          <a:p>
            <a:pPr lvl="1">
              <a:lnSpc>
                <a:spcPct val="90000"/>
              </a:lnSpc>
            </a:pPr>
            <a:r>
              <a:rPr lang="en-US" dirty="0"/>
              <a:t>Geocoder</a:t>
            </a:r>
          </a:p>
          <a:p>
            <a:pPr lvl="1">
              <a:lnSpc>
                <a:spcPct val="90000"/>
              </a:lnSpc>
            </a:pPr>
            <a:r>
              <a:rPr lang="en-US" dirty="0"/>
              <a:t>Wikipedia</a:t>
            </a:r>
          </a:p>
          <a:p>
            <a:pPr lvl="2">
              <a:lnSpc>
                <a:spcPct val="90000"/>
              </a:lnSpc>
            </a:pPr>
            <a:r>
              <a:rPr lang="en-US" dirty="0"/>
              <a:t> (</a:t>
            </a:r>
            <a:r>
              <a:rPr lang="en-US" dirty="0">
                <a:hlinkClick r:id="rId2"/>
              </a:rPr>
              <a:t>https://en.wikipedia.org/wiki/List_of_postal_codes_of_Canada:_M</a:t>
            </a:r>
            <a:r>
              <a:rPr lang="en-US" dirty="0"/>
              <a:t>) </a:t>
            </a:r>
          </a:p>
          <a:p>
            <a:pPr lvl="1">
              <a:lnSpc>
                <a:spcPct val="90000"/>
              </a:lnSpc>
            </a:pPr>
            <a:r>
              <a:rPr lang="en-US" dirty="0"/>
              <a:t>CSV file of coordinates:</a:t>
            </a:r>
          </a:p>
          <a:p>
            <a:pPr lvl="2">
              <a:lnSpc>
                <a:spcPct val="90000"/>
              </a:lnSpc>
            </a:pPr>
            <a:r>
              <a:rPr lang="en-US" dirty="0">
                <a:hlinkClick r:id="rId3"/>
              </a:rPr>
              <a:t>http://cocl.us/Geospatial_data</a:t>
            </a:r>
            <a:r>
              <a:rPr lang="en-US" dirty="0"/>
              <a:t> </a:t>
            </a:r>
          </a:p>
        </p:txBody>
      </p:sp>
    </p:spTree>
    <p:extLst>
      <p:ext uri="{BB962C8B-B14F-4D97-AF65-F5344CB8AC3E}">
        <p14:creationId xmlns:p14="http://schemas.microsoft.com/office/powerpoint/2010/main" val="12481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F4C9F-23ED-DE49-98B4-DD396536364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700" b="1">
                <a:solidFill>
                  <a:srgbClr val="FFFFFF"/>
                </a:solidFill>
              </a:rPr>
              <a:t>Methodology</a:t>
            </a:r>
          </a:p>
        </p:txBody>
      </p:sp>
      <p:sp>
        <p:nvSpPr>
          <p:cNvPr id="3" name="Content Placeholder 2">
            <a:extLst>
              <a:ext uri="{FF2B5EF4-FFF2-40B4-BE49-F238E27FC236}">
                <a16:creationId xmlns:a16="http://schemas.microsoft.com/office/drawing/2014/main" id="{3123E4BB-4EAD-EF49-AD8C-CF39EEF0E882}"/>
              </a:ext>
            </a:extLst>
          </p:cNvPr>
          <p:cNvSpPr>
            <a:spLocks noGrp="1"/>
          </p:cNvSpPr>
          <p:nvPr>
            <p:ph idx="1"/>
          </p:nvPr>
        </p:nvSpPr>
        <p:spPr>
          <a:xfrm>
            <a:off x="5591695" y="1402080"/>
            <a:ext cx="5320696" cy="4053840"/>
          </a:xfrm>
        </p:spPr>
        <p:txBody>
          <a:bodyPr anchor="ctr">
            <a:normAutofit/>
          </a:bodyPr>
          <a:lstStyle/>
          <a:p>
            <a:pPr>
              <a:lnSpc>
                <a:spcPct val="90000"/>
              </a:lnSpc>
            </a:pPr>
            <a:r>
              <a:rPr lang="en-US" dirty="0"/>
              <a:t>Web scraping Wikipedia</a:t>
            </a:r>
          </a:p>
          <a:p>
            <a:pPr>
              <a:lnSpc>
                <a:spcPct val="90000"/>
              </a:lnSpc>
            </a:pPr>
            <a:r>
              <a:rPr lang="en-US" dirty="0"/>
              <a:t>Merging scraped data frame with latitude/longitude CSV file</a:t>
            </a:r>
          </a:p>
          <a:p>
            <a:pPr>
              <a:lnSpc>
                <a:spcPct val="90000"/>
              </a:lnSpc>
            </a:pPr>
            <a:r>
              <a:rPr lang="en-US" dirty="0"/>
              <a:t>Using Foursquare credentials to call venues with a limit of 100 in the Toronto area</a:t>
            </a:r>
          </a:p>
          <a:p>
            <a:pPr>
              <a:lnSpc>
                <a:spcPct val="90000"/>
              </a:lnSpc>
            </a:pPr>
            <a:r>
              <a:rPr lang="en-US" dirty="0"/>
              <a:t>Filtering and creating new data frames that include only data needed: neighborhood, venue category, latitude, longitude</a:t>
            </a:r>
          </a:p>
          <a:p>
            <a:pPr>
              <a:lnSpc>
                <a:spcPct val="90000"/>
              </a:lnSpc>
            </a:pPr>
            <a:r>
              <a:rPr lang="en-US" dirty="0"/>
              <a:t>Use one hot encoder to receive binary values</a:t>
            </a:r>
          </a:p>
          <a:p>
            <a:pPr>
              <a:lnSpc>
                <a:spcPct val="90000"/>
              </a:lnSpc>
            </a:pPr>
            <a:r>
              <a:rPr lang="en-US" dirty="0"/>
              <a:t>Cluster with k-means and sort based on cluster</a:t>
            </a:r>
          </a:p>
          <a:p>
            <a:pPr>
              <a:lnSpc>
                <a:spcPct val="90000"/>
              </a:lnSpc>
            </a:pPr>
            <a:r>
              <a:rPr lang="en-US" dirty="0"/>
              <a:t>Visualize with folium to see clustered neighborhoods in Toronto to finalize the analysis.</a:t>
            </a:r>
          </a:p>
        </p:txBody>
      </p:sp>
    </p:spTree>
    <p:extLst>
      <p:ext uri="{BB962C8B-B14F-4D97-AF65-F5344CB8AC3E}">
        <p14:creationId xmlns:p14="http://schemas.microsoft.com/office/powerpoint/2010/main" val="400340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9C67-6807-D942-AB97-9FA4D71086EC}"/>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t>Results</a:t>
            </a:r>
          </a:p>
        </p:txBody>
      </p:sp>
      <p:sp>
        <p:nvSpPr>
          <p:cNvPr id="6" name="TextBox 5">
            <a:extLst>
              <a:ext uri="{FF2B5EF4-FFF2-40B4-BE49-F238E27FC236}">
                <a16:creationId xmlns:a16="http://schemas.microsoft.com/office/drawing/2014/main" id="{7F6F4D07-34AC-7943-B713-6677C39FF78B}"/>
              </a:ext>
            </a:extLst>
          </p:cNvPr>
          <p:cNvSpPr txBox="1"/>
          <p:nvPr/>
        </p:nvSpPr>
        <p:spPr>
          <a:xfrm>
            <a:off x="803244" y="2638044"/>
            <a:ext cx="3063765" cy="3263206"/>
          </a:xfrm>
          <a:prstGeom prst="rect">
            <a:avLst/>
          </a:prstGeom>
        </p:spPr>
        <p:txBody>
          <a:bodyPr vert="horz" lIns="91440" tIns="45720" rIns="91440" bIns="45720" rtlCol="0">
            <a:normAutofit/>
          </a:bodyPr>
          <a:lstStyle/>
          <a:p>
            <a:pPr indent="-228600" defTabSz="914400">
              <a:spcBef>
                <a:spcPts val="1000"/>
              </a:spcBef>
              <a:spcAft>
                <a:spcPts val="600"/>
              </a:spcAft>
              <a:buClr>
                <a:schemeClr val="accent2"/>
              </a:buClr>
              <a:buFont typeface="Arial" panose="020B0604020202020204" pitchFamily="34" charset="0"/>
              <a:buChar char="•"/>
            </a:pPr>
            <a:r>
              <a:rPr lang="en-US">
                <a:solidFill>
                  <a:schemeClr val="tx1">
                    <a:lumMod val="85000"/>
                    <a:lumOff val="15000"/>
                  </a:schemeClr>
                </a:solidFill>
              </a:rPr>
              <a:t>Neighborhoods were clustered into 3 categories:</a:t>
            </a:r>
          </a:p>
          <a:p>
            <a:pPr indent="-228600" defTabSz="914400">
              <a:spcBef>
                <a:spcPts val="1000"/>
              </a:spcBef>
              <a:spcAft>
                <a:spcPts val="600"/>
              </a:spcAft>
              <a:buClr>
                <a:schemeClr val="accent2"/>
              </a:buClr>
              <a:buFont typeface="Arial" panose="020B0604020202020204" pitchFamily="34" charset="0"/>
              <a:buChar char="•"/>
            </a:pPr>
            <a:r>
              <a:rPr lang="en-US">
                <a:solidFill>
                  <a:schemeClr val="tx1">
                    <a:lumMod val="85000"/>
                    <a:lumOff val="15000"/>
                  </a:schemeClr>
                </a:solidFill>
              </a:rPr>
              <a:t>	Cluster 0: 48 Red markers</a:t>
            </a:r>
          </a:p>
          <a:p>
            <a:pPr indent="-228600" defTabSz="914400">
              <a:spcBef>
                <a:spcPts val="1000"/>
              </a:spcBef>
              <a:spcAft>
                <a:spcPts val="600"/>
              </a:spcAft>
              <a:buClr>
                <a:schemeClr val="accent2"/>
              </a:buClr>
              <a:buFont typeface="Arial" panose="020B0604020202020204" pitchFamily="34" charset="0"/>
              <a:buChar char="•"/>
            </a:pPr>
            <a:r>
              <a:rPr lang="en-US">
                <a:solidFill>
                  <a:schemeClr val="tx1">
                    <a:lumMod val="85000"/>
                    <a:lumOff val="15000"/>
                  </a:schemeClr>
                </a:solidFill>
              </a:rPr>
              <a:t>	Cluster 1: 54 Purple markers</a:t>
            </a:r>
          </a:p>
          <a:p>
            <a:pPr indent="-228600" defTabSz="914400">
              <a:spcBef>
                <a:spcPts val="1000"/>
              </a:spcBef>
              <a:spcAft>
                <a:spcPts val="600"/>
              </a:spcAft>
              <a:buClr>
                <a:schemeClr val="accent2"/>
              </a:buClr>
              <a:buFont typeface="Arial" panose="020B0604020202020204" pitchFamily="34" charset="0"/>
              <a:buChar char="•"/>
            </a:pPr>
            <a:r>
              <a:rPr lang="en-US">
                <a:solidFill>
                  <a:schemeClr val="tx1">
                    <a:lumMod val="85000"/>
                    <a:lumOff val="15000"/>
                  </a:schemeClr>
                </a:solidFill>
              </a:rPr>
              <a:t>	Cluster 2: 1 Green Marker</a:t>
            </a:r>
          </a:p>
        </p:txBody>
      </p:sp>
      <p:sp>
        <p:nvSpPr>
          <p:cNvPr id="15"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a:extLst>
              <a:ext uri="{FF2B5EF4-FFF2-40B4-BE49-F238E27FC236}">
                <a16:creationId xmlns:a16="http://schemas.microsoft.com/office/drawing/2014/main" id="{77EAD4AF-4048-E54D-B6B8-ED4E377959CC}"/>
              </a:ext>
            </a:extLst>
          </p:cNvPr>
          <p:cNvPicPr>
            <a:picLocks noGrp="1" noChangeAspect="1"/>
          </p:cNvPicPr>
          <p:nvPr>
            <p:ph idx="1"/>
          </p:nvPr>
        </p:nvPicPr>
        <p:blipFill rotWithShape="1">
          <a:blip r:embed="rId2"/>
          <a:stretch/>
        </p:blipFill>
        <p:spPr>
          <a:xfrm>
            <a:off x="4823366" y="1572636"/>
            <a:ext cx="6227064" cy="3720670"/>
          </a:xfrm>
          <a:prstGeom prst="rect">
            <a:avLst/>
          </a:prstGeom>
        </p:spPr>
      </p:pic>
    </p:spTree>
    <p:extLst>
      <p:ext uri="{BB962C8B-B14F-4D97-AF65-F5344CB8AC3E}">
        <p14:creationId xmlns:p14="http://schemas.microsoft.com/office/powerpoint/2010/main" val="290009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1D5D5-C5B0-CA4F-BA35-6398E8EC704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b="1">
                <a:solidFill>
                  <a:srgbClr val="FFFFFF"/>
                </a:solidFill>
              </a:rPr>
              <a:t>Discussion</a:t>
            </a:r>
          </a:p>
        </p:txBody>
      </p:sp>
      <p:sp>
        <p:nvSpPr>
          <p:cNvPr id="3" name="Content Placeholder 2">
            <a:extLst>
              <a:ext uri="{FF2B5EF4-FFF2-40B4-BE49-F238E27FC236}">
                <a16:creationId xmlns:a16="http://schemas.microsoft.com/office/drawing/2014/main" id="{BF891027-49A9-5A41-B470-627570CBEBD9}"/>
              </a:ext>
            </a:extLst>
          </p:cNvPr>
          <p:cNvSpPr>
            <a:spLocks noGrp="1"/>
          </p:cNvSpPr>
          <p:nvPr>
            <p:ph idx="1"/>
          </p:nvPr>
        </p:nvSpPr>
        <p:spPr>
          <a:xfrm>
            <a:off x="5591695" y="1402080"/>
            <a:ext cx="5320696" cy="4053840"/>
          </a:xfrm>
        </p:spPr>
        <p:txBody>
          <a:bodyPr anchor="ctr">
            <a:normAutofit/>
          </a:bodyPr>
          <a:lstStyle/>
          <a:p>
            <a:r>
              <a:rPr lang="en-US" dirty="0"/>
              <a:t>There was a large difference between cluster 2 compared to cluster 1 and 0.</a:t>
            </a:r>
          </a:p>
          <a:p>
            <a:r>
              <a:rPr lang="en-US" dirty="0"/>
              <a:t>The downtown area being cluster 0 was more tightly packed then cluster 1.</a:t>
            </a:r>
          </a:p>
          <a:p>
            <a:r>
              <a:rPr lang="en-US" dirty="0"/>
              <a:t>Cluster 2 (green) was only 1 and further north then the other locations.</a:t>
            </a:r>
          </a:p>
        </p:txBody>
      </p:sp>
    </p:spTree>
    <p:extLst>
      <p:ext uri="{BB962C8B-B14F-4D97-AF65-F5344CB8AC3E}">
        <p14:creationId xmlns:p14="http://schemas.microsoft.com/office/powerpoint/2010/main" val="221024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991AB-28FB-9048-9A91-1443E8D9658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200" b="1">
                <a:solidFill>
                  <a:srgbClr val="FFFFFF"/>
                </a:solidFill>
              </a:rPr>
              <a:t>Recommendations</a:t>
            </a:r>
          </a:p>
        </p:txBody>
      </p:sp>
      <p:sp>
        <p:nvSpPr>
          <p:cNvPr id="3" name="Content Placeholder 2">
            <a:extLst>
              <a:ext uri="{FF2B5EF4-FFF2-40B4-BE49-F238E27FC236}">
                <a16:creationId xmlns:a16="http://schemas.microsoft.com/office/drawing/2014/main" id="{770CC439-A05B-BA46-A620-86AFE7B56CDC}"/>
              </a:ext>
            </a:extLst>
          </p:cNvPr>
          <p:cNvSpPr>
            <a:spLocks noGrp="1"/>
          </p:cNvSpPr>
          <p:nvPr>
            <p:ph idx="1"/>
          </p:nvPr>
        </p:nvSpPr>
        <p:spPr>
          <a:xfrm>
            <a:off x="5591695" y="1402080"/>
            <a:ext cx="5320696" cy="4053840"/>
          </a:xfrm>
        </p:spPr>
        <p:txBody>
          <a:bodyPr anchor="ctr">
            <a:normAutofit/>
          </a:bodyPr>
          <a:lstStyle/>
          <a:p>
            <a:r>
              <a:rPr lang="en-US" dirty="0"/>
              <a:t>We advise to open a restaurant in cluster 1(purple). Although there are more in this cluster, they are widely spread out compared to cluster 0 (red). </a:t>
            </a:r>
          </a:p>
          <a:p>
            <a:r>
              <a:rPr lang="en-US" dirty="0"/>
              <a:t>Being in cluster 1 would increase chances of sales as this would mark uniqueness of menu and more room to market with less </a:t>
            </a:r>
            <a:r>
              <a:rPr lang="en-US" dirty="0" err="1"/>
              <a:t>competion</a:t>
            </a:r>
            <a:r>
              <a:rPr lang="en-US" dirty="0"/>
              <a:t> around. </a:t>
            </a:r>
          </a:p>
          <a:p>
            <a:r>
              <a:rPr lang="en-US" dirty="0"/>
              <a:t>Being distant from downtown also betters chances with parking spaces and a calmer environment.</a:t>
            </a:r>
          </a:p>
        </p:txBody>
      </p:sp>
    </p:spTree>
    <p:extLst>
      <p:ext uri="{BB962C8B-B14F-4D97-AF65-F5344CB8AC3E}">
        <p14:creationId xmlns:p14="http://schemas.microsoft.com/office/powerpoint/2010/main" val="103572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28936-BD1B-4741-A748-0D649429D07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a:solidFill>
                  <a:srgbClr val="FFFFFF"/>
                </a:solidFill>
              </a:rPr>
              <a:t>Conclusion</a:t>
            </a:r>
          </a:p>
        </p:txBody>
      </p:sp>
      <p:sp>
        <p:nvSpPr>
          <p:cNvPr id="3" name="Content Placeholder 2">
            <a:extLst>
              <a:ext uri="{FF2B5EF4-FFF2-40B4-BE49-F238E27FC236}">
                <a16:creationId xmlns:a16="http://schemas.microsoft.com/office/drawing/2014/main" id="{456630D0-7631-E64F-928D-57220CCFA4AF}"/>
              </a:ext>
            </a:extLst>
          </p:cNvPr>
          <p:cNvSpPr>
            <a:spLocks noGrp="1"/>
          </p:cNvSpPr>
          <p:nvPr>
            <p:ph idx="1"/>
          </p:nvPr>
        </p:nvSpPr>
        <p:spPr>
          <a:xfrm>
            <a:off x="5591695" y="1402080"/>
            <a:ext cx="5320696" cy="4053840"/>
          </a:xfrm>
        </p:spPr>
        <p:txBody>
          <a:bodyPr anchor="ctr">
            <a:normAutofit/>
          </a:bodyPr>
          <a:lstStyle/>
          <a:p>
            <a:r>
              <a:rPr lang="en-US" dirty="0"/>
              <a:t>Custer 1(purple) is the recommendation to opening a new restaurant. </a:t>
            </a:r>
          </a:p>
          <a:p>
            <a:r>
              <a:rPr lang="en-US" dirty="0"/>
              <a:t>Although we did not look into types of restaurants in the areas for example Italian or regular dine in. we focused on the quantity of the restaurants in the areas. If more analysis is wanted and stakeholders request to be in cluster 0, there can be another analysis made so that there is not two Italian restaurants side by side.</a:t>
            </a:r>
          </a:p>
        </p:txBody>
      </p:sp>
    </p:spTree>
    <p:extLst>
      <p:ext uri="{BB962C8B-B14F-4D97-AF65-F5344CB8AC3E}">
        <p14:creationId xmlns:p14="http://schemas.microsoft.com/office/powerpoint/2010/main" val="5787395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TotalTime>
  <Words>538</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Parcel</vt:lpstr>
      <vt:lpstr>Coursera Capstone IBM Data Science     Opening a new restaurant in Toronto, CA </vt:lpstr>
      <vt:lpstr>Intro</vt:lpstr>
      <vt:lpstr>Business Problem</vt:lpstr>
      <vt:lpstr>Data</vt:lpstr>
      <vt:lpstr>Methodology</vt:lpstr>
      <vt:lpstr>Results</vt:lpstr>
      <vt:lpstr>Discussion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Data Science     Opening a new restaurant in Toronto, CA </dc:title>
  <dc:creator>Numan Ayhan</dc:creator>
  <cp:lastModifiedBy>Numan Ayhan</cp:lastModifiedBy>
  <cp:revision>1</cp:revision>
  <dcterms:created xsi:type="dcterms:W3CDTF">2020-12-20T21:54:07Z</dcterms:created>
  <dcterms:modified xsi:type="dcterms:W3CDTF">2020-12-20T21:55:55Z</dcterms:modified>
</cp:coreProperties>
</file>