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7" r:id="rId7"/>
    <p:sldId id="263" r:id="rId8"/>
    <p:sldId id="262" r:id="rId9"/>
    <p:sldId id="266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4D92-E8D8-4534-821D-C67131660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6A731-2AB1-4460-BCDB-E593AABB4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A3BA-FE90-4B5B-8A7F-E146E30C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635E-2ACA-46DE-8A99-64A8033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19E1-8D13-4775-BCB1-73381314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73FEF-FE67-4B06-949C-3C0F20B8D9E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4C894B-9428-4ABE-B00E-2DDC5E5D16AA}"/>
              </a:ext>
            </a:extLst>
          </p:cNvPr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603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5CA8-033D-444A-9FBC-5B338D9C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6162-1A46-4E9F-8806-4AFBEDDE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EC9E-1DD7-4247-B6FD-64AB18E2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48B8-CC54-4D87-A34D-F2E6DBB6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0D77-8C70-429A-9454-E7F5B91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6F6C2-8E52-4FA1-A897-CFCFA690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E3795-59B7-4BA7-9CCE-B214DE5D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5846-6506-4D10-9237-DCD631D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557F-8DBB-472C-AEA4-0D2A98C3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4231-56F8-4F77-876F-8C4828B7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8AAA-77E4-4B77-8D8E-BA2161C7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D730-4A67-46C7-88B2-CCFBA662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7E69-7DB0-44C3-852A-6F0D6373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FC61-585C-497D-BC60-74F64E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48CA-632C-491A-9094-460B9142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47A9-ABCB-40D0-944D-852AAAE8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663B-6E66-493E-9488-C498F47B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BCA7-F3A5-4EEB-A4FA-8D71A58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995B-7872-44D6-B0F2-D154ECC1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892F-CF9D-4D9F-936B-4554B23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EEA2-E9D1-4F18-B5BF-FE5ED070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A673-5DDD-45AF-9CEB-3E8572B6B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95F6-18CB-4540-B0A6-81F4B702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5678-D914-44DC-A1FB-70A3E8DC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DF9F-1BD1-4006-A8B1-8E6A8731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C6DF-A2D7-4E04-BB34-3D4D0C0E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BAD8-1EC2-41F7-B4FF-751373E5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491A-E7C2-4B0E-A000-2ED9F053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DD3DB-B812-44EB-82FF-655F49F2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871B-3BD6-4440-8A25-0D9F2D22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9A40E-23E1-4152-91CA-3F6C2634C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7E3D1-7738-4044-8008-CC7A6C52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96E31-2450-4D3C-BAD8-CB3E2D8B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6B07-9361-444C-AB80-30115110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290-9F76-402E-9621-4970C096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558AF-05A9-4FC2-8027-0018ED3F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9AE57-2CF7-4D41-ACC8-E0168C9E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D7590-B2C4-40CF-A474-9AFBAEF6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4CEF8-FBF6-4C5F-998E-93B91D28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BB1BF-C37B-4C24-BEE1-7C38D803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132BB-58D2-409C-BDA1-3EC187B3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D71C-44BD-4E47-B82A-93D60A9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9E51-9C38-44FE-B82D-BFE4B3FE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A841-2666-4507-9F22-262C4A31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C42FF-0BC1-42DB-BC86-1909C78F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9FA41-92CC-4646-93AF-6B3DACBC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C96D-D96D-4951-99F3-73528342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9405-6E84-4BA5-8D91-D85BB34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A7877-2932-4BA2-97D6-C82DFF25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FC72-98E8-4D70-B456-6D23B124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6DF2-A9DF-42DF-911C-16AE140E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093E0-14E3-4333-89E4-86994CBC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8C129-B586-4EFA-87CE-86539A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35F4C-B299-4810-9F1B-EF37F2ED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768C-A743-4D6F-8F5A-26D9668A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7B24-80F8-4A45-9287-7EDD9A3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8A8B-6EF0-44A5-8799-85347D91FF4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A57D-381B-402E-9064-AEA89EC24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093F-CE4D-4B6C-BB54-980E0C4B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igtrs.org/images/he/342893.png">
            <a:extLst>
              <a:ext uri="{FF2B5EF4-FFF2-40B4-BE49-F238E27FC236}">
                <a16:creationId xmlns:a16="http://schemas.microsoft.com/office/drawing/2014/main" id="{68666C5A-92A4-4F4E-BD01-870B3B60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" y="2173361"/>
            <a:ext cx="5825937" cy="32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184DF5-09AE-4D46-B2F0-D55981C415F7}"/>
              </a:ext>
            </a:extLst>
          </p:cNvPr>
          <p:cNvSpPr/>
          <p:nvPr/>
        </p:nvSpPr>
        <p:spPr>
          <a:xfrm>
            <a:off x="5486400" y="0"/>
            <a:ext cx="6705599" cy="6868633"/>
          </a:xfrm>
          <a:custGeom>
            <a:avLst/>
            <a:gdLst>
              <a:gd name="connsiteX0" fmla="*/ 0 w 6429153"/>
              <a:gd name="connsiteY0" fmla="*/ 0 h 6858000"/>
              <a:gd name="connsiteX1" fmla="*/ 6429153 w 6429153"/>
              <a:gd name="connsiteY1" fmla="*/ 0 h 6858000"/>
              <a:gd name="connsiteX2" fmla="*/ 6429153 w 6429153"/>
              <a:gd name="connsiteY2" fmla="*/ 6858000 h 6858000"/>
              <a:gd name="connsiteX3" fmla="*/ 0 w 6429153"/>
              <a:gd name="connsiteY3" fmla="*/ 6858000 h 6858000"/>
              <a:gd name="connsiteX4" fmla="*/ 0 w 6429153"/>
              <a:gd name="connsiteY4" fmla="*/ 0 h 6858000"/>
              <a:gd name="connsiteX0" fmla="*/ 1297173 w 7726326"/>
              <a:gd name="connsiteY0" fmla="*/ 0 h 6868633"/>
              <a:gd name="connsiteX1" fmla="*/ 7726326 w 7726326"/>
              <a:gd name="connsiteY1" fmla="*/ 0 h 6868633"/>
              <a:gd name="connsiteX2" fmla="*/ 7726326 w 7726326"/>
              <a:gd name="connsiteY2" fmla="*/ 6858000 h 6868633"/>
              <a:gd name="connsiteX3" fmla="*/ 0 w 7726326"/>
              <a:gd name="connsiteY3" fmla="*/ 6868633 h 6868633"/>
              <a:gd name="connsiteX4" fmla="*/ 1297173 w 7726326"/>
              <a:gd name="connsiteY4" fmla="*/ 0 h 686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6326" h="6868633">
                <a:moveTo>
                  <a:pt x="1297173" y="0"/>
                </a:moveTo>
                <a:lnTo>
                  <a:pt x="7726326" y="0"/>
                </a:lnTo>
                <a:lnTo>
                  <a:pt x="7726326" y="6858000"/>
                </a:lnTo>
                <a:lnTo>
                  <a:pt x="0" y="6868633"/>
                </a:lnTo>
                <a:lnTo>
                  <a:pt x="1297173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6211D-5CF4-4D78-B7C3-C2F81E48D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96100" y="1946275"/>
            <a:ext cx="42672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8F34-6DC5-4A23-A4C5-146B506644C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96100" y="3579573"/>
            <a:ext cx="4267200" cy="165576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סיווג ציוצים (</a:t>
            </a:r>
            <a:r>
              <a:rPr lang="en-US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Tweet</a:t>
            </a:r>
            <a:r>
              <a:rPr lang="he-IL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לפי גבר ואשה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F78B-3C7F-40F7-9FB5-E9B5F341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602568"/>
            <a:ext cx="9144000" cy="922337"/>
          </a:xfrm>
        </p:spPr>
        <p:txBody>
          <a:bodyPr/>
          <a:lstStyle/>
          <a:p>
            <a:pPr algn="r" rtl="1"/>
            <a:r>
              <a:rPr lang="he-IL" dirty="0"/>
              <a:t>תוצאות בצורה גרפית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BF0BEC7-7921-4EFE-AA13-5D834EE4538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9BF6EE-2087-4A05-B971-268375A1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01119"/>
            <a:ext cx="5768381" cy="1655762"/>
          </a:xfrm>
        </p:spPr>
        <p:txBody>
          <a:bodyPr/>
          <a:lstStyle/>
          <a:p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 Count vector </a:t>
            </a:r>
            <a:r>
              <a:rPr lang="en-US" b="1" dirty="0"/>
              <a:t>without</a:t>
            </a:r>
            <a:r>
              <a:rPr lang="en-US" dirty="0"/>
              <a:t> English stop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E09FF-3106-477F-8696-339F513F9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89" y="1340615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F78B-3C7F-40F7-9FB5-E9B5F341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602568"/>
            <a:ext cx="9144000" cy="922337"/>
          </a:xfrm>
        </p:spPr>
        <p:txBody>
          <a:bodyPr/>
          <a:lstStyle/>
          <a:p>
            <a:pPr algn="r" rtl="1"/>
            <a:r>
              <a:rPr lang="he-IL" dirty="0"/>
              <a:t>תוצאות בצורה גרפית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BF0BEC7-7921-4EFE-AA13-5D834EE4538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9BF6EE-2087-4A05-B971-268375A1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6" y="2824402"/>
            <a:ext cx="5768381" cy="1655762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  <a:p>
            <a:r>
              <a:rPr lang="en-US" dirty="0"/>
              <a:t>FT-IDF vector </a:t>
            </a:r>
            <a:r>
              <a:rPr lang="en-US" b="1" dirty="0"/>
              <a:t>without</a:t>
            </a:r>
            <a:r>
              <a:rPr lang="en-US" dirty="0"/>
              <a:t> English stop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0088F-FF88-496D-A9EE-B29F6BF04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21" y="1742162"/>
            <a:ext cx="485842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4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990C-D496-49B9-BBFA-2F058023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6338"/>
            <a:ext cx="9144000" cy="16557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e-IL" sz="11500" dirty="0"/>
              <a:t>שאלות?!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7573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92F6-AA53-4EC9-9788-32382FBB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337" y="603477"/>
            <a:ext cx="8312727" cy="92052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מוטיבציה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D80B-978E-4E88-91BC-3F8596B7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064" y="2070100"/>
            <a:ext cx="9144000" cy="3378200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לסווג ציוצים לפי המשתמש שכתב אותם (גבר או אישה) רק לפי הציוץ עצמו.</a:t>
            </a:r>
            <a:endParaRPr lang="en-US" sz="2800" dirty="0"/>
          </a:p>
          <a:p>
            <a:pPr algn="r" rtl="1"/>
            <a:endParaRPr lang="en-US" sz="28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BC4F5D8-55AF-4226-B35C-B128E229BAA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2537-A5DB-4072-B819-94BC4FB8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888" y="1063737"/>
            <a:ext cx="4432300" cy="3762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נתונים יבשים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203E-8BDD-4215-99AD-6BB98D23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566" y="1617492"/>
            <a:ext cx="9621375" cy="417677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en-US" sz="2800" b="1" u="sng" dirty="0" err="1"/>
              <a:t>DataSet</a:t>
            </a:r>
            <a:endParaRPr lang="he-IL" sz="2800" b="1" u="sng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Tweet description</a:t>
            </a:r>
            <a:r>
              <a:rPr lang="he-IL" sz="2800" dirty="0"/>
              <a:t> – הטקסט שהמתמש צייץ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Gender</a:t>
            </a:r>
            <a:r>
              <a:rPr lang="he-IL" sz="2800" dirty="0"/>
              <a:t> – האם גבר או אישה כתבו את הציוץ</a:t>
            </a:r>
          </a:p>
          <a:p>
            <a:pPr algn="r" rtl="1"/>
            <a:r>
              <a:rPr lang="he-IL" sz="2800" b="1" u="sng" dirty="0"/>
              <a:t>מודלים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Gaussian Naive Bayes</a:t>
            </a: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A random forest classifier</a:t>
            </a:r>
          </a:p>
          <a:p>
            <a:pPr algn="r" rtl="1"/>
            <a:r>
              <a:rPr lang="he-IL" sz="2800" b="1" u="sng" dirty="0"/>
              <a:t>סיווג מידע (מודל וקטור)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Count Vector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FT-IDF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4FE6FA2-86F6-4F02-BDB7-0047077F2A51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D058-5770-47A0-9C44-8A848D2E3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856" y="691468"/>
            <a:ext cx="6353544" cy="7445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סינון וניקוי המידע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B046-EA19-4112-AAFE-3C01A00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1587500"/>
            <a:ext cx="10668000" cy="4579032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ה-</a:t>
            </a:r>
            <a:r>
              <a:rPr lang="en-US" sz="2400" dirty="0" err="1"/>
              <a:t>DataSet</a:t>
            </a:r>
            <a:r>
              <a:rPr lang="he-IL" sz="2400" dirty="0"/>
              <a:t> הכיל המון מידע, אנו השתמשנו רק בשני שדות (</a:t>
            </a:r>
            <a:r>
              <a:rPr lang="en-US" dirty="0"/>
              <a:t>Gender, Description</a:t>
            </a:r>
            <a:r>
              <a:rPr lang="he-IL" dirty="0"/>
              <a:t>)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קטגורה של </a:t>
            </a:r>
            <a:r>
              <a:rPr lang="en-US" dirty="0"/>
              <a:t>Gender</a:t>
            </a:r>
            <a:r>
              <a:rPr lang="he-IL" dirty="0"/>
              <a:t> היו קיימים הערכים (</a:t>
            </a:r>
            <a:r>
              <a:rPr lang="en-US" dirty="0"/>
              <a:t>Male, Female, Brand, Unknow, Blank</a:t>
            </a:r>
            <a:r>
              <a:rPr lang="he-IL" dirty="0"/>
              <a:t>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שלפנו רק את הציוצים שהיו של </a:t>
            </a:r>
            <a:r>
              <a:rPr lang="en-US" dirty="0"/>
              <a:t>Male</a:t>
            </a:r>
            <a:r>
              <a:rPr lang="he-IL" dirty="0"/>
              <a:t> ו-</a:t>
            </a:r>
            <a:r>
              <a:rPr lang="en-US" dirty="0"/>
              <a:t>Female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הפכנו את </a:t>
            </a:r>
            <a:r>
              <a:rPr lang="en-US" dirty="0"/>
              <a:t>Male</a:t>
            </a:r>
            <a:r>
              <a:rPr lang="he-IL" dirty="0"/>
              <a:t> ל-0 ו-</a:t>
            </a:r>
            <a:r>
              <a:rPr lang="en-US" dirty="0"/>
              <a:t>Female</a:t>
            </a:r>
            <a:r>
              <a:rPr lang="he-IL" dirty="0"/>
              <a:t> ל-1 כי יותר קל להשוות 0 ו-1 מאשר מחרוזת (שיקולי זמן ריצה)</a:t>
            </a:r>
            <a:endParaRPr lang="en-US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קטגוריה של </a:t>
            </a:r>
            <a:r>
              <a:rPr lang="en-US" dirty="0"/>
              <a:t>Description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סוננו פוסטים שלא היו כתובים באנגלית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סוננו סימני פיסוק כמו </a:t>
            </a:r>
            <a:r>
              <a:rPr lang="en-US" dirty="0"/>
              <a:t>, ! . ? “ ( )</a:t>
            </a:r>
            <a:r>
              <a:rPr lang="he-IL" dirty="0"/>
              <a:t> וכו.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כל הטקסט שונה לאותיות קטנות (</a:t>
            </a:r>
            <a:r>
              <a:rPr lang="en-US" dirty="0"/>
              <a:t>Like != like</a:t>
            </a:r>
            <a:r>
              <a:rPr lang="he-IL" dirty="0"/>
              <a:t>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כל המילות פועל שונו לזמן הווה (</a:t>
            </a:r>
            <a:r>
              <a:rPr lang="en-US" dirty="0"/>
              <a:t>Went, going -&gt; go</a:t>
            </a:r>
            <a:r>
              <a:rPr lang="he-IL" dirty="0"/>
              <a:t>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סוננו כל ה-</a:t>
            </a:r>
            <a:r>
              <a:rPr lang="en-US" dirty="0"/>
              <a:t>Stop Words</a:t>
            </a:r>
            <a:r>
              <a:rPr lang="he-IL" dirty="0"/>
              <a:t> (מילות קישור כמו </a:t>
            </a:r>
            <a:r>
              <a:rPr lang="en-US" dirty="0"/>
              <a:t>and, that, is</a:t>
            </a:r>
            <a:r>
              <a:rPr lang="he-IL" dirty="0"/>
              <a:t>)</a:t>
            </a:r>
            <a:endParaRPr lang="en-US" dirty="0"/>
          </a:p>
          <a:p>
            <a:pPr lvl="1" algn="r" rtl="1"/>
            <a:endParaRPr lang="he-IL" dirty="0"/>
          </a:p>
          <a:p>
            <a:pPr algn="r" rtl="1"/>
            <a:endParaRPr lang="en-US" sz="2400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C37AD1-9C5A-4554-BF3A-D4C80053C593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381F-35B1-421B-AE02-BE02ECBF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033" y="627968"/>
            <a:ext cx="5526567" cy="871537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/>
              <a:t>String to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1BB0-8090-4388-9615-1952218E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75" y="1595184"/>
            <a:ext cx="11293088" cy="433773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מעבר של יצוג המידע מ-</a:t>
            </a:r>
            <a:r>
              <a:rPr lang="en-US" dirty="0"/>
              <a:t>String</a:t>
            </a:r>
            <a:r>
              <a:rPr lang="he-IL" dirty="0"/>
              <a:t> ל-</a:t>
            </a:r>
            <a:r>
              <a:rPr lang="en-US" dirty="0"/>
              <a:t>Vector</a:t>
            </a:r>
            <a:endParaRPr lang="he-IL" dirty="0"/>
          </a:p>
          <a:p>
            <a:pPr algn="r" rtl="1"/>
            <a:r>
              <a:rPr lang="he-IL" dirty="0"/>
              <a:t>המודלים שהתמשנו עובדים עם מידע בצורה של </a:t>
            </a:r>
            <a:r>
              <a:rPr lang="en-US" dirty="0"/>
              <a:t>Vector</a:t>
            </a:r>
            <a:r>
              <a:rPr lang="he-IL" dirty="0"/>
              <a:t> או </a:t>
            </a:r>
            <a:r>
              <a:rPr lang="en-US" dirty="0"/>
              <a:t>Sparse Matrix</a:t>
            </a:r>
            <a:endParaRPr lang="he-IL" dirty="0"/>
          </a:p>
          <a:p>
            <a:pPr algn="r" rtl="1"/>
            <a:r>
              <a:rPr lang="he-IL" dirty="0"/>
              <a:t>השתמשנו בשני סוגים של חבילות לטובת המעבר: </a:t>
            </a:r>
            <a:r>
              <a:rPr lang="en-US" dirty="0"/>
              <a:t>Count Vector</a:t>
            </a:r>
            <a:r>
              <a:rPr lang="he-IL" dirty="0"/>
              <a:t> ו-</a:t>
            </a:r>
            <a:r>
              <a:rPr lang="en-US" dirty="0"/>
              <a:t>FT-IDF</a:t>
            </a:r>
            <a:endParaRPr lang="he-IL" dirty="0"/>
          </a:p>
          <a:p>
            <a:pPr algn="r" rtl="1"/>
            <a:r>
              <a:rPr lang="he-IL" dirty="0"/>
              <a:t>שני המודלים די זהים אך השינוי המרכזי ש-</a:t>
            </a:r>
            <a:r>
              <a:rPr lang="en-US" dirty="0"/>
              <a:t>FT-IDF</a:t>
            </a:r>
            <a:r>
              <a:rPr lang="he-IL" dirty="0"/>
              <a:t> יודע לנרמל</a:t>
            </a:r>
            <a:r>
              <a:rPr lang="en-US" dirty="0"/>
              <a:t>    (normalize)</a:t>
            </a:r>
            <a:r>
              <a:rPr lang="he-IL" dirty="0"/>
              <a:t>, המידע מורכב מ-1000 וקטורים (ניתן לשינוי) שהם המילים עם המשקל הגבוה ביותר (אלה שחזרו הכי הרבה פעמים)</a:t>
            </a:r>
          </a:p>
          <a:p>
            <a:pPr algn="r" rtl="1"/>
            <a:endParaRPr lang="he-IL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289875-F08A-4EBB-AC0E-AF7947C2A464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600D0A-1FF2-487B-9590-6CEC2C5B8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1360"/>
              </p:ext>
            </p:extLst>
          </p:nvPr>
        </p:nvGraphicFramePr>
        <p:xfrm>
          <a:off x="3392968" y="4216940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602101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2214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875128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43311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125505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18376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734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7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8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0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C169-670D-445E-AB0B-D708E26A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056" y="638749"/>
            <a:ext cx="9144000" cy="849976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/>
              <a:t>Feature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91631EC-2689-4600-AA5F-66705E2B881B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D2477F-4E8F-4D33-9D36-C3A4C7DC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262" y="1587500"/>
            <a:ext cx="10668000" cy="4579032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החיזוי הקלסי הינה רק באמצאות המילים השכיחות בציוצים בן גברים לנשים</a:t>
            </a:r>
          </a:p>
          <a:p>
            <a:pPr algn="r" rtl="1"/>
            <a:r>
              <a:rPr lang="he-IL" dirty="0"/>
              <a:t>אנחנו הוספנו עוד</a:t>
            </a:r>
            <a:r>
              <a:rPr lang="en-US" dirty="0"/>
              <a:t> </a:t>
            </a:r>
            <a:r>
              <a:rPr lang="he-IL" dirty="0"/>
              <a:t>שני פיצ'רים כדי לנסות להגדיל את אחוזי ההצלחה של החיזוי.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כמות מילים בציוץ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כמות תווים בציוץ</a:t>
            </a:r>
          </a:p>
          <a:p>
            <a:pPr algn="r" rtl="1"/>
            <a:r>
              <a:rPr lang="he-IL" dirty="0"/>
              <a:t>הפיצ'רים שהוספנו הגדילו את אחוז ההצלחה ב-3%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5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526-AA51-4AE6-85E2-A5A9ACCF2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40668"/>
            <a:ext cx="9832588" cy="8461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חלוקת המטרציה ללמידה וחיזוי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C81A-0F76-4FC3-B913-73E85B52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06" y="1714500"/>
            <a:ext cx="10975588" cy="435664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המודל צריך לקבל שני סטים של מטריצות: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לטובת אימון המודל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לטובת בחינת המודל</a:t>
            </a:r>
          </a:p>
          <a:p>
            <a:pPr algn="r" rtl="1"/>
            <a:r>
              <a:rPr lang="he-IL" dirty="0"/>
              <a:t>כמות הציוצים שהיו לנו לאחר הסינונים לא גדול (11500) לכן התוצאות לא היו "מדהימות", אנחנו חילקנו את המטרציה בצורה הבאה: </a:t>
            </a:r>
          </a:p>
          <a:p>
            <a:pPr algn="r" rtl="1"/>
            <a:r>
              <a:rPr lang="en-US" dirty="0"/>
              <a:t>0.85</a:t>
            </a:r>
            <a:r>
              <a:rPr lang="he-IL" dirty="0"/>
              <a:t> לטובת האימון ו-0.15</a:t>
            </a:r>
            <a:r>
              <a:rPr lang="en-US" dirty="0"/>
              <a:t> </a:t>
            </a:r>
            <a:r>
              <a:rPr lang="he-IL" dirty="0"/>
              <a:t>לטובת החיזוי.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0579CEC-2731-490C-BD3A-A2EA5D08A3E5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CF95-9614-40D4-91F9-C762BB356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188" y="634318"/>
            <a:ext cx="9144000" cy="8588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אימון המודלים ותוצאות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F1FE-500A-4244-BE86-A923A2C8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00" y="1790700"/>
            <a:ext cx="10988288" cy="4597400"/>
          </a:xfrm>
        </p:spPr>
        <p:txBody>
          <a:bodyPr>
            <a:normAutofit lnSpcReduction="10000"/>
          </a:bodyPr>
          <a:lstStyle/>
          <a:p>
            <a:pPr marL="457200" lvl="1" indent="0" algn="r" rtl="1">
              <a:buNone/>
            </a:pPr>
            <a:r>
              <a:rPr lang="he-IL" sz="2400" dirty="0"/>
              <a:t>בצענו את האימונים בכמה אופנים של המידע: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שינוי היחסים של אימון וחיזוי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שינוי אורך המקסימלי של ה-</a:t>
            </a:r>
            <a:r>
              <a:rPr lang="en-US" sz="2400" dirty="0"/>
              <a:t>Vector</a:t>
            </a:r>
            <a:r>
              <a:rPr lang="he-IL" sz="2400" dirty="0"/>
              <a:t> (מספר המילים הכי נפוצות)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שינוי מספר העצים במודל של </a:t>
            </a:r>
            <a:r>
              <a:rPr lang="en-US" sz="2400" dirty="0"/>
              <a:t>Random Forest Classifier</a:t>
            </a:r>
            <a:endParaRPr lang="he-IL" sz="2400" dirty="0"/>
          </a:p>
          <a:p>
            <a:pPr lvl="1" algn="r" rtl="1"/>
            <a:r>
              <a:rPr lang="he-IL" sz="2400" dirty="0"/>
              <a:t>לכן תיעוד הצלחנו להגיע לתוצאות הטובות ביותר עם המודל שנקרא </a:t>
            </a:r>
            <a:r>
              <a:rPr lang="en-US" sz="2400" b="1" u="sng" dirty="0" err="1"/>
              <a:t>RandomForestClassifier</a:t>
            </a:r>
            <a:r>
              <a:rPr lang="he-IL" sz="2400" dirty="0"/>
              <a:t> </a:t>
            </a:r>
          </a:p>
          <a:p>
            <a:pPr lvl="1" algn="r" rtl="1"/>
            <a:r>
              <a:rPr lang="en-US" sz="2400" dirty="0"/>
              <a:t>accuracy for train :  0.9461845701072105</a:t>
            </a:r>
          </a:p>
          <a:p>
            <a:pPr lvl="1" algn="r" rtl="1"/>
            <a:r>
              <a:rPr lang="en-US" sz="2400" dirty="0"/>
              <a:t>accuracy for test  :  0.6488095238095238</a:t>
            </a:r>
            <a:endParaRPr lang="he-IL" sz="2400" dirty="0"/>
          </a:p>
          <a:p>
            <a:pPr lvl="1" algn="r" rtl="1"/>
            <a:r>
              <a:rPr lang="he-IL" sz="2400" dirty="0"/>
              <a:t>מול התוצאות של המודל השני</a:t>
            </a:r>
            <a:endParaRPr lang="en-US" sz="2400" dirty="0"/>
          </a:p>
          <a:p>
            <a:pPr lvl="1" algn="r" rtl="1"/>
            <a:r>
              <a:rPr lang="en-US" sz="2400" b="1" u="sng" dirty="0" err="1"/>
              <a:t>GaussianNB</a:t>
            </a:r>
            <a:endParaRPr lang="he-IL" sz="2400" b="1" u="sng" dirty="0"/>
          </a:p>
          <a:p>
            <a:pPr lvl="1" algn="r" rtl="1"/>
            <a:r>
              <a:rPr lang="en-US" sz="2400" dirty="0"/>
              <a:t>accuracy for train :  0.6743746058440193</a:t>
            </a:r>
          </a:p>
          <a:p>
            <a:pPr lvl="1" algn="r" rtl="1"/>
            <a:r>
              <a:rPr lang="en-US" sz="2400" dirty="0"/>
              <a:t>accuracy for test  :  0.6392857142857142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528F9BC-DCF0-4F30-BF11-D378E2DB5D37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86E597-7495-4683-8D7A-6DDBDF90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24" y="1142681"/>
            <a:ext cx="6096851" cy="457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5F78B-3C7F-40F7-9FB5-E9B5F341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602568"/>
            <a:ext cx="9144000" cy="922337"/>
          </a:xfrm>
        </p:spPr>
        <p:txBody>
          <a:bodyPr/>
          <a:lstStyle/>
          <a:p>
            <a:pPr algn="r" rtl="1"/>
            <a:r>
              <a:rPr lang="he-IL" dirty="0"/>
              <a:t>תוצאות בצורה גרפית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BF0BEC7-7921-4EFE-AA13-5D834EE4538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9BF6EE-2087-4A05-B971-268375A1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228" y="2601119"/>
            <a:ext cx="5447252" cy="1655762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  <a:p>
            <a:r>
              <a:rPr lang="en-US" dirty="0"/>
              <a:t>  Count vector </a:t>
            </a:r>
            <a:r>
              <a:rPr lang="en-US" b="1" dirty="0"/>
              <a:t>with</a:t>
            </a:r>
            <a:r>
              <a:rPr lang="en-US" dirty="0"/>
              <a:t> English stop words</a:t>
            </a:r>
          </a:p>
        </p:txBody>
      </p:sp>
    </p:spTree>
    <p:extLst>
      <p:ext uri="{BB962C8B-B14F-4D97-AF65-F5344CB8AC3E}">
        <p14:creationId xmlns:p14="http://schemas.microsoft.com/office/powerpoint/2010/main" val="128515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Segoe UI Semibold"/>
      </a:majorFont>
      <a:minorFont>
        <a:latin typeface="Segoe UI Semilight"/>
        <a:ea typeface=""/>
        <a:cs typeface="Segoe UI Semi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500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Segoe UI Semibold</vt:lpstr>
      <vt:lpstr>Segoe UI Semilight</vt:lpstr>
      <vt:lpstr>Office Theme</vt:lpstr>
      <vt:lpstr>ML</vt:lpstr>
      <vt:lpstr>מוטיבציה </vt:lpstr>
      <vt:lpstr>נתונים יבשים</vt:lpstr>
      <vt:lpstr>סינון וניקוי המידע</vt:lpstr>
      <vt:lpstr>String to Vector</vt:lpstr>
      <vt:lpstr>Feature</vt:lpstr>
      <vt:lpstr>חלוקת המטרציה ללמידה וחיזוי</vt:lpstr>
      <vt:lpstr>אימון המודלים ותוצאות</vt:lpstr>
      <vt:lpstr>תוצאות בצורה גרפית</vt:lpstr>
      <vt:lpstr>תוצאות בצורה גרפית</vt:lpstr>
      <vt:lpstr>תוצאות בצורה גרפית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מיגרציה</dc:title>
  <dc:creator>Tal Hashahar</dc:creator>
  <cp:lastModifiedBy>Tal Hashahar</cp:lastModifiedBy>
  <cp:revision>40</cp:revision>
  <dcterms:created xsi:type="dcterms:W3CDTF">2018-12-14T09:25:54Z</dcterms:created>
  <dcterms:modified xsi:type="dcterms:W3CDTF">2019-01-12T21:35:34Z</dcterms:modified>
</cp:coreProperties>
</file>