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57" r:id="rId4"/>
    <p:sldId id="260" r:id="rId5"/>
    <p:sldId id="270" r:id="rId6"/>
    <p:sldId id="271" r:id="rId7"/>
    <p:sldId id="261" r:id="rId8"/>
    <p:sldId id="272" r:id="rId9"/>
    <p:sldId id="273" r:id="rId10"/>
    <p:sldId id="274" r:id="rId11"/>
    <p:sldId id="267" r:id="rId12"/>
    <p:sldId id="263" r:id="rId13"/>
    <p:sldId id="262" r:id="rId14"/>
    <p:sldId id="268" r:id="rId15"/>
    <p:sldId id="266" r:id="rId16"/>
    <p:sldId id="269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82D79-1427-4EFC-B8BF-2361BA1C1388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C7E91-D024-4395-BCA2-BA6C9F19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5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לשאול שאלה</a:t>
            </a:r>
          </a:p>
          <a:p>
            <a:r>
              <a:rPr lang="he-IL" dirty="0"/>
              <a:t>הוקטור לא נותן משקל ליחס בן המסמכים ולאורך המסמך עצמו</a:t>
            </a:r>
          </a:p>
          <a:p>
            <a:r>
              <a:rPr lang="he-IL" dirty="0"/>
              <a:t>למשל המילות </a:t>
            </a:r>
            <a:r>
              <a:rPr lang="en-US" dirty="0"/>
              <a:t>The, And,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7E91-D024-4395-BCA2-BA6C9F1986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28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האם כן פתרנו את הבעיה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7E91-D024-4395-BCA2-BA6C9F1986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5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בגלל שאין תלות אין הפיצ'רים אז יש רק פאי של </a:t>
            </a:r>
            <a:r>
              <a:rPr lang="en-US" dirty="0"/>
              <a:t>P(Ai | </a:t>
            </a:r>
            <a:r>
              <a:rPr lang="en-US" dirty="0" err="1"/>
              <a:t>Cj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7E91-D024-4395-BCA2-BA6C9F1986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67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בגלל שאין תלות אין הפיצ'רים אז יש רק פאי של </a:t>
            </a:r>
            <a:r>
              <a:rPr lang="en-US" dirty="0"/>
              <a:t>P(Ai | </a:t>
            </a:r>
            <a:r>
              <a:rPr lang="en-US" dirty="0" err="1"/>
              <a:t>Cj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7E91-D024-4395-BCA2-BA6C9F1986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46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בגלל שאין תלות אין הפיצ'רים אז יש רק פאי של </a:t>
            </a:r>
            <a:r>
              <a:rPr lang="en-US" dirty="0"/>
              <a:t>P(Ai | </a:t>
            </a:r>
            <a:r>
              <a:rPr lang="en-US" dirty="0" err="1"/>
              <a:t>Cj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7E91-D024-4395-BCA2-BA6C9F1986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9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4D92-E8D8-4534-821D-C67131660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6A731-2AB1-4460-BCDB-E593AABB4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8A3BA-FE90-4B5B-8A7F-E146E30C6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8A8B-6EF0-44A5-8799-85347D91FF4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4635E-2ACA-46DE-8A99-64A8033A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419E1-8D13-4775-BCB1-73381314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279F-71BC-40E0-8FDA-2F8BA370F2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673FEF-FE67-4B06-949C-3C0F20B8D9E0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4C894B-9428-4ABE-B00E-2DDC5E5D16AA}"/>
              </a:ext>
            </a:extLst>
          </p:cNvPr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603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08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5CA8-033D-444A-9FBC-5B338D9C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06162-1A46-4E9F-8806-4AFBEDDE8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1EC9E-1DD7-4247-B6FD-64AB18E2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8A8B-6EF0-44A5-8799-85347D91FF4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948B8-CC54-4D87-A34D-F2E6DBB6D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00D77-8C70-429A-9454-E7F5B91F5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279F-71BC-40E0-8FDA-2F8BA370F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4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6F6C2-8E52-4FA1-A897-CFCFA6900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E3795-59B7-4BA7-9CCE-B214DE5DA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D5846-6506-4D10-9237-DCD631DE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8A8B-6EF0-44A5-8799-85347D91FF4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7557F-8DBB-472C-AEA4-0D2A98C3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D4231-56F8-4F77-876F-8C4828B7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279F-71BC-40E0-8FDA-2F8BA370F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3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8AAA-77E4-4B77-8D8E-BA2161C7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3D730-4A67-46C7-88B2-CCFBA6628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F7E69-7DB0-44C3-852A-6F0D63731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8A8B-6EF0-44A5-8799-85347D91FF4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1FC61-585C-497D-BC60-74F64E46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B48CA-632C-491A-9094-460B9142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279F-71BC-40E0-8FDA-2F8BA370F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7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47A9-ABCB-40D0-944D-852AAAE85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8663B-6E66-493E-9488-C498F47B0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5BCA7-F3A5-4EEB-A4FA-8D71A585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8A8B-6EF0-44A5-8799-85347D91FF4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9995B-7872-44D6-B0F2-D154ECC1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F892F-CF9D-4D9F-936B-4554B23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279F-71BC-40E0-8FDA-2F8BA370F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5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EEA2-E9D1-4F18-B5BF-FE5ED070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5A673-5DDD-45AF-9CEB-3E8572B6B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695F6-18CB-4540-B0A6-81F4B702F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55678-D914-44DC-A1FB-70A3E8DC7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8A8B-6EF0-44A5-8799-85347D91FF4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FDF9F-1BD1-4006-A8B1-8E6A8731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5C6DF-A2D7-4E04-BB34-3D4D0C0E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279F-71BC-40E0-8FDA-2F8BA370F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0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BAD8-1EC2-41F7-B4FF-751373E5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3491A-E7C2-4B0E-A000-2ED9F053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DD3DB-B812-44EB-82FF-655F49F25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A871B-3BD6-4440-8A25-0D9F2D22F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9A40E-23E1-4152-91CA-3F6C2634C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7E3D1-7738-4044-8008-CC7A6C52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8A8B-6EF0-44A5-8799-85347D91FF4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96E31-2450-4D3C-BAD8-CB3E2D8B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4E6B07-9361-444C-AB80-30115110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279F-71BC-40E0-8FDA-2F8BA370F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8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A290-9F76-402E-9621-4970C096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E558AF-05A9-4FC2-8027-0018ED3F0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8A8B-6EF0-44A5-8799-85347D91FF4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9AE57-2CF7-4D41-ACC8-E0168C9E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DD7590-B2C4-40CF-A474-9AFBAEF6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279F-71BC-40E0-8FDA-2F8BA370F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4CEF8-FBF6-4C5F-998E-93B91D280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8A8B-6EF0-44A5-8799-85347D91FF4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BB1BF-C37B-4C24-BEE1-7C38D803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132BB-58D2-409C-BDA1-3EC187B3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279F-71BC-40E0-8FDA-2F8BA370F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4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D71C-44BD-4E47-B82A-93D60A933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09E51-9C38-44FE-B82D-BFE4B3FE3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0A841-2666-4507-9F22-262C4A315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C42FF-0BC1-42DB-BC86-1909C78F2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8A8B-6EF0-44A5-8799-85347D91FF4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9FA41-92CC-4646-93AF-6B3DACBC2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5C96D-D96D-4951-99F3-73528342A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279F-71BC-40E0-8FDA-2F8BA370F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9405-6E84-4BA5-8D91-D85BB34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A7877-2932-4BA2-97D6-C82DFF25A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7FC72-98E8-4D70-B456-6D23B1244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06DF2-A9DF-42DF-911C-16AE140E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8A8B-6EF0-44A5-8799-85347D91FF4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093E0-14E3-4333-89E4-86994CBC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8C129-B586-4EFA-87CE-86539AA1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279F-71BC-40E0-8FDA-2F8BA370F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2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35F4C-B299-4810-9F1B-EF37F2ED3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0768C-A743-4D6F-8F5A-26D9668AC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47B24-80F8-4A45-9287-7EDD9A339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18A8B-6EF0-44A5-8799-85347D91FF4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1A57D-381B-402E-9064-AEA89EC24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5093F-CE4D-4B6C-BB54-980E0C4B5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7279F-71BC-40E0-8FDA-2F8BA370F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2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igtrs.org/images/he/342893.png">
            <a:extLst>
              <a:ext uri="{FF2B5EF4-FFF2-40B4-BE49-F238E27FC236}">
                <a16:creationId xmlns:a16="http://schemas.microsoft.com/office/drawing/2014/main" id="{68666C5A-92A4-4F4E-BD01-870B3B60F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4" y="2173361"/>
            <a:ext cx="5825937" cy="328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E184DF5-09AE-4D46-B2F0-D55981C415F7}"/>
              </a:ext>
            </a:extLst>
          </p:cNvPr>
          <p:cNvSpPr/>
          <p:nvPr/>
        </p:nvSpPr>
        <p:spPr>
          <a:xfrm>
            <a:off x="5486400" y="0"/>
            <a:ext cx="6705599" cy="6868633"/>
          </a:xfrm>
          <a:custGeom>
            <a:avLst/>
            <a:gdLst>
              <a:gd name="connsiteX0" fmla="*/ 0 w 6429153"/>
              <a:gd name="connsiteY0" fmla="*/ 0 h 6858000"/>
              <a:gd name="connsiteX1" fmla="*/ 6429153 w 6429153"/>
              <a:gd name="connsiteY1" fmla="*/ 0 h 6858000"/>
              <a:gd name="connsiteX2" fmla="*/ 6429153 w 6429153"/>
              <a:gd name="connsiteY2" fmla="*/ 6858000 h 6858000"/>
              <a:gd name="connsiteX3" fmla="*/ 0 w 6429153"/>
              <a:gd name="connsiteY3" fmla="*/ 6858000 h 6858000"/>
              <a:gd name="connsiteX4" fmla="*/ 0 w 6429153"/>
              <a:gd name="connsiteY4" fmla="*/ 0 h 6858000"/>
              <a:gd name="connsiteX0" fmla="*/ 1297173 w 7726326"/>
              <a:gd name="connsiteY0" fmla="*/ 0 h 6868633"/>
              <a:gd name="connsiteX1" fmla="*/ 7726326 w 7726326"/>
              <a:gd name="connsiteY1" fmla="*/ 0 h 6868633"/>
              <a:gd name="connsiteX2" fmla="*/ 7726326 w 7726326"/>
              <a:gd name="connsiteY2" fmla="*/ 6858000 h 6868633"/>
              <a:gd name="connsiteX3" fmla="*/ 0 w 7726326"/>
              <a:gd name="connsiteY3" fmla="*/ 6868633 h 6868633"/>
              <a:gd name="connsiteX4" fmla="*/ 1297173 w 7726326"/>
              <a:gd name="connsiteY4" fmla="*/ 0 h 6868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6326" h="6868633">
                <a:moveTo>
                  <a:pt x="1297173" y="0"/>
                </a:moveTo>
                <a:lnTo>
                  <a:pt x="7726326" y="0"/>
                </a:lnTo>
                <a:lnTo>
                  <a:pt x="7726326" y="6858000"/>
                </a:lnTo>
                <a:lnTo>
                  <a:pt x="0" y="6868633"/>
                </a:lnTo>
                <a:lnTo>
                  <a:pt x="1297173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6211D-5CF4-4D78-B7C3-C2F81E48DC6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96100" y="1946275"/>
            <a:ext cx="4267200" cy="238760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A8F34-6DC5-4A23-A4C5-146B506644C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896100" y="3579573"/>
            <a:ext cx="4267200" cy="1655762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3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סיווג ציוצים (</a:t>
            </a:r>
            <a:r>
              <a:rPr lang="en-US" sz="3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Tweet</a:t>
            </a:r>
            <a:r>
              <a:rPr lang="he-IL" sz="3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) לפי גבר ואשה</a:t>
            </a:r>
            <a:endParaRPr lang="en-US" sz="3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544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C169-670D-445E-AB0B-D708E26A5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689" y="638749"/>
            <a:ext cx="10826367" cy="849976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/>
              <a:t>מודלים – </a:t>
            </a:r>
            <a:r>
              <a:rPr lang="en-US" dirty="0"/>
              <a:t>Random Forest Classifier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91631EC-2689-4600-AA5F-66705E2B881B}"/>
              </a:ext>
            </a:extLst>
          </p:cNvPr>
          <p:cNvSpPr/>
          <p:nvPr/>
        </p:nvSpPr>
        <p:spPr>
          <a:xfrm rot="16200000">
            <a:off x="11165998" y="825050"/>
            <a:ext cx="553755" cy="477375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×ª××¦××ª ×ª××× × ×¢×××¨ âªRandom Forest Classifierâ¬â">
            <a:extLst>
              <a:ext uri="{FF2B5EF4-FFF2-40B4-BE49-F238E27FC236}">
                <a16:creationId xmlns:a16="http://schemas.microsoft.com/office/drawing/2014/main" id="{D4035F47-CF24-4009-A04E-54DDF32A1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472" y="1580445"/>
            <a:ext cx="7742145" cy="439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117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C169-670D-445E-AB0B-D708E26A5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0056" y="638749"/>
            <a:ext cx="9144000" cy="849976"/>
          </a:xfrm>
        </p:spPr>
        <p:txBody>
          <a:bodyPr>
            <a:normAutofit fontScale="90000"/>
          </a:bodyPr>
          <a:lstStyle/>
          <a:p>
            <a:pPr algn="r" rtl="1"/>
            <a:r>
              <a:rPr lang="en-US" dirty="0"/>
              <a:t>Feature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91631EC-2689-4600-AA5F-66705E2B881B}"/>
              </a:ext>
            </a:extLst>
          </p:cNvPr>
          <p:cNvSpPr/>
          <p:nvPr/>
        </p:nvSpPr>
        <p:spPr>
          <a:xfrm rot="16200000">
            <a:off x="11165998" y="825050"/>
            <a:ext cx="553755" cy="477375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CD2477F-4E8F-4D33-9D36-C3A4C7DC5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262" y="1587500"/>
            <a:ext cx="10668000" cy="4579032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/>
              <a:t>החיזוי הקלסי הינה רק באמצאות המילים השכיחות בציוצים בן גברים לנשים</a:t>
            </a:r>
          </a:p>
          <a:p>
            <a:pPr algn="r" rtl="1"/>
            <a:r>
              <a:rPr lang="he-IL" dirty="0"/>
              <a:t>אנחנו הוספנו עוד</a:t>
            </a:r>
            <a:r>
              <a:rPr lang="en-US" dirty="0"/>
              <a:t> </a:t>
            </a:r>
            <a:r>
              <a:rPr lang="he-IL" dirty="0"/>
              <a:t>שני פיצ'רים כדי לנסות להגדיל את אחוזי ההצלחה של החיזוי.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/>
              <a:t>כמות מילים בציוץ 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/>
              <a:t>כמות תווים בציוץ</a:t>
            </a:r>
          </a:p>
          <a:p>
            <a:pPr algn="r" rtl="1"/>
            <a:r>
              <a:rPr lang="he-IL" dirty="0"/>
              <a:t>הפיצ'רים שהוספנו הגדילו את אחוז ההצלחה ב-3%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2525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B526-AA51-4AE6-85E2-A5A9ACCF2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640668"/>
            <a:ext cx="9832588" cy="846137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/>
              <a:t>חלוקת המטרציה ללמידה וחיזוי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AC81A-0F76-4FC3-B913-73E85B52E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206" y="1714500"/>
            <a:ext cx="10975588" cy="435664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המודל צריך לקבל שני סטים של מטריצות: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dirty="0"/>
              <a:t>לטובת אימון המודל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dirty="0"/>
              <a:t>לטובת בחינת המודל</a:t>
            </a:r>
          </a:p>
          <a:p>
            <a:pPr algn="r" rtl="1"/>
            <a:r>
              <a:rPr lang="he-IL" dirty="0"/>
              <a:t>כמות הציוצים שהיו לנו לאחר הסינונים לא גדול (11500) לכן התוצאות לא היו "מדהימות", אנחנו חילקנו את המטרציה בצורה הבאה: </a:t>
            </a:r>
          </a:p>
          <a:p>
            <a:pPr algn="r" rtl="1"/>
            <a:r>
              <a:rPr lang="en-US" dirty="0"/>
              <a:t>0.85</a:t>
            </a:r>
            <a:r>
              <a:rPr lang="he-IL" dirty="0"/>
              <a:t> לטובת האימון ו-0.15</a:t>
            </a:r>
            <a:r>
              <a:rPr lang="en-US" dirty="0"/>
              <a:t> </a:t>
            </a:r>
            <a:r>
              <a:rPr lang="he-IL" dirty="0"/>
              <a:t>לטובת החיזוי.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50579CEC-2731-490C-BD3A-A2EA5D08A3E5}"/>
              </a:ext>
            </a:extLst>
          </p:cNvPr>
          <p:cNvSpPr/>
          <p:nvPr/>
        </p:nvSpPr>
        <p:spPr>
          <a:xfrm rot="16200000">
            <a:off x="11165998" y="825050"/>
            <a:ext cx="553755" cy="477375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3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6CF95-9614-40D4-91F9-C762BB356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0188" y="634318"/>
            <a:ext cx="9144000" cy="858837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/>
              <a:t>אימון המודלים ותוצאות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F1FE-500A-4244-BE86-A923A2C84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900" y="1790700"/>
            <a:ext cx="10988288" cy="4597400"/>
          </a:xfrm>
        </p:spPr>
        <p:txBody>
          <a:bodyPr>
            <a:normAutofit lnSpcReduction="10000"/>
          </a:bodyPr>
          <a:lstStyle/>
          <a:p>
            <a:pPr marL="457200" lvl="1" indent="0" algn="r" rtl="1">
              <a:buNone/>
            </a:pPr>
            <a:r>
              <a:rPr lang="he-IL" sz="2400" dirty="0"/>
              <a:t>בצענו את האימונים בכמה אופנים של המידע: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400" dirty="0"/>
              <a:t>שינוי היחסים של אימון וחיזוי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400" dirty="0"/>
              <a:t>שינוי אורך המקסימלי של ה-</a:t>
            </a:r>
            <a:r>
              <a:rPr lang="en-US" sz="2400" dirty="0"/>
              <a:t>Vector</a:t>
            </a:r>
            <a:r>
              <a:rPr lang="he-IL" sz="2400" dirty="0"/>
              <a:t> (מספר המילים הכי נפוצות)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400" dirty="0"/>
              <a:t>שינוי מספר העצים במודל של </a:t>
            </a:r>
            <a:r>
              <a:rPr lang="en-US" sz="2400" dirty="0"/>
              <a:t>Random Forest Classifier</a:t>
            </a:r>
            <a:endParaRPr lang="he-IL" sz="2400" dirty="0"/>
          </a:p>
          <a:p>
            <a:pPr lvl="1" algn="r" rtl="1"/>
            <a:r>
              <a:rPr lang="he-IL" sz="2400" dirty="0"/>
              <a:t>לכן תיעוד הצלחנו להגיע לתוצאות הטובות ביותר עם המודל שנקרא </a:t>
            </a:r>
            <a:r>
              <a:rPr lang="en-US" sz="2400" b="1" u="sng" dirty="0" err="1"/>
              <a:t>RandomForestClassifier</a:t>
            </a:r>
            <a:r>
              <a:rPr lang="he-IL" sz="2400" dirty="0"/>
              <a:t> </a:t>
            </a:r>
          </a:p>
          <a:p>
            <a:pPr lvl="1" algn="r" rtl="1"/>
            <a:r>
              <a:rPr lang="en-US" sz="2400" dirty="0"/>
              <a:t>accuracy for train :  0.9461845701072105</a:t>
            </a:r>
          </a:p>
          <a:p>
            <a:pPr lvl="1" algn="r" rtl="1"/>
            <a:r>
              <a:rPr lang="en-US" sz="2400" dirty="0"/>
              <a:t>accuracy for test  :  0.6488095238095238</a:t>
            </a:r>
            <a:endParaRPr lang="he-IL" sz="2400" dirty="0"/>
          </a:p>
          <a:p>
            <a:pPr lvl="1" algn="r" rtl="1"/>
            <a:r>
              <a:rPr lang="he-IL" sz="2400" dirty="0"/>
              <a:t>מול התוצאות של המודל השני</a:t>
            </a:r>
            <a:endParaRPr lang="en-US" sz="2400" dirty="0"/>
          </a:p>
          <a:p>
            <a:pPr lvl="1" algn="r" rtl="1"/>
            <a:r>
              <a:rPr lang="en-US" sz="2400" b="1" u="sng" dirty="0" err="1"/>
              <a:t>GaussianNB</a:t>
            </a:r>
            <a:endParaRPr lang="he-IL" sz="2400" b="1" u="sng" dirty="0"/>
          </a:p>
          <a:p>
            <a:pPr lvl="1" algn="r" rtl="1"/>
            <a:r>
              <a:rPr lang="en-US" sz="2400" dirty="0"/>
              <a:t>accuracy for train :  0.6743746058440193</a:t>
            </a:r>
          </a:p>
          <a:p>
            <a:pPr lvl="1" algn="r" rtl="1"/>
            <a:r>
              <a:rPr lang="en-US" sz="2400" dirty="0"/>
              <a:t>accuracy for test  :  0.6392857142857142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5528F9BC-DCF0-4F30-BF11-D378E2DB5D37}"/>
              </a:ext>
            </a:extLst>
          </p:cNvPr>
          <p:cNvSpPr/>
          <p:nvPr/>
        </p:nvSpPr>
        <p:spPr>
          <a:xfrm rot="16200000">
            <a:off x="11165998" y="825050"/>
            <a:ext cx="553755" cy="477375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83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F78B-3C7F-40F7-9FB5-E9B5F341C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800" y="602568"/>
            <a:ext cx="9144000" cy="922337"/>
          </a:xfrm>
        </p:spPr>
        <p:txBody>
          <a:bodyPr/>
          <a:lstStyle/>
          <a:p>
            <a:pPr algn="r" rtl="1"/>
            <a:r>
              <a:rPr lang="he-IL" dirty="0"/>
              <a:t>תוצאות בצורה גרפית</a:t>
            </a:r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2BF0BEC7-7921-4EFE-AA13-5D834EE4538A}"/>
              </a:ext>
            </a:extLst>
          </p:cNvPr>
          <p:cNvSpPr/>
          <p:nvPr/>
        </p:nvSpPr>
        <p:spPr>
          <a:xfrm rot="16200000">
            <a:off x="11165998" y="825050"/>
            <a:ext cx="553755" cy="477375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89BF6EE-2087-4A05-B971-268375A12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601119"/>
            <a:ext cx="5768381" cy="1655762"/>
          </a:xfrm>
        </p:spPr>
        <p:txBody>
          <a:bodyPr/>
          <a:lstStyle/>
          <a:p>
            <a:r>
              <a:rPr lang="en-US" dirty="0" err="1"/>
              <a:t>GaussianNB</a:t>
            </a:r>
            <a:endParaRPr lang="en-US" dirty="0"/>
          </a:p>
          <a:p>
            <a:r>
              <a:rPr lang="en-US" dirty="0"/>
              <a:t>  Count vector </a:t>
            </a:r>
            <a:r>
              <a:rPr lang="en-US" b="1" dirty="0"/>
              <a:t>without</a:t>
            </a:r>
            <a:r>
              <a:rPr lang="en-US" dirty="0"/>
              <a:t> English stop 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E09FF-3106-477F-8696-339F513F9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389" y="1340615"/>
            <a:ext cx="6096851" cy="4572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D90F72-B190-4E52-81AC-D6152FE68E70}"/>
              </a:ext>
            </a:extLst>
          </p:cNvPr>
          <p:cNvSpPr txBox="1"/>
          <p:nvPr/>
        </p:nvSpPr>
        <p:spPr>
          <a:xfrm>
            <a:off x="9243743" y="3796783"/>
            <a:ext cx="143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True 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A90294-F479-4E04-B57A-21DA58AC3F2E}"/>
              </a:ext>
            </a:extLst>
          </p:cNvPr>
          <p:cNvSpPr txBox="1"/>
          <p:nvPr/>
        </p:nvSpPr>
        <p:spPr>
          <a:xfrm>
            <a:off x="9339698" y="2135017"/>
            <a:ext cx="160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False positive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5F6112-D3FC-476A-9A12-087FD251DC52}"/>
              </a:ext>
            </a:extLst>
          </p:cNvPr>
          <p:cNvSpPr txBox="1"/>
          <p:nvPr/>
        </p:nvSpPr>
        <p:spPr>
          <a:xfrm>
            <a:off x="6909766" y="2112583"/>
            <a:ext cx="160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True Negative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1B9D1-7161-458D-8118-F665D34DE800}"/>
              </a:ext>
            </a:extLst>
          </p:cNvPr>
          <p:cNvSpPr txBox="1"/>
          <p:nvPr/>
        </p:nvSpPr>
        <p:spPr>
          <a:xfrm>
            <a:off x="6810619" y="3796783"/>
            <a:ext cx="160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False Negative</a:t>
            </a:r>
          </a:p>
        </p:txBody>
      </p:sp>
      <p:sp>
        <p:nvSpPr>
          <p:cNvPr id="11" name="Subtitle 5">
            <a:extLst>
              <a:ext uri="{FF2B5EF4-FFF2-40B4-BE49-F238E27FC236}">
                <a16:creationId xmlns:a16="http://schemas.microsoft.com/office/drawing/2014/main" id="{B2AE3E90-9726-4F7C-BD5D-D93580A34251}"/>
              </a:ext>
            </a:extLst>
          </p:cNvPr>
          <p:cNvSpPr txBox="1">
            <a:spLocks/>
          </p:cNvSpPr>
          <p:nvPr/>
        </p:nvSpPr>
        <p:spPr>
          <a:xfrm>
            <a:off x="6131812" y="5379752"/>
            <a:ext cx="5447252" cy="381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Predicted</a:t>
            </a:r>
          </a:p>
        </p:txBody>
      </p:sp>
      <p:sp>
        <p:nvSpPr>
          <p:cNvPr id="12" name="Subtitle 5">
            <a:extLst>
              <a:ext uri="{FF2B5EF4-FFF2-40B4-BE49-F238E27FC236}">
                <a16:creationId xmlns:a16="http://schemas.microsoft.com/office/drawing/2014/main" id="{29549D1E-41EB-437E-9A32-AA14882E133F}"/>
              </a:ext>
            </a:extLst>
          </p:cNvPr>
          <p:cNvSpPr txBox="1">
            <a:spLocks/>
          </p:cNvSpPr>
          <p:nvPr/>
        </p:nvSpPr>
        <p:spPr>
          <a:xfrm rot="16200000">
            <a:off x="3656083" y="3384662"/>
            <a:ext cx="5447252" cy="381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Actual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8B75EF-25AF-4CF7-854C-B8B3B6900DB9}"/>
              </a:ext>
            </a:extLst>
          </p:cNvPr>
          <p:cNvSpPr txBox="1"/>
          <p:nvPr/>
        </p:nvSpPr>
        <p:spPr>
          <a:xfrm>
            <a:off x="1331089" y="4166115"/>
            <a:ext cx="3449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דיוק של אישה :</a:t>
            </a:r>
            <a:r>
              <a:rPr lang="en-US" dirty="0"/>
              <a:t> </a:t>
            </a:r>
            <a:r>
              <a:rPr lang="he-IL" dirty="0"/>
              <a:t> 64.5%</a:t>
            </a:r>
          </a:p>
          <a:p>
            <a:pPr algn="r" rtl="1"/>
            <a:r>
              <a:rPr lang="he-IL" dirty="0"/>
              <a:t>דיוק של גבר    : </a:t>
            </a:r>
            <a:r>
              <a:rPr lang="en-US" dirty="0"/>
              <a:t>65.2%</a:t>
            </a:r>
          </a:p>
          <a:p>
            <a:pPr algn="r" rtl="1"/>
            <a:r>
              <a:rPr lang="he-IL" b="1" dirty="0"/>
              <a:t>ממוצע דיוקיים : </a:t>
            </a:r>
            <a:r>
              <a:rPr lang="en-US" b="1" dirty="0"/>
              <a:t>64.8%</a:t>
            </a:r>
            <a:r>
              <a:rPr lang="he-IL" b="1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9063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886E597-7495-4683-8D7A-6DDBDF90D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024" y="1142681"/>
            <a:ext cx="6096851" cy="4572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E5F78B-3C7F-40F7-9FB5-E9B5F341C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800" y="602568"/>
            <a:ext cx="9144000" cy="922337"/>
          </a:xfrm>
        </p:spPr>
        <p:txBody>
          <a:bodyPr/>
          <a:lstStyle/>
          <a:p>
            <a:pPr algn="r" rtl="1"/>
            <a:r>
              <a:rPr lang="he-IL" dirty="0"/>
              <a:t>תוצאות בצורה גרפית</a:t>
            </a:r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2BF0BEC7-7921-4EFE-AA13-5D834EE4538A}"/>
              </a:ext>
            </a:extLst>
          </p:cNvPr>
          <p:cNvSpPr/>
          <p:nvPr/>
        </p:nvSpPr>
        <p:spPr>
          <a:xfrm rot="16200000">
            <a:off x="11165998" y="825050"/>
            <a:ext cx="553755" cy="477375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89BF6EE-2087-4A05-B971-268375A12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4213" y="2601119"/>
            <a:ext cx="5447252" cy="1655762"/>
          </a:xfrm>
        </p:spPr>
        <p:txBody>
          <a:bodyPr/>
          <a:lstStyle/>
          <a:p>
            <a:r>
              <a:rPr lang="en-US" dirty="0"/>
              <a:t>Random Forest Classifier</a:t>
            </a:r>
          </a:p>
          <a:p>
            <a:r>
              <a:rPr lang="en-US" dirty="0"/>
              <a:t>  Count vector </a:t>
            </a:r>
            <a:r>
              <a:rPr lang="en-US" b="1" dirty="0"/>
              <a:t>with</a:t>
            </a:r>
            <a:r>
              <a:rPr lang="en-US" dirty="0"/>
              <a:t> English stop 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EA0705-18B1-496F-8356-4255070CFE15}"/>
              </a:ext>
            </a:extLst>
          </p:cNvPr>
          <p:cNvSpPr txBox="1"/>
          <p:nvPr/>
        </p:nvSpPr>
        <p:spPr>
          <a:xfrm>
            <a:off x="8861777" y="3646311"/>
            <a:ext cx="143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True positive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D029E-7F4F-41B8-BDAE-4589D48A2702}"/>
              </a:ext>
            </a:extLst>
          </p:cNvPr>
          <p:cNvSpPr txBox="1"/>
          <p:nvPr/>
        </p:nvSpPr>
        <p:spPr>
          <a:xfrm>
            <a:off x="8957732" y="1984545"/>
            <a:ext cx="160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False positive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340AEF-D0EE-4A1B-9B7D-72F3AF326A57}"/>
              </a:ext>
            </a:extLst>
          </p:cNvPr>
          <p:cNvSpPr txBox="1"/>
          <p:nvPr/>
        </p:nvSpPr>
        <p:spPr>
          <a:xfrm>
            <a:off x="6527800" y="1962111"/>
            <a:ext cx="160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True Negative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59998E-E64F-4A3A-A16B-BC74CAF0F42F}"/>
              </a:ext>
            </a:extLst>
          </p:cNvPr>
          <p:cNvSpPr txBox="1"/>
          <p:nvPr/>
        </p:nvSpPr>
        <p:spPr>
          <a:xfrm>
            <a:off x="6428653" y="3646311"/>
            <a:ext cx="160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False Negative</a:t>
            </a:r>
          </a:p>
        </p:txBody>
      </p:sp>
      <p:sp>
        <p:nvSpPr>
          <p:cNvPr id="11" name="Subtitle 5">
            <a:extLst>
              <a:ext uri="{FF2B5EF4-FFF2-40B4-BE49-F238E27FC236}">
                <a16:creationId xmlns:a16="http://schemas.microsoft.com/office/drawing/2014/main" id="{87E24FEC-C711-4925-A201-C5392F1A5E9D}"/>
              </a:ext>
            </a:extLst>
          </p:cNvPr>
          <p:cNvSpPr txBox="1">
            <a:spLocks/>
          </p:cNvSpPr>
          <p:nvPr/>
        </p:nvSpPr>
        <p:spPr>
          <a:xfrm>
            <a:off x="5749846" y="5229280"/>
            <a:ext cx="5447252" cy="381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Predicted</a:t>
            </a:r>
          </a:p>
        </p:txBody>
      </p:sp>
      <p:sp>
        <p:nvSpPr>
          <p:cNvPr id="12" name="Subtitle 5">
            <a:extLst>
              <a:ext uri="{FF2B5EF4-FFF2-40B4-BE49-F238E27FC236}">
                <a16:creationId xmlns:a16="http://schemas.microsoft.com/office/drawing/2014/main" id="{4A0B8874-BF2A-4A18-AEE0-47C45160077E}"/>
              </a:ext>
            </a:extLst>
          </p:cNvPr>
          <p:cNvSpPr txBox="1">
            <a:spLocks/>
          </p:cNvSpPr>
          <p:nvPr/>
        </p:nvSpPr>
        <p:spPr>
          <a:xfrm rot="16200000">
            <a:off x="3274117" y="3234190"/>
            <a:ext cx="5447252" cy="381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Actual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79CCA3-4801-4EC7-87A0-815BDCC3F91E}"/>
              </a:ext>
            </a:extLst>
          </p:cNvPr>
          <p:cNvSpPr txBox="1"/>
          <p:nvPr/>
        </p:nvSpPr>
        <p:spPr>
          <a:xfrm>
            <a:off x="1331089" y="4166115"/>
            <a:ext cx="3449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דיוק של אישה :</a:t>
            </a:r>
            <a:r>
              <a:rPr lang="en-US" dirty="0"/>
              <a:t> </a:t>
            </a:r>
            <a:r>
              <a:rPr lang="he-IL" dirty="0"/>
              <a:t> %</a:t>
            </a:r>
            <a:r>
              <a:rPr lang="en-US" dirty="0"/>
              <a:t>61.8</a:t>
            </a:r>
          </a:p>
          <a:p>
            <a:pPr algn="r" rtl="1"/>
            <a:r>
              <a:rPr lang="he-IL" dirty="0"/>
              <a:t>דיוק של גבר    : </a:t>
            </a:r>
            <a:r>
              <a:rPr lang="en-US" dirty="0"/>
              <a:t>66.9%</a:t>
            </a:r>
          </a:p>
          <a:p>
            <a:pPr algn="r" rtl="1"/>
            <a:r>
              <a:rPr lang="he-IL" b="1" dirty="0"/>
              <a:t>ממוצע דיוקיים : </a:t>
            </a:r>
            <a:r>
              <a:rPr lang="en-US" b="1" dirty="0"/>
              <a:t>64.3%</a:t>
            </a:r>
            <a:r>
              <a:rPr lang="he-IL" b="1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5151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F78B-3C7F-40F7-9FB5-E9B5F341C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800" y="602568"/>
            <a:ext cx="9144000" cy="922337"/>
          </a:xfrm>
        </p:spPr>
        <p:txBody>
          <a:bodyPr/>
          <a:lstStyle/>
          <a:p>
            <a:pPr algn="r" rtl="1"/>
            <a:r>
              <a:rPr lang="he-IL" dirty="0"/>
              <a:t>תוצאות בצורה גרפית</a:t>
            </a:r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2BF0BEC7-7921-4EFE-AA13-5D834EE4538A}"/>
              </a:ext>
            </a:extLst>
          </p:cNvPr>
          <p:cNvSpPr/>
          <p:nvPr/>
        </p:nvSpPr>
        <p:spPr>
          <a:xfrm rot="16200000">
            <a:off x="11165998" y="825050"/>
            <a:ext cx="553755" cy="477375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89BF6EE-2087-4A05-B971-268375A12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856" y="2824402"/>
            <a:ext cx="5768381" cy="1655762"/>
          </a:xfrm>
        </p:spPr>
        <p:txBody>
          <a:bodyPr/>
          <a:lstStyle/>
          <a:p>
            <a:r>
              <a:rPr lang="en-US" dirty="0"/>
              <a:t>Random Forest Classifier</a:t>
            </a:r>
          </a:p>
          <a:p>
            <a:r>
              <a:rPr lang="en-US" dirty="0"/>
              <a:t>FT-IDF vector </a:t>
            </a:r>
            <a:r>
              <a:rPr lang="en-US" b="1" dirty="0"/>
              <a:t>without</a:t>
            </a:r>
            <a:r>
              <a:rPr lang="en-US" dirty="0"/>
              <a:t> English stop words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D0088F-FF88-496D-A9EE-B29F6BF04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364" y="1640654"/>
            <a:ext cx="5408936" cy="39453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B044F6-1A26-493A-8EC9-7558A984E8EE}"/>
              </a:ext>
            </a:extLst>
          </p:cNvPr>
          <p:cNvSpPr txBox="1"/>
          <p:nvPr/>
        </p:nvSpPr>
        <p:spPr>
          <a:xfrm>
            <a:off x="9347915" y="3657887"/>
            <a:ext cx="143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True positive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5C250-6415-4473-8B09-C3631E4C8695}"/>
              </a:ext>
            </a:extLst>
          </p:cNvPr>
          <p:cNvSpPr txBox="1"/>
          <p:nvPr/>
        </p:nvSpPr>
        <p:spPr>
          <a:xfrm>
            <a:off x="9443870" y="1996121"/>
            <a:ext cx="160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False positive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D35C78-E0A9-43EE-9A8D-220DA551A4E4}"/>
              </a:ext>
            </a:extLst>
          </p:cNvPr>
          <p:cNvSpPr txBox="1"/>
          <p:nvPr/>
        </p:nvSpPr>
        <p:spPr>
          <a:xfrm>
            <a:off x="7013938" y="1973687"/>
            <a:ext cx="160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True Negative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94BFD0-E96B-4CEB-B556-E5DCC4F55AE2}"/>
              </a:ext>
            </a:extLst>
          </p:cNvPr>
          <p:cNvSpPr txBox="1"/>
          <p:nvPr/>
        </p:nvSpPr>
        <p:spPr>
          <a:xfrm>
            <a:off x="6914791" y="3657887"/>
            <a:ext cx="160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False Negative</a:t>
            </a:r>
          </a:p>
        </p:txBody>
      </p:sp>
      <p:sp>
        <p:nvSpPr>
          <p:cNvPr id="18" name="Subtitle 5">
            <a:extLst>
              <a:ext uri="{FF2B5EF4-FFF2-40B4-BE49-F238E27FC236}">
                <a16:creationId xmlns:a16="http://schemas.microsoft.com/office/drawing/2014/main" id="{FB699082-87F0-4CAE-A707-34CF2001D077}"/>
              </a:ext>
            </a:extLst>
          </p:cNvPr>
          <p:cNvSpPr txBox="1">
            <a:spLocks/>
          </p:cNvSpPr>
          <p:nvPr/>
        </p:nvSpPr>
        <p:spPr>
          <a:xfrm>
            <a:off x="6235984" y="5240856"/>
            <a:ext cx="5447252" cy="381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Predicted</a:t>
            </a:r>
          </a:p>
        </p:txBody>
      </p:sp>
      <p:sp>
        <p:nvSpPr>
          <p:cNvPr id="19" name="Subtitle 5">
            <a:extLst>
              <a:ext uri="{FF2B5EF4-FFF2-40B4-BE49-F238E27FC236}">
                <a16:creationId xmlns:a16="http://schemas.microsoft.com/office/drawing/2014/main" id="{EB0F59BC-043F-4AE5-AE06-488F6E60D410}"/>
              </a:ext>
            </a:extLst>
          </p:cNvPr>
          <p:cNvSpPr txBox="1">
            <a:spLocks/>
          </p:cNvSpPr>
          <p:nvPr/>
        </p:nvSpPr>
        <p:spPr>
          <a:xfrm rot="16200000">
            <a:off x="3679232" y="3211041"/>
            <a:ext cx="5447252" cy="381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Actual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75A849-2C2B-43D1-B03E-7E7ED35B4D36}"/>
              </a:ext>
            </a:extLst>
          </p:cNvPr>
          <p:cNvSpPr txBox="1"/>
          <p:nvPr/>
        </p:nvSpPr>
        <p:spPr>
          <a:xfrm>
            <a:off x="1331089" y="4166115"/>
            <a:ext cx="3449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דיוק של אישה :</a:t>
            </a:r>
            <a:r>
              <a:rPr lang="en-US" dirty="0"/>
              <a:t> </a:t>
            </a:r>
            <a:r>
              <a:rPr lang="he-IL" dirty="0"/>
              <a:t> %</a:t>
            </a:r>
            <a:r>
              <a:rPr lang="en-US" dirty="0"/>
              <a:t>61.5</a:t>
            </a:r>
          </a:p>
          <a:p>
            <a:pPr algn="r" rtl="1"/>
            <a:r>
              <a:rPr lang="he-IL" dirty="0"/>
              <a:t>דיוק של גבר    : </a:t>
            </a:r>
            <a:r>
              <a:rPr lang="en-US" dirty="0"/>
              <a:t>65.9%</a:t>
            </a:r>
          </a:p>
          <a:p>
            <a:pPr algn="r" rtl="1"/>
            <a:r>
              <a:rPr lang="he-IL" b="1" dirty="0"/>
              <a:t>ממוצע דיוקיים : </a:t>
            </a:r>
            <a:r>
              <a:rPr lang="en-US" b="1" dirty="0"/>
              <a:t>63.7%</a:t>
            </a:r>
            <a:r>
              <a:rPr lang="he-IL" b="1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4546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8990C-D496-49B9-BBFA-2F058023F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46338"/>
            <a:ext cx="9144000" cy="165576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he-IL" sz="11500" dirty="0"/>
              <a:t>שאלות?!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47573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292F6-AA53-4EC9-9788-32382FBBF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1337" y="603477"/>
            <a:ext cx="8312727" cy="920523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מוטיבציה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FD80B-978E-4E88-91BC-3F8596B7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0064" y="2070100"/>
            <a:ext cx="9144000" cy="3378200"/>
          </a:xfrm>
        </p:spPr>
        <p:txBody>
          <a:bodyPr>
            <a:normAutofit/>
          </a:bodyPr>
          <a:lstStyle/>
          <a:p>
            <a:pPr algn="r" rtl="1"/>
            <a:r>
              <a:rPr lang="he-IL" sz="2800" dirty="0"/>
              <a:t>לחזות את מגדר הכותב של ציוץ.</a:t>
            </a:r>
          </a:p>
          <a:p>
            <a:pPr algn="r" rtl="1"/>
            <a:endParaRPr lang="he-IL" sz="2800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EBC4F5D8-55AF-4226-B35C-B128E229BAAA}"/>
              </a:ext>
            </a:extLst>
          </p:cNvPr>
          <p:cNvSpPr/>
          <p:nvPr/>
        </p:nvSpPr>
        <p:spPr>
          <a:xfrm rot="16200000">
            <a:off x="11165998" y="825050"/>
            <a:ext cx="553755" cy="477375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6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2537-A5DB-4072-B819-94BC4FB88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1888" y="1063737"/>
            <a:ext cx="4432300" cy="376237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/>
              <a:t>נתונים יבשים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203E-8BDD-4215-99AD-6BB98D238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8566" y="1617492"/>
            <a:ext cx="9621375" cy="4176771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en-US" sz="2800" b="1" u="sng" dirty="0"/>
              <a:t>Dataset</a:t>
            </a:r>
            <a:endParaRPr lang="he-IL" sz="2800" b="1" u="sng" dirty="0"/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en-US" sz="2800" dirty="0"/>
              <a:t>Tweet description</a:t>
            </a:r>
            <a:r>
              <a:rPr lang="he-IL" sz="2800" dirty="0"/>
              <a:t> – הטקסט שהמשתמש צייץ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en-US" sz="2800" dirty="0"/>
              <a:t>Gender</a:t>
            </a:r>
            <a:r>
              <a:rPr lang="he-IL" sz="2800" dirty="0"/>
              <a:t> – האם גבר או אישה כתבו את הציוץ</a:t>
            </a:r>
          </a:p>
          <a:p>
            <a:pPr algn="r" rtl="1"/>
            <a:r>
              <a:rPr lang="he-IL" sz="2800" b="1" u="sng" dirty="0"/>
              <a:t>מודלים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en-US" sz="2800" dirty="0"/>
              <a:t>Gaussian Naive Bayes</a:t>
            </a:r>
            <a:endParaRPr lang="he-IL" sz="2800" dirty="0"/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en-US" sz="2800" dirty="0"/>
              <a:t>A random forest classifier</a:t>
            </a:r>
          </a:p>
          <a:p>
            <a:pPr algn="r" rtl="1"/>
            <a:r>
              <a:rPr lang="he-IL" sz="2800" b="1" u="sng" dirty="0"/>
              <a:t>סיווג מידע (מודל וקטור)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en-US" sz="2800" dirty="0"/>
              <a:t>Count Vector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en-US" sz="2800" dirty="0"/>
              <a:t>TF-IDF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4FE6FA2-86F6-4F02-BDB7-0047077F2A51}"/>
              </a:ext>
            </a:extLst>
          </p:cNvPr>
          <p:cNvSpPr/>
          <p:nvPr/>
        </p:nvSpPr>
        <p:spPr>
          <a:xfrm rot="16200000">
            <a:off x="11165998" y="825050"/>
            <a:ext cx="553755" cy="477375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D058-5770-47A0-9C44-8A848D2E3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0856" y="691468"/>
            <a:ext cx="6353544" cy="744537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/>
              <a:t>סינון וניקוי המידע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3B046-EA19-4112-AAFE-3C01A001A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400" y="1587500"/>
            <a:ext cx="10668000" cy="4579032"/>
          </a:xfrm>
        </p:spPr>
        <p:txBody>
          <a:bodyPr>
            <a:norm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/>
              <a:t>ה-</a:t>
            </a:r>
            <a:r>
              <a:rPr lang="en-US" sz="2400" dirty="0"/>
              <a:t>Data</a:t>
            </a:r>
            <a:r>
              <a:rPr lang="en-US" dirty="0"/>
              <a:t>s</a:t>
            </a:r>
            <a:r>
              <a:rPr lang="en-US" sz="2400" dirty="0"/>
              <a:t>et</a:t>
            </a:r>
            <a:r>
              <a:rPr lang="he-IL" sz="2400" dirty="0"/>
              <a:t> הכיל המון מידע, אנו השתמשנו רק בשני שדות (</a:t>
            </a:r>
            <a:r>
              <a:rPr lang="en-US" dirty="0"/>
              <a:t>Gender, Description</a:t>
            </a:r>
            <a:r>
              <a:rPr lang="he-IL" dirty="0"/>
              <a:t>)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/>
              <a:t>בעמודה </a:t>
            </a:r>
            <a:r>
              <a:rPr lang="en-US" dirty="0"/>
              <a:t>Gender</a:t>
            </a:r>
            <a:r>
              <a:rPr lang="he-IL" dirty="0"/>
              <a:t> :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en-US" dirty="0"/>
              <a:t>Male, Female, Brand, Unknow, Blank</a:t>
            </a:r>
            <a:endParaRPr lang="he-IL" dirty="0"/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dirty="0"/>
              <a:t>שלפנו רק את הציוצים שהיו של </a:t>
            </a:r>
            <a:r>
              <a:rPr lang="en-US" dirty="0"/>
              <a:t>Male</a:t>
            </a:r>
            <a:r>
              <a:rPr lang="he-IL" dirty="0"/>
              <a:t> ו-</a:t>
            </a:r>
            <a:r>
              <a:rPr lang="en-US" dirty="0"/>
              <a:t>Female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dirty="0"/>
              <a:t>הפכנו את </a:t>
            </a:r>
            <a:r>
              <a:rPr lang="en-US" dirty="0"/>
              <a:t>Male</a:t>
            </a:r>
            <a:r>
              <a:rPr lang="he-IL" dirty="0"/>
              <a:t> ל-0 ו-</a:t>
            </a:r>
            <a:r>
              <a:rPr lang="en-US" dirty="0"/>
              <a:t>Female</a:t>
            </a:r>
            <a:r>
              <a:rPr lang="he-IL" dirty="0"/>
              <a:t> ל-1 כי יותר קל להשוות 0 ו-1 מאשר מחרוזת (שיקולי זמן ריצה)</a:t>
            </a:r>
            <a:endParaRPr lang="en-US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/>
              <a:t>קטגוריה של </a:t>
            </a:r>
            <a:r>
              <a:rPr lang="en-US" dirty="0"/>
              <a:t>Description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dirty="0"/>
              <a:t>סוננו פוסטים שלא היו כתובים באנגלית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dirty="0"/>
              <a:t>סוננו סימני פיסוק כמו </a:t>
            </a:r>
            <a:r>
              <a:rPr lang="en-US" dirty="0"/>
              <a:t>, ! . ? “ ( )</a:t>
            </a:r>
            <a:r>
              <a:rPr lang="he-IL" dirty="0"/>
              <a:t> וכו.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dirty="0"/>
              <a:t>כל הטקסט שונה לאותיות קטנות (</a:t>
            </a:r>
            <a:r>
              <a:rPr lang="en-US" dirty="0"/>
              <a:t>Like != like</a:t>
            </a:r>
            <a:r>
              <a:rPr lang="he-IL" dirty="0"/>
              <a:t>)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dirty="0"/>
              <a:t>כל המילות פועל שונו לזמן הווה (</a:t>
            </a:r>
            <a:r>
              <a:rPr lang="en-US" dirty="0"/>
              <a:t>Went, going -&gt; go</a:t>
            </a:r>
            <a:r>
              <a:rPr lang="he-IL" dirty="0"/>
              <a:t>)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dirty="0"/>
              <a:t>סוננו כל ה-</a:t>
            </a:r>
            <a:r>
              <a:rPr lang="en-US" dirty="0"/>
              <a:t>Stop Words</a:t>
            </a:r>
            <a:r>
              <a:rPr lang="he-IL" dirty="0"/>
              <a:t> (מילות קישור כמו </a:t>
            </a:r>
            <a:r>
              <a:rPr lang="en-US" dirty="0"/>
              <a:t>and, that, is</a:t>
            </a:r>
            <a:r>
              <a:rPr lang="he-IL" dirty="0"/>
              <a:t>)</a:t>
            </a:r>
            <a:endParaRPr lang="en-US" dirty="0"/>
          </a:p>
          <a:p>
            <a:pPr lvl="1" algn="r" rtl="1"/>
            <a:endParaRPr lang="he-IL" dirty="0"/>
          </a:p>
          <a:p>
            <a:pPr algn="r" rtl="1"/>
            <a:endParaRPr lang="en-US" sz="2400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4C37AD1-9C5A-4554-BF3A-D4C80053C593}"/>
              </a:ext>
            </a:extLst>
          </p:cNvPr>
          <p:cNvSpPr/>
          <p:nvPr/>
        </p:nvSpPr>
        <p:spPr>
          <a:xfrm rot="16200000">
            <a:off x="11165998" y="825050"/>
            <a:ext cx="553755" cy="477375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0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381F-35B1-421B-AE02-BE02ECBF7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7033" y="627968"/>
            <a:ext cx="5526567" cy="871537"/>
          </a:xfrm>
        </p:spPr>
        <p:txBody>
          <a:bodyPr>
            <a:normAutofit fontScale="90000"/>
          </a:bodyPr>
          <a:lstStyle/>
          <a:p>
            <a:pPr algn="r" rtl="1"/>
            <a:r>
              <a:rPr lang="en-US" dirty="0"/>
              <a:t>String to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41BB0-8090-4388-9615-1952218E4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475" y="1595184"/>
            <a:ext cx="11293088" cy="4337732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מעבר של יצוג המידע מ-</a:t>
            </a:r>
            <a:r>
              <a:rPr lang="en-US" dirty="0"/>
              <a:t>String</a:t>
            </a:r>
            <a:r>
              <a:rPr lang="he-IL" dirty="0"/>
              <a:t> ל-</a:t>
            </a:r>
            <a:r>
              <a:rPr lang="en-US" dirty="0"/>
              <a:t>Vector</a:t>
            </a:r>
            <a:endParaRPr lang="he-IL" dirty="0"/>
          </a:p>
          <a:p>
            <a:pPr algn="r" rtl="1"/>
            <a:r>
              <a:rPr lang="he-IL" dirty="0"/>
              <a:t>המודלים שהשתמשנו עובדים עם מידע בצורה של </a:t>
            </a:r>
            <a:r>
              <a:rPr lang="en-US" dirty="0"/>
              <a:t>Vector</a:t>
            </a:r>
            <a:r>
              <a:rPr lang="he-IL" dirty="0"/>
              <a:t> או </a:t>
            </a:r>
            <a:r>
              <a:rPr lang="en-US" dirty="0"/>
              <a:t>Sparse Matrix</a:t>
            </a:r>
            <a:endParaRPr lang="he-IL" dirty="0"/>
          </a:p>
          <a:p>
            <a:pPr algn="r" rtl="1"/>
            <a:r>
              <a:rPr lang="he-IL" dirty="0"/>
              <a:t>השתמשנו בשני סוגים של חבילות לטובת המעבר: </a:t>
            </a:r>
            <a:r>
              <a:rPr lang="en-US" dirty="0"/>
              <a:t>Count Vector</a:t>
            </a:r>
            <a:r>
              <a:rPr lang="he-IL" dirty="0"/>
              <a:t> ו-</a:t>
            </a:r>
            <a:r>
              <a:rPr lang="en-US" dirty="0"/>
              <a:t>TF-IDF</a:t>
            </a:r>
            <a:endParaRPr lang="he-IL" dirty="0"/>
          </a:p>
          <a:p>
            <a:pPr algn="r" rtl="1"/>
            <a:endParaRPr lang="he-IL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4289875-F08A-4EBB-AC0E-AF7947C2A464}"/>
              </a:ext>
            </a:extLst>
          </p:cNvPr>
          <p:cNvSpPr/>
          <p:nvPr/>
        </p:nvSpPr>
        <p:spPr>
          <a:xfrm rot="16200000">
            <a:off x="11165998" y="825050"/>
            <a:ext cx="553755" cy="477375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8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381F-35B1-421B-AE02-BE02ECBF7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7033" y="627968"/>
            <a:ext cx="5526567" cy="871537"/>
          </a:xfrm>
        </p:spPr>
        <p:txBody>
          <a:bodyPr>
            <a:normAutofit fontScale="90000"/>
          </a:bodyPr>
          <a:lstStyle/>
          <a:p>
            <a:pPr algn="r" rtl="1"/>
            <a:r>
              <a:rPr lang="en-US" dirty="0"/>
              <a:t>Count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41BB0-8090-4388-9615-1952218E4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475" y="1595184"/>
            <a:ext cx="11293088" cy="4337732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מספר המופעים עבור כל מילה במסמך</a:t>
            </a:r>
            <a:endParaRPr lang="en-US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4289875-F08A-4EBB-AC0E-AF7947C2A464}"/>
              </a:ext>
            </a:extLst>
          </p:cNvPr>
          <p:cNvSpPr/>
          <p:nvPr/>
        </p:nvSpPr>
        <p:spPr>
          <a:xfrm rot="16200000">
            <a:off x="11165998" y="825050"/>
            <a:ext cx="553755" cy="477375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600D0A-1FF2-487B-9590-6CEC2C5B8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532931"/>
              </p:ext>
            </p:extLst>
          </p:nvPr>
        </p:nvGraphicFramePr>
        <p:xfrm>
          <a:off x="3553562" y="2501900"/>
          <a:ext cx="8128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6602101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922141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875128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3433118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125505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18376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7342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Tweet_1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Tweet_2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Tweet_3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Tweet_4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27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8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88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42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9087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04A7F32-AD89-442F-857C-C02A0A6C7231}"/>
              </a:ext>
            </a:extLst>
          </p:cNvPr>
          <p:cNvSpPr txBox="1"/>
          <p:nvPr/>
        </p:nvSpPr>
        <p:spPr>
          <a:xfrm>
            <a:off x="684479" y="2668772"/>
            <a:ext cx="128654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3900" dirty="0"/>
              <a:t>?</a:t>
            </a:r>
            <a:endParaRPr lang="en-US" sz="23900" dirty="0"/>
          </a:p>
        </p:txBody>
      </p:sp>
    </p:spTree>
    <p:extLst>
      <p:ext uri="{BB962C8B-B14F-4D97-AF65-F5344CB8AC3E}">
        <p14:creationId xmlns:p14="http://schemas.microsoft.com/office/powerpoint/2010/main" val="319507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381F-35B1-421B-AE02-BE02ECBF7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7033" y="627968"/>
            <a:ext cx="5526567" cy="871537"/>
          </a:xfrm>
        </p:spPr>
        <p:txBody>
          <a:bodyPr>
            <a:normAutofit fontScale="90000"/>
          </a:bodyPr>
          <a:lstStyle/>
          <a:p>
            <a:pPr algn="r" rtl="1"/>
            <a:r>
              <a:rPr lang="en-US" dirty="0"/>
              <a:t>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41BB0-8090-4388-9615-1952218E4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475" y="1595184"/>
            <a:ext cx="11293088" cy="4337732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איך </a:t>
            </a:r>
            <a:r>
              <a:rPr lang="en-US" dirty="0"/>
              <a:t>TF-IDF</a:t>
            </a:r>
            <a:r>
              <a:rPr lang="he-IL" dirty="0"/>
              <a:t> מנרמל את הוקטורים: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/>
              <a:t>נירמול כל מילה באורך המסמך (</a:t>
            </a:r>
            <a:r>
              <a:rPr lang="en-US" dirty="0"/>
              <a:t>TF</a:t>
            </a:r>
            <a:r>
              <a:rPr lang="he-IL" dirty="0"/>
              <a:t>) 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/>
              <a:t>נרמול בתדירות המילה בשאר המסמכים (</a:t>
            </a:r>
            <a:r>
              <a:rPr lang="en-US" dirty="0"/>
              <a:t>IDF</a:t>
            </a:r>
            <a:r>
              <a:rPr lang="he-IL" dirty="0"/>
              <a:t>)</a:t>
            </a:r>
            <a:endParaRPr lang="en-US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4289875-F08A-4EBB-AC0E-AF7947C2A464}"/>
              </a:ext>
            </a:extLst>
          </p:cNvPr>
          <p:cNvSpPr/>
          <p:nvPr/>
        </p:nvSpPr>
        <p:spPr>
          <a:xfrm rot="16200000">
            <a:off x="11165998" y="825050"/>
            <a:ext cx="553755" cy="477375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84F6E8-AF63-4A46-BDFA-0FFD9DA77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02" y="828455"/>
            <a:ext cx="5067743" cy="30932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062315-929A-4995-80BF-F57E07918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675" y="4027222"/>
            <a:ext cx="80772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73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C169-670D-445E-AB0B-D708E26A5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756" y="638749"/>
            <a:ext cx="10081300" cy="849976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/>
              <a:t>מודלים – </a:t>
            </a:r>
            <a:r>
              <a:rPr lang="en-US" dirty="0"/>
              <a:t>Gaussian Naïve Bayes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91631EC-2689-4600-AA5F-66705E2B881B}"/>
              </a:ext>
            </a:extLst>
          </p:cNvPr>
          <p:cNvSpPr/>
          <p:nvPr/>
        </p:nvSpPr>
        <p:spPr>
          <a:xfrm rot="16200000">
            <a:off x="11165998" y="825050"/>
            <a:ext cx="553755" cy="477375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CD2477F-4E8F-4D33-9D36-C3A4C7DC5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944" y="1503397"/>
            <a:ext cx="10668000" cy="4579032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המודל יתייג את המסמך כגבר או אשה על ידי מידע סטטיסטי של המילים הקיימות במסמך.</a:t>
            </a:r>
            <a:endParaRPr lang="en-US" dirty="0"/>
          </a:p>
          <a:p>
            <a:pPr algn="r" rtl="1"/>
            <a:r>
              <a:rPr lang="he-IL" dirty="0"/>
              <a:t>ההנחת יסוד של </a:t>
            </a:r>
            <a:r>
              <a:rPr lang="en-US" dirty="0"/>
              <a:t>Gaussian</a:t>
            </a:r>
            <a:r>
              <a:rPr lang="he-IL" dirty="0"/>
              <a:t>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/>
              <a:t>אין תלות בין המילים המסמך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/>
              <a:t>ההתפלגות של ה-</a:t>
            </a:r>
            <a:r>
              <a:rPr lang="en-US" dirty="0"/>
              <a:t>Class</a:t>
            </a:r>
            <a:r>
              <a:rPr lang="he-IL" dirty="0"/>
              <a:t>ים נורמלית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8CFFA-2DB9-41A3-B895-F35E1E3D1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3245" y="4241799"/>
            <a:ext cx="5963325" cy="131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C169-670D-445E-AB0B-D708E26A5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689" y="638749"/>
            <a:ext cx="10826367" cy="849976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/>
              <a:t>מודלים – </a:t>
            </a:r>
            <a:r>
              <a:rPr lang="en-US" dirty="0"/>
              <a:t>Random Forest Classifier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91631EC-2689-4600-AA5F-66705E2B881B}"/>
              </a:ext>
            </a:extLst>
          </p:cNvPr>
          <p:cNvSpPr/>
          <p:nvPr/>
        </p:nvSpPr>
        <p:spPr>
          <a:xfrm rot="16200000">
            <a:off x="11165998" y="825050"/>
            <a:ext cx="553755" cy="477375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CD2477F-4E8F-4D33-9D36-C3A4C7DC5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944" y="1503397"/>
            <a:ext cx="10668000" cy="4579032"/>
          </a:xfrm>
        </p:spPr>
        <p:txBody>
          <a:bodyPr>
            <a:normAutofit/>
          </a:bodyPr>
          <a:lstStyle/>
          <a:p>
            <a:pPr algn="r" rtl="1"/>
            <a:r>
              <a:rPr lang="he-IL" sz="2400" b="1" u="sng" dirty="0"/>
              <a:t>עץ החלטה:</a:t>
            </a:r>
            <a:r>
              <a:rPr lang="he-IL" sz="2400" dirty="0"/>
              <a:t> שואל שאלה בינראית (תשובה של </a:t>
            </a:r>
            <a:r>
              <a:rPr lang="en-US" sz="2400" dirty="0"/>
              <a:t>True or False</a:t>
            </a:r>
            <a:r>
              <a:rPr lang="he-IL" sz="2400" dirty="0"/>
              <a:t>) על כל </a:t>
            </a:r>
            <a:r>
              <a:rPr lang="en-US" sz="2400" dirty="0"/>
              <a:t>Feature</a:t>
            </a:r>
            <a:r>
              <a:rPr lang="he-IL" sz="2400" dirty="0"/>
              <a:t> כדי לקבל החלטה.</a:t>
            </a:r>
          </a:p>
          <a:p>
            <a:pPr algn="r" rtl="1"/>
            <a:r>
              <a:rPr lang="he-IL" dirty="0"/>
              <a:t>העץ בנוי כך שכל צומת היא שאלה על </a:t>
            </a:r>
            <a:r>
              <a:rPr lang="en-US" dirty="0"/>
              <a:t>Feature</a:t>
            </a:r>
            <a:r>
              <a:rPr lang="he-IL" dirty="0"/>
              <a:t> ספיצי ועלה הוא החלטה (תיוג)</a:t>
            </a:r>
            <a:endParaRPr lang="he-IL" sz="2400" dirty="0"/>
          </a:p>
          <a:p>
            <a:pPr algn="r" rtl="1"/>
            <a:r>
              <a:rPr lang="he-IL" dirty="0"/>
              <a:t>הבחירה של </a:t>
            </a:r>
            <a:r>
              <a:rPr lang="en-US" dirty="0"/>
              <a:t>Feature</a:t>
            </a:r>
            <a:r>
              <a:rPr lang="he-IL" dirty="0"/>
              <a:t> נעשית כך שהתשובה שלה היא הכי וודאית, כלומר שיש הפרדה טובה בין ב-</a:t>
            </a:r>
            <a:r>
              <a:rPr lang="en-US" dirty="0"/>
              <a:t>Class</a:t>
            </a:r>
            <a:r>
              <a:rPr lang="he-IL" dirty="0"/>
              <a:t>ים.</a:t>
            </a:r>
          </a:p>
          <a:p>
            <a:pPr algn="r" rtl="1"/>
            <a:r>
              <a:rPr lang="en-US" b="1" u="sng" dirty="0"/>
              <a:t>:Random Forest Classifier</a:t>
            </a:r>
            <a:endParaRPr lang="he-IL" sz="2400" b="1" u="sng" dirty="0"/>
          </a:p>
          <a:p>
            <a:pPr algn="r" rtl="1"/>
            <a:r>
              <a:rPr lang="he-IL" dirty="0"/>
              <a:t>זהו אוסף של עצי החלטה שכל אחד מהם פועל על תת קבוצה רנדומלית של </a:t>
            </a:r>
            <a:r>
              <a:rPr lang="en-US" dirty="0"/>
              <a:t>Feature</a:t>
            </a:r>
            <a:r>
              <a:rPr lang="he-IL" dirty="0"/>
              <a:t> כך שמספר ה</a:t>
            </a:r>
            <a:r>
              <a:rPr lang="en-US" dirty="0"/>
              <a:t>Features-</a:t>
            </a:r>
            <a:r>
              <a:rPr lang="he-IL" dirty="0"/>
              <a:t> זהה בכל עץ.</a:t>
            </a:r>
          </a:p>
          <a:p>
            <a:pPr algn="r" rtl="1"/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115436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 Semibold"/>
        <a:ea typeface=""/>
        <a:cs typeface="Segoe UI Semibold"/>
      </a:majorFont>
      <a:minorFont>
        <a:latin typeface="Segoe UI Semilight"/>
        <a:ea typeface=""/>
        <a:cs typeface="Segoe UI Semi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771</Words>
  <Application>Microsoft Office PowerPoint</Application>
  <PresentationFormat>Widescreen</PresentationFormat>
  <Paragraphs>158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Segoe UI Semibold</vt:lpstr>
      <vt:lpstr>Segoe UI Semilight</vt:lpstr>
      <vt:lpstr>Office Theme</vt:lpstr>
      <vt:lpstr>ML</vt:lpstr>
      <vt:lpstr>מוטיבציה </vt:lpstr>
      <vt:lpstr>נתונים יבשים</vt:lpstr>
      <vt:lpstr>סינון וניקוי המידע</vt:lpstr>
      <vt:lpstr>String to Vector</vt:lpstr>
      <vt:lpstr>Count Vector</vt:lpstr>
      <vt:lpstr>TF-IDF</vt:lpstr>
      <vt:lpstr>מודלים – Gaussian Naïve Bayes</vt:lpstr>
      <vt:lpstr>מודלים – Random Forest Classifier</vt:lpstr>
      <vt:lpstr>מודלים – Random Forest Classifier</vt:lpstr>
      <vt:lpstr>Feature</vt:lpstr>
      <vt:lpstr>חלוקת המטרציה ללמידה וחיזוי</vt:lpstr>
      <vt:lpstr>אימון המודלים ותוצאות</vt:lpstr>
      <vt:lpstr>תוצאות בצורה גרפית</vt:lpstr>
      <vt:lpstr>תוצאות בצורה גרפית</vt:lpstr>
      <vt:lpstr>תוצאות בצורה גרפית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מיגרציה</dc:title>
  <dc:creator>Tal Hashahar</dc:creator>
  <cp:lastModifiedBy>Tal Hashahar</cp:lastModifiedBy>
  <cp:revision>55</cp:revision>
  <dcterms:created xsi:type="dcterms:W3CDTF">2018-12-14T09:25:54Z</dcterms:created>
  <dcterms:modified xsi:type="dcterms:W3CDTF">2019-01-13T18:25:41Z</dcterms:modified>
</cp:coreProperties>
</file>