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0" r:id="rId16"/>
    <p:sldId id="271" r:id="rId17"/>
    <p:sldId id="272" r:id="rId18"/>
    <p:sldId id="278" r:id="rId19"/>
    <p:sldId id="279" r:id="rId20"/>
    <p:sldId id="280"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8826FA-0D30-4698-A771-70BC436DD30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49280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826FA-0D30-4698-A771-70BC436DD30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389328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826FA-0D30-4698-A771-70BC436DD30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206611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826FA-0D30-4698-A771-70BC436DD30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3815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8826FA-0D30-4698-A771-70BC436DD30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135555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8826FA-0D30-4698-A771-70BC436DD30C}"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336948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8826FA-0D30-4698-A771-70BC436DD30C}" type="datetimeFigureOut">
              <a:rPr lang="en-US" smtClean="0"/>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27421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8826FA-0D30-4698-A771-70BC436DD30C}" type="datetimeFigureOut">
              <a:rPr lang="en-US" smtClean="0"/>
              <a:t>3/24/2018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105861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826FA-0D30-4698-A771-70BC436DD30C}" type="datetimeFigureOut">
              <a:rPr lang="en-US" smtClean="0"/>
              <a:t>3/24/2018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109915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8826FA-0D30-4698-A771-70BC436DD30C}"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332573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8826FA-0D30-4698-A771-70BC436DD30C}"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B460B-1A10-470C-8CE6-2B24FA73AD89}" type="slidenum">
              <a:rPr lang="en-US" smtClean="0"/>
              <a:t>‹#›</a:t>
            </a:fld>
            <a:endParaRPr lang="en-US"/>
          </a:p>
        </p:txBody>
      </p:sp>
    </p:spTree>
    <p:extLst>
      <p:ext uri="{BB962C8B-B14F-4D97-AF65-F5344CB8AC3E}">
        <p14:creationId xmlns:p14="http://schemas.microsoft.com/office/powerpoint/2010/main" val="292380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826FA-0D30-4698-A771-70BC436DD30C}" type="datetimeFigureOut">
              <a:rPr lang="en-US" smtClean="0"/>
              <a:t>3/24/2018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B460B-1A10-470C-8CE6-2B24FA73AD89}" type="slidenum">
              <a:rPr lang="en-US" smtClean="0"/>
              <a:t>‹#›</a:t>
            </a:fld>
            <a:endParaRPr lang="en-US"/>
          </a:p>
        </p:txBody>
      </p:sp>
    </p:spTree>
    <p:extLst>
      <p:ext uri="{BB962C8B-B14F-4D97-AF65-F5344CB8AC3E}">
        <p14:creationId xmlns:p14="http://schemas.microsoft.com/office/powerpoint/2010/main" val="238706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yura415.github.io/js-protobuf-encode-deco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Hyper Ledger Fabric</a:t>
            </a:r>
            <a:endParaRPr lang="en-US" dirty="0"/>
          </a:p>
        </p:txBody>
      </p:sp>
      <p:sp>
        <p:nvSpPr>
          <p:cNvPr id="3" name="Subtitle 2"/>
          <p:cNvSpPr>
            <a:spLocks noGrp="1"/>
          </p:cNvSpPr>
          <p:nvPr>
            <p:ph type="subTitle" idx="1"/>
          </p:nvPr>
        </p:nvSpPr>
        <p:spPr/>
        <p:txBody>
          <a:bodyPr/>
          <a:lstStyle/>
          <a:p>
            <a:r>
              <a:rPr lang="en-US" dirty="0" smtClean="0"/>
              <a:t>The Business </a:t>
            </a:r>
            <a:r>
              <a:rPr lang="en-US" dirty="0" err="1" smtClean="0"/>
              <a:t>Blockchain</a:t>
            </a:r>
            <a:endParaRPr lang="en-US" dirty="0"/>
          </a:p>
        </p:txBody>
      </p:sp>
    </p:spTree>
    <p:extLst>
      <p:ext uri="{BB962C8B-B14F-4D97-AF65-F5344CB8AC3E}">
        <p14:creationId xmlns:p14="http://schemas.microsoft.com/office/powerpoint/2010/main" val="87445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Custom Setup</a:t>
            </a:r>
            <a:br>
              <a:rPr lang="en-US" dirty="0" smtClean="0"/>
            </a:br>
            <a:r>
              <a:rPr lang="en-US" sz="2200" dirty="0" smtClean="0"/>
              <a:t>Membership Service Providers( MSP)</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5785" y="1825625"/>
            <a:ext cx="8660429" cy="4351338"/>
          </a:xfrm>
        </p:spPr>
      </p:pic>
      <p:sp>
        <p:nvSpPr>
          <p:cNvPr id="11" name="TextBox 10"/>
          <p:cNvSpPr txBox="1"/>
          <p:nvPr/>
        </p:nvSpPr>
        <p:spPr>
          <a:xfrm>
            <a:off x="2394066" y="1920240"/>
            <a:ext cx="1214628" cy="307777"/>
          </a:xfrm>
          <a:prstGeom prst="rect">
            <a:avLst/>
          </a:prstGeom>
          <a:noFill/>
        </p:spPr>
        <p:txBody>
          <a:bodyPr wrap="none" rtlCol="0">
            <a:spAutoFit/>
          </a:bodyPr>
          <a:lstStyle/>
          <a:p>
            <a:r>
              <a:rPr lang="en-US" sz="1400" dirty="0" smtClean="0"/>
              <a:t>Cert Structure</a:t>
            </a:r>
            <a:endParaRPr lang="en-US" sz="1400" dirty="0"/>
          </a:p>
        </p:txBody>
      </p:sp>
    </p:spTree>
    <p:extLst>
      <p:ext uri="{BB962C8B-B14F-4D97-AF65-F5344CB8AC3E}">
        <p14:creationId xmlns:p14="http://schemas.microsoft.com/office/powerpoint/2010/main" val="1217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Custom Setup</a:t>
            </a:r>
            <a:br>
              <a:rPr lang="en-US" dirty="0" smtClean="0"/>
            </a:br>
            <a:r>
              <a:rPr lang="en-US" sz="2200" dirty="0" smtClean="0"/>
              <a:t>Configuration Transaction Generator</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7" name="Rectangle 1"/>
          <p:cNvSpPr>
            <a:spLocks noGrp="1" noChangeArrowheads="1"/>
          </p:cNvSpPr>
          <p:nvPr>
            <p:ph idx="1"/>
          </p:nvPr>
        </p:nvSpPr>
        <p:spPr bwMode="auto">
          <a:xfrm>
            <a:off x="838200" y="1937770"/>
            <a:ext cx="10009909"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the </a:t>
            </a:r>
            <a:r>
              <a:rPr kumimoji="0" lang="en-US" altLang="en-US" sz="1000" b="0" i="0" u="none" strike="noStrike" cap="none" normalizeH="0" baseline="0" dirty="0" err="1" smtClean="0">
                <a:ln>
                  <a:noFill/>
                </a:ln>
                <a:solidFill>
                  <a:schemeClr val="tx1"/>
                </a:solidFill>
                <a:effectLst/>
              </a:rPr>
              <a:t>configtxgen</a:t>
            </a:r>
            <a:r>
              <a:rPr kumimoji="0" lang="en-US" altLang="en-US" sz="1000" b="0" i="0" u="none" strike="noStrike" cap="none" normalizeH="0" baseline="0" dirty="0" smtClean="0">
                <a:ln>
                  <a:noFill/>
                </a:ln>
                <a:solidFill>
                  <a:schemeClr val="tx1"/>
                </a:solidFill>
                <a:effectLst/>
              </a:rPr>
              <a:t> tool is used to create four configuration artifacts</a:t>
            </a:r>
          </a:p>
          <a:p>
            <a:pPr lvl="1"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orderer</a:t>
            </a:r>
            <a:r>
              <a:rPr kumimoji="0" lang="en-US" altLang="en-US" sz="1000" b="0" i="0" u="none" strike="noStrike" cap="none" normalizeH="0" baseline="0" dirty="0" smtClean="0">
                <a:ln>
                  <a:noFill/>
                </a:ln>
                <a:solidFill>
                  <a:schemeClr val="tx1"/>
                </a:solidFill>
                <a:effectLst/>
              </a:rPr>
              <a:t> genesis block</a:t>
            </a: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channel configuration transactions</a:t>
            </a: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two anchor peer transactions - one for each Peer Org</a:t>
            </a:r>
          </a:p>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Genesis</a:t>
            </a: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genesis is the first block of the block chain</a:t>
            </a: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contains all the public keys of all the entities of the network</a:t>
            </a: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to alter the genesis file it need to go through the entire process of the </a:t>
            </a:r>
            <a:r>
              <a:rPr kumimoji="0" lang="en-US" altLang="en-US" sz="1000" b="0" i="0" u="none" strike="noStrike" cap="none" normalizeH="0" baseline="0" dirty="0" err="1" smtClean="0">
                <a:ln>
                  <a:noFill/>
                </a:ln>
                <a:solidFill>
                  <a:schemeClr val="tx1"/>
                </a:solidFill>
                <a:effectLst/>
              </a:rPr>
              <a:t>blockchain</a:t>
            </a:r>
            <a:r>
              <a:rPr kumimoji="0" lang="en-US" altLang="en-US" sz="1000" b="0" i="0" u="none" strike="noStrike" cap="none" normalizeH="0" baseline="0" dirty="0" smtClean="0">
                <a:ln>
                  <a:noFill/>
                </a:ln>
                <a:solidFill>
                  <a:schemeClr val="tx1"/>
                </a:solidFill>
                <a:effectLst/>
              </a:rPr>
              <a:t> and it will be written to the block, this is very import to as there is a traceability</a:t>
            </a:r>
          </a:p>
          <a:p>
            <a:pPr lvl="1" eaLnBrk="0" fontAlgn="base" hangingPunct="0">
              <a:lnSpc>
                <a:spcPct val="100000"/>
              </a:lnSpc>
              <a:spcBef>
                <a:spcPct val="0"/>
              </a:spcBef>
              <a:spcAft>
                <a:spcPct val="0"/>
              </a:spcAft>
            </a:pPr>
            <a:endParaRPr lang="en-US" altLang="en-US" sz="1000" dirty="0"/>
          </a:p>
          <a:p>
            <a:pPr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configtx.yaml</a:t>
            </a:r>
            <a:endParaRPr kumimoji="0" lang="en-US" altLang="en-US" sz="1000" b="0" i="0" u="none" strike="noStrike" cap="none" normalizeH="0" baseline="0" dirty="0" smtClean="0">
              <a:ln>
                <a:noFill/>
              </a:ln>
              <a:solidFill>
                <a:schemeClr val="tx1"/>
              </a:solidFill>
              <a:effectLst/>
            </a:endParaRP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Organizations: Note: this is used to list all the organization in the network</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Name: [ this is the name of the organization and it is a require field]</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ID: [ is required and has to be unique through the network. this is a short key]</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N: [the location of the MSP Direct that was generate during the </a:t>
            </a:r>
            <a:r>
              <a:rPr kumimoji="0" lang="en-US" altLang="en-US" sz="1000" b="0" i="0" u="none" strike="noStrike" cap="none" normalizeH="0" baseline="0" dirty="0" err="1" smtClean="0">
                <a:ln>
                  <a:noFill/>
                </a:ln>
                <a:solidFill>
                  <a:schemeClr val="tx1"/>
                </a:solidFill>
                <a:effectLst/>
              </a:rPr>
              <a:t>cypto</a:t>
            </a:r>
            <a:r>
              <a:rPr kumimoji="0" lang="en-US" altLang="en-US" sz="1000" b="0" i="0" u="none" strike="noStrike" cap="none" normalizeH="0" baseline="0" dirty="0" smtClean="0">
                <a:ln>
                  <a:noFill/>
                </a:ln>
                <a:solidFill>
                  <a:schemeClr val="tx1"/>
                </a:solidFill>
                <a:effectLst/>
              </a:rPr>
              <a:t> operation]</a:t>
            </a: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AnchorPeer</a:t>
            </a:r>
            <a:r>
              <a:rPr kumimoji="0" lang="en-US" altLang="en-US" sz="1000" b="0" i="0" u="none" strike="noStrike" cap="none" normalizeH="0" baseline="0" dirty="0" smtClean="0">
                <a:ln>
                  <a:noFill/>
                </a:ln>
                <a:solidFill>
                  <a:schemeClr val="tx1"/>
                </a:solidFill>
                <a:effectLst/>
              </a:rPr>
              <a:t>: [ User to talk to other peers in different network using the gossip </a:t>
            </a:r>
            <a:r>
              <a:rPr kumimoji="0" lang="en-US" altLang="en-US" sz="1000" b="0" i="0" u="none" strike="noStrike" cap="none" normalizeH="0" baseline="0" dirty="0" smtClean="0">
                <a:ln>
                  <a:noFill/>
                </a:ln>
                <a:solidFill>
                  <a:schemeClr val="tx1"/>
                </a:solidFill>
                <a:effectLst/>
              </a:rPr>
              <a:t>protocol. </a:t>
            </a:r>
            <a:r>
              <a:rPr kumimoji="0" lang="en-US" altLang="en-US" sz="1000" b="0" i="0" u="none" strike="noStrike" cap="none" normalizeH="0" baseline="0" dirty="0" smtClean="0">
                <a:ln>
                  <a:noFill/>
                </a:ln>
                <a:solidFill>
                  <a:schemeClr val="tx1"/>
                </a:solidFill>
                <a:effectLst/>
              </a:rPr>
              <a:t>This is not the required]</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Host: [ FQDN of the anchor peer ]</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Port: [ the gossip protocol usually uses port number 7051]</a:t>
            </a: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Orderer</a:t>
            </a:r>
            <a:r>
              <a:rPr kumimoji="0" lang="en-US" altLang="en-US" sz="1000" b="0" i="0" u="none" strike="noStrike" cap="none" normalizeH="0" baseline="0" dirty="0" smtClean="0">
                <a:ln>
                  <a:noFill/>
                </a:ln>
                <a:solidFill>
                  <a:schemeClr val="tx1"/>
                </a:solidFill>
                <a:effectLst/>
              </a:rPr>
              <a:t> [ this section define the order services underling </a:t>
            </a:r>
            <a:r>
              <a:rPr lang="en-US" altLang="en-US" sz="1000" dirty="0"/>
              <a:t>mechanism]</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it-IT" altLang="en-US" sz="1000" b="0" i="0" u="none" strike="noStrike" cap="none" normalizeH="0" baseline="0" dirty="0" smtClean="0">
                <a:ln>
                  <a:noFill/>
                </a:ln>
                <a:solidFill>
                  <a:schemeClr val="tx1"/>
                </a:solidFill>
                <a:effectLst/>
              </a:rPr>
              <a:t>OrdererType : [solo use in dev, Kafka in prod]</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Addresses : [ the &lt;</a:t>
            </a:r>
            <a:r>
              <a:rPr kumimoji="0" lang="en-US" altLang="en-US" sz="1000" b="0" i="0" u="none" strike="noStrike" cap="none" normalizeH="0" baseline="0" dirty="0" err="1" smtClean="0">
                <a:ln>
                  <a:noFill/>
                </a:ln>
                <a:solidFill>
                  <a:schemeClr val="tx1"/>
                </a:solidFill>
                <a:effectLst/>
              </a:rPr>
              <a:t>FQDN:Port</a:t>
            </a:r>
            <a:r>
              <a:rPr kumimoji="0" lang="en-US" altLang="en-US" sz="1000" b="0" i="0" u="none" strike="noStrike" cap="none" normalizeH="0" baseline="0" dirty="0" smtClean="0">
                <a:ln>
                  <a:noFill/>
                </a:ln>
                <a:solidFill>
                  <a:schemeClr val="tx1"/>
                </a:solidFill>
                <a:effectLst/>
              </a:rPr>
              <a:t>&gt; of the orders. you could have multiply point for fault </a:t>
            </a:r>
            <a:r>
              <a:rPr lang="en-US" altLang="en-US" sz="1000" dirty="0"/>
              <a:t>tolerance]</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BatchTimeout</a:t>
            </a:r>
            <a:r>
              <a:rPr kumimoji="0" lang="en-US" altLang="en-US" sz="1000" b="0" i="0" u="none" strike="noStrike" cap="none" normalizeH="0" baseline="0" dirty="0" smtClean="0">
                <a:ln>
                  <a:noFill/>
                </a:ln>
                <a:solidFill>
                  <a:schemeClr val="tx1"/>
                </a:solidFill>
                <a:effectLst/>
              </a:rPr>
              <a:t> : [ the amount of time use before creating a new block</a:t>
            </a: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BatchSize</a:t>
            </a:r>
            <a:r>
              <a:rPr kumimoji="0" lang="en-US" altLang="en-US" sz="1000" b="0" i="0" u="none" strike="noStrike" cap="none" normalizeH="0" baseline="0" dirty="0" smtClean="0">
                <a:ln>
                  <a:noFill/>
                </a:ln>
                <a:solidFill>
                  <a:schemeClr val="tx1"/>
                </a:solidFill>
                <a:effectLst/>
              </a:rPr>
              <a:t> :[ this is used to control the number of message in the block, this is very important for performance </a:t>
            </a:r>
            <a:r>
              <a:rPr lang="en-US" altLang="en-US" sz="1000" dirty="0"/>
              <a:t>tuning </a:t>
            </a:r>
            <a:r>
              <a:rPr kumimoji="0" lang="en-US" altLang="en-US" sz="1000" b="0" i="0" u="none" strike="noStrike" cap="none" normalizeH="0" baseline="0" dirty="0" smtClean="0">
                <a:ln>
                  <a:noFill/>
                </a:ln>
                <a:solidFill>
                  <a:schemeClr val="tx1"/>
                </a:solidFill>
                <a:effectLst/>
              </a:rPr>
              <a:t>and sync ]</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Kafka : [ this is used to configuring </a:t>
            </a:r>
            <a:r>
              <a:rPr kumimoji="0" lang="en-US" altLang="en-US" sz="1000" b="0" i="0" u="none" strike="noStrike" cap="none" normalizeH="0" baseline="0" dirty="0" err="1" smtClean="0">
                <a:ln>
                  <a:noFill/>
                </a:ln>
                <a:solidFill>
                  <a:schemeClr val="tx1"/>
                </a:solidFill>
                <a:effectLst/>
              </a:rPr>
              <a:t>kafka</a:t>
            </a:r>
            <a:r>
              <a:rPr kumimoji="0" lang="en-US" altLang="en-US" sz="1000" b="0" i="0" u="none" strike="noStrike" cap="none" normalizeH="0" baseline="0" dirty="0" smtClean="0">
                <a:ln>
                  <a:noFill/>
                </a:ln>
                <a:solidFill>
                  <a:schemeClr val="tx1"/>
                </a:solidFill>
                <a:effectLst/>
              </a:rPr>
              <a:t> brokers]</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Organizations : [ this is for advance feature and will not go into detail ]</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Application : [ this is for advance feature and will not go into detail ]</a:t>
            </a:r>
          </a:p>
        </p:txBody>
      </p:sp>
    </p:spTree>
    <p:extLst>
      <p:ext uri="{BB962C8B-B14F-4D97-AF65-F5344CB8AC3E}">
        <p14:creationId xmlns:p14="http://schemas.microsoft.com/office/powerpoint/2010/main" val="406070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Custom Setup</a:t>
            </a:r>
            <a:br>
              <a:rPr lang="en-US" dirty="0" smtClean="0"/>
            </a:br>
            <a:r>
              <a:rPr lang="en-US" sz="2200" dirty="0" smtClean="0"/>
              <a:t>Configuration Transaction Generator</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7" name="Rectangle 1"/>
          <p:cNvSpPr>
            <a:spLocks noGrp="1" noChangeArrowheads="1"/>
          </p:cNvSpPr>
          <p:nvPr>
            <p:ph idx="1"/>
          </p:nvPr>
        </p:nvSpPr>
        <p:spPr bwMode="auto">
          <a:xfrm>
            <a:off x="838200" y="1706943"/>
            <a:ext cx="1000990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Profiles: [ this profile is used to give </a:t>
            </a:r>
            <a:r>
              <a:rPr kumimoji="0" lang="en-US" altLang="en-US" sz="1000" b="0" i="0" u="none" strike="noStrike" cap="none" normalizeH="0" baseline="0" dirty="0" err="1" smtClean="0">
                <a:ln>
                  <a:noFill/>
                </a:ln>
                <a:solidFill>
                  <a:schemeClr val="tx1"/>
                </a:solidFill>
                <a:effectLst/>
              </a:rPr>
              <a:t>highlevel</a:t>
            </a:r>
            <a:r>
              <a:rPr kumimoji="0" lang="en-US" altLang="en-US" sz="1000" b="0" i="0" u="none" strike="noStrike" cap="none" normalizeH="0" baseline="0" dirty="0" smtClean="0">
                <a:ln>
                  <a:noFill/>
                </a:ln>
                <a:solidFill>
                  <a:schemeClr val="tx1"/>
                </a:solidFill>
                <a:effectLst/>
              </a:rPr>
              <a:t> configuration and it is used as a </a:t>
            </a:r>
            <a:r>
              <a:rPr kumimoji="0" lang="en-US" altLang="en-US" sz="1000" b="0" i="0" u="none" strike="noStrike" cap="none" normalizeH="0" baseline="0" dirty="0" err="1" smtClean="0">
                <a:ln>
                  <a:noFill/>
                </a:ln>
                <a:solidFill>
                  <a:schemeClr val="tx1"/>
                </a:solidFill>
                <a:effectLst/>
              </a:rPr>
              <a:t>paramter</a:t>
            </a:r>
            <a:r>
              <a:rPr kumimoji="0" lang="en-US" altLang="en-US" sz="1000" b="0" i="0" u="none" strike="noStrike" cap="none" normalizeH="0" baseline="0" dirty="0" smtClean="0">
                <a:ln>
                  <a:noFill/>
                </a:ln>
                <a:solidFill>
                  <a:schemeClr val="tx1"/>
                </a:solidFill>
                <a:effectLst/>
              </a:rPr>
              <a:t> when generation the artifacts], [ you could have unlimited profiles </a:t>
            </a:r>
            <a:r>
              <a:rPr kumimoji="0" lang="en-US" altLang="en-US" sz="1000" b="0" i="0" u="none" strike="noStrike" cap="none" normalizeH="0" baseline="0" dirty="0" err="1" smtClean="0">
                <a:ln>
                  <a:noFill/>
                </a:ln>
                <a:solidFill>
                  <a:schemeClr val="tx1"/>
                </a:solidFill>
                <a:effectLst/>
              </a:rPr>
              <a:t>i</a:t>
            </a:r>
            <a:r>
              <a:rPr kumimoji="0" lang="en-US" altLang="en-US" sz="1000" b="0" i="0" u="none" strike="noStrike" cap="none" normalizeH="0" baseline="0" dirty="0" smtClean="0">
                <a:ln>
                  <a:noFill/>
                </a:ln>
                <a:solidFill>
                  <a:schemeClr val="tx1"/>
                </a:solidFill>
                <a:effectLst/>
              </a:rPr>
              <a:t> am going to only configure two for now as an example]</a:t>
            </a: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GenesisBlock</a:t>
            </a:r>
            <a:r>
              <a:rPr kumimoji="0" lang="en-US" altLang="en-US" sz="1000" b="0" i="0" u="none" strike="noStrike" cap="none" normalizeH="0" baseline="0" dirty="0" smtClean="0">
                <a:ln>
                  <a:noFill/>
                </a:ln>
                <a:solidFill>
                  <a:schemeClr val="tx1"/>
                </a:solidFill>
                <a:effectLst/>
              </a:rPr>
              <a:t>:</a:t>
            </a:r>
          </a:p>
          <a:p>
            <a:pPr lvl="4"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Orderer</a:t>
            </a:r>
            <a:r>
              <a:rPr kumimoji="0" lang="en-US" altLang="en-US" sz="1000" b="0" i="0" u="none" strike="noStrike" cap="none" normalizeH="0" baseline="0" dirty="0" smtClean="0">
                <a:ln>
                  <a:noFill/>
                </a:ln>
                <a:solidFill>
                  <a:schemeClr val="tx1"/>
                </a:solidFill>
                <a:effectLst/>
              </a:rPr>
              <a:t>: [could use *&lt;name of order&gt; to point to given order in the current file], [in </a:t>
            </a:r>
            <a:r>
              <a:rPr kumimoji="0" lang="en-US" altLang="en-US" sz="1000" b="0" i="0" u="none" strike="noStrike" cap="none" normalizeH="0" baseline="0" dirty="0" err="1" smtClean="0">
                <a:ln>
                  <a:noFill/>
                </a:ln>
                <a:solidFill>
                  <a:schemeClr val="tx1"/>
                </a:solidFill>
                <a:effectLst/>
              </a:rPr>
              <a:t>yaml</a:t>
            </a:r>
            <a:r>
              <a:rPr kumimoji="0" lang="en-US" altLang="en-US" sz="1000" b="0" i="0" u="none" strike="noStrike" cap="none" normalizeH="0" baseline="0" dirty="0" smtClean="0">
                <a:ln>
                  <a:noFill/>
                </a:ln>
                <a:solidFill>
                  <a:schemeClr val="tx1"/>
                </a:solidFill>
                <a:effectLst/>
              </a:rPr>
              <a:t> &amp; is used as a alias]</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Organizations: [ could use *&lt;node of </a:t>
            </a:r>
            <a:r>
              <a:rPr kumimoji="0" lang="en-US" altLang="en-US" sz="1000" b="0" i="0" u="none" strike="noStrike" cap="none" normalizeH="0" baseline="0" dirty="0" err="1" smtClean="0">
                <a:ln>
                  <a:noFill/>
                </a:ln>
                <a:solidFill>
                  <a:schemeClr val="tx1"/>
                </a:solidFill>
                <a:effectLst/>
              </a:rPr>
              <a:t>orgainization</a:t>
            </a:r>
            <a:r>
              <a:rPr kumimoji="0" lang="en-US" altLang="en-US" sz="1000" b="0" i="0" u="none" strike="noStrike" cap="none" normalizeH="0" baseline="0" dirty="0" smtClean="0">
                <a:ln>
                  <a:noFill/>
                </a:ln>
                <a:solidFill>
                  <a:schemeClr val="tx1"/>
                </a:solidFill>
                <a:effectLst/>
              </a:rPr>
              <a:t>&gt; to alias]</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Consortium: [the group of </a:t>
            </a:r>
            <a:r>
              <a:rPr kumimoji="0" lang="en-US" altLang="en-US" sz="1000" b="0" i="0" u="none" strike="noStrike" cap="none" normalizeH="0" baseline="0" dirty="0" err="1" smtClean="0">
                <a:ln>
                  <a:noFill/>
                </a:ln>
                <a:solidFill>
                  <a:schemeClr val="tx1"/>
                </a:solidFill>
                <a:effectLst/>
              </a:rPr>
              <a:t>orginization</a:t>
            </a:r>
            <a:r>
              <a:rPr kumimoji="0" lang="en-US" altLang="en-US" sz="1000" b="0" i="0" u="none" strike="noStrike" cap="none" normalizeH="0" baseline="0" dirty="0" smtClean="0">
                <a:ln>
                  <a:noFill/>
                </a:ln>
                <a:solidFill>
                  <a:schemeClr val="tx1"/>
                </a:solidFill>
                <a:effectLst/>
              </a:rPr>
              <a:t> that you want to serve]</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&lt;name of the consortium&gt;:</a:t>
            </a:r>
          </a:p>
          <a:p>
            <a:pPr lvl="5"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Organizations: [ give list of org that you want to part of the Consortium]</a:t>
            </a: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ChannelProfile</a:t>
            </a:r>
            <a:r>
              <a:rPr kumimoji="0" lang="en-US" altLang="en-US" sz="1000" b="0" i="0" u="none" strike="noStrike" cap="none" normalizeH="0" baseline="0" dirty="0" smtClean="0">
                <a:ln>
                  <a:noFill/>
                </a:ln>
                <a:solidFill>
                  <a:schemeClr val="tx1"/>
                </a:solidFill>
                <a:effectLst/>
              </a:rPr>
              <a:t>:</a:t>
            </a:r>
          </a:p>
          <a:p>
            <a:pPr lvl="4"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ChannelProfile</a:t>
            </a:r>
            <a:r>
              <a:rPr kumimoji="0" lang="en-US" altLang="en-US" sz="1000" b="0" i="0" u="none" strike="noStrike" cap="none" normalizeH="0" baseline="0" dirty="0" smtClean="0">
                <a:ln>
                  <a:noFill/>
                </a:ln>
                <a:solidFill>
                  <a:schemeClr val="tx1"/>
                </a:solidFill>
                <a:effectLst/>
              </a:rPr>
              <a:t>:</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Application [cover in advance course]</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Organizations[ this are the org that are used to be part of the channel]</a:t>
            </a:r>
          </a:p>
          <a:p>
            <a:pPr mar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GENERATE ARTIFACT</a:t>
            </a: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Genesis Block:</a:t>
            </a: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configtxgen</a:t>
            </a:r>
            <a:r>
              <a:rPr kumimoji="0" lang="en-US" altLang="en-US" sz="1000" b="0" i="0" u="none" strike="noStrike" cap="none" normalizeH="0" baseline="0" dirty="0" smtClean="0">
                <a:ln>
                  <a:noFill/>
                </a:ln>
                <a:solidFill>
                  <a:schemeClr val="tx1"/>
                </a:solidFill>
                <a:effectLst/>
              </a:rPr>
              <a:t> -profile &lt;profile name&gt; -</a:t>
            </a:r>
            <a:r>
              <a:rPr kumimoji="0" lang="en-US" altLang="en-US" sz="1000" b="0" i="0" u="none" strike="noStrike" cap="none" normalizeH="0" baseline="0" dirty="0" err="1" smtClean="0">
                <a:ln>
                  <a:noFill/>
                </a:ln>
                <a:solidFill>
                  <a:schemeClr val="tx1"/>
                </a:solidFill>
                <a:effectLst/>
              </a:rPr>
              <a:t>outputBlock</a:t>
            </a:r>
            <a:r>
              <a:rPr kumimoji="0" lang="en-US" altLang="en-US" sz="1000" b="0" i="0" u="none" strike="noStrike" cap="none" normalizeH="0" baseline="0" dirty="0" smtClean="0">
                <a:ln>
                  <a:noFill/>
                </a:ln>
                <a:solidFill>
                  <a:schemeClr val="tx1"/>
                </a:solidFill>
                <a:effectLst/>
              </a:rPr>
              <a:t> &lt;location of the where the file will be stored&gt;</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example: </a:t>
            </a:r>
            <a:r>
              <a:rPr kumimoji="0" lang="en-US" altLang="en-US" sz="1000" b="0" i="0" u="none" strike="noStrike" cap="none" normalizeH="0" baseline="0" dirty="0" err="1" smtClean="0">
                <a:ln>
                  <a:noFill/>
                </a:ln>
                <a:solidFill>
                  <a:schemeClr val="tx1"/>
                </a:solidFill>
                <a:effectLst/>
              </a:rPr>
              <a:t>configtxgen</a:t>
            </a:r>
            <a:r>
              <a:rPr kumimoji="0" lang="en-US" altLang="en-US" sz="1000" b="0" i="0" u="none" strike="noStrike" cap="none" normalizeH="0" baseline="0" dirty="0" smtClean="0">
                <a:ln>
                  <a:noFill/>
                </a:ln>
                <a:solidFill>
                  <a:schemeClr val="tx1"/>
                </a:solidFill>
                <a:effectLst/>
              </a:rPr>
              <a:t> -profile </a:t>
            </a:r>
            <a:r>
              <a:rPr kumimoji="0" lang="en-US" altLang="en-US" sz="1000" b="0" i="0" u="none" strike="noStrike" cap="none" normalizeH="0" baseline="0" dirty="0" err="1" smtClean="0">
                <a:ln>
                  <a:noFill/>
                </a:ln>
                <a:solidFill>
                  <a:schemeClr val="tx1"/>
                </a:solidFill>
                <a:effectLst/>
              </a:rPr>
              <a:t>GenesisBlock</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outputBlock</a:t>
            </a:r>
            <a:r>
              <a:rPr kumimoji="0" lang="en-US" altLang="en-US" sz="1000" b="0" i="0" u="none" strike="noStrike" cap="none" normalizeH="0" baseline="0" dirty="0" smtClean="0">
                <a:ln>
                  <a:noFill/>
                </a:ln>
                <a:solidFill>
                  <a:schemeClr val="tx1"/>
                </a:solidFill>
                <a:effectLst/>
              </a:rPr>
              <a:t> ./channel-artifacts/</a:t>
            </a:r>
            <a:r>
              <a:rPr kumimoji="0" lang="en-US" altLang="en-US" sz="1000" b="0" i="0" u="none" strike="noStrike" cap="none" normalizeH="0" baseline="0" dirty="0" err="1" smtClean="0">
                <a:ln>
                  <a:noFill/>
                </a:ln>
                <a:solidFill>
                  <a:schemeClr val="tx1"/>
                </a:solidFill>
                <a:effectLst/>
              </a:rPr>
              <a:t>genesis.block</a:t>
            </a:r>
            <a:r>
              <a:rPr kumimoji="0" lang="en-US" altLang="en-US" sz="1000" b="0" i="0" u="none" strike="noStrike" cap="none" normalizeH="0" baseline="0" dirty="0" smtClean="0">
                <a:ln>
                  <a:noFill/>
                </a:ln>
                <a:solidFill>
                  <a:schemeClr val="tx1"/>
                </a:solidFill>
                <a:effectLst/>
              </a:rPr>
              <a:t> [ this will create the </a:t>
            </a:r>
            <a:r>
              <a:rPr kumimoji="0" lang="en-US" altLang="en-US" sz="1000" b="0" i="0" u="none" strike="noStrike" cap="none" normalizeH="0" baseline="0" dirty="0" err="1" smtClean="0">
                <a:ln>
                  <a:noFill/>
                </a:ln>
                <a:solidFill>
                  <a:schemeClr val="tx1"/>
                </a:solidFill>
                <a:effectLst/>
              </a:rPr>
              <a:t>gensis</a:t>
            </a:r>
            <a:r>
              <a:rPr kumimoji="0" lang="en-US" altLang="en-US" sz="1000" b="0" i="0" u="none" strike="noStrike" cap="none" normalizeH="0" baseline="0" dirty="0" smtClean="0">
                <a:ln>
                  <a:noFill/>
                </a:ln>
                <a:solidFill>
                  <a:schemeClr val="tx1"/>
                </a:solidFill>
                <a:effectLst/>
              </a:rPr>
              <a:t> block],[ TIP: you have to name it </a:t>
            </a:r>
            <a:r>
              <a:rPr kumimoji="0" lang="en-US" altLang="en-US" sz="1000" b="0" i="0" u="none" strike="noStrike" cap="none" normalizeH="0" baseline="0" dirty="0" err="1" smtClean="0">
                <a:ln>
                  <a:noFill/>
                </a:ln>
                <a:solidFill>
                  <a:schemeClr val="tx1"/>
                </a:solidFill>
                <a:effectLst/>
              </a:rPr>
              <a:t>genesis.block</a:t>
            </a:r>
            <a:r>
              <a:rPr kumimoji="0" lang="en-US" altLang="en-US" sz="1000" b="0" i="0" u="none" strike="noStrike" cap="none" normalizeH="0" baseline="0" dirty="0" smtClean="0">
                <a:ln>
                  <a:noFill/>
                </a:ln>
                <a:solidFill>
                  <a:schemeClr val="tx1"/>
                </a:solidFill>
                <a:effectLst/>
              </a:rPr>
              <a:t> or it will fail]</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Channel:</a:t>
            </a: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configtxgen</a:t>
            </a:r>
            <a:r>
              <a:rPr kumimoji="0" lang="en-US" altLang="en-US" sz="1000" b="0" i="0" u="none" strike="noStrike" cap="none" normalizeH="0" baseline="0" dirty="0" smtClean="0">
                <a:ln>
                  <a:noFill/>
                </a:ln>
                <a:solidFill>
                  <a:schemeClr val="tx1"/>
                </a:solidFill>
                <a:effectLst/>
              </a:rPr>
              <a:t> -profile &lt;profile name&gt; -</a:t>
            </a:r>
            <a:r>
              <a:rPr kumimoji="0" lang="en-US" altLang="en-US" sz="1000" b="0" i="0" u="none" strike="noStrike" cap="none" normalizeH="0" baseline="0" dirty="0" err="1" smtClean="0">
                <a:ln>
                  <a:noFill/>
                </a:ln>
                <a:solidFill>
                  <a:schemeClr val="tx1"/>
                </a:solidFill>
                <a:effectLst/>
              </a:rPr>
              <a:t>outputCreateChannelTx</a:t>
            </a:r>
            <a:r>
              <a:rPr kumimoji="0" lang="en-US" altLang="en-US" sz="1000" b="0" i="0" u="none" strike="noStrike" cap="none" normalizeH="0" baseline="0" dirty="0" smtClean="0">
                <a:ln>
                  <a:noFill/>
                </a:ln>
                <a:solidFill>
                  <a:schemeClr val="tx1"/>
                </a:solidFill>
                <a:effectLst/>
              </a:rPr>
              <a:t> &lt;location of the where the file will be stored&gt; -</a:t>
            </a:r>
            <a:r>
              <a:rPr kumimoji="0" lang="en-US" altLang="en-US" sz="1000" b="0" i="0" u="none" strike="noStrike" cap="none" normalizeH="0" baseline="0" dirty="0" err="1" smtClean="0">
                <a:ln>
                  <a:noFill/>
                </a:ln>
                <a:solidFill>
                  <a:schemeClr val="tx1"/>
                </a:solidFill>
                <a:effectLst/>
              </a:rPr>
              <a:t>channelID</a:t>
            </a:r>
            <a:r>
              <a:rPr kumimoji="0" lang="en-US" altLang="en-US" sz="1000" b="0" i="0" u="none" strike="noStrike" cap="none" normalizeH="0" baseline="0" dirty="0" smtClean="0">
                <a:ln>
                  <a:noFill/>
                </a:ln>
                <a:solidFill>
                  <a:schemeClr val="tx1"/>
                </a:solidFill>
                <a:effectLst/>
              </a:rPr>
              <a:t> &lt;Channel Name&gt; [ the channel ID is important as it is used to execute everything]</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example: </a:t>
            </a:r>
            <a:r>
              <a:rPr kumimoji="0" lang="en-US" altLang="en-US" sz="1000" b="0" i="0" u="none" strike="noStrike" cap="none" normalizeH="0" baseline="0" dirty="0" err="1" smtClean="0">
                <a:ln>
                  <a:noFill/>
                </a:ln>
                <a:solidFill>
                  <a:schemeClr val="tx1"/>
                </a:solidFill>
                <a:effectLst/>
              </a:rPr>
              <a:t>configtxgen</a:t>
            </a:r>
            <a:r>
              <a:rPr kumimoji="0" lang="en-US" altLang="en-US" sz="1000" b="0" i="0" u="none" strike="noStrike" cap="none" normalizeH="0" baseline="0" dirty="0" smtClean="0">
                <a:ln>
                  <a:noFill/>
                </a:ln>
                <a:solidFill>
                  <a:schemeClr val="tx1"/>
                </a:solidFill>
                <a:effectLst/>
              </a:rPr>
              <a:t> -profile </a:t>
            </a:r>
            <a:r>
              <a:rPr kumimoji="0" lang="en-US" altLang="en-US" sz="1000" b="0" i="0" u="none" strike="noStrike" cap="none" normalizeH="0" baseline="0" dirty="0" err="1" smtClean="0">
                <a:ln>
                  <a:noFill/>
                </a:ln>
                <a:solidFill>
                  <a:schemeClr val="tx1"/>
                </a:solidFill>
                <a:effectLst/>
              </a:rPr>
              <a:t>ChannelProfile</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outputCreateChannelTx</a:t>
            </a:r>
            <a:r>
              <a:rPr kumimoji="0" lang="en-US" altLang="en-US" sz="1000" b="0" i="0" u="none" strike="noStrike" cap="none" normalizeH="0" baseline="0" dirty="0" smtClean="0">
                <a:ln>
                  <a:noFill/>
                </a:ln>
                <a:solidFill>
                  <a:schemeClr val="tx1"/>
                </a:solidFill>
                <a:effectLst/>
              </a:rPr>
              <a:t> ./channel-artifacts/</a:t>
            </a:r>
            <a:r>
              <a:rPr kumimoji="0" lang="en-US" altLang="en-US" sz="1000" b="0" i="0" u="none" strike="noStrike" cap="none" normalizeH="0" baseline="0" dirty="0" err="1" smtClean="0">
                <a:ln>
                  <a:noFill/>
                </a:ln>
                <a:solidFill>
                  <a:schemeClr val="tx1"/>
                </a:solidFill>
                <a:effectLst/>
              </a:rPr>
              <a:t>channel.tx</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channelID</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testchannel</a:t>
            </a:r>
            <a:endParaRPr kumimoji="0" lang="en-US" altLang="en-US" sz="1000" b="0" i="0" u="none" strike="noStrike" cap="none" normalizeH="0" baseline="0" dirty="0" smtClean="0">
              <a:ln>
                <a:noFill/>
              </a:ln>
              <a:solidFill>
                <a:schemeClr val="tx1"/>
              </a:solidFill>
              <a:effectLst/>
            </a:endParaRP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AnchorPeers</a:t>
            </a:r>
            <a:r>
              <a:rPr kumimoji="0" lang="en-US" altLang="en-US" sz="1000" b="0" i="0" u="none" strike="noStrike" cap="none" normalizeH="0" baseline="0" dirty="0" smtClean="0">
                <a:ln>
                  <a:noFill/>
                </a:ln>
                <a:solidFill>
                  <a:schemeClr val="tx1"/>
                </a:solidFill>
                <a:effectLst/>
              </a:rPr>
              <a:t>:</a:t>
            </a: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configtxgen</a:t>
            </a:r>
            <a:r>
              <a:rPr kumimoji="0" lang="en-US" altLang="en-US" sz="1000" b="0" i="0" u="none" strike="noStrike" cap="none" normalizeH="0" baseline="0" dirty="0" smtClean="0">
                <a:ln>
                  <a:noFill/>
                </a:ln>
                <a:solidFill>
                  <a:schemeClr val="tx1"/>
                </a:solidFill>
                <a:effectLst/>
              </a:rPr>
              <a:t> -profile &lt;profile name&gt; -</a:t>
            </a:r>
            <a:r>
              <a:rPr kumimoji="0" lang="en-US" altLang="en-US" sz="1000" b="0" i="0" u="none" strike="noStrike" cap="none" normalizeH="0" baseline="0" dirty="0" err="1" smtClean="0">
                <a:ln>
                  <a:noFill/>
                </a:ln>
                <a:solidFill>
                  <a:schemeClr val="tx1"/>
                </a:solidFill>
                <a:effectLst/>
              </a:rPr>
              <a:t>outputAnchorPeersUpdate</a:t>
            </a:r>
            <a:r>
              <a:rPr kumimoji="0" lang="en-US" altLang="en-US" sz="1000" b="0" i="0" u="none" strike="noStrike" cap="none" normalizeH="0" baseline="0" dirty="0" smtClean="0">
                <a:ln>
                  <a:noFill/>
                </a:ln>
                <a:solidFill>
                  <a:schemeClr val="tx1"/>
                </a:solidFill>
                <a:effectLst/>
              </a:rPr>
              <a:t> &lt;location of the where the file will be stored&gt; -</a:t>
            </a:r>
            <a:r>
              <a:rPr kumimoji="0" lang="en-US" altLang="en-US" sz="1000" b="0" i="0" u="none" strike="noStrike" cap="none" normalizeH="0" baseline="0" dirty="0" err="1" smtClean="0">
                <a:ln>
                  <a:noFill/>
                </a:ln>
                <a:solidFill>
                  <a:schemeClr val="tx1"/>
                </a:solidFill>
                <a:effectLst/>
              </a:rPr>
              <a:t>channelID</a:t>
            </a:r>
            <a:r>
              <a:rPr kumimoji="0" lang="en-US" altLang="en-US" sz="1000" b="0" i="0" u="none" strike="noStrike" cap="none" normalizeH="0" baseline="0" dirty="0" smtClean="0">
                <a:ln>
                  <a:noFill/>
                </a:ln>
                <a:solidFill>
                  <a:schemeClr val="tx1"/>
                </a:solidFill>
                <a:effectLst/>
              </a:rPr>
              <a:t> &lt;Channel Name&gt; -</a:t>
            </a:r>
            <a:r>
              <a:rPr kumimoji="0" lang="en-US" altLang="en-US" sz="1000" b="0" i="0" u="none" strike="noStrike" cap="none" normalizeH="0" baseline="0" dirty="0" err="1" smtClean="0">
                <a:ln>
                  <a:noFill/>
                </a:ln>
                <a:solidFill>
                  <a:schemeClr val="tx1"/>
                </a:solidFill>
                <a:effectLst/>
              </a:rPr>
              <a:t>asOrg</a:t>
            </a:r>
            <a:r>
              <a:rPr kumimoji="0" lang="en-US" altLang="en-US" sz="1000" b="0" i="0" u="none" strike="noStrike" cap="none" normalizeH="0" baseline="0" dirty="0" smtClean="0">
                <a:ln>
                  <a:noFill/>
                </a:ln>
                <a:solidFill>
                  <a:schemeClr val="tx1"/>
                </a:solidFill>
                <a:effectLst/>
              </a:rPr>
              <a:t> &lt;org name specified in the </a:t>
            </a:r>
            <a:r>
              <a:rPr kumimoji="0" lang="en-US" altLang="en-US" sz="1000" b="0" i="0" u="none" strike="noStrike" cap="none" normalizeH="0" baseline="0" dirty="0" err="1" smtClean="0">
                <a:ln>
                  <a:noFill/>
                </a:ln>
                <a:solidFill>
                  <a:schemeClr val="tx1"/>
                </a:solidFill>
                <a:effectLst/>
              </a:rPr>
              <a:t>config</a:t>
            </a:r>
            <a:r>
              <a:rPr kumimoji="0" lang="en-US" altLang="en-US" sz="1000" b="0" i="0" u="none" strike="noStrike" cap="none" normalizeH="0" baseline="0" dirty="0" smtClean="0">
                <a:ln>
                  <a:noFill/>
                </a:ln>
                <a:solidFill>
                  <a:schemeClr val="tx1"/>
                </a:solidFill>
                <a:effectLst/>
              </a:rPr>
              <a:t>&gt;</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example: </a:t>
            </a:r>
            <a:r>
              <a:rPr kumimoji="0" lang="en-US" altLang="en-US" sz="1000" b="0" i="0" u="none" strike="noStrike" cap="none" normalizeH="0" baseline="0" dirty="0" err="1" smtClean="0">
                <a:ln>
                  <a:noFill/>
                </a:ln>
                <a:solidFill>
                  <a:schemeClr val="tx1"/>
                </a:solidFill>
                <a:effectLst/>
              </a:rPr>
              <a:t>configtxgen</a:t>
            </a:r>
            <a:r>
              <a:rPr kumimoji="0" lang="en-US" altLang="en-US" sz="1000" b="0" i="0" u="none" strike="noStrike" cap="none" normalizeH="0" baseline="0" dirty="0" smtClean="0">
                <a:ln>
                  <a:noFill/>
                </a:ln>
                <a:solidFill>
                  <a:schemeClr val="tx1"/>
                </a:solidFill>
                <a:effectLst/>
              </a:rPr>
              <a:t> -profile </a:t>
            </a:r>
            <a:r>
              <a:rPr kumimoji="0" lang="en-US" altLang="en-US" sz="1000" b="0" i="0" u="none" strike="noStrike" cap="none" normalizeH="0" baseline="0" dirty="0" err="1" smtClean="0">
                <a:ln>
                  <a:noFill/>
                </a:ln>
                <a:solidFill>
                  <a:schemeClr val="tx1"/>
                </a:solidFill>
                <a:effectLst/>
              </a:rPr>
              <a:t>ChannelProfile</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outputAnchorPeersUpdate</a:t>
            </a:r>
            <a:r>
              <a:rPr kumimoji="0" lang="en-US" altLang="en-US" sz="1000" b="0" i="0" u="none" strike="noStrike" cap="none" normalizeH="0" baseline="0" dirty="0" smtClean="0">
                <a:ln>
                  <a:noFill/>
                </a:ln>
                <a:solidFill>
                  <a:schemeClr val="tx1"/>
                </a:solidFill>
                <a:effectLst/>
              </a:rPr>
              <a:t> ./channel-artifacts/Org1MSPanchors.tx -</a:t>
            </a:r>
            <a:r>
              <a:rPr kumimoji="0" lang="en-US" altLang="en-US" sz="1000" b="0" i="0" u="none" strike="noStrike" cap="none" normalizeH="0" baseline="0" dirty="0" err="1" smtClean="0">
                <a:ln>
                  <a:noFill/>
                </a:ln>
                <a:solidFill>
                  <a:schemeClr val="tx1"/>
                </a:solidFill>
                <a:effectLst/>
              </a:rPr>
              <a:t>channelID</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testchannel</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asOrg</a:t>
            </a:r>
            <a:r>
              <a:rPr kumimoji="0" lang="en-US" altLang="en-US" sz="1000" b="0" i="0" u="none" strike="noStrike" cap="none" normalizeH="0" baseline="0" dirty="0" smtClean="0">
                <a:ln>
                  <a:noFill/>
                </a:ln>
                <a:solidFill>
                  <a:schemeClr val="tx1"/>
                </a:solidFill>
                <a:effectLst/>
              </a:rPr>
              <a:t> Org1MSP</a:t>
            </a:r>
            <a:endParaRPr lang="en-US" altLang="en-US" sz="1000" dirty="0"/>
          </a:p>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Notes: [ this will produce a serialize proto buffer structure]</a:t>
            </a:r>
          </a:p>
        </p:txBody>
      </p:sp>
    </p:spTree>
    <p:extLst>
      <p:ext uri="{BB962C8B-B14F-4D97-AF65-F5344CB8AC3E}">
        <p14:creationId xmlns:p14="http://schemas.microsoft.com/office/powerpoint/2010/main" val="3737854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Custom Setup</a:t>
            </a:r>
            <a:br>
              <a:rPr lang="en-US" dirty="0" smtClean="0"/>
            </a:br>
            <a:r>
              <a:rPr lang="en-US" sz="2200" dirty="0" smtClean="0"/>
              <a:t>Configuration Transaction Generator</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7" name="Rectangle 1"/>
          <p:cNvSpPr>
            <a:spLocks noGrp="1" noChangeArrowheads="1"/>
          </p:cNvSpPr>
          <p:nvPr>
            <p:ph idx="1"/>
          </p:nvPr>
        </p:nvSpPr>
        <p:spPr bwMode="auto">
          <a:xfrm>
            <a:off x="838200" y="2070584"/>
            <a:ext cx="10009909"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SAMPLE:</a:t>
            </a: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Profiles:</a:t>
            </a: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GenesisBlock</a:t>
            </a:r>
            <a:r>
              <a:rPr kumimoji="0" lang="en-US" altLang="en-US" sz="1000" b="0" i="0" u="none" strike="noStrike" cap="none" normalizeH="0" baseline="0" dirty="0" smtClean="0">
                <a:ln>
                  <a:noFill/>
                </a:ln>
                <a:solidFill>
                  <a:schemeClr val="tx1"/>
                </a:solidFill>
                <a:effectLst/>
              </a:rPr>
              <a:t>:</a:t>
            </a: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Orderer</a:t>
            </a:r>
            <a:r>
              <a:rPr kumimoji="0" lang="en-US" altLang="en-US" sz="1000" b="0" i="0" u="none" strike="noStrike" cap="none" normalizeH="0" baseline="0" dirty="0" smtClean="0">
                <a:ln>
                  <a:noFill/>
                </a:ln>
                <a:solidFill>
                  <a:schemeClr val="tx1"/>
                </a:solidFill>
                <a:effectLst/>
              </a:rPr>
              <a:t>:</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&lt;&lt;: *</a:t>
            </a:r>
            <a:r>
              <a:rPr kumimoji="0" lang="en-US" altLang="en-US" sz="1000" b="0" i="0" u="none" strike="noStrike" cap="none" normalizeH="0" baseline="0" dirty="0" err="1" smtClean="0">
                <a:ln>
                  <a:noFill/>
                </a:ln>
                <a:solidFill>
                  <a:schemeClr val="tx1"/>
                </a:solidFill>
                <a:effectLst/>
              </a:rPr>
              <a:t>OrdererDefault</a:t>
            </a:r>
            <a:endParaRPr kumimoji="0" lang="en-US" altLang="en-US" sz="1000" b="0" i="0" u="none" strike="noStrike" cap="none" normalizeH="0" baseline="0" dirty="0" smtClean="0">
              <a:ln>
                <a:noFill/>
              </a:ln>
              <a:solidFill>
                <a:schemeClr val="tx1"/>
              </a:solidFill>
              <a:effectLst/>
            </a:endParaRP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Organizations</a:t>
            </a:r>
          </a:p>
          <a:p>
            <a:pPr lvl="5"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t>
            </a:r>
            <a:r>
              <a:rPr kumimoji="0" lang="en-US" altLang="en-US" sz="1000" b="0" i="0" u="none" strike="noStrike" cap="none" normalizeH="0" baseline="0" dirty="0" err="1" smtClean="0">
                <a:ln>
                  <a:noFill/>
                </a:ln>
                <a:solidFill>
                  <a:schemeClr val="tx1"/>
                </a:solidFill>
                <a:effectLst/>
              </a:rPr>
              <a:t>OrdererOrg</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Consortiums:</a:t>
            </a:r>
          </a:p>
          <a:p>
            <a:pPr lvl="4"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DefaultConsortium</a:t>
            </a:r>
            <a:r>
              <a:rPr kumimoji="0" lang="en-US" altLang="en-US" sz="1000" b="0" i="0" u="none" strike="noStrike" cap="none" normalizeH="0" baseline="0" dirty="0" smtClean="0">
                <a:ln>
                  <a:noFill/>
                </a:ln>
                <a:solidFill>
                  <a:schemeClr val="tx1"/>
                </a:solidFill>
                <a:effectLst/>
              </a:rPr>
              <a:t>:</a:t>
            </a:r>
          </a:p>
          <a:p>
            <a:pPr lvl="5"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DefaultConsortium</a:t>
            </a:r>
            <a:r>
              <a:rPr kumimoji="0" lang="en-US" altLang="en-US" sz="1000" b="0" i="0" u="none" strike="noStrike" cap="none" normalizeH="0" baseline="0" dirty="0" smtClean="0">
                <a:ln>
                  <a:noFill/>
                </a:ln>
                <a:solidFill>
                  <a:schemeClr val="tx1"/>
                </a:solidFill>
                <a:effectLst/>
              </a:rPr>
              <a:t>:</a:t>
            </a:r>
          </a:p>
          <a:p>
            <a:pPr lvl="6"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t>
            </a:r>
            <a:r>
              <a:rPr kumimoji="0" lang="en-US" altLang="en-US" sz="1000" b="0" i="0" u="none" strike="noStrike" cap="none" normalizeH="0" baseline="0" dirty="0" err="1" smtClean="0">
                <a:ln>
                  <a:noFill/>
                </a:ln>
                <a:solidFill>
                  <a:schemeClr val="tx1"/>
                </a:solidFill>
                <a:effectLst/>
              </a:rPr>
              <a:t>nodedynamics</a:t>
            </a:r>
            <a:endParaRPr kumimoji="0" lang="en-US" altLang="en-US" sz="1000" b="0" i="0" u="none" strike="noStrike" cap="none" normalizeH="0" baseline="0" dirty="0" smtClean="0">
              <a:ln>
                <a:noFill/>
              </a:ln>
              <a:solidFill>
                <a:schemeClr val="tx1"/>
              </a:solidFill>
              <a:effectLst/>
            </a:endParaRP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ChannelProfile</a:t>
            </a:r>
            <a:r>
              <a:rPr kumimoji="0" lang="en-US" altLang="en-US" sz="1000" b="0" i="0" u="none" strike="noStrike" cap="none" normalizeH="0" baseline="0" dirty="0" smtClean="0">
                <a:ln>
                  <a:noFill/>
                </a:ln>
                <a:solidFill>
                  <a:schemeClr val="tx1"/>
                </a:solidFill>
                <a:effectLst/>
              </a:rPr>
              <a:t>:</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Consortium: </a:t>
            </a:r>
            <a:r>
              <a:rPr kumimoji="0" lang="en-US" altLang="en-US" sz="1000" b="0" i="0" u="none" strike="noStrike" cap="none" normalizeH="0" baseline="0" dirty="0" err="1" smtClean="0">
                <a:ln>
                  <a:noFill/>
                </a:ln>
                <a:solidFill>
                  <a:schemeClr val="tx1"/>
                </a:solidFill>
                <a:effectLst/>
              </a:rPr>
              <a:t>DefaultConsortium</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Application:</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&lt;&lt;: *</a:t>
            </a:r>
            <a:r>
              <a:rPr kumimoji="0" lang="en-US" altLang="en-US" sz="1000" b="0" i="0" u="none" strike="noStrike" cap="none" normalizeH="0" baseline="0" dirty="0" err="1" smtClean="0">
                <a:ln>
                  <a:noFill/>
                </a:ln>
                <a:solidFill>
                  <a:schemeClr val="tx1"/>
                </a:solidFill>
                <a:effectLst/>
              </a:rPr>
              <a:t>ApplicationDefault</a:t>
            </a:r>
            <a:endParaRPr kumimoji="0" lang="en-US" altLang="en-US" sz="1000" b="0" i="0" u="none" strike="noStrike" cap="none" normalizeH="0" baseline="0" dirty="0" smtClean="0">
              <a:ln>
                <a:noFill/>
              </a:ln>
              <a:solidFill>
                <a:schemeClr val="tx1"/>
              </a:solidFill>
              <a:effectLst/>
            </a:endParaRP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Organizations:</a:t>
            </a:r>
          </a:p>
          <a:p>
            <a:pPr lvl="5"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t>
            </a:r>
            <a:r>
              <a:rPr kumimoji="0" lang="en-US" altLang="en-US" sz="1000" b="0" i="0" u="none" strike="noStrike" cap="none" normalizeH="0" baseline="0" dirty="0" err="1" smtClean="0">
                <a:ln>
                  <a:noFill/>
                </a:ln>
                <a:solidFill>
                  <a:schemeClr val="tx1"/>
                </a:solidFill>
                <a:effectLst/>
              </a:rPr>
              <a:t>nodedynamics</a:t>
            </a:r>
            <a:endParaRPr kumimoji="0" lang="en-US" altLang="en-US" sz="1000" b="0" i="0" u="none" strike="noStrike" cap="none" normalizeH="0" baseline="0" dirty="0" smtClean="0">
              <a:ln>
                <a:noFill/>
              </a:ln>
              <a:solidFill>
                <a:schemeClr val="tx1"/>
              </a:solidFill>
              <a:effectLst/>
            </a:endParaRP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Organizations:</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&amp;</a:t>
            </a:r>
            <a:r>
              <a:rPr kumimoji="0" lang="en-US" altLang="en-US" sz="1000" b="0" i="0" u="none" strike="noStrike" cap="none" normalizeH="0" baseline="0" dirty="0" err="1" smtClean="0">
                <a:ln>
                  <a:noFill/>
                </a:ln>
                <a:solidFill>
                  <a:schemeClr val="tx1"/>
                </a:solidFill>
                <a:effectLst/>
              </a:rPr>
              <a:t>OrdererOrg</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Name: </a:t>
            </a:r>
            <a:r>
              <a:rPr kumimoji="0" lang="en-US" altLang="en-US" sz="1000" b="0" i="0" u="none" strike="noStrike" cap="none" normalizeH="0" baseline="0" dirty="0" err="1" smtClean="0">
                <a:ln>
                  <a:noFill/>
                </a:ln>
                <a:solidFill>
                  <a:schemeClr val="tx1"/>
                </a:solidFill>
                <a:effectLst/>
              </a:rPr>
              <a:t>OrdererOrg</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ID: </a:t>
            </a:r>
            <a:r>
              <a:rPr kumimoji="0" lang="en-US" altLang="en-US" sz="1000" b="0" i="0" u="none" strike="noStrike" cap="none" normalizeH="0" baseline="0" dirty="0" err="1" smtClean="0">
                <a:ln>
                  <a:noFill/>
                </a:ln>
                <a:solidFill>
                  <a:schemeClr val="tx1"/>
                </a:solidFill>
                <a:effectLst/>
              </a:rPr>
              <a:t>OrderOrg</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MSPDir</a:t>
            </a:r>
            <a:r>
              <a:rPr kumimoji="0" lang="en-US" altLang="en-US" sz="1000" b="0" i="0" u="none" strike="noStrike" cap="none" normalizeH="0" baseline="0" dirty="0" smtClean="0">
                <a:ln>
                  <a:noFill/>
                </a:ln>
                <a:solidFill>
                  <a:schemeClr val="tx1"/>
                </a:solidFill>
                <a:effectLst/>
              </a:rPr>
              <a:t>: crypto-</a:t>
            </a:r>
            <a:r>
              <a:rPr kumimoji="0" lang="en-US" altLang="en-US" sz="1000" b="0" i="0" u="none" strike="noStrike" cap="none" normalizeH="0" baseline="0" dirty="0" err="1" smtClean="0">
                <a:ln>
                  <a:noFill/>
                </a:ln>
                <a:solidFill>
                  <a:schemeClr val="tx1"/>
                </a:solidFill>
                <a:effectLst/>
              </a:rPr>
              <a:t>config</a:t>
            </a:r>
            <a:r>
              <a:rPr kumimoji="0" lang="en-US" altLang="en-US" sz="1000" b="0" i="0" u="none" strike="noStrike" cap="none" normalizeH="0" baseline="0" dirty="0" smtClean="0">
                <a:ln>
                  <a:noFill/>
                </a:ln>
                <a:solidFill>
                  <a:schemeClr val="tx1"/>
                </a:solidFill>
                <a:effectLst/>
              </a:rPr>
              <a:t>/</a:t>
            </a:r>
            <a:r>
              <a:rPr kumimoji="0" lang="en-US" altLang="en-US" sz="1000" b="0" i="0" u="none" strike="noStrike" cap="none" normalizeH="0" baseline="0" dirty="0" err="1" smtClean="0">
                <a:ln>
                  <a:noFill/>
                </a:ln>
                <a:solidFill>
                  <a:schemeClr val="tx1"/>
                </a:solidFill>
                <a:effectLst/>
              </a:rPr>
              <a:t>ordererOrganizations</a:t>
            </a:r>
            <a:r>
              <a:rPr kumimoji="0" lang="en-US" altLang="en-US" sz="1000" b="0" i="0" u="none" strike="noStrike" cap="none" normalizeH="0" baseline="0" dirty="0" smtClean="0">
                <a:ln>
                  <a:noFill/>
                </a:ln>
                <a:solidFill>
                  <a:schemeClr val="tx1"/>
                </a:solidFill>
                <a:effectLst/>
              </a:rPr>
              <a:t>/nodedynamics.com/</a:t>
            </a:r>
            <a:r>
              <a:rPr kumimoji="0" lang="en-US" altLang="en-US" sz="1000" b="0" i="0" u="none" strike="noStrike" cap="none" normalizeH="0" baseline="0" dirty="0" err="1" smtClean="0">
                <a:ln>
                  <a:noFill/>
                </a:ln>
                <a:solidFill>
                  <a:schemeClr val="tx1"/>
                </a:solidFill>
                <a:effectLst/>
              </a:rPr>
              <a:t>msp</a:t>
            </a:r>
            <a:endParaRPr kumimoji="0" lang="en-US" altLang="en-US" sz="1000" b="0" i="0" u="none" strike="noStrike" cap="none" normalizeH="0" baseline="0" dirty="0" smtClean="0">
              <a:ln>
                <a:noFill/>
              </a:ln>
              <a:solidFill>
                <a:schemeClr val="tx1"/>
              </a:solidFill>
              <a:effectLst/>
            </a:endParaRP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&amp;</a:t>
            </a:r>
            <a:r>
              <a:rPr kumimoji="0" lang="en-US" altLang="en-US" sz="1000" b="0" i="0" u="none" strike="noStrike" cap="none" normalizeH="0" baseline="0" dirty="0" err="1" smtClean="0">
                <a:ln>
                  <a:noFill/>
                </a:ln>
                <a:solidFill>
                  <a:schemeClr val="tx1"/>
                </a:solidFill>
                <a:effectLst/>
              </a:rPr>
              <a:t>nodedynamics</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Name: </a:t>
            </a:r>
            <a:r>
              <a:rPr kumimoji="0" lang="en-US" altLang="en-US" sz="1000" b="0" i="0" u="none" strike="noStrike" cap="none" normalizeH="0" baseline="0" dirty="0" err="1" smtClean="0">
                <a:ln>
                  <a:noFill/>
                </a:ln>
                <a:solidFill>
                  <a:schemeClr val="tx1"/>
                </a:solidFill>
                <a:effectLst/>
              </a:rPr>
              <a:t>NodeDynamics</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ID: ndOrg1</a:t>
            </a: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MSPDir</a:t>
            </a:r>
            <a:r>
              <a:rPr kumimoji="0" lang="en-US" altLang="en-US" sz="1000" b="0" i="0" u="none" strike="noStrike" cap="none" normalizeH="0" baseline="0" dirty="0" smtClean="0">
                <a:ln>
                  <a:noFill/>
                </a:ln>
                <a:solidFill>
                  <a:schemeClr val="tx1"/>
                </a:solidFill>
                <a:effectLst/>
              </a:rPr>
              <a:t>: crypto-</a:t>
            </a:r>
            <a:r>
              <a:rPr kumimoji="0" lang="en-US" altLang="en-US" sz="1000" b="0" i="0" u="none" strike="noStrike" cap="none" normalizeH="0" baseline="0" dirty="0" err="1" smtClean="0">
                <a:ln>
                  <a:noFill/>
                </a:ln>
                <a:solidFill>
                  <a:schemeClr val="tx1"/>
                </a:solidFill>
                <a:effectLst/>
              </a:rPr>
              <a:t>config</a:t>
            </a:r>
            <a:r>
              <a:rPr kumimoji="0" lang="en-US" altLang="en-US" sz="1000" b="0" i="0" u="none" strike="noStrike" cap="none" normalizeH="0" baseline="0" dirty="0" smtClean="0">
                <a:ln>
                  <a:noFill/>
                </a:ln>
                <a:solidFill>
                  <a:schemeClr val="tx1"/>
                </a:solidFill>
                <a:effectLst/>
              </a:rPr>
              <a:t>/</a:t>
            </a:r>
            <a:r>
              <a:rPr kumimoji="0" lang="en-US" altLang="en-US" sz="1000" b="0" i="0" u="none" strike="noStrike" cap="none" normalizeH="0" baseline="0" dirty="0" err="1" smtClean="0">
                <a:ln>
                  <a:noFill/>
                </a:ln>
                <a:solidFill>
                  <a:schemeClr val="tx1"/>
                </a:solidFill>
                <a:effectLst/>
              </a:rPr>
              <a:t>peerOrganizations</a:t>
            </a:r>
            <a:r>
              <a:rPr kumimoji="0" lang="en-US" altLang="en-US" sz="1000" b="0" i="0" u="none" strike="noStrike" cap="none" normalizeH="0" baseline="0" dirty="0" smtClean="0">
                <a:ln>
                  <a:noFill/>
                </a:ln>
                <a:solidFill>
                  <a:schemeClr val="tx1"/>
                </a:solidFill>
                <a:effectLst/>
              </a:rPr>
              <a:t>/hl0.nodedynamics.com/</a:t>
            </a:r>
            <a:r>
              <a:rPr kumimoji="0" lang="en-US" altLang="en-US" sz="1000" b="0" i="0" u="none" strike="noStrike" cap="none" normalizeH="0" baseline="0" dirty="0" err="1" smtClean="0">
                <a:ln>
                  <a:noFill/>
                </a:ln>
                <a:solidFill>
                  <a:schemeClr val="tx1"/>
                </a:solidFill>
                <a:effectLst/>
              </a:rPr>
              <a:t>msp</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AnchorPeers</a:t>
            </a:r>
            <a:r>
              <a:rPr kumimoji="0" lang="en-US" altLang="en-US" sz="1000" b="0" i="0" u="none" strike="noStrike" cap="none" normalizeH="0" baseline="0" dirty="0" smtClean="0">
                <a:ln>
                  <a:noFill/>
                </a:ln>
                <a:solidFill>
                  <a:schemeClr val="tx1"/>
                </a:solidFill>
                <a:effectLst/>
              </a:rPr>
              <a:t>:</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Host: peer0.hl0.nodedynamics.com</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Port: 7051</a:t>
            </a:r>
          </a:p>
        </p:txBody>
      </p:sp>
    </p:spTree>
    <p:extLst>
      <p:ext uri="{BB962C8B-B14F-4D97-AF65-F5344CB8AC3E}">
        <p14:creationId xmlns:p14="http://schemas.microsoft.com/office/powerpoint/2010/main" val="278101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Custom Setup</a:t>
            </a:r>
            <a:br>
              <a:rPr lang="en-US" dirty="0" smtClean="0"/>
            </a:br>
            <a:r>
              <a:rPr lang="en-US" sz="2200" dirty="0" smtClean="0"/>
              <a:t>Configuration Transaction Generator</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7" name="Rectangle 1"/>
          <p:cNvSpPr>
            <a:spLocks noGrp="1" noChangeArrowheads="1"/>
          </p:cNvSpPr>
          <p:nvPr>
            <p:ph idx="1"/>
          </p:nvPr>
        </p:nvSpPr>
        <p:spPr bwMode="auto">
          <a:xfrm>
            <a:off x="838200" y="3378636"/>
            <a:ext cx="1000990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Orderer</a:t>
            </a:r>
            <a:r>
              <a:rPr kumimoji="0" lang="en-US" altLang="en-US" sz="1000" b="0" i="0" u="none" strike="noStrike" cap="none" normalizeH="0" baseline="0" dirty="0" smtClean="0">
                <a:ln>
                  <a:noFill/>
                </a:ln>
                <a:solidFill>
                  <a:schemeClr val="tx1"/>
                </a:solidFill>
                <a:effectLst/>
              </a:rPr>
              <a:t>: &amp;</a:t>
            </a:r>
            <a:r>
              <a:rPr kumimoji="0" lang="en-US" altLang="en-US" sz="1000" b="0" i="0" u="none" strike="noStrike" cap="none" normalizeH="0" baseline="0" dirty="0" err="1" smtClean="0">
                <a:ln>
                  <a:noFill/>
                </a:ln>
                <a:solidFill>
                  <a:schemeClr val="tx1"/>
                </a:solidFill>
                <a:effectLst/>
              </a:rPr>
              <a:t>OrdererDefault</a:t>
            </a:r>
            <a:endParaRPr kumimoji="0" lang="en-US" altLang="en-US" sz="1000" b="0" i="0" u="none" strike="noStrike" cap="none" normalizeH="0" baseline="0" dirty="0" smtClean="0">
              <a:ln>
                <a:noFill/>
              </a:ln>
              <a:solidFill>
                <a:schemeClr val="tx1"/>
              </a:solidFill>
              <a:effectLst/>
            </a:endParaRP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OrdererType</a:t>
            </a:r>
            <a:r>
              <a:rPr kumimoji="0" lang="en-US" altLang="en-US" sz="1000" b="0" i="0" u="none" strike="noStrike" cap="none" normalizeH="0" baseline="0" dirty="0" smtClean="0">
                <a:ln>
                  <a:noFill/>
                </a:ln>
                <a:solidFill>
                  <a:schemeClr val="tx1"/>
                </a:solidFill>
                <a:effectLst/>
              </a:rPr>
              <a:t>: solo</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Address:</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orderer.nodedynamics.com:7050</a:t>
            </a: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BatchTimeout</a:t>
            </a:r>
            <a:r>
              <a:rPr kumimoji="0" lang="en-US" altLang="en-US" sz="1000" b="0" i="0" u="none" strike="noStrike" cap="none" normalizeH="0" baseline="0" dirty="0" smtClean="0">
                <a:ln>
                  <a:noFill/>
                </a:ln>
                <a:solidFill>
                  <a:schemeClr val="tx1"/>
                </a:solidFill>
                <a:effectLst/>
              </a:rPr>
              <a:t>: 2s</a:t>
            </a:r>
          </a:p>
          <a:p>
            <a:pPr lvl="2" eaLnBrk="0" fontAlgn="base" hangingPunct="0">
              <a:lnSpc>
                <a:spcPct val="100000"/>
              </a:lnSpc>
              <a:spcBef>
                <a:spcPct val="0"/>
              </a:spcBef>
              <a:spcAft>
                <a:spcPct val="0"/>
              </a:spcAft>
            </a:pPr>
            <a:r>
              <a:rPr lang="en-US" altLang="en-US" sz="1000" dirty="0" err="1"/>
              <a:t>BatchSize</a:t>
            </a:r>
            <a:r>
              <a:rPr lang="en-US" altLang="en-US" sz="1000" dirty="0" smtClean="0"/>
              <a:t>:</a:t>
            </a:r>
          </a:p>
          <a:p>
            <a:pPr lvl="3" eaLnBrk="0" fontAlgn="base" hangingPunct="0">
              <a:lnSpc>
                <a:spcPct val="100000"/>
              </a:lnSpc>
              <a:spcBef>
                <a:spcPct val="0"/>
              </a:spcBef>
              <a:spcAft>
                <a:spcPct val="0"/>
              </a:spcAft>
            </a:pPr>
            <a:r>
              <a:rPr lang="en-US" altLang="en-US" sz="1000" dirty="0" err="1"/>
              <a:t>MaxMessageCount</a:t>
            </a:r>
            <a:r>
              <a:rPr lang="en-US" altLang="en-US" sz="1000" dirty="0"/>
              <a:t>: </a:t>
            </a:r>
            <a:r>
              <a:rPr lang="en-US" altLang="en-US" sz="1000" dirty="0" smtClean="0"/>
              <a:t>10</a:t>
            </a:r>
          </a:p>
          <a:p>
            <a:pPr lvl="3" eaLnBrk="0" fontAlgn="base" hangingPunct="0">
              <a:lnSpc>
                <a:spcPct val="100000"/>
              </a:lnSpc>
              <a:spcBef>
                <a:spcPct val="0"/>
              </a:spcBef>
              <a:spcAft>
                <a:spcPct val="0"/>
              </a:spcAft>
            </a:pPr>
            <a:r>
              <a:rPr lang="en-US" altLang="en-US" sz="1000" dirty="0" err="1"/>
              <a:t>AbsoluteMaxBytes</a:t>
            </a:r>
            <a:r>
              <a:rPr lang="en-US" altLang="en-US" sz="1000" dirty="0"/>
              <a:t>: 99 </a:t>
            </a:r>
            <a:r>
              <a:rPr lang="en-US" altLang="en-US" sz="1000" dirty="0" smtClean="0"/>
              <a:t>MB</a:t>
            </a:r>
          </a:p>
          <a:p>
            <a:pPr lvl="3" eaLnBrk="0" fontAlgn="base" hangingPunct="0">
              <a:lnSpc>
                <a:spcPct val="100000"/>
              </a:lnSpc>
              <a:spcBef>
                <a:spcPct val="0"/>
              </a:spcBef>
              <a:spcAft>
                <a:spcPct val="0"/>
              </a:spcAft>
            </a:pPr>
            <a:r>
              <a:rPr lang="en-US" altLang="en-US" sz="1000" dirty="0" err="1"/>
              <a:t>PreferredMaxBytes</a:t>
            </a:r>
            <a:r>
              <a:rPr lang="en-US" altLang="en-US" sz="1000" dirty="0"/>
              <a:t>: 512 </a:t>
            </a:r>
            <a:r>
              <a:rPr lang="en-US" altLang="en-US" sz="1000" dirty="0" smtClean="0"/>
              <a:t>KB</a:t>
            </a:r>
          </a:p>
          <a:p>
            <a:pPr lvl="2" eaLnBrk="0" fontAlgn="base" hangingPunct="0">
              <a:lnSpc>
                <a:spcPct val="100000"/>
              </a:lnSpc>
              <a:spcBef>
                <a:spcPct val="0"/>
              </a:spcBef>
              <a:spcAft>
                <a:spcPct val="0"/>
              </a:spcAft>
            </a:pPr>
            <a:r>
              <a:rPr lang="en-US" altLang="en-US" sz="1000" dirty="0" smtClean="0"/>
              <a:t>Organizations</a:t>
            </a:r>
          </a:p>
          <a:p>
            <a:pPr lvl="1" eaLnBrk="0" fontAlgn="base" hangingPunct="0">
              <a:lnSpc>
                <a:spcPct val="100000"/>
              </a:lnSpc>
              <a:spcBef>
                <a:spcPct val="0"/>
              </a:spcBef>
              <a:spcAft>
                <a:spcPct val="0"/>
              </a:spcAft>
            </a:pPr>
            <a:r>
              <a:rPr lang="en-US" altLang="en-US" sz="1000" dirty="0"/>
              <a:t>Application: &amp;</a:t>
            </a:r>
            <a:r>
              <a:rPr lang="en-US" altLang="en-US" sz="1000" dirty="0" err="1" smtClean="0"/>
              <a:t>ApplicationDefault</a:t>
            </a:r>
            <a:endParaRPr lang="en-US" altLang="en-US" sz="1000" dirty="0" smtClean="0"/>
          </a:p>
          <a:p>
            <a:pPr lvl="2" eaLnBrk="0" fontAlgn="base" hangingPunct="0">
              <a:lnSpc>
                <a:spcPct val="100000"/>
              </a:lnSpc>
              <a:spcBef>
                <a:spcPct val="0"/>
              </a:spcBef>
              <a:spcAft>
                <a:spcPct val="0"/>
              </a:spcAft>
            </a:pPr>
            <a:r>
              <a:rPr lang="en-US" altLang="en-US" sz="1000" dirty="0"/>
              <a:t>Organizations:</a:t>
            </a:r>
            <a:endParaRPr kumimoji="0" lang="en-US" altLang="en-US" sz="1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0472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Message Flow</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538" y="1633127"/>
            <a:ext cx="9532197" cy="4975775"/>
          </a:xfrm>
          <a:prstGeom prst="rect">
            <a:avLst/>
          </a:prstGeom>
        </p:spPr>
      </p:pic>
    </p:spTree>
    <p:extLst>
      <p:ext uri="{BB962C8B-B14F-4D97-AF65-F5344CB8AC3E}">
        <p14:creationId xmlns:p14="http://schemas.microsoft.com/office/powerpoint/2010/main" val="52973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GRPC</a:t>
            </a:r>
            <a:endParaRPr lang="en-US" sz="22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025" y="1524228"/>
            <a:ext cx="12192000" cy="5333772"/>
          </a:xfrm>
          <a:prstGeom prst="rect">
            <a:avLst/>
          </a:prstGeom>
        </p:spPr>
      </p:pic>
    </p:spTree>
    <p:extLst>
      <p:ext uri="{BB962C8B-B14F-4D97-AF65-F5344CB8AC3E}">
        <p14:creationId xmlns:p14="http://schemas.microsoft.com/office/powerpoint/2010/main" val="103378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a:t>
            </a:r>
            <a:r>
              <a:rPr lang="en-US" dirty="0"/>
              <a:t>GRPC</a:t>
            </a:r>
            <a:r>
              <a:rPr lang="en-US" dirty="0" smtClean="0"/>
              <a:t/>
            </a:r>
            <a:br>
              <a:rPr lang="en-US" dirty="0" smtClean="0"/>
            </a:br>
            <a:endParaRPr lang="en-US" sz="22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702" y="349992"/>
            <a:ext cx="2478208" cy="879764"/>
          </a:xfrm>
          <a:prstGeom prst="rect">
            <a:avLst/>
          </a:prstGeom>
        </p:spPr>
      </p:pic>
      <p:sp>
        <p:nvSpPr>
          <p:cNvPr id="8" name="TextBox 7"/>
          <p:cNvSpPr txBox="1"/>
          <p:nvPr/>
        </p:nvSpPr>
        <p:spPr>
          <a:xfrm>
            <a:off x="1404852" y="2510443"/>
            <a:ext cx="1458541" cy="369332"/>
          </a:xfrm>
          <a:prstGeom prst="rect">
            <a:avLst/>
          </a:prstGeom>
          <a:noFill/>
        </p:spPr>
        <p:txBody>
          <a:bodyPr wrap="none" rtlCol="0">
            <a:spAutoFit/>
          </a:bodyPr>
          <a:lstStyle/>
          <a:p>
            <a:r>
              <a:rPr lang="en-US" dirty="0" smtClean="0"/>
              <a:t>What is GRPC</a:t>
            </a:r>
            <a:endParaRPr lang="en-US" dirty="0"/>
          </a:p>
        </p:txBody>
      </p:sp>
      <p:sp>
        <p:nvSpPr>
          <p:cNvPr id="4" name="TextBox 3"/>
          <p:cNvSpPr txBox="1"/>
          <p:nvPr/>
        </p:nvSpPr>
        <p:spPr>
          <a:xfrm>
            <a:off x="1471353" y="2956242"/>
            <a:ext cx="9526847" cy="707886"/>
          </a:xfrm>
          <a:prstGeom prst="rect">
            <a:avLst/>
          </a:prstGeom>
          <a:noFill/>
        </p:spPr>
        <p:txBody>
          <a:bodyPr wrap="square" rtlCol="0">
            <a:spAutoFit/>
          </a:bodyPr>
          <a:lstStyle/>
          <a:p>
            <a:pPr fontAlgn="base"/>
            <a:r>
              <a:rPr lang="en-US" sz="1000" dirty="0" err="1"/>
              <a:t>gRPC</a:t>
            </a:r>
            <a:r>
              <a:rPr lang="en-US" sz="1000" dirty="0"/>
              <a:t> is a RPC platform developed by Google which was announced and made open source  in late Feb 2015.  The letters “</a:t>
            </a:r>
            <a:r>
              <a:rPr lang="en-US" sz="1000" dirty="0" err="1"/>
              <a:t>gRPC</a:t>
            </a:r>
            <a:r>
              <a:rPr lang="en-US" sz="1000" dirty="0"/>
              <a:t>” are a recursive acronym which means, </a:t>
            </a:r>
            <a:r>
              <a:rPr lang="en-US" sz="1000" dirty="0" err="1"/>
              <a:t>gRPC</a:t>
            </a:r>
            <a:r>
              <a:rPr lang="en-US" sz="1000" dirty="0"/>
              <a:t> Remote Procedure Call.</a:t>
            </a:r>
          </a:p>
          <a:p>
            <a:pPr fontAlgn="base"/>
            <a:r>
              <a:rPr lang="en-US" sz="1000" dirty="0" err="1"/>
              <a:t>gRPC</a:t>
            </a:r>
            <a:r>
              <a:rPr lang="en-US" sz="1000" dirty="0"/>
              <a:t> has two parts, the </a:t>
            </a:r>
            <a:r>
              <a:rPr lang="en-US" sz="1000" dirty="0" err="1"/>
              <a:t>gRPC</a:t>
            </a:r>
            <a:r>
              <a:rPr lang="en-US" sz="1000" dirty="0"/>
              <a:t> protocol, and the data serialization. By default </a:t>
            </a:r>
            <a:r>
              <a:rPr lang="en-US" sz="1000" dirty="0" err="1"/>
              <a:t>gRPC</a:t>
            </a:r>
            <a:r>
              <a:rPr lang="en-US" sz="1000" dirty="0"/>
              <a:t> utilizes </a:t>
            </a:r>
            <a:r>
              <a:rPr lang="en-US" sz="1000" dirty="0" err="1"/>
              <a:t>Protobuf</a:t>
            </a:r>
            <a:r>
              <a:rPr lang="en-US" sz="1000" dirty="0"/>
              <a:t> for serialization, but it is pluggable with any form of serialization you wish to use, with some caveats, which I will get to later.</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353" y="4160462"/>
            <a:ext cx="4210050" cy="2790825"/>
          </a:xfrm>
          <a:prstGeom prst="rect">
            <a:avLst/>
          </a:prstGeom>
        </p:spPr>
      </p:pic>
      <p:sp>
        <p:nvSpPr>
          <p:cNvPr id="10" name="TextBox 9"/>
          <p:cNvSpPr txBox="1"/>
          <p:nvPr/>
        </p:nvSpPr>
        <p:spPr>
          <a:xfrm>
            <a:off x="6234776" y="4644031"/>
            <a:ext cx="3810006"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GRPC is a binary protocol </a:t>
            </a:r>
          </a:p>
          <a:p>
            <a:pPr marL="171450" indent="-171450">
              <a:buFont typeface="Arial" panose="020B0604020202020204" pitchFamily="34" charset="0"/>
              <a:buChar char="•"/>
            </a:pPr>
            <a:r>
              <a:rPr lang="en-US" sz="1200" dirty="0" smtClean="0"/>
              <a:t>Bidirectional Http 2.0</a:t>
            </a:r>
          </a:p>
          <a:p>
            <a:pPr marL="171450" indent="-171450">
              <a:buFont typeface="Arial" panose="020B0604020202020204" pitchFamily="34" charset="0"/>
              <a:buChar char="•"/>
            </a:pPr>
            <a:r>
              <a:rPr lang="en-US" sz="1200" dirty="0" err="1" smtClean="0"/>
              <a:t>Protobuf</a:t>
            </a:r>
            <a:r>
              <a:rPr lang="en-US" sz="1200" dirty="0" smtClean="0"/>
              <a:t> create .proto file that support data type</a:t>
            </a:r>
          </a:p>
          <a:p>
            <a:pPr marL="171450" indent="-171450">
              <a:buFont typeface="Arial" panose="020B0604020202020204" pitchFamily="34" charset="0"/>
              <a:buChar char="•"/>
            </a:pPr>
            <a:r>
              <a:rPr lang="en-US" sz="1200" dirty="0"/>
              <a:t>m</a:t>
            </a:r>
            <a:r>
              <a:rPr lang="en-US" sz="1200" dirty="0" smtClean="0"/>
              <a:t>arshalling </a:t>
            </a:r>
            <a:r>
              <a:rPr lang="en-US" sz="1200" dirty="0"/>
              <a:t>and un marshalling </a:t>
            </a:r>
            <a:r>
              <a:rPr lang="en-US" sz="1200" dirty="0" smtClean="0"/>
              <a:t>is extremely fast with little overhead</a:t>
            </a:r>
          </a:p>
          <a:p>
            <a:pPr marL="171450" indent="-171450">
              <a:buFont typeface="Arial" panose="020B0604020202020204" pitchFamily="34" charset="0"/>
              <a:buChar char="•"/>
            </a:pPr>
            <a:r>
              <a:rPr lang="en-US" sz="1200" dirty="0">
                <a:hlinkClick r:id="rId4"/>
              </a:rPr>
              <a:t>http://yura415.github.io/js-protobuf-encode-decode</a:t>
            </a:r>
            <a:r>
              <a:rPr lang="en-US" sz="1200" dirty="0" smtClean="0">
                <a:hlinkClick r:id="rId4"/>
              </a:rPr>
              <a:t>/</a:t>
            </a:r>
            <a:endParaRPr lang="en-US" sz="1200" dirty="0" smtClean="0"/>
          </a:p>
          <a:p>
            <a:pPr marL="171450" indent="-171450">
              <a:buFont typeface="Arial" panose="020B0604020202020204" pitchFamily="34" charset="0"/>
              <a:buChar char="•"/>
            </a:pPr>
            <a:r>
              <a:rPr lang="en-US" sz="1200" dirty="0" smtClean="0"/>
              <a:t>Has validation and extensibility</a:t>
            </a:r>
          </a:p>
          <a:p>
            <a:pPr marL="171450" indent="-171450">
              <a:buFont typeface="Arial" panose="020B0604020202020204" pitchFamily="34" charset="0"/>
              <a:buChar char="•"/>
            </a:pPr>
            <a:r>
              <a:rPr lang="en-US" sz="1200" dirty="0" smtClean="0"/>
              <a:t>Language interoperability</a:t>
            </a:r>
          </a:p>
        </p:txBody>
      </p:sp>
    </p:spTree>
    <p:extLst>
      <p:ext uri="{BB962C8B-B14F-4D97-AF65-F5344CB8AC3E}">
        <p14:creationId xmlns:p14="http://schemas.microsoft.com/office/powerpoint/2010/main" val="205543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64"/>
          <p:cNvSpPr txBox="1">
            <a:spLocks/>
          </p:cNvSpPr>
          <p:nvPr/>
        </p:nvSpPr>
        <p:spPr>
          <a:xfrm>
            <a:off x="415611" y="992767"/>
            <a:ext cx="11360800" cy="2736800"/>
          </a:xfrm>
          <a:prstGeom prst="rect">
            <a:avLst/>
          </a:prstGeom>
        </p:spPr>
        <p:txBody>
          <a:bodyPr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CA" sz="4800" smtClean="0">
                <a:solidFill>
                  <a:srgbClr val="002060"/>
                </a:solidFill>
                <a:latin typeface="Arial" panose="020B0604020202020204" pitchFamily="34" charset="0"/>
                <a:cs typeface="Arial" panose="020B0604020202020204" pitchFamily="34" charset="0"/>
              </a:rPr>
              <a:t>Hyperledger Fabric SDK</a:t>
            </a:r>
            <a:endParaRPr lang="en" sz="4800" dirty="0">
              <a:solidFill>
                <a:srgbClr val="002060"/>
              </a:solidFill>
              <a:latin typeface="Arial" panose="020B0604020202020204" pitchFamily="34" charset="0"/>
              <a:cs typeface="Arial" panose="020B0604020202020204" pitchFamily="34" charset="0"/>
            </a:endParaRPr>
          </a:p>
        </p:txBody>
      </p:sp>
      <p:sp>
        <p:nvSpPr>
          <p:cNvPr id="5" name="Shape 865"/>
          <p:cNvSpPr txBox="1">
            <a:spLocks/>
          </p:cNvSpPr>
          <p:nvPr/>
        </p:nvSpPr>
        <p:spPr>
          <a:xfrm>
            <a:off x="415600" y="3778833"/>
            <a:ext cx="11360800" cy="1056800"/>
          </a:xfrm>
          <a:prstGeom prst="rect">
            <a:avLst/>
          </a:prstGeom>
        </p:spPr>
        <p:txBody>
          <a:bodyPr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CA" smtClean="0">
                <a:latin typeface="Nunito Sans" panose="020B0604020202020204" charset="0"/>
              </a:rPr>
              <a:t>Java SDK</a:t>
            </a:r>
            <a:endParaRPr lang="en-CA" dirty="0">
              <a:latin typeface="Nunito Sans" panose="020B0604020202020204" charset="0"/>
            </a:endParaRPr>
          </a:p>
        </p:txBody>
      </p:sp>
    </p:spTree>
    <p:extLst>
      <p:ext uri="{BB962C8B-B14F-4D97-AF65-F5344CB8AC3E}">
        <p14:creationId xmlns:p14="http://schemas.microsoft.com/office/powerpoint/2010/main" val="148046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a:t>
            </a:r>
            <a:r>
              <a:rPr lang="en-US" dirty="0" smtClean="0"/>
              <a:t>Java</a:t>
            </a:r>
            <a:r>
              <a:rPr lang="en-US" dirty="0" smtClean="0"/>
              <a:t/>
            </a:r>
            <a:br>
              <a:rPr lang="en-US" dirty="0" smtClean="0"/>
            </a:br>
            <a:endParaRPr lang="en-US" sz="22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783" y="31942"/>
            <a:ext cx="2493108" cy="1395702"/>
          </a:xfrm>
          <a:prstGeom prst="rect">
            <a:avLst/>
          </a:prstGeom>
        </p:spPr>
      </p:pic>
      <p:sp>
        <p:nvSpPr>
          <p:cNvPr id="11" name="Shape 883"/>
          <p:cNvSpPr txBox="1">
            <a:spLocks/>
          </p:cNvSpPr>
          <p:nvPr/>
        </p:nvSpPr>
        <p:spPr>
          <a:xfrm>
            <a:off x="1070264" y="2086997"/>
            <a:ext cx="10706136" cy="4555200"/>
          </a:xfrm>
          <a:prstGeom prst="rect">
            <a:avLst/>
          </a:prstGeom>
        </p:spPr>
        <p:txBody>
          <a:bodyPr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152396">
              <a:lnSpc>
                <a:spcPct val="200000"/>
              </a:lnSpc>
            </a:pPr>
            <a:r>
              <a:rPr lang="en-US" sz="1800" smtClean="0"/>
              <a:t>Helps facilitate Java applications to manage the lifecycle of Hyperledger Channels and user chaincode</a:t>
            </a:r>
          </a:p>
          <a:p>
            <a:pPr marR="152396">
              <a:lnSpc>
                <a:spcPct val="200000"/>
              </a:lnSpc>
            </a:pPr>
            <a:r>
              <a:rPr lang="en-US" sz="1800" smtClean="0"/>
              <a:t>Provides Java APIs to execute transactions, queries and handle chaincode events</a:t>
            </a:r>
          </a:p>
          <a:p>
            <a:pPr marR="152396">
              <a:lnSpc>
                <a:spcPct val="200000"/>
              </a:lnSpc>
            </a:pPr>
            <a:r>
              <a:rPr lang="en-US" sz="1800" smtClean="0"/>
              <a:t>Provides Java APIs to connect to Fabric CA (any other CA can be used instead)</a:t>
            </a:r>
          </a:p>
          <a:p>
            <a:pPr marR="152396">
              <a:lnSpc>
                <a:spcPct val="200000"/>
              </a:lnSpc>
            </a:pPr>
            <a:r>
              <a:rPr lang="en-US" sz="1800" smtClean="0"/>
              <a:t>Requires User to operate</a:t>
            </a:r>
          </a:p>
          <a:p>
            <a:pPr marR="152396">
              <a:lnSpc>
                <a:spcPct val="200000"/>
              </a:lnSpc>
            </a:pPr>
            <a:r>
              <a:rPr lang="en-US" sz="1800" smtClean="0"/>
              <a:t>Assumes the consuming application will manage the persistency of client created artifacts (users, channels, configuration)</a:t>
            </a:r>
          </a:p>
          <a:p>
            <a:pPr marR="152396">
              <a:buFont typeface="Arial" panose="020B0604020202020204" pitchFamily="34" charset="0"/>
              <a:buNone/>
            </a:pPr>
            <a:endParaRPr lang="en-US" sz="1867" smtClean="0"/>
          </a:p>
          <a:p>
            <a:pPr marR="152396">
              <a:buFont typeface="Arial" panose="020B0604020202020204" pitchFamily="34" charset="0"/>
              <a:buNone/>
            </a:pPr>
            <a:endParaRPr lang="en-US" sz="1867" dirty="0"/>
          </a:p>
        </p:txBody>
      </p:sp>
    </p:spTree>
    <p:extLst>
      <p:ext uri="{BB962C8B-B14F-4D97-AF65-F5344CB8AC3E}">
        <p14:creationId xmlns:p14="http://schemas.microsoft.com/office/powerpoint/2010/main" val="115687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478" y="349992"/>
            <a:ext cx="8363299" cy="1325563"/>
          </a:xfrm>
        </p:spPr>
        <p:txBody>
          <a:bodyPr/>
          <a:lstStyle/>
          <a:p>
            <a:r>
              <a:rPr lang="en-US" dirty="0" smtClean="0"/>
              <a:t>Docker</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01" y="271613"/>
            <a:ext cx="1895994" cy="1482323"/>
          </a:xfrm>
        </p:spPr>
      </p:pic>
      <p:sp>
        <p:nvSpPr>
          <p:cNvPr id="5" name="TextBox 4"/>
          <p:cNvSpPr txBox="1"/>
          <p:nvPr/>
        </p:nvSpPr>
        <p:spPr>
          <a:xfrm>
            <a:off x="1404852" y="3042458"/>
            <a:ext cx="7971905" cy="1015663"/>
          </a:xfrm>
          <a:prstGeom prst="rect">
            <a:avLst/>
          </a:prstGeom>
          <a:noFill/>
        </p:spPr>
        <p:txBody>
          <a:bodyPr wrap="square" rtlCol="0">
            <a:spAutoFit/>
          </a:bodyPr>
          <a:lstStyle/>
          <a:p>
            <a:r>
              <a:rPr lang="en-US" sz="1200" dirty="0" smtClean="0"/>
              <a:t>Docker</a:t>
            </a:r>
            <a:r>
              <a:rPr lang="en-US" sz="1200" dirty="0"/>
              <a:t> is a tool designed to make it easier to create, deploy, and run applications by using containers. Containers allow a developer to package up an application with all of the parts it needs, such as libraries and other dependencies, and ship it all out as one package. By doing so, thanks to the container, the developer can rest assured that the application will run on any other Linux machine regardless of any customized settings that machine might have that could differ from the machine used for writing and testing the code.</a:t>
            </a:r>
          </a:p>
        </p:txBody>
      </p:sp>
      <p:sp>
        <p:nvSpPr>
          <p:cNvPr id="6" name="TextBox 5"/>
          <p:cNvSpPr txBox="1"/>
          <p:nvPr/>
        </p:nvSpPr>
        <p:spPr>
          <a:xfrm>
            <a:off x="1404852" y="2510443"/>
            <a:ext cx="1600182" cy="369332"/>
          </a:xfrm>
          <a:prstGeom prst="rect">
            <a:avLst/>
          </a:prstGeom>
          <a:noFill/>
        </p:spPr>
        <p:txBody>
          <a:bodyPr wrap="none" rtlCol="0">
            <a:spAutoFit/>
          </a:bodyPr>
          <a:lstStyle/>
          <a:p>
            <a:r>
              <a:rPr lang="en-US" dirty="0" smtClean="0"/>
              <a:t>What is Docker</a:t>
            </a:r>
            <a:endParaRPr lang="en-US" dirty="0"/>
          </a:p>
        </p:txBody>
      </p:sp>
      <p:sp>
        <p:nvSpPr>
          <p:cNvPr id="7" name="TextBox 6"/>
          <p:cNvSpPr txBox="1"/>
          <p:nvPr/>
        </p:nvSpPr>
        <p:spPr>
          <a:xfrm>
            <a:off x="3959629" y="4508265"/>
            <a:ext cx="2053447" cy="369332"/>
          </a:xfrm>
          <a:prstGeom prst="rect">
            <a:avLst/>
          </a:prstGeom>
          <a:noFill/>
        </p:spPr>
        <p:txBody>
          <a:bodyPr wrap="none" rtlCol="0">
            <a:spAutoFit/>
          </a:bodyPr>
          <a:lstStyle/>
          <a:p>
            <a:r>
              <a:rPr lang="en-US" dirty="0" smtClean="0"/>
              <a:t>Docker Architecture</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312" y="4927475"/>
            <a:ext cx="3413478" cy="1859126"/>
          </a:xfrm>
          <a:prstGeom prst="rect">
            <a:avLst/>
          </a:prstGeom>
        </p:spPr>
      </p:pic>
      <p:sp>
        <p:nvSpPr>
          <p:cNvPr id="10" name="TextBox 9"/>
          <p:cNvSpPr txBox="1"/>
          <p:nvPr/>
        </p:nvSpPr>
        <p:spPr>
          <a:xfrm>
            <a:off x="5566751" y="5051355"/>
            <a:ext cx="3810006"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Cannot install different OS</a:t>
            </a:r>
          </a:p>
          <a:p>
            <a:pPr marL="171450" indent="-171450">
              <a:buFont typeface="Arial" panose="020B0604020202020204" pitchFamily="34" charset="0"/>
              <a:buChar char="•"/>
            </a:pPr>
            <a:r>
              <a:rPr lang="en-US" sz="1200" dirty="0" smtClean="0"/>
              <a:t>Resource  Allocation control</a:t>
            </a:r>
          </a:p>
          <a:p>
            <a:pPr marL="171450" indent="-171450">
              <a:buFont typeface="Arial" panose="020B0604020202020204" pitchFamily="34" charset="0"/>
              <a:buChar char="•"/>
            </a:pPr>
            <a:r>
              <a:rPr lang="en-US" sz="1200" dirty="0" smtClean="0"/>
              <a:t>Start up is extremely fast</a:t>
            </a:r>
          </a:p>
          <a:p>
            <a:pPr marL="171450" indent="-171450">
              <a:buFont typeface="Arial" panose="020B0604020202020204" pitchFamily="34" charset="0"/>
              <a:buChar char="•"/>
            </a:pPr>
            <a:r>
              <a:rPr lang="en-US" sz="1200" dirty="0" smtClean="0"/>
              <a:t>N+1 Image are shared among containers</a:t>
            </a:r>
          </a:p>
          <a:p>
            <a:pPr marL="171450" indent="-171450">
              <a:buFont typeface="Arial" panose="020B0604020202020204" pitchFamily="34" charset="0"/>
              <a:buChar char="•"/>
            </a:pPr>
            <a:r>
              <a:rPr lang="en-US" sz="1200" dirty="0" smtClean="0"/>
              <a:t>Containers implement there own network interfaces</a:t>
            </a:r>
          </a:p>
          <a:p>
            <a:pPr marL="171450" indent="-171450">
              <a:buFont typeface="Arial" panose="020B0604020202020204" pitchFamily="34" charset="0"/>
              <a:buChar char="•"/>
            </a:pPr>
            <a:r>
              <a:rPr lang="en-US" sz="1200" dirty="0" smtClean="0"/>
              <a:t>Containers have root access to base </a:t>
            </a:r>
            <a:r>
              <a:rPr lang="en-US" sz="1200" dirty="0" err="1" smtClean="0"/>
              <a:t>os</a:t>
            </a:r>
            <a:endParaRPr lang="en-US" sz="1200" dirty="0" smtClean="0"/>
          </a:p>
          <a:p>
            <a:pPr marL="171450" indent="-171450">
              <a:buFont typeface="Arial" panose="020B0604020202020204" pitchFamily="34" charset="0"/>
              <a:buChar char="•"/>
            </a:pPr>
            <a:r>
              <a:rPr lang="en-US" sz="1200" dirty="0" smtClean="0"/>
              <a:t>Data in container or not persistent </a:t>
            </a:r>
          </a:p>
          <a:p>
            <a:pPr marL="171450" indent="-171450">
              <a:buFont typeface="Arial" panose="020B0604020202020204" pitchFamily="34" charset="0"/>
              <a:buChar char="•"/>
            </a:pPr>
            <a:r>
              <a:rPr lang="en-US" sz="1200" dirty="0" smtClean="0"/>
              <a:t>Container are built for stateless application</a:t>
            </a:r>
          </a:p>
        </p:txBody>
      </p:sp>
    </p:spTree>
    <p:extLst>
      <p:ext uri="{BB962C8B-B14F-4D97-AF65-F5344CB8AC3E}">
        <p14:creationId xmlns:p14="http://schemas.microsoft.com/office/powerpoint/2010/main" val="3253382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a:t>
            </a:r>
            <a:r>
              <a:rPr lang="en-US" dirty="0" smtClean="0"/>
              <a:t>Java</a:t>
            </a:r>
            <a:r>
              <a:rPr lang="en-US" dirty="0" smtClean="0"/>
              <a:t/>
            </a:r>
            <a:br>
              <a:rPr lang="en-US" dirty="0" smtClean="0"/>
            </a:br>
            <a:endParaRPr lang="en-US" sz="22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783" y="31942"/>
            <a:ext cx="2493108" cy="1395702"/>
          </a:xfrm>
          <a:prstGeom prst="rect">
            <a:avLst/>
          </a:prstGeom>
        </p:spPr>
      </p:pic>
    </p:spTree>
    <p:extLst>
      <p:ext uri="{BB962C8B-B14F-4D97-AF65-F5344CB8AC3E}">
        <p14:creationId xmlns:p14="http://schemas.microsoft.com/office/powerpoint/2010/main" val="1643408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Add New Org</a:t>
            </a:r>
            <a:br>
              <a:rPr lang="en-US" dirty="0" smtClean="0"/>
            </a:b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7" name="Rectangle 1"/>
          <p:cNvSpPr>
            <a:spLocks noGrp="1" noChangeArrowheads="1"/>
          </p:cNvSpPr>
          <p:nvPr>
            <p:ph idx="1"/>
          </p:nvPr>
        </p:nvSpPr>
        <p:spPr bwMode="auto">
          <a:xfrm>
            <a:off x="838200" y="2101370"/>
            <a:ext cx="10009909"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lnSpc>
                <a:spcPct val="100000"/>
              </a:lnSpc>
              <a:spcBef>
                <a:spcPct val="0"/>
              </a:spcBef>
              <a:spcAft>
                <a:spcPct val="0"/>
              </a:spcAft>
            </a:pPr>
            <a:r>
              <a:rPr lang="en-US" altLang="en-US" sz="1000" dirty="0" smtClean="0"/>
              <a:t>Create a new folder for the new org</a:t>
            </a: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Mkdir</a:t>
            </a:r>
            <a:r>
              <a:rPr kumimoji="0" lang="en-US" altLang="en-US" sz="1000" b="0" i="0" u="none" strike="noStrike" cap="none" normalizeH="0" dirty="0" smtClean="0">
                <a:ln>
                  <a:noFill/>
                </a:ln>
                <a:solidFill>
                  <a:schemeClr val="tx1"/>
                </a:solidFill>
                <a:effectLst/>
              </a:rPr>
              <a:t> &lt;</a:t>
            </a:r>
            <a:r>
              <a:rPr kumimoji="0" lang="en-US" altLang="en-US" sz="1000" b="0" i="0" u="none" strike="noStrike" cap="none" normalizeH="0" dirty="0" err="1" smtClean="0">
                <a:ln>
                  <a:noFill/>
                </a:ln>
                <a:solidFill>
                  <a:schemeClr val="tx1"/>
                </a:solidFill>
                <a:effectLst/>
              </a:rPr>
              <a:t>neworg</a:t>
            </a:r>
            <a:r>
              <a:rPr kumimoji="0" lang="en-US" altLang="en-US" sz="1000" b="0" i="0" u="none" strike="noStrike" cap="none" normalizeH="0" dirty="0" smtClean="0">
                <a:ln>
                  <a:noFill/>
                </a:ln>
                <a:solidFill>
                  <a:schemeClr val="tx1"/>
                </a:solidFill>
                <a:effectLst/>
              </a:rPr>
              <a:t> name&gt;</a:t>
            </a:r>
          </a:p>
          <a:p>
            <a:pPr lvl="1" eaLnBrk="0" fontAlgn="base" hangingPunct="0">
              <a:lnSpc>
                <a:spcPct val="100000"/>
              </a:lnSpc>
              <a:spcBef>
                <a:spcPct val="0"/>
              </a:spcBef>
              <a:spcAft>
                <a:spcPct val="0"/>
              </a:spcAft>
            </a:pPr>
            <a:r>
              <a:rPr lang="en-US" altLang="en-US" sz="1000" baseline="0" dirty="0" smtClean="0"/>
              <a:t>Create a new crypto.</a:t>
            </a:r>
            <a:r>
              <a:rPr lang="en-US" altLang="en-US" sz="1000" dirty="0" smtClean="0"/>
              <a:t> </a:t>
            </a:r>
            <a:r>
              <a:rPr lang="en-US" altLang="en-US" sz="1000" dirty="0" err="1" smtClean="0"/>
              <a:t>Yaml</a:t>
            </a:r>
            <a:r>
              <a:rPr lang="en-US" altLang="en-US" sz="1000" dirty="0" smtClean="0"/>
              <a:t> file</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Pico &lt;org&gt;-</a:t>
            </a:r>
            <a:r>
              <a:rPr kumimoji="0" lang="en-US" altLang="en-US" sz="1000" b="0" i="0" u="none" strike="noStrike" cap="none" normalizeH="0" baseline="0" dirty="0" err="1" smtClean="0">
                <a:ln>
                  <a:noFill/>
                </a:ln>
                <a:solidFill>
                  <a:schemeClr val="tx1"/>
                </a:solidFill>
                <a:effectLst/>
              </a:rPr>
              <a:t>crypto.yaml</a:t>
            </a:r>
            <a:endParaRPr kumimoji="0" lang="en-US" altLang="en-US" sz="1000" b="0" i="0" u="none" strike="noStrike" cap="none" normalizeH="0" baseline="0" dirty="0" smtClean="0">
              <a:ln>
                <a:noFill/>
              </a:ln>
              <a:solidFill>
                <a:schemeClr val="tx1"/>
              </a:solidFill>
              <a:effectLst/>
            </a:endParaRPr>
          </a:p>
          <a:p>
            <a:pPr lvl="1" eaLnBrk="0" fontAlgn="base" hangingPunct="0">
              <a:lnSpc>
                <a:spcPct val="100000"/>
              </a:lnSpc>
              <a:spcBef>
                <a:spcPct val="0"/>
              </a:spcBef>
              <a:spcAft>
                <a:spcPct val="0"/>
              </a:spcAft>
            </a:pPr>
            <a:r>
              <a:rPr lang="en-US" altLang="en-US" sz="1000" dirty="0" smtClean="0"/>
              <a:t>Generate certs</a:t>
            </a: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Cryptogen</a:t>
            </a:r>
            <a:r>
              <a:rPr kumimoji="0" lang="en-US" altLang="en-US" sz="1000" b="0" i="0" u="none" strike="noStrike" cap="none" normalizeH="0" baseline="0" dirty="0" smtClean="0">
                <a:ln>
                  <a:noFill/>
                </a:ln>
                <a:solidFill>
                  <a:schemeClr val="tx1"/>
                </a:solidFill>
                <a:effectLst/>
              </a:rPr>
              <a:t> generate –</a:t>
            </a:r>
            <a:r>
              <a:rPr kumimoji="0" lang="en-US" altLang="en-US" sz="1000" b="0" i="0" u="none" strike="noStrike" cap="none" normalizeH="0" baseline="0" dirty="0" err="1" smtClean="0">
                <a:ln>
                  <a:noFill/>
                </a:ln>
                <a:solidFill>
                  <a:schemeClr val="tx1"/>
                </a:solidFill>
                <a:effectLst/>
              </a:rPr>
              <a:t>cnfig</a:t>
            </a:r>
            <a:r>
              <a:rPr kumimoji="0" lang="en-US" altLang="en-US" sz="1000" b="0" i="0" u="none" strike="noStrike" cap="none" normalizeH="0" baseline="0" dirty="0" smtClean="0">
                <a:ln>
                  <a:noFill/>
                </a:ln>
                <a:solidFill>
                  <a:schemeClr val="tx1"/>
                </a:solidFill>
                <a:effectLst/>
              </a:rPr>
              <a:t>=./&lt;org&gt;-</a:t>
            </a:r>
            <a:r>
              <a:rPr kumimoji="0" lang="en-US" altLang="en-US" sz="1000" b="0" i="0" u="none" strike="noStrike" cap="none" normalizeH="0" baseline="0" dirty="0" err="1" smtClean="0">
                <a:ln>
                  <a:noFill/>
                </a:ln>
                <a:solidFill>
                  <a:schemeClr val="tx1"/>
                </a:solidFill>
                <a:effectLst/>
              </a:rPr>
              <a:t>crypto.yaml</a:t>
            </a:r>
            <a:endParaRPr kumimoji="0" lang="en-US" altLang="en-US" sz="1000" b="0" i="0" u="none" strike="noStrike" cap="none" normalizeH="0" baseline="0" dirty="0" smtClean="0">
              <a:ln>
                <a:noFill/>
              </a:ln>
              <a:solidFill>
                <a:schemeClr val="tx1"/>
              </a:solidFill>
              <a:effectLst/>
            </a:endParaRPr>
          </a:p>
          <a:p>
            <a:pPr lvl="1" eaLnBrk="0" fontAlgn="base" hangingPunct="0">
              <a:lnSpc>
                <a:spcPct val="100000"/>
              </a:lnSpc>
              <a:spcBef>
                <a:spcPct val="0"/>
              </a:spcBef>
              <a:spcAft>
                <a:spcPct val="0"/>
              </a:spcAft>
            </a:pPr>
            <a:r>
              <a:rPr lang="en-US" altLang="en-US" sz="1000" dirty="0" smtClean="0"/>
              <a:t>Set the fabric </a:t>
            </a:r>
            <a:r>
              <a:rPr lang="en-US" altLang="en-US" sz="1000" dirty="0" err="1" smtClean="0"/>
              <a:t>config</a:t>
            </a:r>
            <a:r>
              <a:rPr lang="en-US" altLang="en-US" sz="1000" dirty="0" smtClean="0"/>
              <a:t> path and generate channel artifacts</a:t>
            </a:r>
          </a:p>
          <a:p>
            <a:pPr lvl="2" eaLnBrk="0" fontAlgn="base" hangingPunct="0">
              <a:lnSpc>
                <a:spcPct val="100000"/>
              </a:lnSpc>
              <a:spcBef>
                <a:spcPct val="0"/>
              </a:spcBef>
              <a:spcAft>
                <a:spcPct val="0"/>
              </a:spcAft>
            </a:pPr>
            <a:r>
              <a:rPr lang="en-US" altLang="en-US" sz="1000" dirty="0"/>
              <a:t>export FABRIC_CFG_PATH=$</a:t>
            </a:r>
            <a:r>
              <a:rPr lang="en-US" altLang="en-US" sz="1000" dirty="0" smtClean="0"/>
              <a:t>PWD</a:t>
            </a:r>
          </a:p>
          <a:p>
            <a:pPr lvl="2" eaLnBrk="0" fontAlgn="base" hangingPunct="0">
              <a:lnSpc>
                <a:spcPct val="100000"/>
              </a:lnSpc>
              <a:spcBef>
                <a:spcPct val="0"/>
              </a:spcBef>
              <a:spcAft>
                <a:spcPct val="0"/>
              </a:spcAft>
            </a:pPr>
            <a:r>
              <a:rPr lang="en-US" altLang="en-US" sz="1000" dirty="0" err="1" smtClean="0"/>
              <a:t>Configtxgen</a:t>
            </a:r>
            <a:r>
              <a:rPr lang="en-US" altLang="en-US" sz="1000" dirty="0"/>
              <a:t> -</a:t>
            </a:r>
            <a:r>
              <a:rPr lang="en-US" altLang="en-US" sz="1000" dirty="0" err="1"/>
              <a:t>printOrg</a:t>
            </a:r>
            <a:r>
              <a:rPr lang="en-US" altLang="en-US" sz="1000" dirty="0"/>
              <a:t> </a:t>
            </a:r>
            <a:r>
              <a:rPr lang="en-US" altLang="en-US" sz="1000" dirty="0" smtClean="0"/>
              <a:t>&lt;</a:t>
            </a:r>
            <a:r>
              <a:rPr lang="en-US" altLang="en-US" sz="1000" dirty="0" err="1" smtClean="0"/>
              <a:t>orgname</a:t>
            </a:r>
            <a:r>
              <a:rPr lang="en-US" altLang="en-US" sz="1000" dirty="0"/>
              <a:t> </a:t>
            </a:r>
            <a:r>
              <a:rPr lang="en-US" altLang="en-US" sz="1000" dirty="0" smtClean="0"/>
              <a:t>MSP </a:t>
            </a:r>
            <a:r>
              <a:rPr lang="en-US" altLang="en-US" sz="1000" dirty="0"/>
              <a:t>&gt; ../</a:t>
            </a:r>
            <a:r>
              <a:rPr lang="en-US" altLang="en-US" sz="1000" dirty="0" smtClean="0"/>
              <a:t>channel-artifacts/&lt;</a:t>
            </a:r>
            <a:r>
              <a:rPr lang="en-US" altLang="en-US" sz="1000" dirty="0" err="1" smtClean="0"/>
              <a:t>orgname</a:t>
            </a:r>
            <a:r>
              <a:rPr lang="en-US" altLang="en-US" sz="1000" dirty="0" smtClean="0"/>
              <a:t>&gt;.</a:t>
            </a:r>
            <a:r>
              <a:rPr lang="en-US" altLang="en-US" sz="1000" dirty="0" err="1" smtClean="0"/>
              <a:t>json</a:t>
            </a:r>
            <a:endParaRPr lang="en-US" altLang="en-US" sz="1000" dirty="0" smtClean="0"/>
          </a:p>
          <a:p>
            <a:pPr lvl="1" eaLnBrk="0" fontAlgn="base" hangingPunct="0">
              <a:lnSpc>
                <a:spcPct val="100000"/>
              </a:lnSpc>
              <a:spcBef>
                <a:spcPct val="0"/>
              </a:spcBef>
              <a:spcAft>
                <a:spcPct val="0"/>
              </a:spcAft>
            </a:pPr>
            <a:r>
              <a:rPr lang="en-US" altLang="en-US" sz="1000" dirty="0" smtClean="0"/>
              <a:t>Copy original  crypto materials over to the &lt;</a:t>
            </a:r>
            <a:r>
              <a:rPr lang="en-US" altLang="en-US" sz="1000" dirty="0" err="1" smtClean="0"/>
              <a:t>neworg</a:t>
            </a:r>
            <a:r>
              <a:rPr lang="en-US" altLang="en-US" sz="1000" dirty="0" smtClean="0"/>
              <a:t> name&gt; crypto-</a:t>
            </a:r>
            <a:r>
              <a:rPr lang="en-US" altLang="en-US" sz="1000" dirty="0" err="1" smtClean="0"/>
              <a:t>config</a:t>
            </a:r>
            <a:r>
              <a:rPr lang="en-US" altLang="en-US" sz="1000" dirty="0" smtClean="0"/>
              <a:t> folder</a:t>
            </a:r>
          </a:p>
          <a:p>
            <a:pPr lvl="2" eaLnBrk="0" fontAlgn="base" hangingPunct="0">
              <a:lnSpc>
                <a:spcPct val="100000"/>
              </a:lnSpc>
              <a:spcBef>
                <a:spcPct val="0"/>
              </a:spcBef>
              <a:spcAft>
                <a:spcPct val="0"/>
              </a:spcAft>
            </a:pPr>
            <a:r>
              <a:rPr lang="en-US" altLang="en-US" sz="1000" dirty="0" err="1"/>
              <a:t>cp</a:t>
            </a:r>
            <a:r>
              <a:rPr lang="en-US" altLang="en-US" sz="1000" dirty="0"/>
              <a:t> -r </a:t>
            </a:r>
            <a:r>
              <a:rPr lang="en-US" altLang="en-US" sz="1000" dirty="0" smtClean="0"/>
              <a:t>&lt;org </a:t>
            </a:r>
            <a:r>
              <a:rPr lang="en-US" altLang="en-US" sz="1000" dirty="0" err="1" smtClean="0"/>
              <a:t>foldr</a:t>
            </a:r>
            <a:r>
              <a:rPr lang="en-US" altLang="en-US" sz="1000" dirty="0" smtClean="0"/>
              <a:t>&gt;/crypto-</a:t>
            </a:r>
            <a:r>
              <a:rPr lang="en-US" altLang="en-US" sz="1000" dirty="0" err="1" smtClean="0"/>
              <a:t>config</a:t>
            </a:r>
            <a:r>
              <a:rPr lang="en-US" altLang="en-US" sz="1000" dirty="0" smtClean="0"/>
              <a:t>/</a:t>
            </a:r>
            <a:r>
              <a:rPr lang="en-US" altLang="en-US" sz="1000" dirty="0" err="1" smtClean="0"/>
              <a:t>ordererOrganizations</a:t>
            </a:r>
            <a:r>
              <a:rPr lang="en-US" altLang="en-US" sz="1000" dirty="0" smtClean="0"/>
              <a:t> </a:t>
            </a:r>
            <a:r>
              <a:rPr lang="en-US" altLang="en-US" sz="1000" dirty="0"/>
              <a:t>&lt;</a:t>
            </a:r>
            <a:r>
              <a:rPr lang="en-US" altLang="en-US" sz="1000" dirty="0" err="1"/>
              <a:t>neworg</a:t>
            </a:r>
            <a:r>
              <a:rPr lang="en-US" altLang="en-US" sz="1000" dirty="0"/>
              <a:t> name</a:t>
            </a:r>
            <a:r>
              <a:rPr lang="en-US" altLang="en-US" sz="1000" dirty="0" smtClean="0"/>
              <a:t>&gt;</a:t>
            </a:r>
            <a:endParaRPr lang="en-US" altLang="en-US" sz="1000" dirty="0"/>
          </a:p>
          <a:p>
            <a:pPr lvl="1" eaLnBrk="0" fontAlgn="base" hangingPunct="0">
              <a:lnSpc>
                <a:spcPct val="100000"/>
              </a:lnSpc>
              <a:spcBef>
                <a:spcPct val="0"/>
              </a:spcBef>
              <a:spcAft>
                <a:spcPct val="0"/>
              </a:spcAft>
            </a:pPr>
            <a:r>
              <a:rPr lang="en-US" altLang="en-US" sz="1000" dirty="0" smtClean="0"/>
              <a:t>Update channel</a:t>
            </a:r>
          </a:p>
          <a:p>
            <a:pPr lvl="2" eaLnBrk="0" fontAlgn="base" hangingPunct="0">
              <a:lnSpc>
                <a:spcPct val="100000"/>
              </a:lnSpc>
              <a:spcBef>
                <a:spcPct val="0"/>
              </a:spcBef>
              <a:spcAft>
                <a:spcPct val="0"/>
              </a:spcAft>
            </a:pPr>
            <a:r>
              <a:rPr lang="en-US" altLang="en-US" sz="1000" dirty="0" err="1"/>
              <a:t>docker</a:t>
            </a:r>
            <a:r>
              <a:rPr lang="en-US" altLang="en-US" sz="1000" dirty="0"/>
              <a:t> exec -it cli </a:t>
            </a:r>
            <a:r>
              <a:rPr lang="en-US" altLang="en-US" sz="1000" dirty="0" smtClean="0"/>
              <a:t>bash</a:t>
            </a:r>
          </a:p>
          <a:p>
            <a:pPr lvl="2" eaLnBrk="0" fontAlgn="base" hangingPunct="0">
              <a:lnSpc>
                <a:spcPct val="100000"/>
              </a:lnSpc>
              <a:spcBef>
                <a:spcPct val="0"/>
              </a:spcBef>
              <a:spcAft>
                <a:spcPct val="0"/>
              </a:spcAft>
            </a:pPr>
            <a:r>
              <a:rPr lang="en-US" altLang="en-US" sz="1000" dirty="0" smtClean="0"/>
              <a:t>Install </a:t>
            </a:r>
            <a:r>
              <a:rPr lang="en-US" altLang="en-US" sz="1000" dirty="0" err="1" smtClean="0"/>
              <a:t>jq</a:t>
            </a:r>
            <a:endParaRPr lang="en-US" altLang="en-US" sz="1000" dirty="0" smtClean="0"/>
          </a:p>
          <a:p>
            <a:pPr lvl="3" eaLnBrk="0" fontAlgn="base" hangingPunct="0">
              <a:lnSpc>
                <a:spcPct val="100000"/>
              </a:lnSpc>
              <a:spcBef>
                <a:spcPct val="0"/>
              </a:spcBef>
              <a:spcAft>
                <a:spcPct val="0"/>
              </a:spcAft>
            </a:pPr>
            <a:r>
              <a:rPr lang="en-US" altLang="en-US" sz="1000" dirty="0"/>
              <a:t>apt update &amp;&amp; apt install </a:t>
            </a:r>
            <a:r>
              <a:rPr lang="en-US" altLang="en-US" sz="1000" dirty="0" err="1" smtClean="0"/>
              <a:t>jq</a:t>
            </a:r>
            <a:endParaRPr lang="en-US" altLang="en-US" sz="1000" dirty="0" smtClean="0"/>
          </a:p>
          <a:p>
            <a:pPr lvl="2" eaLnBrk="0" fontAlgn="base" hangingPunct="0">
              <a:lnSpc>
                <a:spcPct val="100000"/>
              </a:lnSpc>
              <a:spcBef>
                <a:spcPct val="0"/>
              </a:spcBef>
              <a:spcAft>
                <a:spcPct val="0"/>
              </a:spcAft>
            </a:pPr>
            <a:r>
              <a:rPr lang="en-US" altLang="en-US" sz="1000" dirty="0"/>
              <a:t>start the </a:t>
            </a:r>
            <a:r>
              <a:rPr lang="en-US" altLang="en-US" sz="1000" dirty="0" err="1"/>
              <a:t>configtxlator</a:t>
            </a:r>
            <a:r>
              <a:rPr lang="en-US" altLang="en-US" sz="1000" dirty="0"/>
              <a:t> </a:t>
            </a:r>
            <a:r>
              <a:rPr lang="en-US" altLang="en-US" sz="1000" dirty="0" smtClean="0"/>
              <a:t>tool</a:t>
            </a:r>
          </a:p>
          <a:p>
            <a:pPr lvl="3" eaLnBrk="0" fontAlgn="base" hangingPunct="0">
              <a:lnSpc>
                <a:spcPct val="100000"/>
              </a:lnSpc>
              <a:spcBef>
                <a:spcPct val="0"/>
              </a:spcBef>
              <a:spcAft>
                <a:spcPct val="0"/>
              </a:spcAft>
            </a:pPr>
            <a:r>
              <a:rPr lang="en-US" altLang="en-US" sz="1000" dirty="0" err="1"/>
              <a:t>configtxlator</a:t>
            </a:r>
            <a:r>
              <a:rPr lang="en-US" altLang="en-US" sz="1000" dirty="0"/>
              <a:t> start </a:t>
            </a:r>
            <a:r>
              <a:rPr lang="en-US" altLang="en-US" sz="1000" dirty="0" smtClean="0"/>
              <a:t>&amp;</a:t>
            </a:r>
          </a:p>
          <a:p>
            <a:pPr lvl="2" eaLnBrk="0" fontAlgn="base" hangingPunct="0">
              <a:lnSpc>
                <a:spcPct val="100000"/>
              </a:lnSpc>
              <a:spcBef>
                <a:spcPct val="0"/>
              </a:spcBef>
              <a:spcAft>
                <a:spcPct val="0"/>
              </a:spcAft>
            </a:pPr>
            <a:r>
              <a:rPr lang="en-US" altLang="en-US" sz="1000" dirty="0" smtClean="0"/>
              <a:t>Open New window go into container and export </a:t>
            </a:r>
            <a:r>
              <a:rPr lang="en-US" altLang="en-US" sz="1000" dirty="0" err="1" smtClean="0"/>
              <a:t>url</a:t>
            </a:r>
            <a:endParaRPr lang="en-US" altLang="en-US" sz="1000" dirty="0" smtClean="0"/>
          </a:p>
          <a:p>
            <a:pPr lvl="3" eaLnBrk="0" fontAlgn="base" hangingPunct="0">
              <a:lnSpc>
                <a:spcPct val="100000"/>
              </a:lnSpc>
              <a:spcBef>
                <a:spcPct val="0"/>
              </a:spcBef>
              <a:spcAft>
                <a:spcPct val="0"/>
              </a:spcAft>
            </a:pPr>
            <a:r>
              <a:rPr lang="en-US" altLang="en-US" sz="1000" dirty="0" err="1"/>
              <a:t>docker</a:t>
            </a:r>
            <a:r>
              <a:rPr lang="en-US" altLang="en-US" sz="1000" dirty="0"/>
              <a:t> exec -it cli </a:t>
            </a:r>
            <a:r>
              <a:rPr lang="en-US" altLang="en-US" sz="1000" dirty="0" smtClean="0"/>
              <a:t>bash</a:t>
            </a:r>
          </a:p>
          <a:p>
            <a:pPr lvl="3" eaLnBrk="0" fontAlgn="base" hangingPunct="0">
              <a:lnSpc>
                <a:spcPct val="100000"/>
              </a:lnSpc>
              <a:spcBef>
                <a:spcPct val="0"/>
              </a:spcBef>
              <a:spcAft>
                <a:spcPct val="0"/>
              </a:spcAft>
            </a:pPr>
            <a:r>
              <a:rPr lang="en-US" altLang="en-US" sz="1000" dirty="0"/>
              <a:t>export CONFIGTXLATOR_URL</a:t>
            </a:r>
            <a:r>
              <a:rPr lang="en-US" altLang="en-US" sz="1000" dirty="0" smtClean="0"/>
              <a:t>=&lt;new org </a:t>
            </a:r>
            <a:r>
              <a:rPr lang="en-US" altLang="en-US" sz="1000" dirty="0" err="1" smtClean="0"/>
              <a:t>ip</a:t>
            </a:r>
            <a:r>
              <a:rPr lang="en-US" altLang="en-US" sz="1000" dirty="0" smtClean="0"/>
              <a:t> address:7059&gt;</a:t>
            </a:r>
          </a:p>
          <a:p>
            <a:pPr lvl="2" eaLnBrk="0" fontAlgn="base" hangingPunct="0">
              <a:lnSpc>
                <a:spcPct val="100000"/>
              </a:lnSpc>
              <a:spcBef>
                <a:spcPct val="0"/>
              </a:spcBef>
              <a:spcAft>
                <a:spcPct val="0"/>
              </a:spcAft>
            </a:pPr>
            <a:r>
              <a:rPr lang="en-US" altLang="en-US" sz="1000" dirty="0" smtClean="0"/>
              <a:t>Export ORDERER_CA and the Channel name</a:t>
            </a:r>
          </a:p>
          <a:p>
            <a:pPr lvl="3" eaLnBrk="0" fontAlgn="base" hangingPunct="0">
              <a:lnSpc>
                <a:spcPct val="100000"/>
              </a:lnSpc>
              <a:spcBef>
                <a:spcPct val="0"/>
              </a:spcBef>
              <a:spcAft>
                <a:spcPct val="0"/>
              </a:spcAft>
            </a:pPr>
            <a:r>
              <a:rPr lang="en-US" altLang="en-US" sz="1000" dirty="0"/>
              <a:t>export ORDERER_CA=/opt/</a:t>
            </a:r>
            <a:r>
              <a:rPr lang="en-US" altLang="en-US" sz="1000" dirty="0" err="1"/>
              <a:t>gopath</a:t>
            </a:r>
            <a:r>
              <a:rPr lang="en-US" altLang="en-US" sz="1000" dirty="0"/>
              <a:t>/</a:t>
            </a:r>
            <a:r>
              <a:rPr lang="en-US" altLang="en-US" sz="1000" dirty="0" err="1"/>
              <a:t>src</a:t>
            </a:r>
            <a:r>
              <a:rPr lang="en-US" altLang="en-US" sz="1000" dirty="0"/>
              <a:t>/github.com/</a:t>
            </a:r>
            <a:r>
              <a:rPr lang="en-US" altLang="en-US" sz="1000" dirty="0" err="1"/>
              <a:t>hyperledger</a:t>
            </a:r>
            <a:r>
              <a:rPr lang="en-US" altLang="en-US" sz="1000" dirty="0"/>
              <a:t>/fabric/peer/crypto/</a:t>
            </a:r>
            <a:r>
              <a:rPr lang="en-US" altLang="en-US" sz="1000" dirty="0" err="1"/>
              <a:t>ordererOrganizations</a:t>
            </a:r>
            <a:r>
              <a:rPr lang="en-US" altLang="en-US" sz="1000" dirty="0" smtClean="0"/>
              <a:t>/&lt;org </a:t>
            </a:r>
            <a:r>
              <a:rPr lang="en-US" altLang="en-US" sz="1000" dirty="0" err="1" smtClean="0"/>
              <a:t>url</a:t>
            </a:r>
            <a:r>
              <a:rPr lang="en-US" altLang="en-US" sz="1000" dirty="0" smtClean="0"/>
              <a:t>&gt;/</a:t>
            </a:r>
            <a:r>
              <a:rPr lang="en-US" altLang="en-US" sz="1000" dirty="0" err="1" smtClean="0"/>
              <a:t>orderers</a:t>
            </a:r>
            <a:r>
              <a:rPr lang="en-US" altLang="en-US" sz="1000" dirty="0" smtClean="0"/>
              <a:t>/</a:t>
            </a:r>
            <a:r>
              <a:rPr lang="en-US" altLang="en-US" sz="1000" dirty="0" err="1" smtClean="0"/>
              <a:t>orderer</a:t>
            </a:r>
            <a:r>
              <a:rPr lang="en-US" altLang="en-US" sz="1000" dirty="0" smtClean="0"/>
              <a:t>.&lt;org </a:t>
            </a:r>
            <a:r>
              <a:rPr lang="en-US" altLang="en-US" sz="1000" dirty="0" err="1" smtClean="0"/>
              <a:t>url</a:t>
            </a:r>
            <a:r>
              <a:rPr lang="en-US" altLang="en-US" sz="1000" dirty="0" smtClean="0"/>
              <a:t>&gt;/</a:t>
            </a:r>
            <a:r>
              <a:rPr lang="en-US" altLang="en-US" sz="1000" dirty="0" err="1" smtClean="0"/>
              <a:t>msp</a:t>
            </a:r>
            <a:r>
              <a:rPr lang="en-US" altLang="en-US" sz="1000" dirty="0" smtClean="0"/>
              <a:t>/</a:t>
            </a:r>
            <a:r>
              <a:rPr lang="en-US" altLang="en-US" sz="1000" dirty="0" err="1" smtClean="0"/>
              <a:t>tlscacerts</a:t>
            </a:r>
            <a:r>
              <a:rPr lang="en-US" altLang="en-US" sz="1000" dirty="0" smtClean="0"/>
              <a:t>/</a:t>
            </a:r>
            <a:r>
              <a:rPr lang="en-US" altLang="en-US" sz="1000" dirty="0" err="1" smtClean="0"/>
              <a:t>tlsca</a:t>
            </a:r>
            <a:r>
              <a:rPr lang="en-US" altLang="en-US" sz="1000" dirty="0" smtClean="0"/>
              <a:t>.&lt;org </a:t>
            </a:r>
            <a:r>
              <a:rPr lang="en-US" altLang="en-US" sz="1000" dirty="0" err="1" smtClean="0"/>
              <a:t>url</a:t>
            </a:r>
            <a:r>
              <a:rPr lang="en-US" altLang="en-US" sz="1000" dirty="0" smtClean="0"/>
              <a:t>&gt;-</a:t>
            </a:r>
            <a:r>
              <a:rPr lang="en-US" altLang="en-US" sz="1000" dirty="0" err="1" smtClean="0"/>
              <a:t>cert.pem</a:t>
            </a:r>
            <a:endParaRPr lang="en-US" altLang="en-US" sz="1000" dirty="0" smtClean="0"/>
          </a:p>
          <a:p>
            <a:pPr lvl="3" eaLnBrk="0" fontAlgn="base" hangingPunct="0">
              <a:lnSpc>
                <a:spcPct val="100000"/>
              </a:lnSpc>
              <a:spcBef>
                <a:spcPct val="0"/>
              </a:spcBef>
              <a:spcAft>
                <a:spcPct val="0"/>
              </a:spcAft>
            </a:pPr>
            <a:r>
              <a:rPr lang="en-US" altLang="en-US" sz="1000" dirty="0"/>
              <a:t>export </a:t>
            </a:r>
            <a:r>
              <a:rPr lang="en-US" altLang="en-US" sz="1000" dirty="0" smtClean="0"/>
              <a:t>CHANNEL_NAME=&lt;new channel name&gt;</a:t>
            </a:r>
          </a:p>
          <a:p>
            <a:pPr lvl="2" eaLnBrk="0" fontAlgn="base" hangingPunct="0">
              <a:lnSpc>
                <a:spcPct val="100000"/>
              </a:lnSpc>
              <a:spcBef>
                <a:spcPct val="0"/>
              </a:spcBef>
              <a:spcAft>
                <a:spcPct val="0"/>
              </a:spcAft>
            </a:pPr>
            <a:r>
              <a:rPr lang="en-US" altLang="en-US" sz="1000" dirty="0" smtClean="0"/>
              <a:t>Get the latest block</a:t>
            </a:r>
          </a:p>
          <a:p>
            <a:pPr lvl="3" eaLnBrk="0" fontAlgn="base" hangingPunct="0">
              <a:lnSpc>
                <a:spcPct val="100000"/>
              </a:lnSpc>
              <a:spcBef>
                <a:spcPct val="0"/>
              </a:spcBef>
              <a:spcAft>
                <a:spcPct val="0"/>
              </a:spcAft>
            </a:pPr>
            <a:r>
              <a:rPr lang="en-US" altLang="en-US" sz="1000" dirty="0"/>
              <a:t>peer channel fetch </a:t>
            </a:r>
            <a:r>
              <a:rPr lang="en-US" altLang="en-US" sz="1000" dirty="0" err="1"/>
              <a:t>config</a:t>
            </a:r>
            <a:r>
              <a:rPr lang="en-US" altLang="en-US" sz="1000" dirty="0"/>
              <a:t> </a:t>
            </a:r>
            <a:r>
              <a:rPr lang="en-US" altLang="en-US" sz="1000" dirty="0" err="1"/>
              <a:t>config_block.pb</a:t>
            </a:r>
            <a:r>
              <a:rPr lang="en-US" altLang="en-US" sz="1000" dirty="0"/>
              <a:t> -o </a:t>
            </a:r>
            <a:r>
              <a:rPr lang="en-US" altLang="en-US" sz="1000" dirty="0" err="1"/>
              <a:t>orderer</a:t>
            </a:r>
            <a:r>
              <a:rPr lang="en-US" altLang="en-US" sz="1000" dirty="0" smtClean="0"/>
              <a:t>.&lt;org </a:t>
            </a:r>
            <a:r>
              <a:rPr lang="en-US" altLang="en-US" sz="1000" dirty="0" err="1" smtClean="0"/>
              <a:t>url</a:t>
            </a:r>
            <a:r>
              <a:rPr lang="en-US" altLang="en-US" sz="1000" dirty="0" smtClean="0"/>
              <a:t>&gt;:7050 </a:t>
            </a:r>
            <a:r>
              <a:rPr lang="en-US" altLang="en-US" sz="1000" dirty="0"/>
              <a:t>-c $CHANNEL_NAME --</a:t>
            </a:r>
            <a:r>
              <a:rPr lang="en-US" altLang="en-US" sz="1000" dirty="0" err="1"/>
              <a:t>tls</a:t>
            </a:r>
            <a:r>
              <a:rPr lang="en-US" altLang="en-US" sz="1000" dirty="0"/>
              <a:t> --</a:t>
            </a:r>
            <a:r>
              <a:rPr lang="en-US" altLang="en-US" sz="1000" dirty="0" err="1"/>
              <a:t>cafile</a:t>
            </a:r>
            <a:r>
              <a:rPr lang="en-US" altLang="en-US" sz="1000" dirty="0"/>
              <a:t> $</a:t>
            </a:r>
            <a:r>
              <a:rPr lang="en-US" altLang="en-US" sz="1000" dirty="0" smtClean="0"/>
              <a:t>ORDERER_CA</a:t>
            </a:r>
          </a:p>
          <a:p>
            <a:pPr lvl="2" eaLnBrk="0" fontAlgn="base" hangingPunct="0">
              <a:lnSpc>
                <a:spcPct val="100000"/>
              </a:lnSpc>
              <a:spcBef>
                <a:spcPct val="0"/>
              </a:spcBef>
              <a:spcAft>
                <a:spcPct val="0"/>
              </a:spcAft>
            </a:pPr>
            <a:r>
              <a:rPr lang="en-US" altLang="en-US" sz="1000" dirty="0" smtClean="0"/>
              <a:t>Convert </a:t>
            </a:r>
            <a:r>
              <a:rPr lang="en-US" altLang="en-US" sz="1000" dirty="0" err="1" smtClean="0"/>
              <a:t>config_block</a:t>
            </a:r>
            <a:r>
              <a:rPr lang="en-US" altLang="en-US" sz="1000" dirty="0" smtClean="0"/>
              <a:t> </a:t>
            </a:r>
            <a:r>
              <a:rPr lang="en-US" altLang="en-US" sz="1000" dirty="0" err="1" smtClean="0"/>
              <a:t>protobuf</a:t>
            </a:r>
            <a:r>
              <a:rPr lang="en-US" altLang="en-US" sz="1000" dirty="0" smtClean="0"/>
              <a:t> to </a:t>
            </a:r>
            <a:r>
              <a:rPr lang="en-US" altLang="en-US" sz="1000" dirty="0" err="1" smtClean="0"/>
              <a:t>json</a:t>
            </a:r>
            <a:endParaRPr lang="en-US" altLang="en-US" sz="1000" dirty="0" smtClean="0"/>
          </a:p>
          <a:p>
            <a:pPr lvl="3" eaLnBrk="0" fontAlgn="base" hangingPunct="0">
              <a:lnSpc>
                <a:spcPct val="100000"/>
              </a:lnSpc>
              <a:spcBef>
                <a:spcPct val="0"/>
              </a:spcBef>
              <a:spcAft>
                <a:spcPct val="0"/>
              </a:spcAft>
            </a:pPr>
            <a:r>
              <a:rPr lang="en-US" altLang="en-US" sz="1000" dirty="0"/>
              <a:t>curl -X POST --data-binary @</a:t>
            </a:r>
            <a:r>
              <a:rPr lang="en-US" altLang="en-US" sz="1000" dirty="0" err="1"/>
              <a:t>config_block.pb</a:t>
            </a:r>
            <a:r>
              <a:rPr lang="en-US" altLang="en-US" sz="1000" dirty="0"/>
              <a:t> "$CONFIGTXLATOR_URL/</a:t>
            </a:r>
            <a:r>
              <a:rPr lang="en-US" altLang="en-US" sz="1000" dirty="0" err="1"/>
              <a:t>protolator</a:t>
            </a:r>
            <a:r>
              <a:rPr lang="en-US" altLang="en-US" sz="1000" dirty="0"/>
              <a:t>/decode/</a:t>
            </a:r>
            <a:r>
              <a:rPr lang="en-US" altLang="en-US" sz="1000" dirty="0" err="1"/>
              <a:t>common.Block</a:t>
            </a:r>
            <a:r>
              <a:rPr lang="en-US" altLang="en-US" sz="1000" dirty="0"/>
              <a:t>" | </a:t>
            </a:r>
            <a:r>
              <a:rPr lang="en-US" altLang="en-US" sz="1000" dirty="0" err="1"/>
              <a:t>jq</a:t>
            </a:r>
            <a:r>
              <a:rPr lang="en-US" altLang="en-US" sz="1000" dirty="0"/>
              <a:t> . &gt; </a:t>
            </a:r>
            <a:r>
              <a:rPr lang="en-US" altLang="en-US" sz="1000" dirty="0" err="1"/>
              <a:t>config_block.json</a:t>
            </a:r>
            <a:endParaRPr lang="en-US" altLang="en-US" sz="1000" dirty="0"/>
          </a:p>
        </p:txBody>
      </p:sp>
    </p:spTree>
    <p:extLst>
      <p:ext uri="{BB962C8B-B14F-4D97-AF65-F5344CB8AC3E}">
        <p14:creationId xmlns:p14="http://schemas.microsoft.com/office/powerpoint/2010/main" val="277327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Add New Org</a:t>
            </a:r>
            <a:br>
              <a:rPr lang="en-US" dirty="0" smtClean="0"/>
            </a:b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7" name="Rectangle 1"/>
          <p:cNvSpPr>
            <a:spLocks noGrp="1" noChangeArrowheads="1"/>
          </p:cNvSpPr>
          <p:nvPr>
            <p:ph idx="1"/>
          </p:nvPr>
        </p:nvSpPr>
        <p:spPr bwMode="auto">
          <a:xfrm>
            <a:off x="838200" y="2055210"/>
            <a:ext cx="10009909"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lnSpc>
                <a:spcPct val="100000"/>
              </a:lnSpc>
              <a:spcBef>
                <a:spcPct val="0"/>
              </a:spcBef>
              <a:spcAft>
                <a:spcPct val="0"/>
              </a:spcAft>
            </a:pPr>
            <a:r>
              <a:rPr lang="en-US" altLang="en-US" sz="1000" dirty="0"/>
              <a:t>isolate the current </a:t>
            </a:r>
            <a:r>
              <a:rPr lang="en-US" altLang="en-US" sz="1000" dirty="0" err="1"/>
              <a:t>config</a:t>
            </a:r>
            <a:r>
              <a:rPr lang="en-US" altLang="en-US" sz="1000" dirty="0"/>
              <a:t> specific </a:t>
            </a:r>
            <a:r>
              <a:rPr lang="en-US" altLang="en-US" sz="1000" dirty="0" smtClean="0"/>
              <a:t>information</a:t>
            </a:r>
          </a:p>
          <a:p>
            <a:pPr lvl="3" eaLnBrk="0" fontAlgn="base" hangingPunct="0">
              <a:lnSpc>
                <a:spcPct val="100000"/>
              </a:lnSpc>
              <a:spcBef>
                <a:spcPct val="0"/>
              </a:spcBef>
              <a:spcAft>
                <a:spcPct val="0"/>
              </a:spcAft>
            </a:pPr>
            <a:r>
              <a:rPr lang="en-US" altLang="en-US" sz="1000" dirty="0" err="1"/>
              <a:t>jq</a:t>
            </a:r>
            <a:r>
              <a:rPr lang="en-US" altLang="en-US" sz="1000" dirty="0"/>
              <a:t> .</a:t>
            </a:r>
            <a:r>
              <a:rPr lang="en-US" altLang="en-US" sz="1000" dirty="0" err="1"/>
              <a:t>data.data</a:t>
            </a:r>
            <a:r>
              <a:rPr lang="en-US" altLang="en-US" sz="1000" dirty="0"/>
              <a:t>[0].</a:t>
            </a:r>
            <a:r>
              <a:rPr lang="en-US" altLang="en-US" sz="1000" dirty="0" err="1"/>
              <a:t>payload.data.config</a:t>
            </a:r>
            <a:r>
              <a:rPr lang="en-US" altLang="en-US" sz="1000" dirty="0"/>
              <a:t> </a:t>
            </a:r>
            <a:r>
              <a:rPr lang="en-US" altLang="en-US" sz="1000" dirty="0" err="1"/>
              <a:t>config_block.json</a:t>
            </a:r>
            <a:r>
              <a:rPr lang="en-US" altLang="en-US" sz="1000" dirty="0"/>
              <a:t> &gt; </a:t>
            </a:r>
            <a:r>
              <a:rPr lang="en-US" altLang="en-US" sz="1000" dirty="0" err="1" smtClean="0"/>
              <a:t>config.json</a:t>
            </a:r>
            <a:endParaRPr lang="en-US" altLang="en-US" sz="1000" dirty="0" smtClean="0"/>
          </a:p>
          <a:p>
            <a:pPr lvl="2" eaLnBrk="0" fontAlgn="base" hangingPunct="0">
              <a:lnSpc>
                <a:spcPct val="100000"/>
              </a:lnSpc>
              <a:spcBef>
                <a:spcPct val="0"/>
              </a:spcBef>
              <a:spcAft>
                <a:spcPct val="0"/>
              </a:spcAft>
            </a:pPr>
            <a:r>
              <a:rPr lang="en-US" altLang="en-US" sz="1000" dirty="0" smtClean="0"/>
              <a:t>Append file</a:t>
            </a:r>
          </a:p>
          <a:p>
            <a:pPr lvl="3" eaLnBrk="0" fontAlgn="base" hangingPunct="0">
              <a:lnSpc>
                <a:spcPct val="100000"/>
              </a:lnSpc>
              <a:spcBef>
                <a:spcPct val="0"/>
              </a:spcBef>
              <a:spcAft>
                <a:spcPct val="0"/>
              </a:spcAft>
            </a:pPr>
            <a:r>
              <a:rPr lang="en-US" altLang="en-US" sz="1000" dirty="0" err="1"/>
              <a:t>jq</a:t>
            </a:r>
            <a:r>
              <a:rPr lang="en-US" altLang="en-US" sz="1000" dirty="0"/>
              <a:t> -s '.[0] * {"</a:t>
            </a:r>
            <a:r>
              <a:rPr lang="en-US" altLang="en-US" sz="1000" dirty="0" err="1"/>
              <a:t>channel_group</a:t>
            </a:r>
            <a:r>
              <a:rPr lang="en-US" altLang="en-US" sz="1000" dirty="0"/>
              <a:t>":{"groups":{"Application":{"groups</a:t>
            </a:r>
            <a:r>
              <a:rPr lang="en-US" altLang="en-US" sz="1000" dirty="0" smtClean="0"/>
              <a:t>":{“&lt;org name MSP&gt;":.[</a:t>
            </a:r>
            <a:r>
              <a:rPr lang="en-US" altLang="en-US" sz="1000" dirty="0"/>
              <a:t>1]}}}}}' </a:t>
            </a:r>
            <a:r>
              <a:rPr lang="en-US" altLang="en-US" sz="1000" dirty="0" err="1"/>
              <a:t>config.json</a:t>
            </a:r>
            <a:r>
              <a:rPr lang="en-US" altLang="en-US" sz="1000" dirty="0"/>
              <a:t> ./channel-artifacts</a:t>
            </a:r>
            <a:r>
              <a:rPr lang="en-US" altLang="en-US" sz="1000" dirty="0" smtClean="0"/>
              <a:t>/&lt;org </a:t>
            </a:r>
            <a:r>
              <a:rPr lang="en-US" altLang="en-US" sz="1000" dirty="0" err="1" smtClean="0"/>
              <a:t>anme</a:t>
            </a:r>
            <a:r>
              <a:rPr lang="en-US" altLang="en-US" sz="1000" dirty="0" smtClean="0"/>
              <a:t>&gt;.</a:t>
            </a:r>
            <a:r>
              <a:rPr lang="en-US" altLang="en-US" sz="1000" dirty="0" err="1" smtClean="0"/>
              <a:t>json</a:t>
            </a:r>
            <a:r>
              <a:rPr lang="en-US" altLang="en-US" sz="1000" dirty="0" smtClean="0"/>
              <a:t> </a:t>
            </a:r>
            <a:r>
              <a:rPr lang="en-US" altLang="en-US" sz="1000" dirty="0"/>
              <a:t>&gt;&amp; </a:t>
            </a:r>
            <a:r>
              <a:rPr lang="en-US" altLang="en-US" sz="1000" dirty="0" err="1" smtClean="0"/>
              <a:t>updated_config.json</a:t>
            </a:r>
            <a:endParaRPr lang="en-US" altLang="en-US" sz="1000" dirty="0" smtClean="0"/>
          </a:p>
          <a:p>
            <a:pPr lvl="2" eaLnBrk="0" fontAlgn="base" hangingPunct="0">
              <a:lnSpc>
                <a:spcPct val="100000"/>
              </a:lnSpc>
              <a:spcBef>
                <a:spcPct val="0"/>
              </a:spcBef>
              <a:spcAft>
                <a:spcPct val="0"/>
              </a:spcAft>
            </a:pPr>
            <a:r>
              <a:rPr lang="en-US" altLang="en-US" sz="1000" dirty="0" smtClean="0"/>
              <a:t>update</a:t>
            </a:r>
          </a:p>
          <a:p>
            <a:pPr lvl="3" eaLnBrk="0" fontAlgn="base" hangingPunct="0">
              <a:lnSpc>
                <a:spcPct val="100000"/>
              </a:lnSpc>
              <a:spcBef>
                <a:spcPct val="0"/>
              </a:spcBef>
              <a:spcAft>
                <a:spcPct val="0"/>
              </a:spcAft>
            </a:pPr>
            <a:r>
              <a:rPr lang="en-US" altLang="en-US" sz="1000" dirty="0"/>
              <a:t>curl -X POST --data-binary @</a:t>
            </a:r>
            <a:r>
              <a:rPr lang="en-US" altLang="en-US" sz="1000" dirty="0" err="1"/>
              <a:t>config.json</a:t>
            </a:r>
            <a:r>
              <a:rPr lang="en-US" altLang="en-US" sz="1000" dirty="0"/>
              <a:t> "$CONFIGTXLATOR_URL/</a:t>
            </a:r>
            <a:r>
              <a:rPr lang="en-US" altLang="en-US" sz="1000" dirty="0" err="1"/>
              <a:t>protolator</a:t>
            </a:r>
            <a:r>
              <a:rPr lang="en-US" altLang="en-US" sz="1000" dirty="0"/>
              <a:t>/encode/</a:t>
            </a:r>
            <a:r>
              <a:rPr lang="en-US" altLang="en-US" sz="1000" dirty="0" err="1"/>
              <a:t>common.Config</a:t>
            </a:r>
            <a:r>
              <a:rPr lang="en-US" altLang="en-US" sz="1000" dirty="0"/>
              <a:t>" &gt; </a:t>
            </a:r>
            <a:r>
              <a:rPr lang="en-US" altLang="en-US" sz="1000" dirty="0" err="1" smtClean="0"/>
              <a:t>config.pb</a:t>
            </a:r>
            <a:endParaRPr lang="en-US" altLang="en-US" sz="1000" dirty="0" smtClean="0"/>
          </a:p>
          <a:p>
            <a:pPr lvl="3" eaLnBrk="0" fontAlgn="base" hangingPunct="0">
              <a:lnSpc>
                <a:spcPct val="100000"/>
              </a:lnSpc>
              <a:spcBef>
                <a:spcPct val="0"/>
              </a:spcBef>
              <a:spcAft>
                <a:spcPct val="0"/>
              </a:spcAft>
            </a:pPr>
            <a:r>
              <a:rPr lang="en-US" altLang="en-US" sz="1000" dirty="0"/>
              <a:t>curl -X POST --data-binary @</a:t>
            </a:r>
            <a:r>
              <a:rPr lang="en-US" altLang="en-US" sz="1000" dirty="0" err="1"/>
              <a:t>updated_config.json</a:t>
            </a:r>
            <a:r>
              <a:rPr lang="en-US" altLang="en-US" sz="1000" dirty="0"/>
              <a:t> "$CONFIGTXLATOR_URL/</a:t>
            </a:r>
            <a:r>
              <a:rPr lang="en-US" altLang="en-US" sz="1000" dirty="0" err="1"/>
              <a:t>protolator</a:t>
            </a:r>
            <a:r>
              <a:rPr lang="en-US" altLang="en-US" sz="1000" dirty="0"/>
              <a:t>/encode/</a:t>
            </a:r>
            <a:r>
              <a:rPr lang="en-US" altLang="en-US" sz="1000" dirty="0" err="1"/>
              <a:t>common.Config</a:t>
            </a:r>
            <a:r>
              <a:rPr lang="en-US" altLang="en-US" sz="1000" dirty="0"/>
              <a:t>" &gt; </a:t>
            </a:r>
            <a:r>
              <a:rPr lang="en-US" altLang="en-US" sz="1000" dirty="0" err="1" smtClean="0"/>
              <a:t>updated_config.pb</a:t>
            </a:r>
            <a:endParaRPr lang="en-US" altLang="en-US" sz="1000" dirty="0" smtClean="0"/>
          </a:p>
          <a:p>
            <a:pPr lvl="2" eaLnBrk="0" fontAlgn="base" hangingPunct="0">
              <a:lnSpc>
                <a:spcPct val="100000"/>
              </a:lnSpc>
              <a:spcBef>
                <a:spcPct val="0"/>
              </a:spcBef>
              <a:spcAft>
                <a:spcPct val="0"/>
              </a:spcAft>
            </a:pPr>
            <a:r>
              <a:rPr lang="en-US" altLang="en-US" sz="1000" dirty="0" smtClean="0"/>
              <a:t>Find delta and isolate</a:t>
            </a:r>
          </a:p>
          <a:p>
            <a:pPr lvl="3" eaLnBrk="0" fontAlgn="base" hangingPunct="0">
              <a:lnSpc>
                <a:spcPct val="100000"/>
              </a:lnSpc>
              <a:spcBef>
                <a:spcPct val="0"/>
              </a:spcBef>
              <a:spcAft>
                <a:spcPct val="0"/>
              </a:spcAft>
            </a:pPr>
            <a:r>
              <a:rPr lang="en-US" altLang="en-US" sz="1000" dirty="0"/>
              <a:t>curl -X POST -F channel=$CHANNEL_NAME -F "original=@</a:t>
            </a:r>
            <a:r>
              <a:rPr lang="en-US" altLang="en-US" sz="1000" dirty="0" err="1"/>
              <a:t>config.pb</a:t>
            </a:r>
            <a:r>
              <a:rPr lang="en-US" altLang="en-US" sz="1000" dirty="0"/>
              <a:t>" -F "updated=@</a:t>
            </a:r>
            <a:r>
              <a:rPr lang="en-US" altLang="en-US" sz="1000" dirty="0" err="1"/>
              <a:t>updated_config.pb</a:t>
            </a:r>
            <a:r>
              <a:rPr lang="en-US" altLang="en-US" sz="1000" dirty="0"/>
              <a:t>" "${CONFIGTXLATOR_URL}/</a:t>
            </a:r>
            <a:r>
              <a:rPr lang="en-US" altLang="en-US" sz="1000" dirty="0" err="1"/>
              <a:t>configtxlator</a:t>
            </a:r>
            <a:r>
              <a:rPr lang="en-US" altLang="en-US" sz="1000" dirty="0"/>
              <a:t>/compute/update-from-</a:t>
            </a:r>
            <a:r>
              <a:rPr lang="en-US" altLang="en-US" sz="1000" dirty="0" err="1"/>
              <a:t>configs</a:t>
            </a:r>
            <a:r>
              <a:rPr lang="en-US" altLang="en-US" sz="1000" dirty="0"/>
              <a:t>" &gt; </a:t>
            </a:r>
            <a:r>
              <a:rPr lang="en-US" altLang="en-US" sz="1000" dirty="0" err="1" smtClean="0"/>
              <a:t>config_update.pb</a:t>
            </a:r>
            <a:endParaRPr lang="en-US" altLang="en-US" sz="1000" dirty="0" smtClean="0"/>
          </a:p>
          <a:p>
            <a:pPr lvl="2" eaLnBrk="0" fontAlgn="base" hangingPunct="0">
              <a:lnSpc>
                <a:spcPct val="100000"/>
              </a:lnSpc>
              <a:spcBef>
                <a:spcPct val="0"/>
              </a:spcBef>
              <a:spcAft>
                <a:spcPct val="0"/>
              </a:spcAft>
            </a:pPr>
            <a:r>
              <a:rPr lang="en-US" altLang="en-US" sz="1000" dirty="0"/>
              <a:t>Convert </a:t>
            </a:r>
            <a:r>
              <a:rPr lang="en-US" altLang="en-US" sz="1000" dirty="0" err="1" smtClean="0"/>
              <a:t>config_update.pb</a:t>
            </a:r>
            <a:r>
              <a:rPr lang="en-US" altLang="en-US" sz="1000" dirty="0" smtClean="0"/>
              <a:t> back to </a:t>
            </a:r>
            <a:r>
              <a:rPr lang="en-US" altLang="en-US" sz="1000" dirty="0" err="1" smtClean="0"/>
              <a:t>json</a:t>
            </a:r>
            <a:endParaRPr lang="en-US" altLang="en-US" sz="1000" dirty="0" smtClean="0"/>
          </a:p>
          <a:p>
            <a:pPr lvl="3" eaLnBrk="0" fontAlgn="base" hangingPunct="0">
              <a:lnSpc>
                <a:spcPct val="100000"/>
              </a:lnSpc>
              <a:spcBef>
                <a:spcPct val="0"/>
              </a:spcBef>
              <a:spcAft>
                <a:spcPct val="0"/>
              </a:spcAft>
            </a:pPr>
            <a:r>
              <a:rPr lang="en-US" altLang="en-US" sz="1000" dirty="0" smtClean="0"/>
              <a:t>curl </a:t>
            </a:r>
            <a:r>
              <a:rPr lang="en-US" altLang="en-US" sz="1000" dirty="0"/>
              <a:t>-X POST --data-binary @</a:t>
            </a:r>
            <a:r>
              <a:rPr lang="en-US" altLang="en-US" sz="1000" dirty="0" err="1"/>
              <a:t>config_update.pb</a:t>
            </a:r>
            <a:r>
              <a:rPr lang="en-US" altLang="en-US" sz="1000" dirty="0"/>
              <a:t> "$CONFIGTXLATOR_URL/</a:t>
            </a:r>
            <a:r>
              <a:rPr lang="en-US" altLang="en-US" sz="1000" dirty="0" err="1"/>
              <a:t>protolator</a:t>
            </a:r>
            <a:r>
              <a:rPr lang="en-US" altLang="en-US" sz="1000" dirty="0"/>
              <a:t>/decode/</a:t>
            </a:r>
            <a:r>
              <a:rPr lang="en-US" altLang="en-US" sz="1000" dirty="0" err="1"/>
              <a:t>common.ConfigUpdate</a:t>
            </a:r>
            <a:r>
              <a:rPr lang="en-US" altLang="en-US" sz="1000" dirty="0"/>
              <a:t>" | </a:t>
            </a:r>
            <a:r>
              <a:rPr lang="en-US" altLang="en-US" sz="1000" dirty="0" err="1"/>
              <a:t>jq</a:t>
            </a:r>
            <a:r>
              <a:rPr lang="en-US" altLang="en-US" sz="1000" dirty="0"/>
              <a:t> . &gt; </a:t>
            </a:r>
            <a:r>
              <a:rPr lang="en-US" altLang="en-US" sz="1000" dirty="0" err="1" smtClean="0"/>
              <a:t>config_update.json</a:t>
            </a:r>
            <a:endParaRPr lang="en-US" altLang="en-US" sz="1000" dirty="0" smtClean="0"/>
          </a:p>
          <a:p>
            <a:pPr lvl="2" eaLnBrk="0" fontAlgn="base" hangingPunct="0">
              <a:lnSpc>
                <a:spcPct val="100000"/>
              </a:lnSpc>
              <a:spcBef>
                <a:spcPct val="0"/>
              </a:spcBef>
              <a:spcAft>
                <a:spcPct val="0"/>
              </a:spcAft>
            </a:pPr>
            <a:r>
              <a:rPr lang="en-US" altLang="en-US" sz="1000" dirty="0" smtClean="0"/>
              <a:t>Add stripped data back</a:t>
            </a:r>
          </a:p>
          <a:p>
            <a:pPr lvl="3" eaLnBrk="0" fontAlgn="base" hangingPunct="0">
              <a:lnSpc>
                <a:spcPct val="100000"/>
              </a:lnSpc>
              <a:spcBef>
                <a:spcPct val="0"/>
              </a:spcBef>
              <a:spcAft>
                <a:spcPct val="0"/>
              </a:spcAft>
            </a:pPr>
            <a:r>
              <a:rPr lang="en-US" altLang="en-US" sz="1000" dirty="0"/>
              <a:t>echo '{"payload":{"header":{"</a:t>
            </a:r>
            <a:r>
              <a:rPr lang="en-US" altLang="en-US" sz="1000" dirty="0" err="1"/>
              <a:t>channel_header</a:t>
            </a:r>
            <a:r>
              <a:rPr lang="en-US" altLang="en-US" sz="1000" dirty="0"/>
              <a:t>":{"channel_id":"mychannel","type":2}},"data":{"</a:t>
            </a:r>
            <a:r>
              <a:rPr lang="en-US" altLang="en-US" sz="1000" dirty="0" err="1"/>
              <a:t>config_update</a:t>
            </a:r>
            <a:r>
              <a:rPr lang="en-US" altLang="en-US" sz="1000" dirty="0"/>
              <a:t>":'$(cat </a:t>
            </a:r>
            <a:r>
              <a:rPr lang="en-US" altLang="en-US" sz="1000" dirty="0" err="1"/>
              <a:t>config_update.json</a:t>
            </a:r>
            <a:r>
              <a:rPr lang="en-US" altLang="en-US" sz="1000" dirty="0"/>
              <a:t>)'}}}' | </a:t>
            </a:r>
            <a:r>
              <a:rPr lang="en-US" altLang="en-US" sz="1000" dirty="0" err="1"/>
              <a:t>jq</a:t>
            </a:r>
            <a:r>
              <a:rPr lang="en-US" altLang="en-US" sz="1000" dirty="0"/>
              <a:t> . &gt; </a:t>
            </a:r>
            <a:r>
              <a:rPr lang="en-US" altLang="en-US" sz="1000" dirty="0" err="1" smtClean="0"/>
              <a:t>config_update_in_envelope.json</a:t>
            </a:r>
            <a:endParaRPr lang="en-US" altLang="en-US" sz="1000" dirty="0" smtClean="0"/>
          </a:p>
          <a:p>
            <a:pPr lvl="2" eaLnBrk="0" fontAlgn="base" hangingPunct="0">
              <a:lnSpc>
                <a:spcPct val="100000"/>
              </a:lnSpc>
              <a:spcBef>
                <a:spcPct val="0"/>
              </a:spcBef>
              <a:spcAft>
                <a:spcPct val="0"/>
              </a:spcAft>
            </a:pPr>
            <a:r>
              <a:rPr lang="en-US" altLang="en-US" sz="1000" dirty="0" smtClean="0"/>
              <a:t>Convert back to </a:t>
            </a:r>
            <a:r>
              <a:rPr lang="en-US" altLang="en-US" sz="1000" dirty="0" err="1" smtClean="0"/>
              <a:t>protobuf</a:t>
            </a:r>
            <a:endParaRPr lang="en-US" altLang="en-US" sz="1000" dirty="0" smtClean="0"/>
          </a:p>
          <a:p>
            <a:pPr lvl="3" eaLnBrk="0" fontAlgn="base" hangingPunct="0">
              <a:lnSpc>
                <a:spcPct val="100000"/>
              </a:lnSpc>
              <a:spcBef>
                <a:spcPct val="0"/>
              </a:spcBef>
              <a:spcAft>
                <a:spcPct val="0"/>
              </a:spcAft>
            </a:pPr>
            <a:r>
              <a:rPr lang="en-US" altLang="en-US" sz="1000" dirty="0"/>
              <a:t>curl -X POST --data-binary @</a:t>
            </a:r>
            <a:r>
              <a:rPr lang="en-US" altLang="en-US" sz="1000" dirty="0" err="1"/>
              <a:t>config_update_in_envelope.json</a:t>
            </a:r>
            <a:r>
              <a:rPr lang="en-US" altLang="en-US" sz="1000" dirty="0"/>
              <a:t> "$CONFIGTXLATOR_URL/</a:t>
            </a:r>
            <a:r>
              <a:rPr lang="en-US" altLang="en-US" sz="1000" dirty="0" err="1"/>
              <a:t>protolator</a:t>
            </a:r>
            <a:r>
              <a:rPr lang="en-US" altLang="en-US" sz="1000" dirty="0"/>
              <a:t>/encode/</a:t>
            </a:r>
            <a:r>
              <a:rPr lang="en-US" altLang="en-US" sz="1000" dirty="0" err="1"/>
              <a:t>common.Envelope</a:t>
            </a:r>
            <a:r>
              <a:rPr lang="en-US" altLang="en-US" sz="1000" dirty="0"/>
              <a:t>" &gt; </a:t>
            </a:r>
            <a:r>
              <a:rPr lang="en-US" altLang="en-US" sz="1000" dirty="0" err="1" smtClean="0"/>
              <a:t>config_update_in_envelope.pb</a:t>
            </a:r>
            <a:endParaRPr lang="en-US" altLang="en-US" sz="1000" dirty="0" smtClean="0"/>
          </a:p>
          <a:p>
            <a:pPr lvl="2" eaLnBrk="0" fontAlgn="base" hangingPunct="0">
              <a:lnSpc>
                <a:spcPct val="100000"/>
              </a:lnSpc>
              <a:spcBef>
                <a:spcPct val="0"/>
              </a:spcBef>
              <a:spcAft>
                <a:spcPct val="0"/>
              </a:spcAft>
            </a:pPr>
            <a:r>
              <a:rPr lang="en-US" altLang="en-US" sz="1200" dirty="0" smtClean="0"/>
              <a:t>Sign and add to channel</a:t>
            </a:r>
          </a:p>
          <a:p>
            <a:pPr lvl="3" eaLnBrk="0" fontAlgn="base" hangingPunct="0">
              <a:lnSpc>
                <a:spcPct val="100000"/>
              </a:lnSpc>
              <a:spcBef>
                <a:spcPct val="0"/>
              </a:spcBef>
              <a:spcAft>
                <a:spcPct val="0"/>
              </a:spcAft>
            </a:pPr>
            <a:r>
              <a:rPr lang="en-US" altLang="en-US" sz="1000" dirty="0"/>
              <a:t>peer channel </a:t>
            </a:r>
            <a:r>
              <a:rPr lang="en-US" altLang="en-US" sz="1000" dirty="0" err="1"/>
              <a:t>signconfigtx</a:t>
            </a:r>
            <a:r>
              <a:rPr lang="en-US" altLang="en-US" sz="1000" dirty="0"/>
              <a:t> -f </a:t>
            </a:r>
            <a:r>
              <a:rPr lang="en-US" altLang="en-US" sz="1000" dirty="0" err="1" smtClean="0"/>
              <a:t>config_update_in_envelope.pb</a:t>
            </a:r>
            <a:endParaRPr lang="en-US" altLang="en-US" sz="1000" dirty="0" smtClean="0"/>
          </a:p>
          <a:p>
            <a:pPr lvl="2" eaLnBrk="0" fontAlgn="base" hangingPunct="0">
              <a:lnSpc>
                <a:spcPct val="100000"/>
              </a:lnSpc>
              <a:spcBef>
                <a:spcPct val="0"/>
              </a:spcBef>
              <a:spcAft>
                <a:spcPct val="0"/>
              </a:spcAft>
            </a:pPr>
            <a:r>
              <a:rPr lang="en-US" altLang="en-US" sz="1200" dirty="0" smtClean="0"/>
              <a:t>Jump to second org and sign it away</a:t>
            </a:r>
          </a:p>
          <a:p>
            <a:pPr lvl="3" eaLnBrk="0" fontAlgn="base" hangingPunct="0">
              <a:lnSpc>
                <a:spcPct val="100000"/>
              </a:lnSpc>
              <a:spcBef>
                <a:spcPct val="0"/>
              </a:spcBef>
              <a:spcAft>
                <a:spcPct val="0"/>
              </a:spcAft>
            </a:pPr>
            <a:r>
              <a:rPr lang="en-US" altLang="en-US" sz="1000" dirty="0"/>
              <a:t>export CORE_PEER_MSPCONFIGPATH=/opt/</a:t>
            </a:r>
            <a:r>
              <a:rPr lang="en-US" altLang="en-US" sz="1000" dirty="0" err="1"/>
              <a:t>gopath</a:t>
            </a:r>
            <a:r>
              <a:rPr lang="en-US" altLang="en-US" sz="1000" dirty="0"/>
              <a:t>/</a:t>
            </a:r>
            <a:r>
              <a:rPr lang="en-US" altLang="en-US" sz="1000" dirty="0" err="1"/>
              <a:t>src</a:t>
            </a:r>
            <a:r>
              <a:rPr lang="en-US" altLang="en-US" sz="1000" dirty="0"/>
              <a:t>/github.com/</a:t>
            </a:r>
            <a:r>
              <a:rPr lang="en-US" altLang="en-US" sz="1000" dirty="0" err="1"/>
              <a:t>hyperledger</a:t>
            </a:r>
            <a:r>
              <a:rPr lang="en-US" altLang="en-US" sz="1000" dirty="0"/>
              <a:t>/fabric/peer/crypto/</a:t>
            </a:r>
            <a:r>
              <a:rPr lang="en-US" altLang="en-US" sz="1000" dirty="0" err="1"/>
              <a:t>peerOrganizations</a:t>
            </a:r>
            <a:r>
              <a:rPr lang="en-US" altLang="en-US" sz="1000" dirty="0"/>
              <a:t>/org2.example.com/users/Admin\@org2.example.com/</a:t>
            </a:r>
            <a:r>
              <a:rPr lang="en-US" altLang="en-US" sz="1000" dirty="0" err="1"/>
              <a:t>msp</a:t>
            </a:r>
            <a:r>
              <a:rPr lang="en-US" altLang="en-US" sz="1000" dirty="0"/>
              <a:t>/ &amp;&amp; export CORE_PEER_ADDRESS=peer0.org2.example.com:7051 &amp;&amp; export CORE_PEER_LOCALMSPID="Org2MSP" &amp;&amp; export CORE_PEER_TLS_ROOTCERT_FILE=/</a:t>
            </a:r>
            <a:r>
              <a:rPr lang="en-US" altLang="en-US" sz="1000" dirty="0" smtClean="0"/>
              <a:t>opt/</a:t>
            </a:r>
            <a:r>
              <a:rPr lang="en-US" altLang="en-US" sz="1000" dirty="0" err="1" smtClean="0"/>
              <a:t>gopath</a:t>
            </a:r>
            <a:r>
              <a:rPr lang="en-US" altLang="en-US" sz="1000" dirty="0" smtClean="0"/>
              <a:t>/</a:t>
            </a:r>
            <a:r>
              <a:rPr lang="en-US" altLang="en-US" sz="1000" dirty="0" err="1" smtClean="0"/>
              <a:t>src</a:t>
            </a:r>
            <a:r>
              <a:rPr lang="en-US" altLang="en-US" sz="1000" dirty="0" smtClean="0"/>
              <a:t>/github.com/</a:t>
            </a:r>
            <a:r>
              <a:rPr lang="en-US" altLang="en-US" sz="1000" dirty="0" err="1" smtClean="0"/>
              <a:t>hyperledger</a:t>
            </a:r>
            <a:r>
              <a:rPr lang="en-US" altLang="en-US" sz="1000" dirty="0" smtClean="0"/>
              <a:t>/fabric/peer/crypto/</a:t>
            </a:r>
            <a:r>
              <a:rPr lang="en-US" altLang="en-US" sz="1000" dirty="0" err="1" smtClean="0"/>
              <a:t>peerOrganizations</a:t>
            </a:r>
            <a:r>
              <a:rPr lang="en-US" altLang="en-US" sz="1000" dirty="0" smtClean="0"/>
              <a:t>/org2.example.com/peers/peer0.org2.example.com/</a:t>
            </a:r>
            <a:r>
              <a:rPr lang="en-US" altLang="en-US" sz="1000" dirty="0" err="1" smtClean="0"/>
              <a:t>tls</a:t>
            </a:r>
            <a:r>
              <a:rPr lang="en-US" altLang="en-US" sz="1000" dirty="0" smtClean="0"/>
              <a:t>/ca.crt</a:t>
            </a:r>
            <a:endParaRPr lang="en-US" altLang="en-US" sz="1000" dirty="0"/>
          </a:p>
          <a:p>
            <a:pPr lvl="3" eaLnBrk="0" fontAlgn="base" hangingPunct="0">
              <a:lnSpc>
                <a:spcPct val="100000"/>
              </a:lnSpc>
              <a:spcBef>
                <a:spcPct val="0"/>
              </a:spcBef>
              <a:spcAft>
                <a:spcPct val="0"/>
              </a:spcAft>
            </a:pPr>
            <a:r>
              <a:rPr lang="en-US" altLang="en-US" sz="1000" dirty="0"/>
              <a:t>peer channel update -f </a:t>
            </a:r>
            <a:r>
              <a:rPr lang="en-US" altLang="en-US" sz="1000" dirty="0" err="1"/>
              <a:t>config_update_in_envelope.pb</a:t>
            </a:r>
            <a:r>
              <a:rPr lang="en-US" altLang="en-US" sz="1000" dirty="0"/>
              <a:t> -c $CHANNEL_NAME -o orderer.example.com:7050 --</a:t>
            </a:r>
            <a:r>
              <a:rPr lang="en-US" altLang="en-US" sz="1000" dirty="0" err="1"/>
              <a:t>tls</a:t>
            </a:r>
            <a:r>
              <a:rPr lang="en-US" altLang="en-US" sz="1000" dirty="0"/>
              <a:t> true --</a:t>
            </a:r>
            <a:r>
              <a:rPr lang="en-US" altLang="en-US" sz="1000" dirty="0" err="1"/>
              <a:t>cafile</a:t>
            </a:r>
            <a:r>
              <a:rPr lang="en-US" altLang="en-US" sz="1000" dirty="0"/>
              <a:t> $ORDERER_CA</a:t>
            </a:r>
            <a:endParaRPr lang="en-US" altLang="en-US" sz="1000" dirty="0" smtClean="0"/>
          </a:p>
          <a:p>
            <a:pPr lvl="3" eaLnBrk="0" fontAlgn="base" hangingPunct="0">
              <a:lnSpc>
                <a:spcPct val="100000"/>
              </a:lnSpc>
              <a:spcBef>
                <a:spcPct val="0"/>
              </a:spcBef>
              <a:spcAft>
                <a:spcPct val="0"/>
              </a:spcAft>
            </a:pPr>
            <a:endParaRPr lang="en-US" altLang="en-US" sz="800" dirty="0" smtClean="0"/>
          </a:p>
        </p:txBody>
      </p:sp>
    </p:spTree>
    <p:extLst>
      <p:ext uri="{BB962C8B-B14F-4D97-AF65-F5344CB8AC3E}">
        <p14:creationId xmlns:p14="http://schemas.microsoft.com/office/powerpoint/2010/main" val="2932538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Add New Org</a:t>
            </a:r>
            <a:br>
              <a:rPr lang="en-US" dirty="0" smtClean="0"/>
            </a:b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7" name="Rectangle 1"/>
          <p:cNvSpPr>
            <a:spLocks noGrp="1" noChangeArrowheads="1"/>
          </p:cNvSpPr>
          <p:nvPr>
            <p:ph idx="1"/>
          </p:nvPr>
        </p:nvSpPr>
        <p:spPr bwMode="auto">
          <a:xfrm>
            <a:off x="734293" y="1983630"/>
            <a:ext cx="10009909"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lnSpc>
                <a:spcPct val="100000"/>
              </a:lnSpc>
              <a:spcBef>
                <a:spcPct val="0"/>
              </a:spcBef>
              <a:spcAft>
                <a:spcPct val="0"/>
              </a:spcAft>
            </a:pPr>
            <a:r>
              <a:rPr lang="en-US" altLang="en-US" sz="1000" dirty="0" smtClean="0"/>
              <a:t>Start new org </a:t>
            </a:r>
            <a:r>
              <a:rPr lang="en-US" altLang="en-US" sz="1000" dirty="0" err="1" smtClean="0"/>
              <a:t>docker</a:t>
            </a:r>
            <a:endParaRPr lang="en-US" altLang="en-US" sz="1000" dirty="0" smtClean="0"/>
          </a:p>
          <a:p>
            <a:pPr lvl="3" eaLnBrk="0" fontAlgn="base" hangingPunct="0">
              <a:lnSpc>
                <a:spcPct val="100000"/>
              </a:lnSpc>
              <a:spcBef>
                <a:spcPct val="0"/>
              </a:spcBef>
              <a:spcAft>
                <a:spcPct val="0"/>
              </a:spcAft>
            </a:pPr>
            <a:r>
              <a:rPr lang="en-US" altLang="en-US" sz="1000" dirty="0" err="1"/>
              <a:t>docker</a:t>
            </a:r>
            <a:r>
              <a:rPr lang="en-US" altLang="en-US" sz="1000" dirty="0"/>
              <a:t>-compose -f docker-compose-org3.yaml </a:t>
            </a:r>
            <a:r>
              <a:rPr lang="en-US" altLang="en-US" sz="1000" dirty="0" smtClean="0"/>
              <a:t>up</a:t>
            </a:r>
          </a:p>
          <a:p>
            <a:pPr lvl="2" eaLnBrk="0" fontAlgn="base" hangingPunct="0">
              <a:lnSpc>
                <a:spcPct val="100000"/>
              </a:lnSpc>
              <a:spcBef>
                <a:spcPct val="0"/>
              </a:spcBef>
              <a:spcAft>
                <a:spcPct val="0"/>
              </a:spcAft>
            </a:pPr>
            <a:r>
              <a:rPr lang="en-US" altLang="en-US" sz="1000" dirty="0" smtClean="0"/>
              <a:t>Jump into &lt;new org&gt; </a:t>
            </a:r>
            <a:r>
              <a:rPr lang="en-US" altLang="en-US" sz="1000" dirty="0" err="1" smtClean="0"/>
              <a:t>docker</a:t>
            </a:r>
            <a:r>
              <a:rPr lang="en-US" altLang="en-US" sz="1000" dirty="0" smtClean="0"/>
              <a:t> cli</a:t>
            </a:r>
          </a:p>
          <a:p>
            <a:pPr lvl="3" eaLnBrk="0" fontAlgn="base" hangingPunct="0">
              <a:lnSpc>
                <a:spcPct val="100000"/>
              </a:lnSpc>
              <a:spcBef>
                <a:spcPct val="0"/>
              </a:spcBef>
              <a:spcAft>
                <a:spcPct val="0"/>
              </a:spcAft>
            </a:pPr>
            <a:r>
              <a:rPr lang="en-US" altLang="en-US" sz="1000" dirty="0" err="1"/>
              <a:t>docker</a:t>
            </a:r>
            <a:r>
              <a:rPr lang="en-US" altLang="en-US" sz="1000" dirty="0"/>
              <a:t> exec -it </a:t>
            </a:r>
            <a:r>
              <a:rPr lang="en-US" altLang="en-US" sz="1000" dirty="0" smtClean="0"/>
              <a:t>&lt;new org&gt; bash</a:t>
            </a:r>
          </a:p>
          <a:p>
            <a:pPr lvl="2" eaLnBrk="0" fontAlgn="base" hangingPunct="0">
              <a:lnSpc>
                <a:spcPct val="100000"/>
              </a:lnSpc>
              <a:spcBef>
                <a:spcPct val="0"/>
              </a:spcBef>
              <a:spcAft>
                <a:spcPct val="0"/>
              </a:spcAft>
            </a:pPr>
            <a:r>
              <a:rPr lang="en-US" altLang="en-US" sz="1000" dirty="0" smtClean="0"/>
              <a:t>Add load to variable again</a:t>
            </a:r>
          </a:p>
          <a:p>
            <a:pPr lvl="3" eaLnBrk="0" fontAlgn="base" hangingPunct="0">
              <a:lnSpc>
                <a:spcPct val="100000"/>
              </a:lnSpc>
              <a:spcBef>
                <a:spcPct val="0"/>
              </a:spcBef>
              <a:spcAft>
                <a:spcPct val="0"/>
              </a:spcAft>
            </a:pPr>
            <a:r>
              <a:rPr lang="en-US" altLang="en-US" sz="1000" dirty="0"/>
              <a:t>export ORDERER_CA=/</a:t>
            </a:r>
            <a:r>
              <a:rPr lang="en-US" altLang="en-US" sz="1000" dirty="0" smtClean="0"/>
              <a:t>opt/</a:t>
            </a:r>
            <a:r>
              <a:rPr lang="en-US" altLang="en-US" sz="1000" dirty="0" err="1" smtClean="0"/>
              <a:t>gopath</a:t>
            </a:r>
            <a:r>
              <a:rPr lang="en-US" altLang="en-US" sz="1000" dirty="0" smtClean="0"/>
              <a:t>/</a:t>
            </a:r>
            <a:r>
              <a:rPr lang="en-US" altLang="en-US" sz="1000" dirty="0" err="1" smtClean="0"/>
              <a:t>src</a:t>
            </a:r>
            <a:r>
              <a:rPr lang="en-US" altLang="en-US" sz="1000" dirty="0" smtClean="0"/>
              <a:t>/github.com/</a:t>
            </a:r>
            <a:r>
              <a:rPr lang="en-US" altLang="en-US" sz="1000" dirty="0" err="1" smtClean="0"/>
              <a:t>hyperledger</a:t>
            </a:r>
            <a:r>
              <a:rPr lang="en-US" altLang="en-US" sz="1000" dirty="0" smtClean="0"/>
              <a:t>/fabric/peer/crypto/</a:t>
            </a:r>
            <a:r>
              <a:rPr lang="en-US" altLang="en-US" sz="1000" dirty="0" err="1" smtClean="0"/>
              <a:t>ordererOrganizations</a:t>
            </a:r>
            <a:r>
              <a:rPr lang="en-US" altLang="en-US" sz="1000" dirty="0" smtClean="0"/>
              <a:t>/example.com/</a:t>
            </a:r>
            <a:r>
              <a:rPr lang="en-US" altLang="en-US" sz="1000" dirty="0" err="1" smtClean="0"/>
              <a:t>orderers</a:t>
            </a:r>
            <a:r>
              <a:rPr lang="en-US" altLang="en-US" sz="1000" dirty="0" smtClean="0"/>
              <a:t>/orderer.example.com/</a:t>
            </a:r>
            <a:r>
              <a:rPr lang="en-US" altLang="en-US" sz="1000" dirty="0" err="1" smtClean="0"/>
              <a:t>msp</a:t>
            </a:r>
            <a:r>
              <a:rPr lang="en-US" altLang="en-US" sz="1000" dirty="0" smtClean="0"/>
              <a:t>/</a:t>
            </a:r>
            <a:r>
              <a:rPr lang="en-US" altLang="en-US" sz="1000" dirty="0" err="1" smtClean="0"/>
              <a:t>tlscacerts</a:t>
            </a:r>
            <a:r>
              <a:rPr lang="en-US" altLang="en-US" sz="1000" dirty="0" smtClean="0"/>
              <a:t>/tlsca.example.com-</a:t>
            </a:r>
            <a:r>
              <a:rPr lang="en-US" altLang="en-US" sz="1000" dirty="0" err="1" smtClean="0"/>
              <a:t>cert.pem</a:t>
            </a:r>
            <a:endParaRPr lang="en-US" altLang="en-US" sz="1000" dirty="0" smtClean="0"/>
          </a:p>
          <a:p>
            <a:pPr lvl="3" eaLnBrk="0" fontAlgn="base" hangingPunct="0">
              <a:lnSpc>
                <a:spcPct val="100000"/>
              </a:lnSpc>
              <a:spcBef>
                <a:spcPct val="0"/>
              </a:spcBef>
              <a:spcAft>
                <a:spcPct val="0"/>
              </a:spcAft>
            </a:pPr>
            <a:r>
              <a:rPr lang="en-US" altLang="en-US" sz="1000" dirty="0"/>
              <a:t>export CHANNEL_NAME</a:t>
            </a:r>
            <a:r>
              <a:rPr lang="en-US" altLang="en-US" sz="1000" dirty="0" smtClean="0"/>
              <a:t>=&lt;channel name&gt;</a:t>
            </a:r>
          </a:p>
          <a:p>
            <a:pPr lvl="2" eaLnBrk="0" fontAlgn="base" hangingPunct="0">
              <a:lnSpc>
                <a:spcPct val="100000"/>
              </a:lnSpc>
              <a:spcBef>
                <a:spcPct val="0"/>
              </a:spcBef>
              <a:spcAft>
                <a:spcPct val="0"/>
              </a:spcAft>
            </a:pPr>
            <a:r>
              <a:rPr lang="en-US" altLang="en-US" sz="1000" dirty="0" smtClean="0"/>
              <a:t>Start genesis block</a:t>
            </a:r>
          </a:p>
          <a:p>
            <a:pPr lvl="3" eaLnBrk="0" fontAlgn="base" hangingPunct="0">
              <a:lnSpc>
                <a:spcPct val="100000"/>
              </a:lnSpc>
              <a:spcBef>
                <a:spcPct val="0"/>
              </a:spcBef>
              <a:spcAft>
                <a:spcPct val="0"/>
              </a:spcAft>
            </a:pPr>
            <a:r>
              <a:rPr lang="en-US" altLang="en-US" sz="1000" dirty="0"/>
              <a:t>peer channel fetch 0 </a:t>
            </a:r>
            <a:r>
              <a:rPr lang="en-US" altLang="en-US" sz="1000" dirty="0" err="1"/>
              <a:t>mychannel.block</a:t>
            </a:r>
            <a:r>
              <a:rPr lang="en-US" altLang="en-US" sz="1000" dirty="0"/>
              <a:t> -o orderer.example.com:7050 -c $CHANNEL_NAME --</a:t>
            </a:r>
            <a:r>
              <a:rPr lang="en-US" altLang="en-US" sz="1000" dirty="0" err="1"/>
              <a:t>tls</a:t>
            </a:r>
            <a:r>
              <a:rPr lang="en-US" altLang="en-US" sz="1000" dirty="0"/>
              <a:t> --</a:t>
            </a:r>
            <a:r>
              <a:rPr lang="en-US" altLang="en-US" sz="1000" dirty="0" err="1"/>
              <a:t>cafile</a:t>
            </a:r>
            <a:r>
              <a:rPr lang="en-US" altLang="en-US" sz="1000" dirty="0"/>
              <a:t> $</a:t>
            </a:r>
            <a:r>
              <a:rPr lang="en-US" altLang="en-US" sz="1000" dirty="0" smtClean="0"/>
              <a:t>ORDERER_CA</a:t>
            </a:r>
          </a:p>
          <a:p>
            <a:pPr lvl="2" eaLnBrk="0" fontAlgn="base" hangingPunct="0">
              <a:lnSpc>
                <a:spcPct val="100000"/>
              </a:lnSpc>
              <a:spcBef>
                <a:spcPct val="0"/>
              </a:spcBef>
              <a:spcAft>
                <a:spcPct val="0"/>
              </a:spcAft>
            </a:pPr>
            <a:r>
              <a:rPr lang="en-US" altLang="en-US" sz="1000" dirty="0" smtClean="0"/>
              <a:t>Join channel</a:t>
            </a:r>
          </a:p>
          <a:p>
            <a:pPr lvl="3" eaLnBrk="0" fontAlgn="base" hangingPunct="0">
              <a:lnSpc>
                <a:spcPct val="100000"/>
              </a:lnSpc>
              <a:spcBef>
                <a:spcPct val="0"/>
              </a:spcBef>
              <a:spcAft>
                <a:spcPct val="0"/>
              </a:spcAft>
            </a:pPr>
            <a:r>
              <a:rPr lang="en-US" altLang="en-US" sz="1000" dirty="0"/>
              <a:t>peer channel join -b </a:t>
            </a:r>
            <a:r>
              <a:rPr lang="en-US" altLang="en-US" sz="1000" dirty="0" err="1" smtClean="0"/>
              <a:t>mychannel.block</a:t>
            </a:r>
            <a:endParaRPr lang="en-US" altLang="en-US" sz="1000" dirty="0" smtClean="0"/>
          </a:p>
          <a:p>
            <a:pPr lvl="2" eaLnBrk="0" fontAlgn="base" hangingPunct="0">
              <a:lnSpc>
                <a:spcPct val="100000"/>
              </a:lnSpc>
              <a:spcBef>
                <a:spcPct val="0"/>
              </a:spcBef>
              <a:spcAft>
                <a:spcPct val="0"/>
              </a:spcAft>
            </a:pPr>
            <a:r>
              <a:rPr lang="en-US" altLang="en-US" sz="1000" dirty="0" smtClean="0"/>
              <a:t>Change cert and Join peer1 </a:t>
            </a:r>
          </a:p>
          <a:p>
            <a:pPr lvl="3" eaLnBrk="0" fontAlgn="base" hangingPunct="0">
              <a:lnSpc>
                <a:spcPct val="100000"/>
              </a:lnSpc>
              <a:spcBef>
                <a:spcPct val="0"/>
              </a:spcBef>
              <a:spcAft>
                <a:spcPct val="0"/>
              </a:spcAft>
            </a:pPr>
            <a:r>
              <a:rPr lang="en-US" altLang="en-US" sz="1000" dirty="0"/>
              <a:t>export CORE_PEER_TLS_ROOTCERT_FILE=/opt/</a:t>
            </a:r>
            <a:r>
              <a:rPr lang="en-US" altLang="en-US" sz="1000" dirty="0" err="1"/>
              <a:t>gopath</a:t>
            </a:r>
            <a:r>
              <a:rPr lang="en-US" altLang="en-US" sz="1000" dirty="0"/>
              <a:t>/</a:t>
            </a:r>
            <a:r>
              <a:rPr lang="en-US" altLang="en-US" sz="1000" dirty="0" err="1"/>
              <a:t>src</a:t>
            </a:r>
            <a:r>
              <a:rPr lang="en-US" altLang="en-US" sz="1000" dirty="0"/>
              <a:t>/github.com/</a:t>
            </a:r>
            <a:r>
              <a:rPr lang="en-US" altLang="en-US" sz="1000" dirty="0" err="1"/>
              <a:t>hyperledger</a:t>
            </a:r>
            <a:r>
              <a:rPr lang="en-US" altLang="en-US" sz="1000" dirty="0"/>
              <a:t>/fabric/peer/crypto/</a:t>
            </a:r>
            <a:r>
              <a:rPr lang="en-US" altLang="en-US" sz="1000" dirty="0" err="1"/>
              <a:t>peerOrganizations</a:t>
            </a:r>
            <a:r>
              <a:rPr lang="en-US" altLang="en-US" sz="1000" dirty="0" smtClean="0"/>
              <a:t>/&lt;org </a:t>
            </a:r>
            <a:r>
              <a:rPr lang="en-US" altLang="en-US" sz="1000" dirty="0" err="1" smtClean="0"/>
              <a:t>url</a:t>
            </a:r>
            <a:r>
              <a:rPr lang="en-US" altLang="en-US" sz="1000" dirty="0" smtClean="0"/>
              <a:t>&gt;/peers/peer1.&lt;org </a:t>
            </a:r>
            <a:r>
              <a:rPr lang="en-US" altLang="en-US" sz="1000" dirty="0" err="1" smtClean="0"/>
              <a:t>url</a:t>
            </a:r>
            <a:r>
              <a:rPr lang="en-US" altLang="en-US" sz="1000" dirty="0" smtClean="0"/>
              <a:t>&gt;/</a:t>
            </a:r>
            <a:r>
              <a:rPr lang="en-US" altLang="en-US" sz="1000" dirty="0" err="1" smtClean="0"/>
              <a:t>tls</a:t>
            </a:r>
            <a:r>
              <a:rPr lang="en-US" altLang="en-US" sz="1000" dirty="0" smtClean="0"/>
              <a:t>/ca.crt</a:t>
            </a:r>
          </a:p>
          <a:p>
            <a:pPr lvl="3" eaLnBrk="0" fontAlgn="base" hangingPunct="0">
              <a:lnSpc>
                <a:spcPct val="100000"/>
              </a:lnSpc>
              <a:spcBef>
                <a:spcPct val="0"/>
              </a:spcBef>
              <a:spcAft>
                <a:spcPct val="0"/>
              </a:spcAft>
            </a:pPr>
            <a:r>
              <a:rPr lang="en-US" altLang="en-US" sz="1000" dirty="0"/>
              <a:t>export </a:t>
            </a:r>
            <a:r>
              <a:rPr lang="en-US" altLang="en-US" sz="1000" dirty="0" smtClean="0"/>
              <a:t>CORE_PEER_ADDRESS=peer1.org3.example.com:7051</a:t>
            </a:r>
          </a:p>
          <a:p>
            <a:pPr lvl="3" eaLnBrk="0" fontAlgn="base" hangingPunct="0">
              <a:lnSpc>
                <a:spcPct val="100000"/>
              </a:lnSpc>
              <a:spcBef>
                <a:spcPct val="0"/>
              </a:spcBef>
              <a:spcAft>
                <a:spcPct val="0"/>
              </a:spcAft>
            </a:pPr>
            <a:r>
              <a:rPr lang="en-US" altLang="en-US" sz="1000" dirty="0"/>
              <a:t>peer channel join -b </a:t>
            </a:r>
            <a:r>
              <a:rPr lang="en-US" altLang="en-US" sz="1000" dirty="0" err="1" smtClean="0"/>
              <a:t>mychannel.block</a:t>
            </a:r>
            <a:endParaRPr lang="en-US" altLang="en-US" sz="1000" dirty="0" smtClean="0"/>
          </a:p>
          <a:p>
            <a:pPr lvl="2" eaLnBrk="0" fontAlgn="base" hangingPunct="0">
              <a:lnSpc>
                <a:spcPct val="100000"/>
              </a:lnSpc>
              <a:spcBef>
                <a:spcPct val="0"/>
              </a:spcBef>
              <a:spcAft>
                <a:spcPct val="0"/>
              </a:spcAft>
            </a:pPr>
            <a:r>
              <a:rPr lang="en-US" altLang="en-US" sz="1000" dirty="0" smtClean="0"/>
              <a:t>Back to peer0</a:t>
            </a:r>
          </a:p>
          <a:p>
            <a:pPr lvl="3" eaLnBrk="0" fontAlgn="base" hangingPunct="0">
              <a:lnSpc>
                <a:spcPct val="100000"/>
              </a:lnSpc>
              <a:spcBef>
                <a:spcPct val="0"/>
              </a:spcBef>
              <a:spcAft>
                <a:spcPct val="0"/>
              </a:spcAft>
            </a:pPr>
            <a:r>
              <a:rPr lang="en-US" altLang="en-US" sz="1000" dirty="0"/>
              <a:t>export CORE_PEER_TLS_ROOTCERT_FILE=/</a:t>
            </a:r>
            <a:r>
              <a:rPr lang="en-US" altLang="en-US" sz="1000" dirty="0" smtClean="0"/>
              <a:t>opt/</a:t>
            </a:r>
            <a:r>
              <a:rPr lang="en-US" altLang="en-US" sz="1000" dirty="0" err="1" smtClean="0"/>
              <a:t>gopath</a:t>
            </a:r>
            <a:r>
              <a:rPr lang="en-US" altLang="en-US" sz="1000" dirty="0" smtClean="0"/>
              <a:t>/</a:t>
            </a:r>
            <a:r>
              <a:rPr lang="en-US" altLang="en-US" sz="1000" dirty="0" err="1" smtClean="0"/>
              <a:t>src</a:t>
            </a:r>
            <a:r>
              <a:rPr lang="en-US" altLang="en-US" sz="1000" dirty="0" smtClean="0"/>
              <a:t>/github.com/</a:t>
            </a:r>
            <a:r>
              <a:rPr lang="en-US" altLang="en-US" sz="1000" dirty="0" err="1" smtClean="0"/>
              <a:t>hyperledger</a:t>
            </a:r>
            <a:r>
              <a:rPr lang="en-US" altLang="en-US" sz="1000" dirty="0" smtClean="0"/>
              <a:t>/fabric/peer/crypto/</a:t>
            </a:r>
            <a:r>
              <a:rPr lang="en-US" altLang="en-US" sz="1000" dirty="0" err="1" smtClean="0"/>
              <a:t>peerOrganizations</a:t>
            </a:r>
            <a:r>
              <a:rPr lang="en-US" altLang="en-US" sz="1000" dirty="0" smtClean="0"/>
              <a:t>/&lt;org </a:t>
            </a:r>
            <a:r>
              <a:rPr lang="en-US" altLang="en-US" sz="1000" dirty="0" err="1" smtClean="0"/>
              <a:t>url</a:t>
            </a:r>
            <a:r>
              <a:rPr lang="en-US" altLang="en-US" sz="1000" dirty="0" smtClean="0"/>
              <a:t>&gt;/peers/peer0.&lt;org </a:t>
            </a:r>
            <a:r>
              <a:rPr lang="en-US" altLang="en-US" sz="1000" dirty="0" err="1" smtClean="0"/>
              <a:t>url</a:t>
            </a:r>
            <a:r>
              <a:rPr lang="en-US" altLang="en-US" sz="1000" dirty="0" smtClean="0"/>
              <a:t>&gt;/</a:t>
            </a:r>
            <a:r>
              <a:rPr lang="en-US" altLang="en-US" sz="1000" dirty="0" err="1" smtClean="0"/>
              <a:t>tls</a:t>
            </a:r>
            <a:r>
              <a:rPr lang="en-US" altLang="en-US" sz="1000" dirty="0" smtClean="0"/>
              <a:t>/ca.crt</a:t>
            </a:r>
          </a:p>
          <a:p>
            <a:pPr lvl="3" eaLnBrk="0" fontAlgn="base" hangingPunct="0">
              <a:lnSpc>
                <a:spcPct val="100000"/>
              </a:lnSpc>
              <a:spcBef>
                <a:spcPct val="0"/>
              </a:spcBef>
              <a:spcAft>
                <a:spcPct val="0"/>
              </a:spcAft>
            </a:pPr>
            <a:r>
              <a:rPr lang="en-US" altLang="en-US" sz="1000" dirty="0"/>
              <a:t>export </a:t>
            </a:r>
            <a:r>
              <a:rPr lang="en-US" altLang="en-US" sz="1000" dirty="0" smtClean="0"/>
              <a:t>CORE_PEER_ADDRESS=peer0.org3.example.com:7051</a:t>
            </a:r>
          </a:p>
          <a:p>
            <a:pPr eaLnBrk="0" fontAlgn="base" hangingPunct="0">
              <a:lnSpc>
                <a:spcPct val="100000"/>
              </a:lnSpc>
              <a:spcBef>
                <a:spcPct val="0"/>
              </a:spcBef>
              <a:spcAft>
                <a:spcPct val="0"/>
              </a:spcAft>
            </a:pPr>
            <a:r>
              <a:rPr lang="en-US" altLang="en-US" sz="1000" dirty="0" smtClean="0"/>
              <a:t>At this point you should update the chain code to reflect the joining of the new org</a:t>
            </a:r>
          </a:p>
        </p:txBody>
      </p:sp>
    </p:spTree>
    <p:extLst>
      <p:ext uri="{BB962C8B-B14F-4D97-AF65-F5344CB8AC3E}">
        <p14:creationId xmlns:p14="http://schemas.microsoft.com/office/powerpoint/2010/main" val="11797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noChangeArrowheads="1"/>
          </p:cNvSpPr>
          <p:nvPr>
            <p:ph idx="1"/>
          </p:nvPr>
        </p:nvSpPr>
        <p:spPr bwMode="auto">
          <a:xfrm>
            <a:off x="734293" y="3107015"/>
            <a:ext cx="1000990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de-DE" altLang="en-US" sz="1200" dirty="0" smtClean="0"/>
              <a:t>List </a:t>
            </a:r>
            <a:r>
              <a:rPr lang="de-DE" altLang="en-US" sz="1200" dirty="0"/>
              <a:t>all images: docker </a:t>
            </a:r>
            <a:r>
              <a:rPr lang="de-DE" altLang="en-US" sz="1200" dirty="0" smtClean="0"/>
              <a:t>images</a:t>
            </a:r>
          </a:p>
          <a:p>
            <a:pPr eaLnBrk="0" fontAlgn="base" hangingPunct="0">
              <a:lnSpc>
                <a:spcPct val="100000"/>
              </a:lnSpc>
              <a:spcBef>
                <a:spcPct val="0"/>
              </a:spcBef>
              <a:spcAft>
                <a:spcPct val="0"/>
              </a:spcAft>
            </a:pPr>
            <a:r>
              <a:rPr lang="en-US" altLang="en-US" sz="1200" dirty="0" smtClean="0"/>
              <a:t>List </a:t>
            </a:r>
            <a:r>
              <a:rPr lang="en-US" altLang="en-US" sz="1200" dirty="0"/>
              <a:t>all containers: </a:t>
            </a:r>
            <a:r>
              <a:rPr lang="en-US" altLang="en-US" sz="1200" dirty="0" err="1"/>
              <a:t>docker</a:t>
            </a:r>
            <a:r>
              <a:rPr lang="en-US" altLang="en-US" sz="1200" dirty="0"/>
              <a:t> </a:t>
            </a:r>
            <a:r>
              <a:rPr lang="en-US" altLang="en-US" sz="1200" dirty="0" err="1" smtClean="0"/>
              <a:t>ps</a:t>
            </a:r>
            <a:endParaRPr lang="en-US" altLang="en-US" sz="1200" dirty="0" smtClean="0"/>
          </a:p>
          <a:p>
            <a:pPr eaLnBrk="0" fontAlgn="base" hangingPunct="0">
              <a:lnSpc>
                <a:spcPct val="100000"/>
              </a:lnSpc>
              <a:spcBef>
                <a:spcPct val="0"/>
              </a:spcBef>
              <a:spcAft>
                <a:spcPct val="0"/>
              </a:spcAft>
            </a:pPr>
            <a:r>
              <a:rPr lang="en-US" altLang="en-US" sz="1200" dirty="0" smtClean="0"/>
              <a:t>See </a:t>
            </a:r>
            <a:r>
              <a:rPr lang="en-US" altLang="en-US" sz="1200" dirty="0"/>
              <a:t>logs of a </a:t>
            </a:r>
            <a:r>
              <a:rPr lang="en-US" altLang="en-US" sz="1200" dirty="0" err="1"/>
              <a:t>docker</a:t>
            </a:r>
            <a:r>
              <a:rPr lang="en-US" altLang="en-US" sz="1200" dirty="0"/>
              <a:t> container: </a:t>
            </a:r>
            <a:r>
              <a:rPr lang="en-US" altLang="en-US" sz="1200" dirty="0" err="1"/>
              <a:t>docker</a:t>
            </a:r>
            <a:r>
              <a:rPr lang="en-US" altLang="en-US" sz="1200" dirty="0"/>
              <a:t> logs &lt;</a:t>
            </a:r>
            <a:r>
              <a:rPr lang="en-US" altLang="en-US" sz="1200" dirty="0" err="1"/>
              <a:t>container_name</a:t>
            </a:r>
            <a:r>
              <a:rPr lang="en-US" altLang="en-US" sz="1200" dirty="0" smtClean="0"/>
              <a:t>&gt;</a:t>
            </a:r>
          </a:p>
          <a:p>
            <a:pPr eaLnBrk="0" fontAlgn="base" hangingPunct="0">
              <a:lnSpc>
                <a:spcPct val="100000"/>
              </a:lnSpc>
              <a:spcBef>
                <a:spcPct val="0"/>
              </a:spcBef>
              <a:spcAft>
                <a:spcPct val="0"/>
              </a:spcAft>
            </a:pPr>
            <a:r>
              <a:rPr lang="de-DE" altLang="en-US" sz="1200" dirty="0" smtClean="0"/>
              <a:t>Delete </a:t>
            </a:r>
            <a:r>
              <a:rPr lang="de-DE" altLang="en-US" sz="1200" dirty="0"/>
              <a:t>all images: docker rmi $(docker images -q</a:t>
            </a:r>
            <a:r>
              <a:rPr lang="de-DE" altLang="en-US" sz="1200" dirty="0" smtClean="0"/>
              <a:t>)</a:t>
            </a:r>
          </a:p>
          <a:p>
            <a:pPr eaLnBrk="0" fontAlgn="base" hangingPunct="0">
              <a:lnSpc>
                <a:spcPct val="100000"/>
              </a:lnSpc>
              <a:spcBef>
                <a:spcPct val="0"/>
              </a:spcBef>
              <a:spcAft>
                <a:spcPct val="0"/>
              </a:spcAft>
            </a:pPr>
            <a:r>
              <a:rPr lang="en-US" altLang="en-US" sz="1200" dirty="0"/>
              <a:t>Delete all containers: </a:t>
            </a:r>
            <a:r>
              <a:rPr lang="en-US" altLang="en-US" sz="1200" dirty="0" err="1"/>
              <a:t>docker</a:t>
            </a:r>
            <a:r>
              <a:rPr lang="en-US" altLang="en-US" sz="1200" dirty="0"/>
              <a:t> </a:t>
            </a:r>
            <a:r>
              <a:rPr lang="en-US" altLang="en-US" sz="1200" dirty="0" err="1"/>
              <a:t>rm</a:t>
            </a:r>
            <a:r>
              <a:rPr lang="en-US" altLang="en-US" sz="1200" dirty="0"/>
              <a:t> $(</a:t>
            </a:r>
            <a:r>
              <a:rPr lang="en-US" altLang="en-US" sz="1200" dirty="0" err="1"/>
              <a:t>docker</a:t>
            </a:r>
            <a:r>
              <a:rPr lang="en-US" altLang="en-US" sz="1200" dirty="0"/>
              <a:t> </a:t>
            </a:r>
            <a:r>
              <a:rPr lang="en-US" altLang="en-US" sz="1200" dirty="0" err="1"/>
              <a:t>ps</a:t>
            </a:r>
            <a:r>
              <a:rPr lang="en-US" altLang="en-US" sz="1200" dirty="0"/>
              <a:t> -a -q</a:t>
            </a:r>
            <a:r>
              <a:rPr lang="en-US" altLang="en-US" sz="1200" dirty="0" smtClean="0"/>
              <a:t>)</a:t>
            </a:r>
          </a:p>
          <a:p>
            <a:pPr eaLnBrk="0" fontAlgn="base" hangingPunct="0">
              <a:lnSpc>
                <a:spcPct val="100000"/>
              </a:lnSpc>
              <a:spcBef>
                <a:spcPct val="0"/>
              </a:spcBef>
              <a:spcAft>
                <a:spcPct val="0"/>
              </a:spcAft>
            </a:pPr>
            <a:r>
              <a:rPr lang="en-US" altLang="en-US" sz="1200" dirty="0" smtClean="0"/>
              <a:t>Login </a:t>
            </a:r>
            <a:r>
              <a:rPr lang="en-US" altLang="en-US" sz="1200" dirty="0"/>
              <a:t>in a container: </a:t>
            </a:r>
            <a:r>
              <a:rPr lang="en-US" altLang="en-US" sz="1200" dirty="0" err="1"/>
              <a:t>docker</a:t>
            </a:r>
            <a:r>
              <a:rPr lang="en-US" altLang="en-US" sz="1200" dirty="0"/>
              <a:t> exec -it &lt;</a:t>
            </a:r>
            <a:r>
              <a:rPr lang="en-US" altLang="en-US" sz="1200" dirty="0" err="1"/>
              <a:t>container_name</a:t>
            </a:r>
            <a:r>
              <a:rPr lang="en-US" altLang="en-US" sz="1200" dirty="0"/>
              <a:t>&gt; </a:t>
            </a:r>
            <a:r>
              <a:rPr lang="en-US" altLang="en-US" sz="1200" dirty="0" smtClean="0"/>
              <a:t>bash</a:t>
            </a:r>
          </a:p>
          <a:p>
            <a:pPr eaLnBrk="0" fontAlgn="base" hangingPunct="0">
              <a:lnSpc>
                <a:spcPct val="100000"/>
              </a:lnSpc>
              <a:spcBef>
                <a:spcPct val="0"/>
              </a:spcBef>
              <a:spcAft>
                <a:spcPct val="0"/>
              </a:spcAft>
            </a:pPr>
            <a:r>
              <a:rPr lang="en-US" altLang="en-US" sz="1200" dirty="0" smtClean="0"/>
              <a:t>Stop </a:t>
            </a:r>
            <a:r>
              <a:rPr lang="en-US" altLang="en-US" sz="1200" dirty="0"/>
              <a:t>all containers: </a:t>
            </a:r>
            <a:r>
              <a:rPr lang="en-US" altLang="en-US" sz="1200" dirty="0" err="1"/>
              <a:t>docker</a:t>
            </a:r>
            <a:r>
              <a:rPr lang="en-US" altLang="en-US" sz="1200" dirty="0"/>
              <a:t> stop $(</a:t>
            </a:r>
            <a:r>
              <a:rPr lang="en-US" altLang="en-US" sz="1200" dirty="0" err="1"/>
              <a:t>docker</a:t>
            </a:r>
            <a:r>
              <a:rPr lang="en-US" altLang="en-US" sz="1200" dirty="0"/>
              <a:t> </a:t>
            </a:r>
            <a:r>
              <a:rPr lang="en-US" altLang="en-US" sz="1200" dirty="0" err="1"/>
              <a:t>ps</a:t>
            </a:r>
            <a:r>
              <a:rPr lang="en-US" altLang="en-US" sz="1200" dirty="0"/>
              <a:t> -</a:t>
            </a:r>
            <a:r>
              <a:rPr lang="en-US" altLang="en-US" sz="1200" dirty="0" err="1"/>
              <a:t>aq</a:t>
            </a:r>
            <a:r>
              <a:rPr lang="en-US" altLang="en-US" sz="1200" dirty="0"/>
              <a:t>)</a:t>
            </a:r>
            <a:endParaRPr lang="en-US" altLang="en-US" sz="1200" dirty="0" smtClean="0"/>
          </a:p>
        </p:txBody>
      </p:sp>
      <p:sp>
        <p:nvSpPr>
          <p:cNvPr id="8" name="Title 1"/>
          <p:cNvSpPr txBox="1">
            <a:spLocks/>
          </p:cNvSpPr>
          <p:nvPr/>
        </p:nvSpPr>
        <p:spPr>
          <a:xfrm>
            <a:off x="2516675" y="341679"/>
            <a:ext cx="8363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Useful Docker Commands</a:t>
            </a:r>
            <a:endParaRPr lang="en-US" dirty="0"/>
          </a:p>
        </p:txBody>
      </p:sp>
      <p:pic>
        <p:nvPicPr>
          <p:cNvPr id="9"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698" y="263300"/>
            <a:ext cx="1895994" cy="1482323"/>
          </a:xfrm>
          <a:prstGeom prst="rect">
            <a:avLst/>
          </a:prstGeom>
        </p:spPr>
      </p:pic>
    </p:spTree>
    <p:extLst>
      <p:ext uri="{BB962C8B-B14F-4D97-AF65-F5344CB8AC3E}">
        <p14:creationId xmlns:p14="http://schemas.microsoft.com/office/powerpoint/2010/main" val="202389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92478" y="349992"/>
            <a:ext cx="8363299" cy="1325563"/>
          </a:xfrm>
        </p:spPr>
        <p:txBody>
          <a:bodyPr/>
          <a:lstStyle/>
          <a:p>
            <a:r>
              <a:rPr lang="en-US" dirty="0" smtClean="0"/>
              <a:t>Install Docker on </a:t>
            </a:r>
            <a:r>
              <a:rPr lang="en-US" dirty="0"/>
              <a:t>U</a:t>
            </a:r>
            <a:r>
              <a:rPr lang="en-US" dirty="0" smtClean="0"/>
              <a:t>buntu</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01" y="271613"/>
            <a:ext cx="1895994" cy="1482323"/>
          </a:xfrm>
        </p:spPr>
      </p:pic>
      <p:sp>
        <p:nvSpPr>
          <p:cNvPr id="6" name="TextBox 5"/>
          <p:cNvSpPr txBox="1"/>
          <p:nvPr/>
        </p:nvSpPr>
        <p:spPr>
          <a:xfrm>
            <a:off x="1712422" y="2053242"/>
            <a:ext cx="10089685" cy="4154984"/>
          </a:xfrm>
          <a:prstGeom prst="rect">
            <a:avLst/>
          </a:prstGeom>
          <a:noFill/>
        </p:spPr>
        <p:txBody>
          <a:bodyPr wrap="none" rtlCol="0">
            <a:spAutoFit/>
          </a:bodyPr>
          <a:lstStyle/>
          <a:p>
            <a:pPr marL="285750" indent="-285750">
              <a:buFont typeface="Arial" panose="020B0604020202020204" pitchFamily="34" charset="0"/>
              <a:buChar char="•"/>
            </a:pPr>
            <a:r>
              <a:rPr lang="en-US" sz="1200" dirty="0" smtClean="0"/>
              <a:t>install CPG Key</a:t>
            </a:r>
          </a:p>
          <a:p>
            <a:pPr marL="742950" lvl="1" indent="-285750">
              <a:buFont typeface="Arial" panose="020B0604020202020204" pitchFamily="34" charset="0"/>
              <a:buChar char="•"/>
            </a:pPr>
            <a:r>
              <a:rPr lang="en-US" sz="1200" dirty="0" smtClean="0"/>
              <a:t>curl -</a:t>
            </a:r>
            <a:r>
              <a:rPr lang="en-US" sz="1200" dirty="0" err="1" smtClean="0"/>
              <a:t>fsSL</a:t>
            </a:r>
            <a:r>
              <a:rPr lang="en-US" sz="1200" dirty="0" smtClean="0"/>
              <a:t> https://download.docker.com/linux/ubuntu/gpg | </a:t>
            </a:r>
            <a:r>
              <a:rPr lang="en-US" sz="1200" dirty="0" err="1" smtClean="0"/>
              <a:t>sudo</a:t>
            </a:r>
            <a:r>
              <a:rPr lang="en-US" sz="1200" dirty="0" smtClean="0"/>
              <a:t> apt-key add –</a:t>
            </a:r>
          </a:p>
          <a:p>
            <a:pPr marL="285750" indent="-285750">
              <a:buFont typeface="Arial" panose="020B0604020202020204" pitchFamily="34" charset="0"/>
              <a:buChar char="•"/>
            </a:pPr>
            <a:r>
              <a:rPr lang="en-US" sz="1200" dirty="0" smtClean="0"/>
              <a:t>Add the Docker repository to APT sources:</a:t>
            </a:r>
          </a:p>
          <a:p>
            <a:pPr marL="742950" lvl="1" indent="-285750">
              <a:buFont typeface="Arial" panose="020B0604020202020204" pitchFamily="34" charset="0"/>
              <a:buChar char="•"/>
            </a:pPr>
            <a:r>
              <a:rPr lang="en-US" sz="1200" dirty="0" err="1" smtClean="0"/>
              <a:t>sudo</a:t>
            </a:r>
            <a:r>
              <a:rPr lang="en-US" sz="1200" dirty="0" smtClean="0"/>
              <a:t> add-apt-repository "deb [arch=amd64] https://download.docker.com/linux/ubuntu $(</a:t>
            </a:r>
            <a:r>
              <a:rPr lang="en-US" sz="1200" dirty="0" err="1" smtClean="0"/>
              <a:t>lsb_release</a:t>
            </a:r>
            <a:r>
              <a:rPr lang="en-US" sz="1200" dirty="0" smtClean="0"/>
              <a:t> -</a:t>
            </a:r>
            <a:r>
              <a:rPr lang="en-US" sz="1200" dirty="0" err="1" smtClean="0"/>
              <a:t>cs</a:t>
            </a:r>
            <a:r>
              <a:rPr lang="en-US" sz="1200" dirty="0" smtClean="0"/>
              <a:t>) stable"</a:t>
            </a:r>
          </a:p>
          <a:p>
            <a:pPr marL="285750" indent="-285750">
              <a:buFont typeface="Arial" panose="020B0604020202020204" pitchFamily="34" charset="0"/>
              <a:buChar char="•"/>
            </a:pPr>
            <a:r>
              <a:rPr lang="en-US" sz="1200" dirty="0" smtClean="0"/>
              <a:t>update Ubuntu</a:t>
            </a:r>
          </a:p>
          <a:p>
            <a:pPr marL="742950" lvl="1" indent="-285750">
              <a:buFont typeface="Arial" panose="020B0604020202020204" pitchFamily="34" charset="0"/>
              <a:buChar char="•"/>
            </a:pPr>
            <a:r>
              <a:rPr lang="en-US" sz="1200" dirty="0" err="1" smtClean="0"/>
              <a:t>sudo</a:t>
            </a:r>
            <a:r>
              <a:rPr lang="en-US" sz="1200" dirty="0" smtClean="0"/>
              <a:t> apt-get upgrade</a:t>
            </a:r>
          </a:p>
          <a:p>
            <a:pPr marL="742950" lvl="1" indent="-285750">
              <a:buFont typeface="Arial" panose="020B0604020202020204" pitchFamily="34" charset="0"/>
              <a:buChar char="•"/>
            </a:pPr>
            <a:r>
              <a:rPr lang="en-US" sz="1200" dirty="0" err="1" smtClean="0"/>
              <a:t>sudo</a:t>
            </a:r>
            <a:r>
              <a:rPr lang="en-US" sz="1200" dirty="0" smtClean="0"/>
              <a:t> apt-get update</a:t>
            </a:r>
            <a:endParaRPr lang="en-US" sz="1200" dirty="0"/>
          </a:p>
          <a:p>
            <a:pPr marL="285750" indent="-285750">
              <a:buFont typeface="Arial" panose="020B0604020202020204" pitchFamily="34" charset="0"/>
              <a:buChar char="•"/>
            </a:pPr>
            <a:r>
              <a:rPr lang="en-US" sz="1200" dirty="0" smtClean="0"/>
              <a:t>check repo</a:t>
            </a:r>
          </a:p>
          <a:p>
            <a:pPr marL="742950" lvl="1" indent="-285750">
              <a:buFont typeface="Arial" panose="020B0604020202020204" pitchFamily="34" charset="0"/>
              <a:buChar char="•"/>
            </a:pPr>
            <a:r>
              <a:rPr lang="en-US" sz="1200" dirty="0" smtClean="0"/>
              <a:t>apt-cache policy </a:t>
            </a:r>
            <a:r>
              <a:rPr lang="en-US" sz="1200" dirty="0" err="1" smtClean="0"/>
              <a:t>docker-ce</a:t>
            </a:r>
            <a:endParaRPr lang="en-US" sz="1200" dirty="0" smtClean="0"/>
          </a:p>
          <a:p>
            <a:pPr marL="285750" indent="-285750">
              <a:buFont typeface="Arial" panose="020B0604020202020204" pitchFamily="34" charset="0"/>
              <a:buChar char="•"/>
            </a:pPr>
            <a:r>
              <a:rPr lang="en-US" sz="1200" dirty="0" smtClean="0"/>
              <a:t>install Docker</a:t>
            </a:r>
          </a:p>
          <a:p>
            <a:pPr marL="742950" lvl="1" indent="-285750">
              <a:buFont typeface="Arial" panose="020B0604020202020204" pitchFamily="34" charset="0"/>
              <a:buChar char="•"/>
            </a:pPr>
            <a:r>
              <a:rPr lang="en-US" sz="1200" dirty="0" err="1" smtClean="0"/>
              <a:t>sudo</a:t>
            </a:r>
            <a:r>
              <a:rPr lang="en-US" sz="1200" dirty="0" smtClean="0"/>
              <a:t> apt-get install -y </a:t>
            </a:r>
            <a:r>
              <a:rPr lang="en-US" sz="1200" dirty="0" err="1" smtClean="0"/>
              <a:t>docker-ce</a:t>
            </a:r>
            <a:endParaRPr lang="en-US" sz="1200" dirty="0" smtClean="0"/>
          </a:p>
          <a:p>
            <a:pPr marL="285750" indent="-285750">
              <a:buFont typeface="Arial" panose="020B0604020202020204" pitchFamily="34" charset="0"/>
              <a:buChar char="•"/>
            </a:pPr>
            <a:r>
              <a:rPr lang="en-US" sz="1200" dirty="0" smtClean="0"/>
              <a:t>check Docker version</a:t>
            </a:r>
          </a:p>
          <a:p>
            <a:pPr marL="742950" lvl="1" indent="-285750">
              <a:buFont typeface="Arial" panose="020B0604020202020204" pitchFamily="34" charset="0"/>
              <a:buChar char="•"/>
            </a:pPr>
            <a:r>
              <a:rPr lang="en-US" sz="1200" dirty="0" err="1" smtClean="0"/>
              <a:t>docker</a:t>
            </a:r>
            <a:r>
              <a:rPr lang="en-US" sz="1200" dirty="0" smtClean="0"/>
              <a:t> -v</a:t>
            </a:r>
          </a:p>
          <a:p>
            <a:endParaRPr lang="en-US" sz="1200" dirty="0" smtClean="0"/>
          </a:p>
          <a:p>
            <a:pPr marL="285750" indent="-285750">
              <a:buFont typeface="Arial" panose="020B0604020202020204" pitchFamily="34" charset="0"/>
              <a:buChar char="•"/>
            </a:pPr>
            <a:r>
              <a:rPr lang="en-US" sz="1200" dirty="0" smtClean="0"/>
              <a:t>install Docker Composer (on Ubuntu it is not automatically installed with Docker)</a:t>
            </a:r>
          </a:p>
          <a:p>
            <a:pPr marL="285750" indent="-285750">
              <a:buFont typeface="Arial" panose="020B0604020202020204" pitchFamily="34" charset="0"/>
              <a:buChar char="•"/>
            </a:pPr>
            <a:r>
              <a:rPr lang="en-US" sz="1200" dirty="0" smtClean="0"/>
              <a:t>check latest version (1.19)</a:t>
            </a:r>
          </a:p>
          <a:p>
            <a:pPr marL="285750" indent="-285750">
              <a:buFont typeface="Arial" panose="020B0604020202020204" pitchFamily="34" charset="0"/>
              <a:buChar char="•"/>
            </a:pPr>
            <a:r>
              <a:rPr lang="en-US" sz="1200" dirty="0" smtClean="0"/>
              <a:t>Install</a:t>
            </a:r>
          </a:p>
          <a:p>
            <a:pPr marL="742950" lvl="1" indent="-285750">
              <a:buFont typeface="Arial" panose="020B0604020202020204" pitchFamily="34" charset="0"/>
              <a:buChar char="•"/>
            </a:pPr>
            <a:r>
              <a:rPr lang="en-US" sz="1200" dirty="0" smtClean="0"/>
              <a:t>curl -L https://github.com/docker/compose/releases/download/1.19.0/docker-compose-`uname -s`-`</a:t>
            </a:r>
            <a:r>
              <a:rPr lang="en-US" sz="1200" dirty="0" err="1" smtClean="0"/>
              <a:t>uname</a:t>
            </a:r>
            <a:r>
              <a:rPr lang="en-US" sz="1200" dirty="0" smtClean="0"/>
              <a:t> -m` -o /</a:t>
            </a:r>
            <a:r>
              <a:rPr lang="en-US" sz="1200" dirty="0" err="1" smtClean="0"/>
              <a:t>usr</a:t>
            </a:r>
            <a:r>
              <a:rPr lang="en-US" sz="1200" dirty="0" smtClean="0"/>
              <a:t>/local/bin/</a:t>
            </a:r>
            <a:r>
              <a:rPr lang="en-US" sz="1200" dirty="0" err="1" smtClean="0"/>
              <a:t>docker</a:t>
            </a:r>
            <a:r>
              <a:rPr lang="en-US" sz="1200" dirty="0" smtClean="0"/>
              <a:t>-compose</a:t>
            </a:r>
          </a:p>
          <a:p>
            <a:pPr marL="285750" indent="-285750">
              <a:buFont typeface="Arial" panose="020B0604020202020204" pitchFamily="34" charset="0"/>
              <a:buChar char="•"/>
            </a:pPr>
            <a:r>
              <a:rPr lang="en-US" sz="1200" dirty="0" smtClean="0"/>
              <a:t>set permission</a:t>
            </a:r>
          </a:p>
          <a:p>
            <a:pPr marL="742950" lvl="1" indent="-285750">
              <a:buFont typeface="Arial" panose="020B0604020202020204" pitchFamily="34" charset="0"/>
              <a:buChar char="•"/>
            </a:pPr>
            <a:r>
              <a:rPr lang="en-US" sz="1200" dirty="0" err="1" smtClean="0"/>
              <a:t>sudo</a:t>
            </a:r>
            <a:r>
              <a:rPr lang="en-US" sz="1200" dirty="0" smtClean="0"/>
              <a:t> </a:t>
            </a:r>
            <a:r>
              <a:rPr lang="en-US" sz="1200" dirty="0" err="1" smtClean="0"/>
              <a:t>chmod</a:t>
            </a:r>
            <a:r>
              <a:rPr lang="en-US" sz="1200" dirty="0" smtClean="0"/>
              <a:t> +x /</a:t>
            </a:r>
            <a:r>
              <a:rPr lang="en-US" sz="1200" dirty="0" err="1" smtClean="0"/>
              <a:t>usr</a:t>
            </a:r>
            <a:r>
              <a:rPr lang="en-US" sz="1200" dirty="0" smtClean="0"/>
              <a:t>/local/bin/</a:t>
            </a:r>
            <a:r>
              <a:rPr lang="en-US" sz="1200" dirty="0" err="1" smtClean="0"/>
              <a:t>docker</a:t>
            </a:r>
            <a:r>
              <a:rPr lang="en-US" sz="1200" dirty="0" smtClean="0"/>
              <a:t>-compose</a:t>
            </a:r>
          </a:p>
          <a:p>
            <a:pPr marL="285750" indent="-285750">
              <a:buFont typeface="Arial" panose="020B0604020202020204" pitchFamily="34" charset="0"/>
              <a:buChar char="•"/>
            </a:pPr>
            <a:r>
              <a:rPr lang="en-US" sz="1200" dirty="0" smtClean="0"/>
              <a:t>check version</a:t>
            </a:r>
          </a:p>
          <a:p>
            <a:pPr marL="742950" lvl="1" indent="-285750">
              <a:buFont typeface="Arial" panose="020B0604020202020204" pitchFamily="34" charset="0"/>
              <a:buChar char="•"/>
            </a:pPr>
            <a:r>
              <a:rPr lang="en-US" sz="1200" dirty="0" err="1" smtClean="0"/>
              <a:t>docker</a:t>
            </a:r>
            <a:r>
              <a:rPr lang="en-US" sz="1200" dirty="0" smtClean="0"/>
              <a:t>-compose --version</a:t>
            </a:r>
          </a:p>
        </p:txBody>
      </p:sp>
    </p:spTree>
    <p:extLst>
      <p:ext uri="{BB962C8B-B14F-4D97-AF65-F5344CB8AC3E}">
        <p14:creationId xmlns:p14="http://schemas.microsoft.com/office/powerpoint/2010/main" val="287191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9258" y="549496"/>
            <a:ext cx="1404851" cy="751595"/>
          </a:xfrm>
        </p:spPr>
      </p:pic>
      <p:sp>
        <p:nvSpPr>
          <p:cNvPr id="9" name="Title 1"/>
          <p:cNvSpPr>
            <a:spLocks noGrp="1"/>
          </p:cNvSpPr>
          <p:nvPr>
            <p:ph type="title"/>
          </p:nvPr>
        </p:nvSpPr>
        <p:spPr>
          <a:xfrm>
            <a:off x="2192478" y="349992"/>
            <a:ext cx="8363299" cy="1325563"/>
          </a:xfrm>
        </p:spPr>
        <p:txBody>
          <a:bodyPr/>
          <a:lstStyle/>
          <a:p>
            <a:r>
              <a:rPr lang="en-US" dirty="0" smtClean="0"/>
              <a:t>Go Lang Setup on Ubuntu</a:t>
            </a:r>
            <a:endParaRPr lang="en-US" dirty="0"/>
          </a:p>
        </p:txBody>
      </p:sp>
      <p:sp>
        <p:nvSpPr>
          <p:cNvPr id="10" name="TextBox 9"/>
          <p:cNvSpPr txBox="1"/>
          <p:nvPr/>
        </p:nvSpPr>
        <p:spPr>
          <a:xfrm>
            <a:off x="1712422" y="2053242"/>
            <a:ext cx="5491119" cy="3600986"/>
          </a:xfrm>
          <a:prstGeom prst="rect">
            <a:avLst/>
          </a:prstGeom>
          <a:noFill/>
        </p:spPr>
        <p:txBody>
          <a:bodyPr wrap="none" rtlCol="0">
            <a:spAutoFit/>
          </a:bodyPr>
          <a:lstStyle/>
          <a:p>
            <a:pPr marL="285750" indent="-285750">
              <a:buFont typeface="Arial" panose="020B0604020202020204" pitchFamily="34" charset="0"/>
              <a:buChar char="•"/>
            </a:pPr>
            <a:r>
              <a:rPr lang="en-US" sz="1200" dirty="0" smtClean="0"/>
              <a:t>check go website for latest version (1.10)</a:t>
            </a:r>
          </a:p>
          <a:p>
            <a:pPr marL="285750" indent="-285750">
              <a:buFont typeface="Arial" panose="020B0604020202020204" pitchFamily="34" charset="0"/>
              <a:buChar char="•"/>
            </a:pPr>
            <a:r>
              <a:rPr lang="en-US" sz="1200" dirty="0" smtClean="0"/>
              <a:t>Download</a:t>
            </a:r>
          </a:p>
          <a:p>
            <a:pPr marL="742950" lvl="1" indent="-285750">
              <a:buFont typeface="Arial" panose="020B0604020202020204" pitchFamily="34" charset="0"/>
              <a:buChar char="•"/>
            </a:pPr>
            <a:r>
              <a:rPr lang="en-US" sz="1200" dirty="0" smtClean="0"/>
              <a:t>curl -O https://storage.googleapis.com/golang/go1.10.linux-amd64.tar.gz</a:t>
            </a:r>
          </a:p>
          <a:p>
            <a:pPr marL="285750" indent="-285750">
              <a:buFont typeface="Arial" panose="020B0604020202020204" pitchFamily="34" charset="0"/>
              <a:buChar char="•"/>
            </a:pPr>
            <a:r>
              <a:rPr lang="en-US" sz="1200" dirty="0" err="1" smtClean="0"/>
              <a:t>Untar</a:t>
            </a:r>
            <a:endParaRPr lang="en-US" sz="1200" dirty="0" smtClean="0"/>
          </a:p>
          <a:p>
            <a:pPr marL="742950" lvl="1" indent="-285750">
              <a:buFont typeface="Arial" panose="020B0604020202020204" pitchFamily="34" charset="0"/>
              <a:buChar char="•"/>
            </a:pPr>
            <a:r>
              <a:rPr lang="en-US" sz="1200" dirty="0" smtClean="0"/>
              <a:t>tar </a:t>
            </a:r>
            <a:r>
              <a:rPr lang="en-US" sz="1200" dirty="0" err="1" smtClean="0"/>
              <a:t>xvf</a:t>
            </a:r>
            <a:r>
              <a:rPr lang="en-US" sz="1200" dirty="0" smtClean="0"/>
              <a:t> go1.10.linux-amd64.tar.g</a:t>
            </a:r>
          </a:p>
          <a:p>
            <a:pPr marL="285750" indent="-285750">
              <a:buFont typeface="Arial" panose="020B0604020202020204" pitchFamily="34" charset="0"/>
              <a:buChar char="•"/>
            </a:pPr>
            <a:r>
              <a:rPr lang="en-US" sz="1200" dirty="0" smtClean="0"/>
              <a:t>change go user to </a:t>
            </a:r>
            <a:r>
              <a:rPr lang="en-US" sz="1200" dirty="0" err="1" smtClean="0"/>
              <a:t>root:root</a:t>
            </a:r>
            <a:endParaRPr lang="en-US" sz="1200" dirty="0" smtClean="0"/>
          </a:p>
          <a:p>
            <a:pPr marL="742950" lvl="1" indent="-285750">
              <a:buFont typeface="Arial" panose="020B0604020202020204" pitchFamily="34" charset="0"/>
              <a:buChar char="•"/>
            </a:pPr>
            <a:r>
              <a:rPr lang="en-US" sz="1200" dirty="0" err="1" smtClean="0"/>
              <a:t>sudo</a:t>
            </a:r>
            <a:r>
              <a:rPr lang="en-US" sz="1200" dirty="0" smtClean="0"/>
              <a:t> </a:t>
            </a:r>
            <a:r>
              <a:rPr lang="en-US" sz="1200" dirty="0" err="1" smtClean="0"/>
              <a:t>chown</a:t>
            </a:r>
            <a:r>
              <a:rPr lang="en-US" sz="1200" dirty="0" smtClean="0"/>
              <a:t> -R </a:t>
            </a:r>
            <a:r>
              <a:rPr lang="en-US" sz="1200" dirty="0" err="1" smtClean="0"/>
              <a:t>root:root</a:t>
            </a:r>
            <a:r>
              <a:rPr lang="en-US" sz="1200" dirty="0" smtClean="0"/>
              <a:t> ./go</a:t>
            </a:r>
          </a:p>
          <a:p>
            <a:pPr marL="285750" indent="-285750">
              <a:buFont typeface="Arial" panose="020B0604020202020204" pitchFamily="34" charset="0"/>
              <a:buChar char="•"/>
            </a:pPr>
            <a:r>
              <a:rPr lang="en-US" sz="1200" dirty="0" smtClean="0"/>
              <a:t>move directory</a:t>
            </a:r>
          </a:p>
          <a:p>
            <a:pPr marL="742950" lvl="1" indent="-285750">
              <a:buFont typeface="Arial" panose="020B0604020202020204" pitchFamily="34" charset="0"/>
              <a:buChar char="•"/>
            </a:pPr>
            <a:r>
              <a:rPr lang="en-US" sz="1200" dirty="0" err="1" smtClean="0"/>
              <a:t>sudo</a:t>
            </a:r>
            <a:r>
              <a:rPr lang="en-US" sz="1200" dirty="0" smtClean="0"/>
              <a:t> mv go /</a:t>
            </a:r>
            <a:r>
              <a:rPr lang="en-US" sz="1200" dirty="0" err="1" smtClean="0"/>
              <a:t>usr</a:t>
            </a:r>
            <a:r>
              <a:rPr lang="en-US" sz="1200" dirty="0" smtClean="0"/>
              <a:t>/local</a:t>
            </a:r>
          </a:p>
          <a:p>
            <a:pPr marL="285750" indent="-285750">
              <a:buFont typeface="Arial" panose="020B0604020202020204" pitchFamily="34" charset="0"/>
              <a:buChar char="•"/>
            </a:pPr>
            <a:r>
              <a:rPr lang="en-US" sz="1200" dirty="0" smtClean="0"/>
              <a:t>set go path</a:t>
            </a:r>
          </a:p>
          <a:p>
            <a:pPr marL="742950" lvl="1" indent="-285750">
              <a:buFont typeface="Arial" panose="020B0604020202020204" pitchFamily="34" charset="0"/>
              <a:buChar char="•"/>
            </a:pPr>
            <a:r>
              <a:rPr lang="en-US" sz="1200" dirty="0" err="1" smtClean="0"/>
              <a:t>pico</a:t>
            </a:r>
            <a:r>
              <a:rPr lang="en-US" sz="1200" dirty="0" smtClean="0"/>
              <a:t> ~/.profile</a:t>
            </a:r>
          </a:p>
          <a:p>
            <a:pPr marL="742950" lvl="1" indent="-285750">
              <a:buFont typeface="Arial" panose="020B0604020202020204" pitchFamily="34" charset="0"/>
              <a:buChar char="•"/>
            </a:pPr>
            <a:r>
              <a:rPr lang="en-US" sz="1200" dirty="0" smtClean="0"/>
              <a:t>add this to the bottom of the file</a:t>
            </a:r>
          </a:p>
          <a:p>
            <a:pPr marL="1200150" lvl="2" indent="-285750">
              <a:buFont typeface="Arial" panose="020B0604020202020204" pitchFamily="34" charset="0"/>
              <a:buChar char="•"/>
            </a:pPr>
            <a:r>
              <a:rPr lang="en-US" sz="1200" dirty="0" smtClean="0"/>
              <a:t>export GOPATH=$HOME/work</a:t>
            </a:r>
          </a:p>
          <a:p>
            <a:pPr marL="1200150" lvl="2" indent="-285750">
              <a:buFont typeface="Arial" panose="020B0604020202020204" pitchFamily="34" charset="0"/>
              <a:buChar char="•"/>
            </a:pPr>
            <a:r>
              <a:rPr lang="en-US" sz="1200" dirty="0" smtClean="0"/>
              <a:t>export PATH=$PATH:/</a:t>
            </a:r>
            <a:r>
              <a:rPr lang="en-US" sz="1200" dirty="0" err="1" smtClean="0"/>
              <a:t>usr</a:t>
            </a:r>
            <a:r>
              <a:rPr lang="en-US" sz="1200" dirty="0" smtClean="0"/>
              <a:t>/local/go/bin:$GOPATH/bin</a:t>
            </a:r>
          </a:p>
          <a:p>
            <a:pPr marL="742950" lvl="1" indent="-285750">
              <a:buFont typeface="Arial" panose="020B0604020202020204" pitchFamily="34" charset="0"/>
              <a:buChar char="•"/>
            </a:pPr>
            <a:r>
              <a:rPr lang="en-US" sz="1200" dirty="0" smtClean="0"/>
              <a:t>Save and exit file</a:t>
            </a:r>
          </a:p>
          <a:p>
            <a:pPr marL="742950" lvl="1" indent="-285750">
              <a:buFont typeface="Arial" panose="020B0604020202020204" pitchFamily="34" charset="0"/>
              <a:buChar char="•"/>
            </a:pPr>
            <a:r>
              <a:rPr lang="en-US" sz="1200" dirty="0" smtClean="0"/>
              <a:t>refresh profile</a:t>
            </a:r>
          </a:p>
          <a:p>
            <a:pPr marL="1200150" lvl="2" indent="-285750">
              <a:buFont typeface="Arial" panose="020B0604020202020204" pitchFamily="34" charset="0"/>
              <a:buChar char="•"/>
            </a:pPr>
            <a:r>
              <a:rPr lang="en-US" sz="1200" dirty="0" smtClean="0"/>
              <a:t>source ~/.profile</a:t>
            </a:r>
          </a:p>
          <a:p>
            <a:pPr marL="742950" lvl="1" indent="-285750">
              <a:buFont typeface="Arial" panose="020B0604020202020204" pitchFamily="34" charset="0"/>
              <a:buChar char="•"/>
            </a:pPr>
            <a:r>
              <a:rPr lang="en-US" sz="1200" dirty="0" smtClean="0"/>
              <a:t>Check Version</a:t>
            </a:r>
          </a:p>
          <a:p>
            <a:pPr marL="1200150" lvl="2" indent="-285750">
              <a:buFont typeface="Arial" panose="020B0604020202020204" pitchFamily="34" charset="0"/>
              <a:buChar char="•"/>
            </a:pPr>
            <a:r>
              <a:rPr lang="en-US" sz="1200" dirty="0" smtClean="0"/>
              <a:t>go version</a:t>
            </a:r>
          </a:p>
        </p:txBody>
      </p:sp>
    </p:spTree>
    <p:extLst>
      <p:ext uri="{BB962C8B-B14F-4D97-AF65-F5344CB8AC3E}">
        <p14:creationId xmlns:p14="http://schemas.microsoft.com/office/powerpoint/2010/main" val="99417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lstStyle/>
          <a:p>
            <a:r>
              <a:rPr lang="en-US" dirty="0" err="1" smtClean="0"/>
              <a:t>Hyperledger</a:t>
            </a:r>
            <a:r>
              <a:rPr lang="en-US" dirty="0" smtClean="0"/>
              <a:t> Fabric :: Shell Script</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8" name="Rectangle 1"/>
          <p:cNvSpPr>
            <a:spLocks noGrp="1" noChangeArrowheads="1"/>
          </p:cNvSpPr>
          <p:nvPr>
            <p:ph idx="1"/>
          </p:nvPr>
        </p:nvSpPr>
        <p:spPr bwMode="auto">
          <a:xfrm>
            <a:off x="838200" y="1937758"/>
            <a:ext cx="10009909"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#!/bin/bash</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Copyright IBM Corp. All Rights Reserved.</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SPDX-License-Identifier: Apache-2.0</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current version of fabric released</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export VERSION=${1:-1.0.6}</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current version of fabric-ca released</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export CA_VERSION=${2:-$VERSION}</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export ARCH=$(echo "$(</a:t>
            </a:r>
            <a:r>
              <a:rPr kumimoji="0" lang="en-US" altLang="en-US" sz="1000" b="0" i="0" u="none" strike="noStrike" cap="none" normalizeH="0" baseline="0" dirty="0" err="1" smtClean="0">
                <a:ln>
                  <a:noFill/>
                </a:ln>
                <a:solidFill>
                  <a:schemeClr val="tx1"/>
                </a:solidFill>
                <a:effectLst/>
              </a:rPr>
              <a:t>uname</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s|tr</a:t>
            </a:r>
            <a:r>
              <a:rPr kumimoji="0" lang="en-US" altLang="en-US" sz="1000" b="0" i="0" u="none" strike="noStrike" cap="none" normalizeH="0" baseline="0" dirty="0" smtClean="0">
                <a:ln>
                  <a:noFill/>
                </a:ln>
                <a:solidFill>
                  <a:schemeClr val="tx1"/>
                </a:solidFill>
                <a:effectLst/>
              </a:rPr>
              <a:t> '[:upper:]' '[:lower:]'|</a:t>
            </a:r>
            <a:r>
              <a:rPr kumimoji="0" lang="en-US" altLang="en-US" sz="1000" b="0" i="0" u="none" strike="noStrike" cap="none" normalizeH="0" baseline="0" dirty="0" err="1" smtClean="0">
                <a:ln>
                  <a:noFill/>
                </a:ln>
                <a:solidFill>
                  <a:schemeClr val="tx1"/>
                </a:solidFill>
                <a:effectLst/>
              </a:rPr>
              <a:t>sed</a:t>
            </a:r>
            <a:r>
              <a:rPr kumimoji="0" lang="en-US" altLang="en-US" sz="1000" b="0" i="0" u="none" strike="noStrike" cap="none" normalizeH="0" baseline="0" dirty="0" smtClean="0">
                <a:ln>
                  <a:noFill/>
                </a:ln>
                <a:solidFill>
                  <a:schemeClr val="tx1"/>
                </a:solidFill>
                <a:effectLst/>
              </a:rPr>
              <a:t> 's/mingw64_nt.*/windows/')-$(</a:t>
            </a:r>
            <a:r>
              <a:rPr kumimoji="0" lang="en-US" altLang="en-US" sz="1000" b="0" i="0" u="none" strike="noStrike" cap="none" normalizeH="0" baseline="0" dirty="0" err="1" smtClean="0">
                <a:ln>
                  <a:noFill/>
                </a:ln>
                <a:solidFill>
                  <a:schemeClr val="tx1"/>
                </a:solidFill>
                <a:effectLst/>
              </a:rPr>
              <a:t>uname</a:t>
            </a:r>
            <a:r>
              <a:rPr kumimoji="0" lang="en-US" altLang="en-US" sz="1000" b="0" i="0" u="none" strike="noStrike" cap="none" normalizeH="0" baseline="0" dirty="0" smtClean="0">
                <a:ln>
                  <a:noFill/>
                </a:ln>
                <a:solidFill>
                  <a:schemeClr val="tx1"/>
                </a:solidFill>
                <a:effectLst/>
              </a:rPr>
              <a:t> -m | </a:t>
            </a:r>
            <a:r>
              <a:rPr kumimoji="0" lang="en-US" altLang="en-US" sz="1000" b="0" i="0" u="none" strike="noStrike" cap="none" normalizeH="0" baseline="0" dirty="0" err="1" smtClean="0">
                <a:ln>
                  <a:noFill/>
                </a:ln>
                <a:solidFill>
                  <a:schemeClr val="tx1"/>
                </a:solidFill>
                <a:effectLst/>
              </a:rPr>
              <a:t>sed</a:t>
            </a:r>
            <a:r>
              <a:rPr kumimoji="0" lang="en-US" altLang="en-US" sz="1000" b="0" i="0" u="none" strike="noStrike" cap="none" normalizeH="0" baseline="0" dirty="0" smtClean="0">
                <a:ln>
                  <a:noFill/>
                </a:ln>
                <a:solidFill>
                  <a:schemeClr val="tx1"/>
                </a:solidFill>
                <a:effectLst/>
              </a:rPr>
              <a:t> 's/x86_64/amd64/g')" | </a:t>
            </a:r>
            <a:r>
              <a:rPr kumimoji="0" lang="en-US" altLang="en-US" sz="1000" b="0" i="0" u="none" strike="noStrike" cap="none" normalizeH="0" baseline="0" dirty="0" err="1" smtClean="0">
                <a:ln>
                  <a:noFill/>
                </a:ln>
                <a:solidFill>
                  <a:schemeClr val="tx1"/>
                </a:solidFill>
                <a:effectLst/>
              </a:rPr>
              <a:t>awk</a:t>
            </a:r>
            <a:r>
              <a:rPr kumimoji="0" lang="en-US" altLang="en-US" sz="1000" b="0" i="0" u="none" strike="noStrike" cap="none" normalizeH="0" baseline="0" dirty="0" smtClean="0">
                <a:ln>
                  <a:noFill/>
                </a:ln>
                <a:solidFill>
                  <a:schemeClr val="tx1"/>
                </a:solidFill>
                <a:effectLst/>
              </a:rPr>
              <a:t> '{print </a:t>
            </a:r>
            <a:r>
              <a:rPr kumimoji="0" lang="en-US" altLang="en-US" sz="1000" b="0" i="0" u="none" strike="noStrike" cap="none" normalizeH="0" baseline="0" dirty="0" err="1" smtClean="0">
                <a:ln>
                  <a:noFill/>
                </a:ln>
                <a:solidFill>
                  <a:schemeClr val="tx1"/>
                </a:solidFill>
                <a:effectLst/>
              </a:rPr>
              <a:t>tolower</a:t>
            </a:r>
            <a:r>
              <a:rPr kumimoji="0" lang="en-US" altLang="en-US" sz="1000" b="0" i="0" u="none" strike="noStrike" cap="none" normalizeH="0" baseline="0" dirty="0" smtClean="0">
                <a:ln>
                  <a:noFill/>
                </a:ln>
                <a:solidFill>
                  <a:schemeClr val="tx1"/>
                </a:solidFill>
                <a:effectLst/>
              </a:rPr>
              <a:t>($0)}')</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#Set MARCH variable </a:t>
            </a:r>
            <a:r>
              <a:rPr kumimoji="0" lang="en-US" altLang="en-US" sz="1000" b="0" i="0" u="none" strike="noStrike" cap="none" normalizeH="0" baseline="0" dirty="0" err="1" smtClean="0">
                <a:ln>
                  <a:noFill/>
                </a:ln>
                <a:solidFill>
                  <a:schemeClr val="tx1"/>
                </a:solidFill>
                <a:effectLst/>
              </a:rPr>
              <a:t>i.e</a:t>
            </a:r>
            <a:r>
              <a:rPr kumimoji="0" lang="en-US" altLang="en-US" sz="1000" b="0" i="0" u="none" strike="noStrike" cap="none" normalizeH="0" baseline="0" dirty="0" smtClean="0">
                <a:ln>
                  <a:noFill/>
                </a:ln>
                <a:solidFill>
                  <a:schemeClr val="tx1"/>
                </a:solidFill>
                <a:effectLst/>
              </a:rPr>
              <a:t> ppc64le,s390x,x86_64,i386</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MARCH=`</a:t>
            </a:r>
            <a:r>
              <a:rPr kumimoji="0" lang="en-US" altLang="en-US" sz="1000" b="0" i="0" u="none" strike="noStrike" cap="none" normalizeH="0" baseline="0" dirty="0" err="1" smtClean="0">
                <a:ln>
                  <a:noFill/>
                </a:ln>
                <a:solidFill>
                  <a:schemeClr val="tx1"/>
                </a:solidFill>
                <a:effectLst/>
              </a:rPr>
              <a:t>uname</a:t>
            </a:r>
            <a:r>
              <a:rPr kumimoji="0" lang="en-US" altLang="en-US" sz="1000" b="0" i="0" u="none" strike="noStrike" cap="none" normalizeH="0" baseline="0" dirty="0" smtClean="0">
                <a:ln>
                  <a:noFill/>
                </a:ln>
                <a:solidFill>
                  <a:schemeClr val="tx1"/>
                </a:solidFill>
                <a:effectLst/>
              </a:rPr>
              <a:t> -m`</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dockerFabricPull</a:t>
            </a:r>
            <a:r>
              <a:rPr kumimoji="0" lang="en-US" altLang="en-US" sz="1000"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local FABRIC_TAG=$1</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for IMAGES in peer </a:t>
            </a:r>
            <a:r>
              <a:rPr kumimoji="0" lang="en-US" altLang="en-US" sz="1000" b="0" i="0" u="none" strike="noStrike" cap="none" normalizeH="0" baseline="0" dirty="0" err="1" smtClean="0">
                <a:ln>
                  <a:noFill/>
                </a:ln>
                <a:solidFill>
                  <a:schemeClr val="tx1"/>
                </a:solidFill>
                <a:effectLst/>
              </a:rPr>
              <a:t>orderer</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couchdb</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ccenv</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javaenv</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kafka</a:t>
            </a:r>
            <a:r>
              <a:rPr kumimoji="0" lang="en-US" altLang="en-US" sz="1000" b="0" i="0" u="none" strike="noStrike" cap="none" normalizeH="0" baseline="0" dirty="0" smtClean="0">
                <a:ln>
                  <a:noFill/>
                </a:ln>
                <a:solidFill>
                  <a:schemeClr val="tx1"/>
                </a:solidFill>
                <a:effectLst/>
              </a:rPr>
              <a:t> zookeeper tools; do</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echo "==&gt; FABRIC IMAGE: $IMAGES"</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echo</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docker</a:t>
            </a:r>
            <a:r>
              <a:rPr kumimoji="0" lang="en-US" altLang="en-US" sz="1000" b="0" i="0" u="none" strike="noStrike" cap="none" normalizeH="0" baseline="0" dirty="0" smtClean="0">
                <a:ln>
                  <a:noFill/>
                </a:ln>
                <a:solidFill>
                  <a:schemeClr val="tx1"/>
                </a:solidFill>
                <a:effectLst/>
              </a:rPr>
              <a:t> pull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/fabric-$IMAGES:$FABRIC_TAG</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docker</a:t>
            </a:r>
            <a:r>
              <a:rPr kumimoji="0" lang="en-US" altLang="en-US" sz="1000" b="0" i="0" u="none" strike="noStrike" cap="none" normalizeH="0" baseline="0" dirty="0" smtClean="0">
                <a:ln>
                  <a:noFill/>
                </a:ln>
                <a:solidFill>
                  <a:schemeClr val="tx1"/>
                </a:solidFill>
                <a:effectLst/>
              </a:rPr>
              <a:t> tag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/fabric-$IMAGES:$FABRIC_TAG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/fabric-$IMAGES</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done</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1917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lstStyle/>
          <a:p>
            <a:r>
              <a:rPr lang="en-US" dirty="0" err="1" smtClean="0"/>
              <a:t>Hyperledger</a:t>
            </a:r>
            <a:r>
              <a:rPr lang="en-US" dirty="0" smtClean="0"/>
              <a:t> Fabric :: Shell Script</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8" name="Rectangle 1"/>
          <p:cNvSpPr>
            <a:spLocks noGrp="1" noChangeArrowheads="1"/>
          </p:cNvSpPr>
          <p:nvPr>
            <p:ph idx="1"/>
          </p:nvPr>
        </p:nvSpPr>
        <p:spPr bwMode="auto">
          <a:xfrm>
            <a:off x="838200" y="2091646"/>
            <a:ext cx="10009909"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dockerCaPull</a:t>
            </a:r>
            <a:r>
              <a:rPr kumimoji="0" lang="en-US" altLang="en-US" sz="1000"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local CA_TAG=$1</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echo "==&gt; FABRIC CA IMAGE"</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echo</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docker</a:t>
            </a:r>
            <a:r>
              <a:rPr kumimoji="0" lang="en-US" altLang="en-US" sz="1000" b="0" i="0" u="none" strike="noStrike" cap="none" normalizeH="0" baseline="0" dirty="0" smtClean="0">
                <a:ln>
                  <a:noFill/>
                </a:ln>
                <a:solidFill>
                  <a:schemeClr val="tx1"/>
                </a:solidFill>
                <a:effectLst/>
              </a:rPr>
              <a:t> pull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/fabric-ca:$CA_TAG</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docker</a:t>
            </a:r>
            <a:r>
              <a:rPr kumimoji="0" lang="en-US" altLang="en-US" sz="1000" b="0" i="0" u="none" strike="noStrike" cap="none" normalizeH="0" baseline="0" dirty="0" smtClean="0">
                <a:ln>
                  <a:noFill/>
                </a:ln>
                <a:solidFill>
                  <a:schemeClr val="tx1"/>
                </a:solidFill>
                <a:effectLst/>
              </a:rPr>
              <a:t> tag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/fabric-ca:$CA_TAG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/fabric-ca</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${CA_TAG:="$MARCH-$CA_VERSION"}</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${FABRIC_TAG:="$MARCH-$VERSION"}</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echo "===&gt; Downloading platform binaries"</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curl https://nexus.hyperledger.org/content/repositories/releases/org/hyperledger/fabric/hyperledger-fabric/${ARCH}-${VERSION}/hyperledger-fabric-${ARCH}-${VERSION}.tar.gz | tar </a:t>
            </a:r>
            <a:r>
              <a:rPr kumimoji="0" lang="en-US" altLang="en-US" sz="1000" b="0" i="0" u="none" strike="noStrike" cap="none" normalizeH="0" baseline="0" dirty="0" err="1" smtClean="0">
                <a:ln>
                  <a:noFill/>
                </a:ln>
                <a:solidFill>
                  <a:schemeClr val="tx1"/>
                </a:solidFill>
                <a:effectLst/>
              </a:rPr>
              <a:t>xz</a:t>
            </a: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echo "===&gt; Pulling fabric Images"</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dockerFabricPull</a:t>
            </a:r>
            <a:r>
              <a:rPr kumimoji="0" lang="en-US" altLang="en-US" sz="1000" b="0" i="0" u="none" strike="noStrike" cap="none" normalizeH="0" baseline="0" dirty="0" smtClean="0">
                <a:ln>
                  <a:noFill/>
                </a:ln>
                <a:solidFill>
                  <a:schemeClr val="tx1"/>
                </a:solidFill>
                <a:effectLst/>
              </a:rPr>
              <a:t> ${FABRIC_TAG}</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echo "===&gt; Pulling fabric ca Image"</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dockerCaPull</a:t>
            </a:r>
            <a:r>
              <a:rPr kumimoji="0" lang="en-US" altLang="en-US" sz="1000" b="0" i="0" u="none" strike="noStrike" cap="none" normalizeH="0" baseline="0" dirty="0" smtClean="0">
                <a:ln>
                  <a:noFill/>
                </a:ln>
                <a:solidFill>
                  <a:schemeClr val="tx1"/>
                </a:solidFill>
                <a:effectLst/>
              </a:rPr>
              <a:t> ${CA_TAG}</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echo</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echo "===&gt; List out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docker</a:t>
            </a:r>
            <a:r>
              <a:rPr kumimoji="0" lang="en-US" altLang="en-US" sz="1000" b="0" i="0" u="none" strike="noStrike" cap="none" normalizeH="0" baseline="0" dirty="0" smtClean="0">
                <a:ln>
                  <a:noFill/>
                </a:ln>
                <a:solidFill>
                  <a:schemeClr val="tx1"/>
                </a:solidFill>
                <a:effectLst/>
              </a:rPr>
              <a:t> images"</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docker</a:t>
            </a:r>
            <a:r>
              <a:rPr kumimoji="0" lang="en-US" altLang="en-US" sz="1000" b="0" i="0" u="none" strike="noStrike" cap="none" normalizeH="0" baseline="0" dirty="0" smtClean="0">
                <a:ln>
                  <a:noFill/>
                </a:ln>
                <a:solidFill>
                  <a:schemeClr val="tx1"/>
                </a:solidFill>
                <a:effectLst/>
              </a:rPr>
              <a:t> images | </a:t>
            </a:r>
            <a:r>
              <a:rPr kumimoji="0" lang="en-US" altLang="en-US" sz="1000" b="0" i="0" u="none" strike="noStrike" cap="none" normalizeH="0" baseline="0" dirty="0" err="1" smtClean="0">
                <a:ln>
                  <a:noFill/>
                </a:ln>
                <a:solidFill>
                  <a:schemeClr val="tx1"/>
                </a:solidFill>
                <a:effectLst/>
              </a:rPr>
              <a:t>grep</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80544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lstStyle/>
          <a:p>
            <a:r>
              <a:rPr lang="en-US" dirty="0" err="1" smtClean="0"/>
              <a:t>Hyperledger</a:t>
            </a:r>
            <a:r>
              <a:rPr lang="en-US" dirty="0" smtClean="0"/>
              <a:t> Fabric :: Shell Script</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8" name="Rectangle 1"/>
          <p:cNvSpPr>
            <a:spLocks noGrp="1" noChangeArrowheads="1"/>
          </p:cNvSpPr>
          <p:nvPr>
            <p:ph idx="1"/>
          </p:nvPr>
        </p:nvSpPr>
        <p:spPr bwMode="auto">
          <a:xfrm>
            <a:off x="838200" y="1783871"/>
            <a:ext cx="1000990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curl -</a:t>
            </a:r>
            <a:r>
              <a:rPr kumimoji="0" lang="en-US" altLang="en-US" sz="1000" b="0" i="0" u="none" strike="noStrike" cap="none" normalizeH="0" baseline="0" dirty="0" err="1" smtClean="0">
                <a:ln>
                  <a:noFill/>
                </a:ln>
                <a:solidFill>
                  <a:schemeClr val="tx1"/>
                </a:solidFill>
                <a:effectLst/>
              </a:rPr>
              <a:t>sSL</a:t>
            </a:r>
            <a:r>
              <a:rPr kumimoji="0" lang="en-US" altLang="en-US" sz="1000" b="0" i="0" u="none" strike="noStrike" cap="none" normalizeH="0" baseline="0" dirty="0" smtClean="0">
                <a:ln>
                  <a:noFill/>
                </a:ln>
                <a:solidFill>
                  <a:schemeClr val="tx1"/>
                </a:solidFill>
                <a:effectLst/>
              </a:rPr>
              <a:t> https://goo.gl/kFFqh5 | bash -s 1.0.6</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===&gt; List out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docker</a:t>
            </a:r>
            <a:r>
              <a:rPr kumimoji="0" lang="en-US" altLang="en-US" sz="1000" b="0" i="0" u="none" strike="noStrike" cap="none" normalizeH="0" baseline="0" dirty="0" smtClean="0">
                <a:ln>
                  <a:noFill/>
                </a:ln>
                <a:solidFill>
                  <a:schemeClr val="tx1"/>
                </a:solidFill>
                <a:effectLst/>
              </a:rPr>
              <a:t> images</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a:t>
            </a:r>
            <a:r>
              <a:rPr kumimoji="0" lang="en-US" altLang="en-US" sz="1000" b="0" i="0" u="none" strike="noStrike" cap="none" normalizeH="0" baseline="0" dirty="0" err="1" smtClean="0">
                <a:ln>
                  <a:noFill/>
                </a:ln>
                <a:solidFill>
                  <a:schemeClr val="tx1"/>
                </a:solidFill>
                <a:effectLst/>
              </a:rPr>
              <a:t>couchdb</a:t>
            </a:r>
            <a:r>
              <a:rPr kumimoji="0" lang="en-US" altLang="en-US" sz="1000" b="0" i="0" u="none" strike="noStrike" cap="none" normalizeH="0" baseline="0" dirty="0" smtClean="0">
                <a:ln>
                  <a:noFill/>
                </a:ln>
                <a:solidFill>
                  <a:schemeClr val="tx1"/>
                </a:solidFill>
                <a:effectLst/>
              </a:rPr>
              <a:t>     x86_64-1.0.6        380446aa57b6        2 weeks ago         1.5GB</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a:t>
            </a:r>
            <a:r>
              <a:rPr kumimoji="0" lang="en-US" altLang="en-US" sz="1000" b="0" i="0" u="none" strike="noStrike" cap="none" normalizeH="0" baseline="0" dirty="0" err="1" smtClean="0">
                <a:ln>
                  <a:noFill/>
                </a:ln>
                <a:solidFill>
                  <a:schemeClr val="tx1"/>
                </a:solidFill>
                <a:effectLst/>
              </a:rPr>
              <a:t>kafka</a:t>
            </a:r>
            <a:r>
              <a:rPr kumimoji="0" lang="en-US" altLang="en-US" sz="1000" b="0" i="0" u="none" strike="noStrike" cap="none" normalizeH="0" baseline="0" dirty="0" smtClean="0">
                <a:ln>
                  <a:noFill/>
                </a:ln>
                <a:solidFill>
                  <a:schemeClr val="tx1"/>
                </a:solidFill>
                <a:effectLst/>
              </a:rPr>
              <a:t>       x86_64-1.0.6        4e726a9527ec        2 weeks ago         1.29GB</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/fabric-zookeeper   x86_64-1.0.6        205a873eee5d        2 weeks ago         1.32GB</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/fabric-tools       x86_64-1.0.6        322eaa2b8786        2 weeks ago         1.33GB</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a:t>
            </a:r>
            <a:r>
              <a:rPr kumimoji="0" lang="en-US" altLang="en-US" sz="1000" b="0" i="0" u="none" strike="noStrike" cap="none" normalizeH="0" baseline="0" dirty="0" err="1" smtClean="0">
                <a:ln>
                  <a:noFill/>
                </a:ln>
                <a:solidFill>
                  <a:schemeClr val="tx1"/>
                </a:solidFill>
                <a:effectLst/>
              </a:rPr>
              <a:t>orderer</a:t>
            </a:r>
            <a:r>
              <a:rPr kumimoji="0" lang="en-US" altLang="en-US" sz="1000" b="0" i="0" u="none" strike="noStrike" cap="none" normalizeH="0" baseline="0" dirty="0" smtClean="0">
                <a:ln>
                  <a:noFill/>
                </a:ln>
                <a:solidFill>
                  <a:schemeClr val="tx1"/>
                </a:solidFill>
                <a:effectLst/>
              </a:rPr>
              <a:t>     x86_64-1.0.6        659d92c1be85        2 weeks ago         151MB</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/fabric-peer        x86_64-1.0.6        28c7c07db540        2 weeks ago         154MB</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a:t>
            </a:r>
            <a:r>
              <a:rPr kumimoji="0" lang="en-US" altLang="en-US" sz="1000" b="0" i="0" u="none" strike="noStrike" cap="none" normalizeH="0" baseline="0" dirty="0" err="1" smtClean="0">
                <a:ln>
                  <a:noFill/>
                </a:ln>
                <a:solidFill>
                  <a:schemeClr val="tx1"/>
                </a:solidFill>
                <a:effectLst/>
              </a:rPr>
              <a:t>javaenv</a:t>
            </a:r>
            <a:r>
              <a:rPr kumimoji="0" lang="en-US" altLang="en-US" sz="1000" b="0" i="0" u="none" strike="noStrike" cap="none" normalizeH="0" baseline="0" dirty="0" smtClean="0">
                <a:ln>
                  <a:noFill/>
                </a:ln>
                <a:solidFill>
                  <a:schemeClr val="tx1"/>
                </a:solidFill>
                <a:effectLst/>
              </a:rPr>
              <a:t>     x86_64-1.0.6        b39e5e521f2a        2 weeks ago         1.41GB</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/fabric-ca          x86_64-1.0.6        fe3c9b6542cf        2 weeks ago         238MB</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a:t>
            </a:r>
            <a:r>
              <a:rPr kumimoji="0" lang="en-US" altLang="en-US" sz="1000" b="0" i="0" u="none" strike="noStrike" cap="none" normalizeH="0" baseline="0" dirty="0" err="1" smtClean="0">
                <a:ln>
                  <a:noFill/>
                </a:ln>
                <a:solidFill>
                  <a:schemeClr val="tx1"/>
                </a:solidFill>
                <a:effectLst/>
              </a:rPr>
              <a:t>ccenv</a:t>
            </a:r>
            <a:r>
              <a:rPr kumimoji="0" lang="en-US" altLang="en-US" sz="1000" b="0" i="0" u="none" strike="noStrike" cap="none" normalizeH="0" baseline="0" dirty="0" smtClean="0">
                <a:ln>
                  <a:noFill/>
                </a:ln>
                <a:solidFill>
                  <a:schemeClr val="tx1"/>
                </a:solidFill>
                <a:effectLst/>
              </a:rPr>
              <a:t>       x86_64-1.0.6        2e695012bcff        2 weeks ago         1.28GB</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set path</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-set the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 fabric bin directory to path</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export PATH=/home/</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/fabric/bin:$PATH</a:t>
            </a:r>
          </a:p>
          <a:p>
            <a:pPr marL="0" lvl="0" indent="0" eaLnBrk="0" fontAlgn="base" hangingPunct="0">
              <a:lnSpc>
                <a:spcPct val="100000"/>
              </a:lnSpc>
              <a:spcBef>
                <a:spcPct val="0"/>
              </a:spcBef>
              <a:spcAft>
                <a:spcPct val="0"/>
              </a:spcAft>
              <a:buNone/>
            </a:pPr>
            <a:endParaRPr lang="en-US" altLang="en-US" sz="1000" dirty="0"/>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setup </a:t>
            </a:r>
            <a:r>
              <a:rPr kumimoji="0" lang="en-US" altLang="en-US" sz="1000" b="0" i="0" u="none" strike="noStrike" cap="none" normalizeH="0" baseline="0" dirty="0" err="1" smtClean="0">
                <a:ln>
                  <a:noFill/>
                </a:ln>
                <a:solidFill>
                  <a:schemeClr val="tx1"/>
                </a:solidFill>
                <a:effectLst/>
              </a:rPr>
              <a:t>hyperledger</a:t>
            </a:r>
            <a:r>
              <a:rPr kumimoji="0" lang="en-US" altLang="en-US" sz="1000" b="0" i="0" u="none" strike="noStrike" cap="none" normalizeH="0" baseline="0" dirty="0" smtClean="0">
                <a:ln>
                  <a:noFill/>
                </a:ln>
                <a:solidFill>
                  <a:schemeClr val="tx1"/>
                </a:solidFill>
                <a:effectLst/>
              </a:rPr>
              <a:t> fabric</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 generate the required files</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./byfn.sh -m generate</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 will create the following information</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 channel-artifacts [ folder]</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 crypto-</a:t>
            </a:r>
            <a:r>
              <a:rPr kumimoji="0" lang="en-US" altLang="en-US" sz="1000" b="0" i="0" u="none" strike="noStrike" cap="none" normalizeH="0" baseline="0" dirty="0" err="1" smtClean="0">
                <a:ln>
                  <a:noFill/>
                </a:ln>
                <a:solidFill>
                  <a:schemeClr val="tx1"/>
                </a:solidFill>
                <a:effectLst/>
              </a:rPr>
              <a:t>config</a:t>
            </a:r>
            <a:r>
              <a:rPr kumimoji="0" lang="en-US" altLang="en-US" sz="1000" b="0" i="0" u="none" strike="noStrike" cap="none" normalizeH="0" baseline="0" dirty="0" smtClean="0">
                <a:ln>
                  <a:noFill/>
                </a:ln>
                <a:solidFill>
                  <a:schemeClr val="tx1"/>
                </a:solidFill>
                <a:effectLst/>
              </a:rPr>
              <a:t> [Folder ]</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 docker-compose-e2e.yaml [ Files</a:t>
            </a:r>
            <a:r>
              <a:rPr kumimoji="0" lang="en-US" altLang="en-US" sz="1000" b="0" i="0" u="none" strike="noStrike" cap="none" normalizeH="0" baseline="0" dirty="0" smtClean="0">
                <a:ln>
                  <a:noFill/>
                </a:ln>
                <a:solidFill>
                  <a:schemeClr val="tx1"/>
                </a:solidFill>
                <a:effectLst/>
              </a:rPr>
              <a:t>]</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9593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Custom Setup</a:t>
            </a:r>
            <a:br>
              <a:rPr lang="en-US" dirty="0" smtClean="0"/>
            </a:br>
            <a:r>
              <a:rPr lang="en-US" sz="2200" dirty="0" smtClean="0"/>
              <a:t>Membership Service Providers( MSP)</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8" name="Rectangle 1"/>
          <p:cNvSpPr>
            <a:spLocks noGrp="1" noChangeArrowheads="1"/>
          </p:cNvSpPr>
          <p:nvPr>
            <p:ph idx="1"/>
          </p:nvPr>
        </p:nvSpPr>
        <p:spPr bwMode="auto">
          <a:xfrm>
            <a:off x="838200" y="2205687"/>
            <a:ext cx="1000990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Note:</a:t>
            </a:r>
          </a:p>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Membership Service Provider (MSP) is a component that aims to offer an abstraction of a membership operation architecture.</a:t>
            </a:r>
          </a:p>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MSP name and MSP ID needs to specified in order to reference the MSP in the Network and the MSP ID has to be unique across the instance</a:t>
            </a:r>
          </a:p>
          <a:p>
            <a:pPr eaLnBrk="0" fontAlgn="base" hangingPunct="0">
              <a:lnSpc>
                <a:spcPct val="100000"/>
              </a:lnSpc>
              <a:spcBef>
                <a:spcPct val="0"/>
              </a:spcBef>
              <a:spcAft>
                <a:spcPct val="0"/>
              </a:spcAft>
            </a:pPr>
            <a:endParaRPr lang="en-US" altLang="en-US" sz="1000" dirty="0"/>
          </a:p>
          <a:p>
            <a:pPr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Cypto-config.yaml</a:t>
            </a:r>
            <a:r>
              <a:rPr kumimoji="0" lang="en-US" altLang="en-US" sz="1000" b="0" i="0" u="none" strike="noStrike" cap="none" normalizeH="0" baseline="0" dirty="0" smtClean="0">
                <a:ln>
                  <a:noFill/>
                </a:ln>
                <a:solidFill>
                  <a:schemeClr val="tx1"/>
                </a:solidFill>
                <a:effectLst/>
              </a:rPr>
              <a:t> file notes:</a:t>
            </a:r>
          </a:p>
          <a:p>
            <a:pPr lvl="1"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Orderers</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OrdererOrgs</a:t>
            </a:r>
            <a:r>
              <a:rPr kumimoji="0" lang="en-US" altLang="en-US" sz="1000" b="0" i="0" u="none" strike="noStrike" cap="none" normalizeH="0" baseline="0" dirty="0" smtClean="0">
                <a:ln>
                  <a:noFill/>
                </a:ln>
                <a:solidFill>
                  <a:schemeClr val="tx1"/>
                </a:solidFill>
                <a:effectLst/>
              </a:rPr>
              <a:t>]</a:t>
            </a: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have multiply order as it will become a single point of failure (min 3)</a:t>
            </a:r>
          </a:p>
          <a:p>
            <a:pPr lvl="1"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Config</a:t>
            </a:r>
            <a:r>
              <a:rPr kumimoji="0" lang="en-US" altLang="en-US" sz="1000" b="0" i="0" u="none" strike="noStrike" cap="none" normalizeH="0" baseline="0" dirty="0" smtClean="0">
                <a:ln>
                  <a:noFill/>
                </a:ln>
                <a:solidFill>
                  <a:schemeClr val="tx1"/>
                </a:solidFill>
                <a:effectLst/>
              </a:rPr>
              <a:t>:</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Name</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The name of the organization</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Keep it simple and try not to use special characters try to keep it to standard ANSII</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Domain</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use FQDN</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does not have to be TLD</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only visible internally</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Specs</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used to configure multiple </a:t>
            </a:r>
            <a:r>
              <a:rPr kumimoji="0" lang="en-US" altLang="en-US" sz="1000" b="0" i="0" u="none" strike="noStrike" cap="none" normalizeH="0" baseline="0" dirty="0" err="1" smtClean="0">
                <a:ln>
                  <a:noFill/>
                </a:ln>
                <a:solidFill>
                  <a:schemeClr val="tx1"/>
                </a:solidFill>
                <a:effectLst/>
              </a:rPr>
              <a:t>orderers</a:t>
            </a:r>
            <a:endParaRPr kumimoji="0" lang="en-US" altLang="en-US" sz="1000" b="0" i="0" u="none" strike="noStrike" cap="none" normalizeH="0" baseline="0" dirty="0" smtClean="0">
              <a:ln>
                <a:noFill/>
              </a:ln>
              <a:solidFill>
                <a:schemeClr val="tx1"/>
              </a:solidFill>
              <a:effectLst/>
            </a:endParaRPr>
          </a:p>
          <a:p>
            <a:pPr lvl="1"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Peers  [</a:t>
            </a:r>
            <a:r>
              <a:rPr kumimoji="0" lang="en-US" altLang="en-US" sz="1000" b="0" i="0" u="none" strike="noStrike" cap="none" normalizeH="0" baseline="0" dirty="0" err="1" smtClean="0">
                <a:ln>
                  <a:noFill/>
                </a:ln>
                <a:solidFill>
                  <a:schemeClr val="tx1"/>
                </a:solidFill>
                <a:effectLst/>
              </a:rPr>
              <a:t>PeerOrg</a:t>
            </a:r>
            <a:r>
              <a:rPr kumimoji="0" lang="en-US" altLang="en-US" sz="1000" b="0" i="0" u="none" strike="noStrike" cap="none" normalizeH="0" baseline="0" dirty="0" smtClean="0">
                <a:ln>
                  <a:noFill/>
                </a:ln>
                <a:solidFill>
                  <a:schemeClr val="tx1"/>
                </a:solidFill>
                <a:effectLst/>
              </a:rPr>
              <a:t>]</a:t>
            </a:r>
          </a:p>
          <a:p>
            <a:pPr lvl="2"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the peers section is very similar to the </a:t>
            </a:r>
            <a:r>
              <a:rPr kumimoji="0" lang="en-US" altLang="en-US" sz="1000" b="0" i="0" u="none" strike="noStrike" cap="none" normalizeH="0" baseline="0" dirty="0" err="1" smtClean="0">
                <a:ln>
                  <a:noFill/>
                </a:ln>
                <a:solidFill>
                  <a:schemeClr val="tx1"/>
                </a:solidFill>
                <a:effectLst/>
              </a:rPr>
              <a:t>orderers</a:t>
            </a:r>
            <a:r>
              <a:rPr kumimoji="0" lang="en-US" altLang="en-US" sz="1000" b="0" i="0" u="none" strike="noStrike" cap="none" normalizeH="0" baseline="0" dirty="0" smtClean="0">
                <a:ln>
                  <a:noFill/>
                </a:ln>
                <a:solidFill>
                  <a:schemeClr val="tx1"/>
                </a:solidFill>
                <a:effectLst/>
              </a:rPr>
              <a:t> it has a few other </a:t>
            </a:r>
            <a:r>
              <a:rPr kumimoji="0" lang="en-US" altLang="en-US" sz="1000" b="0" i="0" u="none" strike="noStrike" cap="none" normalizeH="0" baseline="0" dirty="0" err="1" smtClean="0">
                <a:ln>
                  <a:noFill/>
                </a:ln>
                <a:solidFill>
                  <a:schemeClr val="tx1"/>
                </a:solidFill>
                <a:effectLst/>
              </a:rPr>
              <a:t>paramters</a:t>
            </a:r>
            <a:endParaRPr kumimoji="0" lang="en-US" altLang="en-US" sz="1000" b="0" i="0" u="none" strike="noStrike" cap="none" normalizeH="0" baseline="0" dirty="0" smtClean="0">
              <a:ln>
                <a:noFill/>
              </a:ln>
              <a:solidFill>
                <a:schemeClr val="tx1"/>
              </a:solidFill>
              <a:effectLst/>
            </a:endParaRPr>
          </a:p>
          <a:p>
            <a:pPr lvl="2"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Config</a:t>
            </a:r>
            <a:endParaRPr kumimoji="0" lang="en-US" altLang="en-US" sz="1000" b="0" i="0" u="none" strike="noStrike" cap="none" normalizeH="0" baseline="0" dirty="0" smtClean="0">
              <a:ln>
                <a:noFill/>
              </a:ln>
              <a:solidFill>
                <a:schemeClr val="tx1"/>
              </a:solidFill>
              <a:effectLst/>
            </a:endParaRP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Template</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use to create peers</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do not have one peer have at least 3</a:t>
            </a:r>
          </a:p>
          <a:p>
            <a:pPr lvl="3"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User</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used to create users</a:t>
            </a:r>
          </a:p>
          <a:p>
            <a:pPr lvl="4"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might be useful if you have predefined users</a:t>
            </a:r>
          </a:p>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most of the time in production you will use your </a:t>
            </a:r>
            <a:r>
              <a:rPr kumimoji="0" lang="en-US" altLang="en-US" sz="1000" b="0" i="0" u="none" strike="noStrike" cap="none" normalizeH="0" baseline="0" dirty="0" err="1" smtClean="0">
                <a:ln>
                  <a:noFill/>
                </a:ln>
                <a:solidFill>
                  <a:schemeClr val="tx1"/>
                </a:solidFill>
                <a:effectLst/>
              </a:rPr>
              <a:t>orgainization</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err="1" smtClean="0">
                <a:ln>
                  <a:noFill/>
                </a:ln>
                <a:solidFill>
                  <a:schemeClr val="tx1"/>
                </a:solidFill>
                <a:effectLst/>
              </a:rPr>
              <a:t>auth</a:t>
            </a:r>
            <a:r>
              <a:rPr kumimoji="0" lang="en-US" altLang="en-US" sz="1000" b="0" i="0" u="none" strike="noStrike" cap="none" normalizeH="0" baseline="0" dirty="0" smtClean="0">
                <a:ln>
                  <a:noFill/>
                </a:ln>
                <a:solidFill>
                  <a:schemeClr val="tx1"/>
                </a:solidFill>
                <a:effectLst/>
              </a:rPr>
              <a:t> server like LDAP</a:t>
            </a:r>
          </a:p>
          <a:p>
            <a:pPr lvl="1" eaLnBrk="0" fontAlgn="base" hangingPunct="0">
              <a:lnSpc>
                <a:spcPct val="100000"/>
              </a:lnSpc>
              <a:spcBef>
                <a:spcPct val="0"/>
              </a:spcBef>
              <a:spcAft>
                <a:spcPct val="0"/>
              </a:spcAft>
            </a:pPr>
            <a:endParaRPr kumimoji="0" lang="en-US" altLang="en-US" sz="1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84054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4066" y="349992"/>
            <a:ext cx="8161712" cy="1325563"/>
          </a:xfrm>
        </p:spPr>
        <p:txBody>
          <a:bodyPr>
            <a:normAutofit/>
          </a:bodyPr>
          <a:lstStyle/>
          <a:p>
            <a:pPr algn="ctr"/>
            <a:r>
              <a:rPr lang="en-US" dirty="0" err="1" smtClean="0"/>
              <a:t>Hyperledger</a:t>
            </a:r>
            <a:r>
              <a:rPr lang="en-US" dirty="0" smtClean="0"/>
              <a:t> Fabric :: Custom Setup</a:t>
            </a:r>
            <a:br>
              <a:rPr lang="en-US" dirty="0" smtClean="0"/>
            </a:br>
            <a:r>
              <a:rPr lang="en-US" sz="2200" dirty="0" smtClean="0"/>
              <a:t>Membership Service Providers( MSP)</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93" y="349992"/>
            <a:ext cx="1459570" cy="1459570"/>
          </a:xfrm>
          <a:prstGeom prst="rect">
            <a:avLst/>
          </a:prstGeom>
        </p:spPr>
      </p:pic>
      <p:sp>
        <p:nvSpPr>
          <p:cNvPr id="8" name="Rectangle 1"/>
          <p:cNvSpPr>
            <a:spLocks noGrp="1" noChangeArrowheads="1"/>
          </p:cNvSpPr>
          <p:nvPr>
            <p:ph idx="1"/>
          </p:nvPr>
        </p:nvSpPr>
        <p:spPr bwMode="auto">
          <a:xfrm>
            <a:off x="838200" y="2667353"/>
            <a:ext cx="1000990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SAMPLE:</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OrdererOrgs</a:t>
            </a:r>
            <a:r>
              <a:rPr kumimoji="0" lang="en-US" altLang="en-US" sz="1000" b="0" i="0" u="none" strike="noStrike" cap="none" normalizeH="0" baseline="0" dirty="0" smtClean="0">
                <a:ln>
                  <a:noFill/>
                </a:ln>
                <a:solidFill>
                  <a:schemeClr val="tx1"/>
                </a:solidFill>
                <a:effectLst/>
              </a:rPr>
              <a:t>:</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 Name: </a:t>
            </a:r>
            <a:r>
              <a:rPr kumimoji="0" lang="en-US" altLang="en-US" sz="1000" b="0" i="0" u="none" strike="noStrike" cap="none" normalizeH="0" baseline="0" dirty="0" err="1" smtClean="0">
                <a:ln>
                  <a:noFill/>
                </a:ln>
                <a:solidFill>
                  <a:schemeClr val="tx1"/>
                </a:solidFill>
                <a:effectLst/>
              </a:rPr>
              <a:t>OrdererNodeDynamic</a:t>
            </a: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Domain: nodedynamics.com</a:t>
            </a: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	Specs:</a:t>
            </a:r>
          </a:p>
          <a:p>
            <a:pPr marL="0" lvl="0" indent="0" eaLnBrk="0" fontAlgn="base" hangingPunct="0">
              <a:lnSpc>
                <a:spcPct val="100000"/>
              </a:lnSpc>
              <a:spcBef>
                <a:spcPct val="0"/>
              </a:spcBef>
              <a:spcAft>
                <a:spcPct val="0"/>
              </a:spcAft>
              <a:buNone/>
            </a:pPr>
            <a:r>
              <a:rPr lang="en-US" altLang="en-US" sz="1000" dirty="0"/>
              <a:t>	</a:t>
            </a:r>
            <a:r>
              <a:rPr lang="en-US" altLang="en-US" sz="1000" dirty="0" smtClean="0"/>
              <a:t>	</a:t>
            </a:r>
            <a:r>
              <a:rPr kumimoji="0" lang="en-US" altLang="en-US" sz="1000" b="0" i="0" u="none" strike="noStrike" cap="none" normalizeH="0" baseline="0" dirty="0" smtClean="0">
                <a:ln>
                  <a:noFill/>
                </a:ln>
                <a:solidFill>
                  <a:schemeClr val="tx1"/>
                </a:solidFill>
                <a:effectLst/>
              </a:rPr>
              <a:t>- Hostname: orderer1</a:t>
            </a:r>
          </a:p>
          <a:p>
            <a:pPr marL="0" lvl="0" indent="0" eaLnBrk="0" fontAlgn="base" hangingPunct="0">
              <a:lnSpc>
                <a:spcPct val="100000"/>
              </a:lnSpc>
              <a:spcBef>
                <a:spcPct val="0"/>
              </a:spcBef>
              <a:spcAft>
                <a:spcPct val="0"/>
              </a:spcAft>
              <a:buNone/>
            </a:pPr>
            <a:r>
              <a:rPr lang="en-US" altLang="en-US" sz="1000" dirty="0"/>
              <a:t>	</a:t>
            </a:r>
            <a:r>
              <a:rPr lang="en-US" altLang="en-US" sz="1000" dirty="0" smtClean="0"/>
              <a:t>	</a:t>
            </a:r>
            <a:r>
              <a:rPr kumimoji="0" lang="en-US" altLang="en-US" sz="1000" b="0" i="0" u="none" strike="noStrike" cap="none" normalizeH="0" baseline="0" dirty="0" smtClean="0">
                <a:ln>
                  <a:noFill/>
                </a:ln>
                <a:solidFill>
                  <a:schemeClr val="tx1"/>
                </a:solidFill>
                <a:effectLst/>
              </a:rPr>
              <a:t>- Hostname: orderer2</a:t>
            </a:r>
          </a:p>
          <a:p>
            <a:pPr marL="0" lvl="0" indent="0" eaLnBrk="0" fontAlgn="base" hangingPunct="0">
              <a:lnSpc>
                <a:spcPct val="100000"/>
              </a:lnSpc>
              <a:spcBef>
                <a:spcPct val="0"/>
              </a:spcBef>
              <a:spcAft>
                <a:spcPct val="0"/>
              </a:spcAft>
              <a:buNone/>
            </a:pP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err="1" smtClean="0">
                <a:ln>
                  <a:noFill/>
                </a:ln>
                <a:solidFill>
                  <a:schemeClr val="tx1"/>
                </a:solidFill>
                <a:effectLst/>
              </a:rPr>
              <a:t>PeerOrgs</a:t>
            </a:r>
            <a:r>
              <a:rPr kumimoji="0" lang="en-US" altLang="en-US" sz="1000" b="0" i="0" u="none" strike="noStrike" cap="none" normalizeH="0" baseline="0" dirty="0" smtClean="0">
                <a:ln>
                  <a:noFill/>
                </a:ln>
                <a:solidFill>
                  <a:schemeClr val="tx1"/>
                </a:solidFill>
                <a:effectLst/>
              </a:rPr>
              <a:t>:</a:t>
            </a:r>
          </a:p>
          <a:p>
            <a:pPr marL="0" lvl="0" indent="0" eaLnBrk="0" fontAlgn="base" hangingPunct="0">
              <a:lnSpc>
                <a:spcPct val="100000"/>
              </a:lnSpc>
              <a:spcBef>
                <a:spcPct val="0"/>
              </a:spcBef>
              <a:spcAft>
                <a:spcPct val="0"/>
              </a:spcAft>
              <a:buNone/>
            </a:pPr>
            <a:r>
              <a:rPr lang="en-US" altLang="en-US" sz="1000" dirty="0"/>
              <a:t>	</a:t>
            </a:r>
            <a:r>
              <a:rPr kumimoji="0" lang="en-US" altLang="en-US" sz="1000" b="0" i="0" u="none" strike="noStrike" cap="none" normalizeH="0" baseline="0" dirty="0" smtClean="0">
                <a:ln>
                  <a:noFill/>
                </a:ln>
                <a:solidFill>
                  <a:schemeClr val="tx1"/>
                </a:solidFill>
                <a:effectLst/>
              </a:rPr>
              <a:t>- Name: </a:t>
            </a:r>
            <a:r>
              <a:rPr kumimoji="0" lang="en-US" altLang="en-US" sz="1000" b="0" i="0" u="none" strike="noStrike" cap="none" normalizeH="0" baseline="0" dirty="0" err="1" smtClean="0">
                <a:ln>
                  <a:noFill/>
                </a:ln>
                <a:solidFill>
                  <a:schemeClr val="tx1"/>
                </a:solidFill>
                <a:effectLst/>
              </a:rPr>
              <a:t>NodeDynamics</a:t>
            </a:r>
            <a:endParaRPr kumimoji="0" lang="en-US" altLang="en-US" sz="1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lang="en-US" altLang="en-US" sz="1000" dirty="0"/>
              <a:t>	</a:t>
            </a:r>
            <a:r>
              <a:rPr kumimoji="0" lang="en-US" altLang="en-US" sz="1000" b="0" i="0" u="none" strike="noStrike" cap="none" normalizeH="0" baseline="0" dirty="0" smtClean="0">
                <a:ln>
                  <a:noFill/>
                </a:ln>
                <a:solidFill>
                  <a:schemeClr val="tx1"/>
                </a:solidFill>
                <a:effectLst/>
              </a:rPr>
              <a:t>Domain: hl0.nodedynamics.com</a:t>
            </a:r>
          </a:p>
          <a:p>
            <a:pPr marL="0" lvl="0" indent="0" eaLnBrk="0" fontAlgn="base" hangingPunct="0">
              <a:lnSpc>
                <a:spcPct val="100000"/>
              </a:lnSpc>
              <a:spcBef>
                <a:spcPct val="0"/>
              </a:spcBef>
              <a:spcAft>
                <a:spcPct val="0"/>
              </a:spcAft>
              <a:buNone/>
            </a:pPr>
            <a:r>
              <a:rPr lang="en-US" altLang="en-US" sz="1000" dirty="0"/>
              <a:t>	</a:t>
            </a:r>
            <a:r>
              <a:rPr kumimoji="0" lang="en-US" altLang="en-US" sz="1000" b="0" i="0" u="none" strike="noStrike" cap="none" normalizeH="0" baseline="0" dirty="0" smtClean="0">
                <a:ln>
                  <a:noFill/>
                </a:ln>
                <a:solidFill>
                  <a:schemeClr val="tx1"/>
                </a:solidFill>
                <a:effectLst/>
              </a:rPr>
              <a:t>Template:</a:t>
            </a:r>
          </a:p>
          <a:p>
            <a:pPr marL="0" lvl="0" indent="0" eaLnBrk="0" fontAlgn="base" hangingPunct="0">
              <a:lnSpc>
                <a:spcPct val="100000"/>
              </a:lnSpc>
              <a:spcBef>
                <a:spcPct val="0"/>
              </a:spcBef>
              <a:spcAft>
                <a:spcPct val="0"/>
              </a:spcAft>
              <a:buNone/>
            </a:pPr>
            <a:r>
              <a:rPr lang="en-US" altLang="en-US" sz="1000" dirty="0"/>
              <a:t>	</a:t>
            </a:r>
            <a:r>
              <a:rPr lang="en-US" altLang="en-US" sz="1000" dirty="0" smtClean="0"/>
              <a:t>	</a:t>
            </a:r>
            <a:r>
              <a:rPr kumimoji="0" lang="en-US" altLang="en-US" sz="1000" b="0" i="0" u="none" strike="noStrike" cap="none" normalizeH="0" baseline="0" dirty="0" smtClean="0">
                <a:ln>
                  <a:noFill/>
                </a:ln>
                <a:solidFill>
                  <a:schemeClr val="tx1"/>
                </a:solidFill>
                <a:effectLst/>
              </a:rPr>
              <a:t>Count: 3</a:t>
            </a:r>
          </a:p>
          <a:p>
            <a:pPr marL="0" lvl="0" indent="0" eaLnBrk="0" fontAlgn="base" hangingPunct="0">
              <a:lnSpc>
                <a:spcPct val="100000"/>
              </a:lnSpc>
              <a:spcBef>
                <a:spcPct val="0"/>
              </a:spcBef>
              <a:spcAft>
                <a:spcPct val="0"/>
              </a:spcAft>
              <a:buNone/>
            </a:pPr>
            <a:r>
              <a:rPr lang="en-US" altLang="en-US" sz="1000" dirty="0"/>
              <a:t>	</a:t>
            </a:r>
            <a:r>
              <a:rPr kumimoji="0" lang="en-US" altLang="en-US" sz="1000" b="0" i="0" u="none" strike="noStrike" cap="none" normalizeH="0" baseline="0" dirty="0" smtClean="0">
                <a:ln>
                  <a:noFill/>
                </a:ln>
                <a:solidFill>
                  <a:schemeClr val="tx1"/>
                </a:solidFill>
                <a:effectLst/>
              </a:rPr>
              <a:t>Users:</a:t>
            </a:r>
          </a:p>
          <a:p>
            <a:pPr marL="0" lvl="0" indent="0" eaLnBrk="0" fontAlgn="base" hangingPunct="0">
              <a:lnSpc>
                <a:spcPct val="100000"/>
              </a:lnSpc>
              <a:spcBef>
                <a:spcPct val="0"/>
              </a:spcBef>
              <a:spcAft>
                <a:spcPct val="0"/>
              </a:spcAft>
              <a:buNone/>
            </a:pPr>
            <a:r>
              <a:rPr lang="en-US" altLang="en-US" sz="1000" dirty="0"/>
              <a:t>	</a:t>
            </a:r>
            <a:r>
              <a:rPr lang="en-US" altLang="en-US" sz="1000" dirty="0" smtClean="0"/>
              <a:t>	</a:t>
            </a:r>
            <a:r>
              <a:rPr kumimoji="0" lang="en-US" altLang="en-US" sz="1000" b="0" i="0" u="none" strike="noStrike" cap="none" normalizeH="0" baseline="0" dirty="0" smtClean="0">
                <a:ln>
                  <a:noFill/>
                </a:ln>
                <a:solidFill>
                  <a:schemeClr val="tx1"/>
                </a:solidFill>
                <a:effectLst/>
              </a:rPr>
              <a:t>Count: 1</a:t>
            </a:r>
          </a:p>
          <a:p>
            <a:pPr marL="0" lvl="0" indent="0" eaLnBrk="0" fontAlgn="base" hangingPunct="0">
              <a:lnSpc>
                <a:spcPct val="100000"/>
              </a:lnSpc>
              <a:spcBef>
                <a:spcPct val="0"/>
              </a:spcBef>
              <a:spcAft>
                <a:spcPct val="0"/>
              </a:spcAft>
              <a:buNone/>
            </a:pPr>
            <a:endParaRPr lang="en-US" altLang="en-US" sz="1000" dirty="0"/>
          </a:p>
          <a:p>
            <a:pPr marL="0" lv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HOW TO EXECUTE:</a:t>
            </a:r>
          </a:p>
          <a:p>
            <a:pPr eaLnBrk="0" fontAlgn="base" hangingPunct="0">
              <a:lnSpc>
                <a:spcPct val="100000"/>
              </a:lnSpc>
              <a:spcBef>
                <a:spcPct val="0"/>
              </a:spcBef>
              <a:spcAft>
                <a:spcPct val="0"/>
              </a:spcAft>
            </a:pPr>
            <a:r>
              <a:rPr kumimoji="0" lang="en-US" altLang="en-US" sz="1000" b="0" i="0" u="none" strike="noStrike" cap="none" normalizeH="0" baseline="0" dirty="0" err="1" smtClean="0">
                <a:ln>
                  <a:noFill/>
                </a:ln>
                <a:solidFill>
                  <a:schemeClr val="tx1"/>
                </a:solidFill>
                <a:effectLst/>
              </a:rPr>
              <a:t>cryptogen</a:t>
            </a:r>
            <a:r>
              <a:rPr kumimoji="0" lang="en-US" altLang="en-US" sz="1000" b="0" i="0" u="none" strike="noStrike" cap="none" normalizeH="0" baseline="0" dirty="0" smtClean="0">
                <a:ln>
                  <a:noFill/>
                </a:ln>
                <a:solidFill>
                  <a:schemeClr val="tx1"/>
                </a:solidFill>
                <a:effectLst/>
              </a:rPr>
              <a:t> generate --</a:t>
            </a:r>
            <a:r>
              <a:rPr kumimoji="0" lang="en-US" altLang="en-US" sz="1000" b="0" i="0" u="none" strike="noStrike" cap="none" normalizeH="0" baseline="0" dirty="0" err="1" smtClean="0">
                <a:ln>
                  <a:noFill/>
                </a:ln>
                <a:solidFill>
                  <a:schemeClr val="tx1"/>
                </a:solidFill>
                <a:effectLst/>
              </a:rPr>
              <a:t>config</a:t>
            </a:r>
            <a:r>
              <a:rPr kumimoji="0" lang="en-US" altLang="en-US" sz="1000" b="0" i="0" u="none" strike="noStrike" cap="none" normalizeH="0" baseline="0" dirty="0" smtClean="0">
                <a:ln>
                  <a:noFill/>
                </a:ln>
                <a:solidFill>
                  <a:schemeClr val="tx1"/>
                </a:solidFill>
                <a:effectLst/>
              </a:rPr>
              <a:t>=./&lt;name of file&gt;.</a:t>
            </a:r>
            <a:r>
              <a:rPr kumimoji="0" lang="en-US" altLang="en-US" sz="1000" b="0" i="0" u="none" strike="noStrike" cap="none" normalizeH="0" baseline="0" dirty="0" err="1" smtClean="0">
                <a:ln>
                  <a:noFill/>
                </a:ln>
                <a:solidFill>
                  <a:schemeClr val="tx1"/>
                </a:solidFill>
                <a:effectLst/>
              </a:rPr>
              <a:t>yaml</a:t>
            </a:r>
            <a:endParaRPr kumimoji="0" lang="en-US" altLang="en-US" sz="1000" b="0" i="0" u="none" strike="noStrike" cap="none" normalizeH="0" baseline="0" dirty="0" smtClean="0">
              <a:ln>
                <a:noFill/>
              </a:ln>
              <a:solidFill>
                <a:schemeClr val="tx1"/>
              </a:solidFill>
              <a:effectLst/>
            </a:endParaRPr>
          </a:p>
          <a:p>
            <a:pPr marL="0" indent="0" eaLnBrk="0" fontAlgn="base" hangingPunct="0">
              <a:lnSpc>
                <a:spcPct val="100000"/>
              </a:lnSpc>
              <a:spcBef>
                <a:spcPct val="0"/>
              </a:spcBef>
              <a:spcAft>
                <a:spcPct val="0"/>
              </a:spcAft>
              <a:buNone/>
            </a:pPr>
            <a:endParaRPr lang="en-US" altLang="en-US" sz="1000" dirty="0"/>
          </a:p>
          <a:p>
            <a:pPr marL="0" indent="0" eaLnBrk="0" fontAlgn="base" hangingPunct="0">
              <a:lnSpc>
                <a:spcPct val="100000"/>
              </a:lnSpc>
              <a:spcBef>
                <a:spcPct val="0"/>
              </a:spcBef>
              <a:spcAft>
                <a:spcPct val="0"/>
              </a:spcAft>
              <a:buNone/>
            </a:pPr>
            <a:r>
              <a:rPr kumimoji="0" lang="en-US" altLang="en-US" sz="1000" b="0" i="0" u="none" strike="noStrike" cap="none" normalizeH="0" baseline="0" dirty="0" smtClean="0">
                <a:ln>
                  <a:noFill/>
                </a:ln>
                <a:solidFill>
                  <a:schemeClr val="tx1"/>
                </a:solidFill>
                <a:effectLst/>
              </a:rPr>
              <a:t>KEY POINT:</a:t>
            </a:r>
          </a:p>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the </a:t>
            </a:r>
            <a:r>
              <a:rPr kumimoji="0" lang="en-US" altLang="en-US" sz="1000" b="0" i="0" u="none" strike="noStrike" cap="none" normalizeH="0" baseline="0" dirty="0" err="1" smtClean="0">
                <a:ln>
                  <a:noFill/>
                </a:ln>
                <a:solidFill>
                  <a:schemeClr val="tx1"/>
                </a:solidFill>
                <a:effectLst/>
              </a:rPr>
              <a:t>Keystore</a:t>
            </a:r>
            <a:r>
              <a:rPr kumimoji="0" lang="en-US" altLang="en-US" sz="1000" b="0" i="0" u="none" strike="noStrike" cap="none" normalizeH="0" baseline="0" dirty="0" smtClean="0">
                <a:ln>
                  <a:noFill/>
                </a:ln>
                <a:solidFill>
                  <a:schemeClr val="tx1"/>
                </a:solidFill>
                <a:effectLst/>
              </a:rPr>
              <a:t> cert cannot be regenerated so keep it safe</a:t>
            </a:r>
          </a:p>
          <a:p>
            <a:pPr eaLnBrk="0" fontAlgn="base" hangingPunct="0">
              <a:lnSpc>
                <a:spcPct val="100000"/>
              </a:lnSpc>
              <a:spcBef>
                <a:spcPct val="0"/>
              </a:spcBef>
              <a:spcAft>
                <a:spcPct val="0"/>
              </a:spcAft>
            </a:pPr>
            <a:r>
              <a:rPr kumimoji="0" lang="en-US" altLang="en-US" sz="1000" b="0" i="0" u="none" strike="noStrike" cap="none" normalizeH="0" baseline="0" dirty="0" smtClean="0">
                <a:ln>
                  <a:noFill/>
                </a:ln>
                <a:solidFill>
                  <a:schemeClr val="tx1"/>
                </a:solidFill>
                <a:effectLst/>
              </a:rPr>
              <a:t>will check it on the bit level for cert</a:t>
            </a:r>
          </a:p>
        </p:txBody>
      </p:sp>
    </p:spTree>
    <p:extLst>
      <p:ext uri="{BB962C8B-B14F-4D97-AF65-F5344CB8AC3E}">
        <p14:creationId xmlns:p14="http://schemas.microsoft.com/office/powerpoint/2010/main" val="1104030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2320</Words>
  <Application>Microsoft Office PowerPoint</Application>
  <PresentationFormat>Widescreen</PresentationFormat>
  <Paragraphs>377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Nunito Sans</vt:lpstr>
      <vt:lpstr>Office Theme</vt:lpstr>
      <vt:lpstr>Hyper Ledger Fabric</vt:lpstr>
      <vt:lpstr>Docker</vt:lpstr>
      <vt:lpstr>Install Docker on Ubuntu</vt:lpstr>
      <vt:lpstr>Go Lang Setup on Ubuntu</vt:lpstr>
      <vt:lpstr>Hyperledger Fabric :: Shell Script</vt:lpstr>
      <vt:lpstr>Hyperledger Fabric :: Shell Script</vt:lpstr>
      <vt:lpstr>Hyperledger Fabric :: Shell Script</vt:lpstr>
      <vt:lpstr>Hyperledger Fabric :: Custom Setup Membership Service Providers( MSP)</vt:lpstr>
      <vt:lpstr>Hyperledger Fabric :: Custom Setup Membership Service Providers( MSP)</vt:lpstr>
      <vt:lpstr>Hyperledger Fabric :: Custom Setup Membership Service Providers( MSP)</vt:lpstr>
      <vt:lpstr>Hyperledger Fabric :: Custom Setup Configuration Transaction Generator</vt:lpstr>
      <vt:lpstr>Hyperledger Fabric :: Custom Setup Configuration Transaction Generator</vt:lpstr>
      <vt:lpstr>Hyperledger Fabric :: Custom Setup Configuration Transaction Generator</vt:lpstr>
      <vt:lpstr>Hyperledger Fabric :: Custom Setup Configuration Transaction Generator</vt:lpstr>
      <vt:lpstr>Hyperledger Fabric :: Message Flow</vt:lpstr>
      <vt:lpstr>Hyperledger Fabric :: GRPC</vt:lpstr>
      <vt:lpstr>Hyperledger Fabric :: GRPC </vt:lpstr>
      <vt:lpstr>PowerPoint Presentation</vt:lpstr>
      <vt:lpstr>Hyperledger Fabric :: Java </vt:lpstr>
      <vt:lpstr>Hyperledger Fabric :: Java </vt:lpstr>
      <vt:lpstr>Hyperledger Fabric :: Add New Org </vt:lpstr>
      <vt:lpstr>Hyperledger Fabric :: Add New Org </vt:lpstr>
      <vt:lpstr>Hyperledger Fabric :: Add New Org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 Ledger Fabric</dc:title>
  <dc:creator>jlushington</dc:creator>
  <cp:lastModifiedBy>jlushington</cp:lastModifiedBy>
  <cp:revision>36</cp:revision>
  <dcterms:created xsi:type="dcterms:W3CDTF">2018-03-17T00:13:59Z</dcterms:created>
  <dcterms:modified xsi:type="dcterms:W3CDTF">2018-03-25T03:43:34Z</dcterms:modified>
</cp:coreProperties>
</file>