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57" r:id="rId5"/>
    <p:sldId id="263" r:id="rId6"/>
    <p:sldId id="279" r:id="rId7"/>
    <p:sldId id="262" r:id="rId8"/>
    <p:sldId id="278" r:id="rId9"/>
    <p:sldId id="264" r:id="rId10"/>
    <p:sldId id="280" r:id="rId11"/>
    <p:sldId id="269" r:id="rId12"/>
    <p:sldId id="272" r:id="rId13"/>
    <p:sldId id="265" r:id="rId14"/>
    <p:sldId id="281" r:id="rId15"/>
    <p:sldId id="283" r:id="rId16"/>
    <p:sldId id="266" r:id="rId17"/>
    <p:sldId id="274" r:id="rId18"/>
    <p:sldId id="284" r:id="rId19"/>
    <p:sldId id="285" r:id="rId20"/>
    <p:sldId id="267" r:id="rId21"/>
    <p:sldId id="286" r:id="rId22"/>
    <p:sldId id="26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User\Desktop\&#1514;&#1493;&#1488;&#1512;\&#1513;&#1504;&#1492;%20&#1491;\&#1505;&#1502;&#1505;&#1496;&#1512;%20&#1511;&#1497;&#1509;\&#1506;&#1497;&#1489;&#1493;&#1491;%20&#1504;&#1514;&#1493;&#1504;&#1497;&#1501;\PIVO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User\Desktop\&#1514;&#1493;&#1488;&#1512;\&#1513;&#1504;&#1492;%20&#1491;\&#1505;&#1502;&#1505;&#1496;&#1512;%20&#1511;&#1497;&#1509;\&#1506;&#1497;&#1489;&#1493;&#1491;%20&#1504;&#1514;&#1493;&#1504;&#1497;&#1501;\PIVO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User\Desktop\&#1514;&#1493;&#1488;&#1512;\&#1513;&#1504;&#1492;%20&#1491;\&#1505;&#1502;&#1505;&#1496;&#1512;%20&#1511;&#1497;&#1509;\&#1506;&#1497;&#1489;&#1493;&#1491;%20&#1504;&#1514;&#1493;&#1504;&#1497;&#1501;\PIVO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User\Desktop\&#1514;&#1493;&#1488;&#1512;\&#1513;&#1504;&#1492;%20&#1491;\&#1505;&#1502;&#1505;&#1496;&#1512;%20&#1511;&#1497;&#1509;\&#1506;&#1497;&#1489;&#1493;&#1491;%20&#1504;&#1514;&#1493;&#1504;&#1497;&#1501;\PIVO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User\Desktop\&#1514;&#1493;&#1488;&#1512;\&#1513;&#1504;&#1492;%20&#1491;\&#1505;&#1502;&#1505;&#1496;&#1512;%20&#1511;&#1497;&#1509;\&#1506;&#1497;&#1489;&#1493;&#1491;%20&#1504;&#1514;&#1493;&#1504;&#1497;&#1501;\PIVO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User\Desktop\&#1514;&#1493;&#1488;&#1512;\&#1513;&#1504;&#1492;%20&#1491;\&#1505;&#1502;&#1505;&#1496;&#1512;%20&#1511;&#1497;&#1509;\&#1506;&#1497;&#1489;&#1493;&#1491;%20&#1504;&#1514;&#1493;&#1504;&#1497;&#1501;\PIV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[PIVOT.xlsx]smoking!PivotTable3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עישון ומקרי מוות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smoking!$C$2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smoking!$B$3:$B$9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0</c:v>
                  </c:pt>
                  <c:pt idx="2">
                    <c:v>1</c:v>
                  </c:pt>
                </c:lvl>
              </c:multiLvlStrCache>
            </c:multiLvlStrRef>
          </c:cat>
          <c:val>
            <c:numRef>
              <c:f>smoking!$C$3:$C$9</c:f>
              <c:numCache>
                <c:formatCode>General</c:formatCode>
                <c:ptCount val="4"/>
                <c:pt idx="0">
                  <c:v>137</c:v>
                </c:pt>
                <c:pt idx="1">
                  <c:v>66</c:v>
                </c:pt>
                <c:pt idx="2">
                  <c:v>66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71-40D4-B272-242BFEBE8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9156703"/>
        <c:axId val="1223090799"/>
      </c:barChart>
      <c:catAx>
        <c:axId val="122915670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עישון/לא עישון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23090799"/>
        <c:crosses val="autoZero"/>
        <c:auto val="1"/>
        <c:lblAlgn val="ctr"/>
        <c:lblOffset val="100"/>
        <c:noMultiLvlLbl val="0"/>
      </c:catAx>
      <c:valAx>
        <c:axId val="1223090799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</a:t>
                </a:r>
                <a:r>
                  <a:rPr lang="he-IL" baseline="0"/>
                  <a:t> מקרי מוות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2915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[PIVOT.xlsx]sex!PivotTable21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מין ומקרי מוות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sex!$B$3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sex!$A$4:$A$10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0</c:v>
                  </c:pt>
                  <c:pt idx="2">
                    <c:v>1</c:v>
                  </c:pt>
                </c:lvl>
              </c:multiLvlStrCache>
            </c:multiLvlStrRef>
          </c:cat>
          <c:val>
            <c:numRef>
              <c:f>sex!$B$4:$B$10</c:f>
              <c:numCache>
                <c:formatCode>General</c:formatCode>
                <c:ptCount val="4"/>
                <c:pt idx="0">
                  <c:v>71</c:v>
                </c:pt>
                <c:pt idx="1">
                  <c:v>34</c:v>
                </c:pt>
                <c:pt idx="2">
                  <c:v>132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D-4BA3-837F-1093F2CBE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5637168"/>
        <c:axId val="907103360"/>
      </c:barChart>
      <c:catAx>
        <c:axId val="835637168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זכר/נקבה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07103360"/>
        <c:crosses val="autoZero"/>
        <c:auto val="1"/>
        <c:lblAlgn val="ctr"/>
        <c:lblOffset val="100"/>
        <c:noMultiLvlLbl val="0"/>
      </c:catAx>
      <c:valAx>
        <c:axId val="90710336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 מקרי מוות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83563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[PIVOT.xlsx]high_blood_pressure!PivotTable17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לחץ דם ומוות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high_blood_pressure!$B$3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high_blood_pressure!$A$4:$A$10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0</c:v>
                  </c:pt>
                  <c:pt idx="2">
                    <c:v>1</c:v>
                  </c:pt>
                </c:lvl>
              </c:multiLvlStrCache>
            </c:multiLvlStrRef>
          </c:cat>
          <c:val>
            <c:numRef>
              <c:f>high_blood_pressure!$B$4:$B$10</c:f>
              <c:numCache>
                <c:formatCode>General</c:formatCode>
                <c:ptCount val="4"/>
                <c:pt idx="0">
                  <c:v>137</c:v>
                </c:pt>
                <c:pt idx="1">
                  <c:v>57</c:v>
                </c:pt>
                <c:pt idx="2">
                  <c:v>66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2-4697-A379-7EC3121167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02874640"/>
        <c:axId val="789310448"/>
      </c:barChart>
      <c:catAx>
        <c:axId val="902874640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לחץ דם גבוה</a:t>
                </a:r>
                <a:r>
                  <a:rPr lang="he-IL" baseline="0"/>
                  <a:t> - יש/אין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89310448"/>
        <c:crosses val="autoZero"/>
        <c:auto val="1"/>
        <c:lblAlgn val="ctr"/>
        <c:lblOffset val="100"/>
        <c:noMultiLvlLbl val="0"/>
      </c:catAx>
      <c:valAx>
        <c:axId val="78931044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מקרי מוות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0287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[PIVOT.xlsx]plateles!PivotTable18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טסיות דם ומוות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plateles!$B$3</c:f>
              <c:strCache>
                <c:ptCount val="1"/>
                <c:pt idx="0">
                  <c:v>סה"כ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plateles!$A$4:$A$180</c:f>
              <c:strCache>
                <c:ptCount val="176"/>
                <c:pt idx="0">
                  <c:v>25100</c:v>
                </c:pt>
                <c:pt idx="1">
                  <c:v>47000</c:v>
                </c:pt>
                <c:pt idx="2">
                  <c:v>51000</c:v>
                </c:pt>
                <c:pt idx="3">
                  <c:v>62000</c:v>
                </c:pt>
                <c:pt idx="4">
                  <c:v>70000</c:v>
                </c:pt>
                <c:pt idx="5">
                  <c:v>73000</c:v>
                </c:pt>
                <c:pt idx="6">
                  <c:v>75000</c:v>
                </c:pt>
                <c:pt idx="7">
                  <c:v>87000</c:v>
                </c:pt>
                <c:pt idx="8">
                  <c:v>105000</c:v>
                </c:pt>
                <c:pt idx="9">
                  <c:v>119000</c:v>
                </c:pt>
                <c:pt idx="10">
                  <c:v>122000</c:v>
                </c:pt>
                <c:pt idx="11">
                  <c:v>126000</c:v>
                </c:pt>
                <c:pt idx="12">
                  <c:v>127000</c:v>
                </c:pt>
                <c:pt idx="13">
                  <c:v>130000</c:v>
                </c:pt>
                <c:pt idx="14">
                  <c:v>132000</c:v>
                </c:pt>
                <c:pt idx="15">
                  <c:v>133000</c:v>
                </c:pt>
                <c:pt idx="16">
                  <c:v>136000</c:v>
                </c:pt>
                <c:pt idx="17">
                  <c:v>140000</c:v>
                </c:pt>
                <c:pt idx="18">
                  <c:v>141000</c:v>
                </c:pt>
                <c:pt idx="19">
                  <c:v>147000</c:v>
                </c:pt>
                <c:pt idx="20">
                  <c:v>149000</c:v>
                </c:pt>
                <c:pt idx="21">
                  <c:v>150000</c:v>
                </c:pt>
                <c:pt idx="22">
                  <c:v>151000</c:v>
                </c:pt>
                <c:pt idx="23">
                  <c:v>153000</c:v>
                </c:pt>
                <c:pt idx="24">
                  <c:v>155000</c:v>
                </c:pt>
                <c:pt idx="25">
                  <c:v>160000</c:v>
                </c:pt>
                <c:pt idx="26">
                  <c:v>162000</c:v>
                </c:pt>
                <c:pt idx="27">
                  <c:v>164000</c:v>
                </c:pt>
                <c:pt idx="28">
                  <c:v>166000</c:v>
                </c:pt>
                <c:pt idx="29">
                  <c:v>172000</c:v>
                </c:pt>
                <c:pt idx="30">
                  <c:v>173000</c:v>
                </c:pt>
                <c:pt idx="31">
                  <c:v>174000</c:v>
                </c:pt>
                <c:pt idx="32">
                  <c:v>176000</c:v>
                </c:pt>
                <c:pt idx="33">
                  <c:v>179000</c:v>
                </c:pt>
                <c:pt idx="34">
                  <c:v>181000</c:v>
                </c:pt>
                <c:pt idx="35">
                  <c:v>184000</c:v>
                </c:pt>
                <c:pt idx="36">
                  <c:v>185000</c:v>
                </c:pt>
                <c:pt idx="37">
                  <c:v>186000</c:v>
                </c:pt>
                <c:pt idx="38">
                  <c:v>188000</c:v>
                </c:pt>
                <c:pt idx="39">
                  <c:v>189000</c:v>
                </c:pt>
                <c:pt idx="40">
                  <c:v>192000</c:v>
                </c:pt>
                <c:pt idx="41">
                  <c:v>194000</c:v>
                </c:pt>
                <c:pt idx="42">
                  <c:v>196000</c:v>
                </c:pt>
                <c:pt idx="43">
                  <c:v>198000</c:v>
                </c:pt>
                <c:pt idx="44">
                  <c:v>200000</c:v>
                </c:pt>
                <c:pt idx="45">
                  <c:v>201000</c:v>
                </c:pt>
                <c:pt idx="46">
                  <c:v>203000</c:v>
                </c:pt>
                <c:pt idx="47">
                  <c:v>204000</c:v>
                </c:pt>
                <c:pt idx="48">
                  <c:v>208000</c:v>
                </c:pt>
                <c:pt idx="49">
                  <c:v>210000</c:v>
                </c:pt>
                <c:pt idx="50">
                  <c:v>211000</c:v>
                </c:pt>
                <c:pt idx="51">
                  <c:v>212000</c:v>
                </c:pt>
                <c:pt idx="52">
                  <c:v>213000</c:v>
                </c:pt>
                <c:pt idx="53">
                  <c:v>215000</c:v>
                </c:pt>
                <c:pt idx="54">
                  <c:v>216000</c:v>
                </c:pt>
                <c:pt idx="55">
                  <c:v>217000</c:v>
                </c:pt>
                <c:pt idx="56">
                  <c:v>218000</c:v>
                </c:pt>
                <c:pt idx="57">
                  <c:v>219000</c:v>
                </c:pt>
                <c:pt idx="58">
                  <c:v>220000</c:v>
                </c:pt>
                <c:pt idx="59">
                  <c:v>221000</c:v>
                </c:pt>
                <c:pt idx="60">
                  <c:v>222000</c:v>
                </c:pt>
                <c:pt idx="61">
                  <c:v>223000</c:v>
                </c:pt>
                <c:pt idx="62">
                  <c:v>224000</c:v>
                </c:pt>
                <c:pt idx="63">
                  <c:v>225000</c:v>
                </c:pt>
                <c:pt idx="64">
                  <c:v>226000</c:v>
                </c:pt>
                <c:pt idx="65">
                  <c:v>227000</c:v>
                </c:pt>
                <c:pt idx="66">
                  <c:v>228000</c:v>
                </c:pt>
                <c:pt idx="67">
                  <c:v>229000</c:v>
                </c:pt>
                <c:pt idx="68">
                  <c:v>231000</c:v>
                </c:pt>
                <c:pt idx="69">
                  <c:v>232000</c:v>
                </c:pt>
                <c:pt idx="70">
                  <c:v>233000</c:v>
                </c:pt>
                <c:pt idx="71">
                  <c:v>235000</c:v>
                </c:pt>
                <c:pt idx="72">
                  <c:v>236000</c:v>
                </c:pt>
                <c:pt idx="73">
                  <c:v>237000</c:v>
                </c:pt>
                <c:pt idx="74">
                  <c:v>241000</c:v>
                </c:pt>
                <c:pt idx="75">
                  <c:v>242000</c:v>
                </c:pt>
                <c:pt idx="76">
                  <c:v>243000</c:v>
                </c:pt>
                <c:pt idx="77">
                  <c:v>244000</c:v>
                </c:pt>
                <c:pt idx="78">
                  <c:v>246000</c:v>
                </c:pt>
                <c:pt idx="79">
                  <c:v>248000</c:v>
                </c:pt>
                <c:pt idx="80">
                  <c:v>249000</c:v>
                </c:pt>
                <c:pt idx="81">
                  <c:v>250000</c:v>
                </c:pt>
                <c:pt idx="82">
                  <c:v>252000</c:v>
                </c:pt>
                <c:pt idx="83">
                  <c:v>253000</c:v>
                </c:pt>
                <c:pt idx="84">
                  <c:v>254000</c:v>
                </c:pt>
                <c:pt idx="85">
                  <c:v>255000</c:v>
                </c:pt>
                <c:pt idx="86">
                  <c:v>257000</c:v>
                </c:pt>
                <c:pt idx="87">
                  <c:v>259000</c:v>
                </c:pt>
                <c:pt idx="88">
                  <c:v>260000</c:v>
                </c:pt>
                <c:pt idx="89">
                  <c:v>262000</c:v>
                </c:pt>
                <c:pt idx="90">
                  <c:v>263000</c:v>
                </c:pt>
                <c:pt idx="91">
                  <c:v>264000</c:v>
                </c:pt>
                <c:pt idx="92">
                  <c:v>265000</c:v>
                </c:pt>
                <c:pt idx="93">
                  <c:v>266000</c:v>
                </c:pt>
                <c:pt idx="94">
                  <c:v>267000</c:v>
                </c:pt>
                <c:pt idx="95">
                  <c:v>268000</c:v>
                </c:pt>
                <c:pt idx="96">
                  <c:v>270000</c:v>
                </c:pt>
                <c:pt idx="97">
                  <c:v>271000</c:v>
                </c:pt>
                <c:pt idx="98">
                  <c:v>274000</c:v>
                </c:pt>
                <c:pt idx="99">
                  <c:v>275000</c:v>
                </c:pt>
                <c:pt idx="100">
                  <c:v>276000</c:v>
                </c:pt>
                <c:pt idx="101">
                  <c:v>277000</c:v>
                </c:pt>
                <c:pt idx="102">
                  <c:v>279000</c:v>
                </c:pt>
                <c:pt idx="103">
                  <c:v>281000</c:v>
                </c:pt>
                <c:pt idx="104">
                  <c:v>282000</c:v>
                </c:pt>
                <c:pt idx="105">
                  <c:v>283000</c:v>
                </c:pt>
                <c:pt idx="106">
                  <c:v>284000</c:v>
                </c:pt>
                <c:pt idx="107">
                  <c:v>286000</c:v>
                </c:pt>
                <c:pt idx="108">
                  <c:v>289000</c:v>
                </c:pt>
                <c:pt idx="109">
                  <c:v>290000</c:v>
                </c:pt>
                <c:pt idx="110">
                  <c:v>293000</c:v>
                </c:pt>
                <c:pt idx="111">
                  <c:v>294000</c:v>
                </c:pt>
                <c:pt idx="112">
                  <c:v>295000</c:v>
                </c:pt>
                <c:pt idx="113">
                  <c:v>297000</c:v>
                </c:pt>
                <c:pt idx="114">
                  <c:v>298000</c:v>
                </c:pt>
                <c:pt idx="115">
                  <c:v>300000</c:v>
                </c:pt>
                <c:pt idx="116">
                  <c:v>301000</c:v>
                </c:pt>
                <c:pt idx="117">
                  <c:v>302000</c:v>
                </c:pt>
                <c:pt idx="118">
                  <c:v>303000</c:v>
                </c:pt>
                <c:pt idx="119">
                  <c:v>304000</c:v>
                </c:pt>
                <c:pt idx="120">
                  <c:v>305000</c:v>
                </c:pt>
                <c:pt idx="121">
                  <c:v>306000</c:v>
                </c:pt>
                <c:pt idx="122">
                  <c:v>308000</c:v>
                </c:pt>
                <c:pt idx="123">
                  <c:v>309000</c:v>
                </c:pt>
                <c:pt idx="124">
                  <c:v>310000</c:v>
                </c:pt>
                <c:pt idx="125">
                  <c:v>314000</c:v>
                </c:pt>
                <c:pt idx="126">
                  <c:v>317000</c:v>
                </c:pt>
                <c:pt idx="127">
                  <c:v>318000</c:v>
                </c:pt>
                <c:pt idx="128">
                  <c:v>319000</c:v>
                </c:pt>
                <c:pt idx="129">
                  <c:v>321000</c:v>
                </c:pt>
                <c:pt idx="130">
                  <c:v>324000</c:v>
                </c:pt>
                <c:pt idx="131">
                  <c:v>325000</c:v>
                </c:pt>
                <c:pt idx="132">
                  <c:v>327000</c:v>
                </c:pt>
                <c:pt idx="133">
                  <c:v>328000</c:v>
                </c:pt>
                <c:pt idx="134">
                  <c:v>329000</c:v>
                </c:pt>
                <c:pt idx="135">
                  <c:v>330000</c:v>
                </c:pt>
                <c:pt idx="136">
                  <c:v>334000</c:v>
                </c:pt>
                <c:pt idx="137">
                  <c:v>336000</c:v>
                </c:pt>
                <c:pt idx="138">
                  <c:v>337000</c:v>
                </c:pt>
                <c:pt idx="139">
                  <c:v>338000</c:v>
                </c:pt>
                <c:pt idx="140">
                  <c:v>348000</c:v>
                </c:pt>
                <c:pt idx="141">
                  <c:v>350000</c:v>
                </c:pt>
                <c:pt idx="142">
                  <c:v>351000</c:v>
                </c:pt>
                <c:pt idx="143">
                  <c:v>358000</c:v>
                </c:pt>
                <c:pt idx="144">
                  <c:v>360000</c:v>
                </c:pt>
                <c:pt idx="145">
                  <c:v>362000</c:v>
                </c:pt>
                <c:pt idx="146">
                  <c:v>365000</c:v>
                </c:pt>
                <c:pt idx="147">
                  <c:v>368000</c:v>
                </c:pt>
                <c:pt idx="148">
                  <c:v>371000</c:v>
                </c:pt>
                <c:pt idx="149">
                  <c:v>374000</c:v>
                </c:pt>
                <c:pt idx="150">
                  <c:v>377000</c:v>
                </c:pt>
                <c:pt idx="151">
                  <c:v>382000</c:v>
                </c:pt>
                <c:pt idx="152">
                  <c:v>385000</c:v>
                </c:pt>
                <c:pt idx="153">
                  <c:v>388000</c:v>
                </c:pt>
                <c:pt idx="154">
                  <c:v>389000</c:v>
                </c:pt>
                <c:pt idx="155">
                  <c:v>390000</c:v>
                </c:pt>
                <c:pt idx="156">
                  <c:v>395000</c:v>
                </c:pt>
                <c:pt idx="157">
                  <c:v>404000</c:v>
                </c:pt>
                <c:pt idx="158">
                  <c:v>406000</c:v>
                </c:pt>
                <c:pt idx="159">
                  <c:v>418000</c:v>
                </c:pt>
                <c:pt idx="160">
                  <c:v>422000</c:v>
                </c:pt>
                <c:pt idx="161">
                  <c:v>427000</c:v>
                </c:pt>
                <c:pt idx="162">
                  <c:v>448000</c:v>
                </c:pt>
                <c:pt idx="163">
                  <c:v>451000</c:v>
                </c:pt>
                <c:pt idx="164">
                  <c:v>454000</c:v>
                </c:pt>
                <c:pt idx="165">
                  <c:v>461000</c:v>
                </c:pt>
                <c:pt idx="166">
                  <c:v>481000</c:v>
                </c:pt>
                <c:pt idx="167">
                  <c:v>497000</c:v>
                </c:pt>
                <c:pt idx="168">
                  <c:v>504000</c:v>
                </c:pt>
                <c:pt idx="169">
                  <c:v>507000</c:v>
                </c:pt>
                <c:pt idx="170">
                  <c:v>533000</c:v>
                </c:pt>
                <c:pt idx="171">
                  <c:v>543000</c:v>
                </c:pt>
                <c:pt idx="172">
                  <c:v>621000</c:v>
                </c:pt>
                <c:pt idx="173">
                  <c:v>742000</c:v>
                </c:pt>
                <c:pt idx="174">
                  <c:v>850000</c:v>
                </c:pt>
                <c:pt idx="175">
                  <c:v>(ריק)</c:v>
                </c:pt>
              </c:strCache>
            </c:strRef>
          </c:cat>
          <c:val>
            <c:numRef>
              <c:f>plateles!$B$4:$B$180</c:f>
              <c:numCache>
                <c:formatCode>General</c:formatCode>
                <c:ptCount val="17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1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3</c:v>
                </c:pt>
                <c:pt idx="47">
                  <c:v>2</c:v>
                </c:pt>
                <c:pt idx="48">
                  <c:v>1</c:v>
                </c:pt>
                <c:pt idx="49">
                  <c:v>3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3</c:v>
                </c:pt>
                <c:pt idx="59">
                  <c:v>4</c:v>
                </c:pt>
                <c:pt idx="60">
                  <c:v>2</c:v>
                </c:pt>
                <c:pt idx="61">
                  <c:v>3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1</c:v>
                </c:pt>
                <c:pt idx="66">
                  <c:v>4</c:v>
                </c:pt>
                <c:pt idx="67">
                  <c:v>1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1">
                  <c:v>4</c:v>
                </c:pt>
                <c:pt idx="72">
                  <c:v>1</c:v>
                </c:pt>
                <c:pt idx="73">
                  <c:v>4</c:v>
                </c:pt>
                <c:pt idx="74">
                  <c:v>1</c:v>
                </c:pt>
                <c:pt idx="75">
                  <c:v>2</c:v>
                </c:pt>
                <c:pt idx="76">
                  <c:v>1</c:v>
                </c:pt>
                <c:pt idx="77">
                  <c:v>3</c:v>
                </c:pt>
                <c:pt idx="78">
                  <c:v>1</c:v>
                </c:pt>
                <c:pt idx="79">
                  <c:v>1</c:v>
                </c:pt>
                <c:pt idx="80">
                  <c:v>3</c:v>
                </c:pt>
                <c:pt idx="81">
                  <c:v>1</c:v>
                </c:pt>
                <c:pt idx="82">
                  <c:v>1</c:v>
                </c:pt>
                <c:pt idx="83">
                  <c:v>2</c:v>
                </c:pt>
                <c:pt idx="84">
                  <c:v>3</c:v>
                </c:pt>
                <c:pt idx="85">
                  <c:v>4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3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2</c:v>
                </c:pt>
                <c:pt idx="97">
                  <c:v>4</c:v>
                </c:pt>
                <c:pt idx="98">
                  <c:v>3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1</c:v>
                </c:pt>
                <c:pt idx="105">
                  <c:v>3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2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3</c:v>
                </c:pt>
                <c:pt idx="118">
                  <c:v>1</c:v>
                </c:pt>
                <c:pt idx="119">
                  <c:v>2</c:v>
                </c:pt>
                <c:pt idx="120">
                  <c:v>4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2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3</c:v>
                </c:pt>
                <c:pt idx="133">
                  <c:v>1</c:v>
                </c:pt>
                <c:pt idx="134">
                  <c:v>2</c:v>
                </c:pt>
                <c:pt idx="135">
                  <c:v>1</c:v>
                </c:pt>
                <c:pt idx="136">
                  <c:v>2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5">
                  <c:v>3</c:v>
                </c:pt>
                <c:pt idx="146">
                  <c:v>2</c:v>
                </c:pt>
                <c:pt idx="147">
                  <c:v>2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2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3B-4D6F-8F8E-8C89C3ED2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0451199"/>
        <c:axId val="1223088879"/>
      </c:lineChart>
      <c:catAx>
        <c:axId val="1120451199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 טסיות</a:t>
                </a:r>
                <a:r>
                  <a:rPr lang="he-IL" baseline="0"/>
                  <a:t> דם</a:t>
                </a:r>
                <a:r>
                  <a:rPr lang="en-US" baseline="0"/>
                  <a:t> </a:t>
                </a:r>
                <a:r>
                  <a:rPr lang="he-IL" baseline="0"/>
                  <a:t> מ"ג]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23088879"/>
        <c:crosses val="autoZero"/>
        <c:auto val="1"/>
        <c:lblAlgn val="ctr"/>
        <c:lblOffset val="100"/>
        <c:noMultiLvlLbl val="0"/>
      </c:catAx>
      <c:valAx>
        <c:axId val="122308887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 מקרי מוות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2045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[PIVOT.xlsx]diabetes!PivotTable15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סכרת ומקרי מוות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diabetes!$B$3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diabetes!$A$4:$A$10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0</c:v>
                  </c:pt>
                  <c:pt idx="2">
                    <c:v>1</c:v>
                  </c:pt>
                </c:lvl>
              </c:multiLvlStrCache>
            </c:multiLvlStrRef>
          </c:cat>
          <c:val>
            <c:numRef>
              <c:f>diabetes!$B$4:$B$10</c:f>
              <c:numCache>
                <c:formatCode>General</c:formatCode>
                <c:ptCount val="4"/>
                <c:pt idx="0">
                  <c:v>118</c:v>
                </c:pt>
                <c:pt idx="1">
                  <c:v>56</c:v>
                </c:pt>
                <c:pt idx="2">
                  <c:v>85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4-4D2A-8BAF-31DDF2509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060928"/>
        <c:axId val="907108640"/>
      </c:barChart>
      <c:catAx>
        <c:axId val="964060928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סכרת - יש/אין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07108640"/>
        <c:crosses val="autoZero"/>
        <c:auto val="1"/>
        <c:lblAlgn val="ctr"/>
        <c:lblOffset val="100"/>
        <c:noMultiLvlLbl val="0"/>
      </c:catAx>
      <c:valAx>
        <c:axId val="90710864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</a:t>
                </a:r>
                <a:r>
                  <a:rPr lang="he-IL" baseline="0"/>
                  <a:t> מקרי מוות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6406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[PIVOT.xlsx]anemia!PivotTable13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אנמיה ומקרי מוות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anemia!$B$3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anemia!$A$4:$A$10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0</c:v>
                  </c:pt>
                  <c:pt idx="2">
                    <c:v>1</c:v>
                  </c:pt>
                </c:lvl>
              </c:multiLvlStrCache>
            </c:multiLvlStrRef>
          </c:cat>
          <c:val>
            <c:numRef>
              <c:f>anemia!$B$4:$B$10</c:f>
              <c:numCache>
                <c:formatCode>General</c:formatCode>
                <c:ptCount val="4"/>
                <c:pt idx="0">
                  <c:v>120</c:v>
                </c:pt>
                <c:pt idx="1">
                  <c:v>50</c:v>
                </c:pt>
                <c:pt idx="2">
                  <c:v>83</c:v>
                </c:pt>
                <c:pt idx="3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3-4CA8-B44C-DC3454E4A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176464"/>
        <c:axId val="907096160"/>
      </c:barChart>
      <c:catAx>
        <c:axId val="964176464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אנמיה</a:t>
                </a:r>
                <a:r>
                  <a:rPr lang="he-IL" baseline="0"/>
                  <a:t> - יש/אין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07096160"/>
        <c:crosses val="autoZero"/>
        <c:auto val="1"/>
        <c:lblAlgn val="ctr"/>
        <c:lblOffset val="100"/>
        <c:noMultiLvlLbl val="0"/>
      </c:catAx>
      <c:valAx>
        <c:axId val="90709616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</a:t>
                </a:r>
                <a:r>
                  <a:rPr lang="he-IL" baseline="0"/>
                  <a:t> מקרי מוות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641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28A36CB-EEA6-4B08-B849-DDF41DD21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8CC8E-FA5E-4994-A9F9-E1E181B89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216595F-D6B8-7766-2060-112E0D7C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6265288" cy="3034857"/>
          </a:xfrm>
        </p:spPr>
        <p:txBody>
          <a:bodyPr anchor="b">
            <a:normAutofit/>
          </a:bodyPr>
          <a:lstStyle/>
          <a:p>
            <a:r>
              <a:rPr lang="he-IL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פרוייקט</a:t>
            </a:r>
            <a:r>
              <a:rPr lang="he-IL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בעיבוד נתונים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A3BB27-59CE-53E9-0955-4FB217C1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6186752" cy="2359417"/>
          </a:xfrm>
        </p:spPr>
        <p:txBody>
          <a:bodyPr anchor="t">
            <a:normAutofit/>
          </a:bodyPr>
          <a:lstStyle/>
          <a:p>
            <a:pPr algn="r"/>
            <a:r>
              <a:rPr lang="he-IL" b="1" u="sng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מגישים: </a:t>
            </a:r>
          </a:p>
          <a:p>
            <a:pPr algn="r"/>
            <a:endParaRPr lang="he-IL" b="1" u="sng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טליה נודל 311335665</a:t>
            </a:r>
          </a:p>
          <a:p>
            <a:pPr algn="r"/>
            <a:endParaRPr lang="he-IL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kern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מתן דוברובנסקי 318624426</a:t>
            </a:r>
            <a:endParaRPr lang="en-US" kern="100">
              <a:solidFill>
                <a:srgbClr val="FFFF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he-IL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גרפיקה 8" descr="רופא זכר קו מיתאר">
            <a:extLst>
              <a:ext uri="{FF2B5EF4-FFF2-40B4-BE49-F238E27FC236}">
                <a16:creationId xmlns:a16="http://schemas.microsoft.com/office/drawing/2014/main" id="{8E4F8DE1-4DA7-AC6B-B30D-4057D878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707" y="484633"/>
            <a:ext cx="2783502" cy="278350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5A6EC2-2253-4679-8AA8-A76766C28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59436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גרפיקה 6" descr="אישה רופא קו מיתאר">
            <a:extLst>
              <a:ext uri="{FF2B5EF4-FFF2-40B4-BE49-F238E27FC236}">
                <a16:creationId xmlns:a16="http://schemas.microsoft.com/office/drawing/2014/main" id="{7E9122EA-625E-8184-3820-36BF2ABE8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1952" y="3589867"/>
            <a:ext cx="2766887" cy="2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נתרן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9264EB4-069E-7505-4DE8-9F0E2EFC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88" y="1488968"/>
            <a:ext cx="7371342" cy="3929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BD643C6-70DC-B9F7-9399-4AE248CE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71" y="1488968"/>
            <a:ext cx="2903472" cy="508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18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סרום </a:t>
            </a:r>
            <a:r>
              <a:rPr lang="he-IL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קריאטינין</a:t>
            </a:r>
            <a:endParaRPr lang="he-IL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342E3F8-2786-89BD-A4CB-298178B03B1D}"/>
              </a:ext>
            </a:extLst>
          </p:cNvPr>
          <p:cNvSpPr txBox="1"/>
          <p:nvPr/>
        </p:nvSpPr>
        <p:spPr>
          <a:xfrm>
            <a:off x="1984075" y="4722051"/>
            <a:ext cx="8786981" cy="9599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יתכן כי מעל כמות </a:t>
            </a:r>
            <a:r>
              <a:rPr lang="he-IL" sz="1800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מסויימת</a:t>
            </a: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של </a:t>
            </a:r>
            <a:r>
              <a:rPr lang="he-IL" sz="1800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קריאטינין</a:t>
            </a:r>
            <a:r>
              <a:rPr lang="he-IL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(כ-1.4 מ"ג) ישנו קשר בין כמות </a:t>
            </a:r>
            <a:r>
              <a:rPr lang="he-IL" kern="1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הקראיטאנין</a:t>
            </a:r>
            <a:r>
              <a:rPr lang="he-IL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בגוף האדם, לכמות מקרי המוות.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הדבר לא מגובה ע"י בדיקת המתאם (שכן לא התקבל קשר חזק חיובי/שלילי).</a:t>
            </a:r>
            <a:endParaRPr lang="he-IL" sz="18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A28B231-2AF6-1386-844F-01E34CF8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68" y="1624212"/>
            <a:ext cx="8918228" cy="28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סרום </a:t>
            </a:r>
            <a:r>
              <a:rPr lang="he-IL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קריטינין</a:t>
            </a:r>
            <a:endParaRPr lang="he-IL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8FAC441-C764-EBFB-AD21-33325DBF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36" y="1609891"/>
            <a:ext cx="7297696" cy="4587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130A4C8-E292-DF99-5158-DD973A55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27" y="1630157"/>
            <a:ext cx="2155639" cy="5062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27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לחץ דם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DE472DF-8107-CEA7-E3D5-B03A4158777D}"/>
              </a:ext>
            </a:extLst>
          </p:cNvPr>
          <p:cNvSpPr txBox="1"/>
          <p:nvPr/>
        </p:nvSpPr>
        <p:spPr>
          <a:xfrm>
            <a:off x="909624" y="1497467"/>
            <a:ext cx="5047403" cy="9599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נראה כי ישנו קשר בין לחץ דם לבין כמות מקרי המוות. 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הדבר לא מגובה ע"י בדיקת המתאם (שכן לא התקבל קשר חזק חיובי/שלילי).</a:t>
            </a:r>
            <a:endParaRPr lang="he-IL" sz="1800" kern="1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0A964E51-4EE2-4B1A-BB8E-C224AAF5AC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436388"/>
              </p:ext>
            </p:extLst>
          </p:nvPr>
        </p:nvGraphicFramePr>
        <p:xfrm>
          <a:off x="5957027" y="1261779"/>
          <a:ext cx="5541537" cy="3459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תמונה 3">
            <a:extLst>
              <a:ext uri="{FF2B5EF4-FFF2-40B4-BE49-F238E27FC236}">
                <a16:creationId xmlns:a16="http://schemas.microsoft.com/office/drawing/2014/main" id="{FFF1F8BD-642A-1E16-68B5-208D640DA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54" t="-8121" r="7700" b="7115"/>
          <a:stretch/>
        </p:blipFill>
        <p:spPr>
          <a:xfrm>
            <a:off x="946838" y="5455873"/>
            <a:ext cx="10263567" cy="846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hart">
            <a:extLst>
              <a:ext uri="{FF2B5EF4-FFF2-40B4-BE49-F238E27FC236}">
                <a16:creationId xmlns:a16="http://schemas.microsoft.com/office/drawing/2014/main" id="{63554478-8727-3AF1-AAFD-955CFE933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38" y="3538808"/>
            <a:ext cx="3000375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2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טסיות דם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342E3F8-2786-89BD-A4CB-298178B03B1D}"/>
              </a:ext>
            </a:extLst>
          </p:cNvPr>
          <p:cNvSpPr txBox="1"/>
          <p:nvPr/>
        </p:nvSpPr>
        <p:spPr>
          <a:xfrm>
            <a:off x="1820174" y="5488370"/>
            <a:ext cx="8620141" cy="6635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לא מצאנו קשר בין כמות טסיות הדם לכמות מקרי המוות</a:t>
            </a:r>
            <a:r>
              <a:rPr lang="he-IL" sz="18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הדבר לא מגובה ע"י בדיקת המתאם (שכן לא התקבל קשר חזק חיובי/שלילי).</a:t>
            </a:r>
            <a:endParaRPr lang="he-IL" sz="1800" b="1" kern="1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11C4EB0C-4098-43CA-B039-55E6FF67E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345994"/>
              </p:ext>
            </p:extLst>
          </p:nvPr>
        </p:nvGraphicFramePr>
        <p:xfrm>
          <a:off x="1447799" y="1515384"/>
          <a:ext cx="9098495" cy="3703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744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טסיות דם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75360A3-B3DA-8C98-C994-FC6837D7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1199382"/>
            <a:ext cx="1966130" cy="53725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97A4484-C45E-0827-FEA2-0FB4E82D9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6"/>
          <a:stretch/>
        </p:blipFill>
        <p:spPr>
          <a:xfrm>
            <a:off x="3207854" y="2346385"/>
            <a:ext cx="8529391" cy="2493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64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קריאטינין</a:t>
            </a:r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פוספוקינז</a:t>
            </a:r>
            <a:endParaRPr lang="he-IL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342E3F8-2786-89BD-A4CB-298178B03B1D}"/>
              </a:ext>
            </a:extLst>
          </p:cNvPr>
          <p:cNvSpPr txBox="1"/>
          <p:nvPr/>
        </p:nvSpPr>
        <p:spPr>
          <a:xfrm>
            <a:off x="1940944" y="5460607"/>
            <a:ext cx="8016292" cy="9599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יתכן כי ישנו קשר הפוך בין </a:t>
            </a:r>
            <a:r>
              <a:rPr lang="he-IL" sz="1800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קריטאינין</a:t>
            </a: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פוספוקינז</a:t>
            </a: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ומקרי מוות. ככל שכמות ה </a:t>
            </a:r>
            <a:r>
              <a:rPr lang="he-IL" sz="1800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קריטאינין</a:t>
            </a: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פוספוקינז</a:t>
            </a: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גבוה, כך יורד מספר מקרי המוות.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הדבר לא מגובה ע"י בדיקת המתאם (שכן לא התקבל קשר חזק חיובי/שלילי).</a:t>
            </a:r>
            <a:endParaRPr lang="he-IL" sz="18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4221C88-C2F6-9A82-A061-08C303AD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072" y="1595361"/>
            <a:ext cx="6043184" cy="3604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310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קריאטינין</a:t>
            </a:r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פוספוקינז</a:t>
            </a:r>
            <a:endParaRPr lang="he-IL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73A27EB-1801-0F35-AFBE-BDEF8606E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53" y="1852540"/>
            <a:ext cx="7877175" cy="425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728C627-F25C-90F6-3FA3-C647075B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8" y="1664898"/>
            <a:ext cx="3145432" cy="463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48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תפוקת לב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DE472DF-8107-CEA7-E3D5-B03A4158777D}"/>
              </a:ext>
            </a:extLst>
          </p:cNvPr>
          <p:cNvSpPr txBox="1"/>
          <p:nvPr/>
        </p:nvSpPr>
        <p:spPr>
          <a:xfrm>
            <a:off x="2597546" y="5283675"/>
            <a:ext cx="6736707" cy="9599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לא מצאנו קשר בין 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ejection fraction</a:t>
            </a: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לבין כמות מקרי המוות.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הדבר לא מגובה ע"י בדיקת המתאם (שכן לא התקבל קשר חזק חיובי/שלילי).</a:t>
            </a:r>
            <a:endParaRPr lang="he-IL" sz="18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1A70CE0-6104-58A1-BE42-2820EB32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52" y="1462549"/>
            <a:ext cx="5525897" cy="3604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935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תפוקת לב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2A122FD-AB69-A56F-5CD5-7969022C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53" y="1984142"/>
            <a:ext cx="7331835" cy="368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23D30B4-0688-0949-773C-76A44344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9" y="2180931"/>
            <a:ext cx="3033023" cy="329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70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2" y="-4313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פירוט המשתנים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74705AD-0C1E-1FC9-4017-C1A5944327E3}"/>
              </a:ext>
            </a:extLst>
          </p:cNvPr>
          <p:cNvSpPr txBox="1"/>
          <p:nvPr/>
        </p:nvSpPr>
        <p:spPr>
          <a:xfrm>
            <a:off x="2838090" y="1024608"/>
            <a:ext cx="8743848" cy="5833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5270500" algn="l"/>
              </a:tabLst>
            </a:pPr>
            <a:r>
              <a:rPr lang="he-IL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המשתנה התלוי</a:t>
            </a:r>
            <a:r>
              <a:rPr lang="he-IL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הינו משתנה ה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שלנו:</a:t>
            </a:r>
          </a:p>
          <a:p>
            <a:pPr marL="914400" lvl="1" algn="r" rtl="1">
              <a:lnSpc>
                <a:spcPct val="107000"/>
              </a:lnSpc>
              <a:spcAft>
                <a:spcPts val="800"/>
              </a:spcAft>
              <a:tabLst>
                <a:tab pos="5270500" algn="l"/>
              </a:tabLst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Death event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07000"/>
              </a:lnSpc>
              <a:spcAft>
                <a:spcPts val="800"/>
              </a:spcAft>
            </a:pPr>
            <a:endParaRPr lang="he-IL" sz="16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07000"/>
              </a:lnSpc>
              <a:spcAft>
                <a:spcPts val="800"/>
              </a:spcAft>
            </a:pPr>
            <a:r>
              <a:rPr lang="he-IL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המשתנים הבלתי תלויים 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הינם: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מין (זכר\נקבה)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anemia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מיקום העברה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creatinine_phosphokinase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גזע הנהג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diabetes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סוג העברה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ejection_fraction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טווח גילאים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high_blood_pressure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לחץ דם גבוה\נמוך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platelets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טסיות דם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serum_creatinine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ריכוז של האנזים </a:t>
            </a:r>
            <a:r>
              <a:rPr lang="he-IL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קרֵאטין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פוספוקינאז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בנסיוב הדם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serum_sodium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נתרן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sex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מין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smoking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מעשן\לא מעשן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שעת האירוע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1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סכרת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DE472DF-8107-CEA7-E3D5-B03A4158777D}"/>
              </a:ext>
            </a:extLst>
          </p:cNvPr>
          <p:cNvSpPr txBox="1"/>
          <p:nvPr/>
        </p:nvSpPr>
        <p:spPr>
          <a:xfrm>
            <a:off x="957793" y="1634577"/>
            <a:ext cx="5047403" cy="12563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נראה כי ישנם יותר מקרי מוות אצל אנשים חולי סכרת, מאשר אצל אנשים שאינם חולי סכרת.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הדבר לא מגובה ע"י בדיקת המתאם (שכן לא התקבל קשר חזק חיובי/שלילי).</a:t>
            </a:r>
            <a:endParaRPr lang="he-IL" sz="18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EC6E595F-F2CD-B8D9-5942-F2B03E092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408810"/>
              </p:ext>
            </p:extLst>
          </p:nvPr>
        </p:nvGraphicFramePr>
        <p:xfrm>
          <a:off x="6470072" y="1510758"/>
          <a:ext cx="4923282" cy="3066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תמונה 7">
            <a:extLst>
              <a:ext uri="{FF2B5EF4-FFF2-40B4-BE49-F238E27FC236}">
                <a16:creationId xmlns:a16="http://schemas.microsoft.com/office/drawing/2014/main" id="{18ACB9D7-A07B-FCAE-2344-7FB75C1BB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42" y="3522276"/>
            <a:ext cx="22479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A1AFFC9-7FC1-DF5F-306A-FEFF58B814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89"/>
          <a:stretch/>
        </p:blipFill>
        <p:spPr>
          <a:xfrm>
            <a:off x="1309146" y="5534801"/>
            <a:ext cx="9150038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6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אנמיה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342E3F8-2786-89BD-A4CB-298178B03B1D}"/>
              </a:ext>
            </a:extLst>
          </p:cNvPr>
          <p:cNvSpPr txBox="1"/>
          <p:nvPr/>
        </p:nvSpPr>
        <p:spPr>
          <a:xfrm>
            <a:off x="1024128" y="1500997"/>
            <a:ext cx="4825007" cy="12563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נראה כי ישנם יותר מקרי מוות אצל אנשים עם אנמיה, מאשר אצל אנשים שאין להם אנמיה.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הדבר לא מגובה ע"י בדיקת המתאם (שכן לא התקבל קשר חזק חיובי/שלילי).</a:t>
            </a:r>
            <a:endParaRPr lang="he-IL" sz="18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02D4D778-CBCA-1DE8-9BB4-56BD87B5E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246707"/>
              </p:ext>
            </p:extLst>
          </p:nvPr>
        </p:nvGraphicFramePr>
        <p:xfrm>
          <a:off x="6222520" y="1305160"/>
          <a:ext cx="5492152" cy="305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0B060515-E510-6575-DAF8-8FF4CE37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290390"/>
            <a:ext cx="21717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5979B016-673F-0636-1EFF-33039529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163" y="5357003"/>
            <a:ext cx="9150038" cy="993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95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גיל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DE472DF-8107-CEA7-E3D5-B03A4158777D}"/>
              </a:ext>
            </a:extLst>
          </p:cNvPr>
          <p:cNvSpPr txBox="1"/>
          <p:nvPr/>
        </p:nvSpPr>
        <p:spPr>
          <a:xfrm>
            <a:off x="3053752" y="5413075"/>
            <a:ext cx="6445844" cy="9677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he-IL" sz="1800" b="1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גיל - </a:t>
            </a: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יתכן כי</a:t>
            </a:r>
            <a:r>
              <a:rPr lang="he-IL" sz="1800" b="1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כמות מקרי המוות מעט גבוהה יותר בין הגילאים 44 ל-72 (המדגם כלל נבדקים בגילאים 40 עד 95). 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הדבר לא מגובה ע"י בדיקת המתאם (שכן לא התקבל קשר חזק חיובי/שלילי).</a:t>
            </a:r>
            <a:endParaRPr lang="en-US" sz="1800" kern="100" dirty="0">
              <a:solidFill>
                <a:schemeClr val="accent2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8FE1629-8712-DD4B-710A-22C860CC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1756265"/>
            <a:ext cx="6523285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6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שאילתות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A7D99F9-9962-2EEA-7816-1C65A4F3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74" y="1682151"/>
            <a:ext cx="73914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E1670ED-C1A9-128A-C53C-55FA32DC0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184141"/>
            <a:ext cx="2278577" cy="538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6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2" y="-4313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פירוט המשתנים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17191FBD-4159-95F1-393A-13E9E85F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39867"/>
              </p:ext>
            </p:extLst>
          </p:nvPr>
        </p:nvGraphicFramePr>
        <p:xfrm>
          <a:off x="1680824" y="1130061"/>
          <a:ext cx="8979755" cy="5284443"/>
        </p:xfrm>
        <a:graphic>
          <a:graphicData uri="http://schemas.openxmlformats.org/drawingml/2006/table">
            <a:tbl>
              <a:tblPr rtl="1" firstRow="1" firstCol="1" bandRow="1"/>
              <a:tblGrid>
                <a:gridCol w="3332323">
                  <a:extLst>
                    <a:ext uri="{9D8B030D-6E8A-4147-A177-3AD203B41FA5}">
                      <a16:colId xmlns:a16="http://schemas.microsoft.com/office/drawing/2014/main" val="3611495496"/>
                    </a:ext>
                  </a:extLst>
                </a:gridCol>
                <a:gridCol w="1207320">
                  <a:extLst>
                    <a:ext uri="{9D8B030D-6E8A-4147-A177-3AD203B41FA5}">
                      <a16:colId xmlns:a16="http://schemas.microsoft.com/office/drawing/2014/main" val="531965655"/>
                    </a:ext>
                  </a:extLst>
                </a:gridCol>
                <a:gridCol w="2068271">
                  <a:extLst>
                    <a:ext uri="{9D8B030D-6E8A-4147-A177-3AD203B41FA5}">
                      <a16:colId xmlns:a16="http://schemas.microsoft.com/office/drawing/2014/main" val="2683640021"/>
                    </a:ext>
                  </a:extLst>
                </a:gridCol>
                <a:gridCol w="2371841">
                  <a:extLst>
                    <a:ext uri="{9D8B030D-6E8A-4147-A177-3AD203B41FA5}">
                      <a16:colId xmlns:a16="http://schemas.microsoft.com/office/drawing/2014/main" val="222263944"/>
                    </a:ext>
                  </a:extLst>
                </a:gridCol>
              </a:tblGrid>
              <a:tr h="37956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שם המשתנה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סוג המשתנה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ערכים אפשריים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קשר לאירוע של מוות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9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נומרי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0-120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0.253729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044886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anemia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בינארי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0,1</a:t>
                      </a: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0.06627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4510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creatinine_phosphokinase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שמי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0-10000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0.062728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07316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diabetes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בינארי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-0.00194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547874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ejection_fraction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נומרי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0-100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-0.2686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24824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high_blood_pressure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בינארי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-0.04914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345355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platelets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רציף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25,100-62,100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-0.04914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15075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serum_creatinine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רציף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0.5-9.4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0.294278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63400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serum_sodium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נומרי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113-148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-0.1952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469207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בינארי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-0.00432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279843"/>
                  </a:ext>
                </a:extLst>
              </a:tr>
              <a:tr h="132756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בינארי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-0.012623153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851247"/>
                  </a:ext>
                </a:extLst>
              </a:tr>
              <a:tr h="38825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רציף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he-IL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 ומעלה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-0.52696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63327"/>
                  </a:ext>
                </a:extLst>
              </a:tr>
              <a:tr h="132756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DEATH_EVENT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בינארי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42" marR="444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99019"/>
                  </a:ext>
                </a:extLst>
              </a:tr>
            </a:tbl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2F3788-0E05-8BDB-159A-687722B72D2B}"/>
              </a:ext>
            </a:extLst>
          </p:cNvPr>
          <p:cNvSpPr txBox="1"/>
          <p:nvPr/>
        </p:nvSpPr>
        <p:spPr>
          <a:xfrm>
            <a:off x="8324490" y="467860"/>
            <a:ext cx="3393057" cy="4776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5270500" algn="l"/>
              </a:tabLst>
            </a:pPr>
            <a:r>
              <a:rPr lang="he-IL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ללא ערכים טקסטואליים ב-</a:t>
            </a:r>
            <a:r>
              <a:rPr lang="en-US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he-IL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שעליו התבססנו, ערכים נומריים בלבד.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A886DBA-F6A7-B62A-23BF-3A6E5BEBA931}"/>
              </a:ext>
            </a:extLst>
          </p:cNvPr>
          <p:cNvSpPr/>
          <p:nvPr/>
        </p:nvSpPr>
        <p:spPr>
          <a:xfrm>
            <a:off x="7479102" y="1561147"/>
            <a:ext cx="2769079" cy="428102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25A71A27-FAB3-1000-9340-F5E709DFFDBD}"/>
              </a:ext>
            </a:extLst>
          </p:cNvPr>
          <p:cNvSpPr/>
          <p:nvPr/>
        </p:nvSpPr>
        <p:spPr>
          <a:xfrm>
            <a:off x="7479101" y="6211197"/>
            <a:ext cx="2769079" cy="2033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סוגר מסולסל שמאלי 6">
            <a:extLst>
              <a:ext uri="{FF2B5EF4-FFF2-40B4-BE49-F238E27FC236}">
                <a16:creationId xmlns:a16="http://schemas.microsoft.com/office/drawing/2014/main" id="{A12E350B-C665-21E1-9641-BA7FEF3B0A3D}"/>
              </a:ext>
            </a:extLst>
          </p:cNvPr>
          <p:cNvSpPr/>
          <p:nvPr/>
        </p:nvSpPr>
        <p:spPr>
          <a:xfrm rot="10800000">
            <a:off x="10823182" y="1569669"/>
            <a:ext cx="261610" cy="4272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סוגר מסולסל שמאלי 7">
            <a:extLst>
              <a:ext uri="{FF2B5EF4-FFF2-40B4-BE49-F238E27FC236}">
                <a16:creationId xmlns:a16="http://schemas.microsoft.com/office/drawing/2014/main" id="{6F42C2CA-BE8B-C01E-4B63-CB92A6A23BC5}"/>
              </a:ext>
            </a:extLst>
          </p:cNvPr>
          <p:cNvSpPr/>
          <p:nvPr/>
        </p:nvSpPr>
        <p:spPr>
          <a:xfrm rot="10800000">
            <a:off x="10823182" y="6221169"/>
            <a:ext cx="188817" cy="2033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9AF69DF-CBA8-864C-FC60-5B7CAA5145AB}"/>
              </a:ext>
            </a:extLst>
          </p:cNvPr>
          <p:cNvSpPr txBox="1"/>
          <p:nvPr/>
        </p:nvSpPr>
        <p:spPr>
          <a:xfrm rot="5400000">
            <a:off x="10636327" y="3570852"/>
            <a:ext cx="148374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100" dirty="0"/>
              <a:t>משתנים בלתי תלויים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3E46731-6216-0D35-A469-BB4CCAFC55E8}"/>
              </a:ext>
            </a:extLst>
          </p:cNvPr>
          <p:cNvSpPr txBox="1"/>
          <p:nvPr/>
        </p:nvSpPr>
        <p:spPr>
          <a:xfrm rot="5400000">
            <a:off x="10886637" y="6202923"/>
            <a:ext cx="98312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100" dirty="0"/>
              <a:t>משתנה תלוי</a:t>
            </a:r>
          </a:p>
        </p:txBody>
      </p:sp>
    </p:spTree>
    <p:extLst>
      <p:ext uri="{BB962C8B-B14F-4D97-AF65-F5344CB8AC3E}">
        <p14:creationId xmlns:p14="http://schemas.microsoft.com/office/powerpoint/2010/main" val="317858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מידת הקשר בין המשתנים</a:t>
            </a:r>
          </a:p>
        </p:txBody>
      </p:sp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9283"/>
              </p:ext>
            </p:extLst>
          </p:nvPr>
        </p:nvGraphicFramePr>
        <p:xfrm>
          <a:off x="764403" y="2084388"/>
          <a:ext cx="10122672" cy="283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גליון עבודה" r:id="rId2" imgW="9582068" imgH="2686106" progId="Excel.Sheet.12">
                  <p:embed/>
                </p:oleObj>
              </mc:Choice>
              <mc:Fallback>
                <p:oleObj name="גליון עבודה" r:id="rId2" imgW="9582068" imgH="26861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403" y="2084388"/>
                        <a:ext cx="10122672" cy="283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AAB648B-CA81-12AA-12E0-05CE0E4738CD}"/>
              </a:ext>
            </a:extLst>
          </p:cNvPr>
          <p:cNvSpPr/>
          <p:nvPr/>
        </p:nvSpPr>
        <p:spPr>
          <a:xfrm>
            <a:off x="764403" y="4718649"/>
            <a:ext cx="1116154" cy="2033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977A86B-0214-7F03-C254-887BE97AD562}"/>
              </a:ext>
            </a:extLst>
          </p:cNvPr>
          <p:cNvSpPr/>
          <p:nvPr/>
        </p:nvSpPr>
        <p:spPr>
          <a:xfrm>
            <a:off x="764402" y="2317630"/>
            <a:ext cx="1116155" cy="220261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סוגר מסולסל שמאלי 6">
            <a:extLst>
              <a:ext uri="{FF2B5EF4-FFF2-40B4-BE49-F238E27FC236}">
                <a16:creationId xmlns:a16="http://schemas.microsoft.com/office/drawing/2014/main" id="{D75233F2-943D-8C79-CD03-D37790F9E91B}"/>
              </a:ext>
            </a:extLst>
          </p:cNvPr>
          <p:cNvSpPr/>
          <p:nvPr/>
        </p:nvSpPr>
        <p:spPr>
          <a:xfrm>
            <a:off x="396814" y="2317630"/>
            <a:ext cx="232914" cy="22026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סוגר מסולסל שמאלי 7">
            <a:extLst>
              <a:ext uri="{FF2B5EF4-FFF2-40B4-BE49-F238E27FC236}">
                <a16:creationId xmlns:a16="http://schemas.microsoft.com/office/drawing/2014/main" id="{27603C7F-2645-6327-E6E0-E6656EB0B66B}"/>
              </a:ext>
            </a:extLst>
          </p:cNvPr>
          <p:cNvSpPr/>
          <p:nvPr/>
        </p:nvSpPr>
        <p:spPr>
          <a:xfrm>
            <a:off x="440911" y="4718648"/>
            <a:ext cx="188817" cy="2033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08B7289-AA33-3DDE-087D-FEA9CC3582F1}"/>
              </a:ext>
            </a:extLst>
          </p:cNvPr>
          <p:cNvSpPr txBox="1"/>
          <p:nvPr/>
        </p:nvSpPr>
        <p:spPr>
          <a:xfrm rot="16200000">
            <a:off x="-530972" y="3288423"/>
            <a:ext cx="148374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100" dirty="0"/>
              <a:t>משתנים בלתי תלויים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90E42FB-B806-AAE5-1B93-9CEA941950EA}"/>
              </a:ext>
            </a:extLst>
          </p:cNvPr>
          <p:cNvSpPr txBox="1"/>
          <p:nvPr/>
        </p:nvSpPr>
        <p:spPr>
          <a:xfrm rot="16200000">
            <a:off x="-280661" y="4760233"/>
            <a:ext cx="98312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100" dirty="0"/>
              <a:t>משתנה תלוי</a:t>
            </a:r>
          </a:p>
        </p:txBody>
      </p:sp>
    </p:spTree>
    <p:extLst>
      <p:ext uri="{BB962C8B-B14F-4D97-AF65-F5344CB8AC3E}">
        <p14:creationId xmlns:p14="http://schemas.microsoft.com/office/powerpoint/2010/main" val="360276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מידת הקשר בין המשתנים - תובנות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4B5531A-B75D-7390-F0DE-12E965DB05F3}"/>
              </a:ext>
            </a:extLst>
          </p:cNvPr>
          <p:cNvSpPr txBox="1"/>
          <p:nvPr/>
        </p:nvSpPr>
        <p:spPr>
          <a:xfrm>
            <a:off x="936556" y="1785668"/>
            <a:ext cx="10318888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1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he-IL" sz="24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לפי הממצאים שמצאנו במבחן המתאם באקסל נראה כי </a:t>
            </a:r>
            <a:r>
              <a:rPr lang="he-IL" sz="2400" b="1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אין קשר חזק </a:t>
            </a:r>
            <a:r>
              <a:rPr lang="he-IL" sz="24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בין המשתנה התלוי(מוות/לא מוות) לבין שאר המשתנים הנבחנים. </a:t>
            </a:r>
          </a:p>
          <a:p>
            <a:pPr marL="342900" indent="-342900" algn="just" rtl="1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he-IL" sz="24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כמו כן נראה כי ישנו </a:t>
            </a:r>
            <a:r>
              <a:rPr lang="he-IL" sz="2400" b="1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קשר הפוך </a:t>
            </a:r>
            <a:r>
              <a:rPr lang="he-IL" sz="24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(בינוני) בין משך המעקב לבין מקרי המוות. </a:t>
            </a:r>
          </a:p>
          <a:p>
            <a:pPr marL="342900" indent="-342900" algn="just" rtl="1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he-IL" sz="24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משך המעקב מתייחס לפרק הזמן המוצהר שבריאות האדם </a:t>
            </a:r>
            <a:r>
              <a:rPr lang="he-IL" sz="2400" kern="1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היתה</a:t>
            </a:r>
            <a:r>
              <a:rPr lang="he-IL" sz="24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במעקב לאחר טיפול. זה כולל מעקב אחר בריאותם של אנשים המשתתפים במחקר למשך תקופה, הן במהלך המחקר והן לאחר סיום המחקר.</a:t>
            </a:r>
          </a:p>
          <a:p>
            <a:pPr marL="342900" indent="-342900" algn="just" rtl="1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he-IL" sz="24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מבחינת קשר בין המשתנים הבלתי תלויים הקשר היחיד שאינו זניח הינו </a:t>
            </a:r>
            <a:r>
              <a:rPr lang="he-IL" sz="2400" b="1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הקשר שבין מין לעישון - קשר בינוני, מתאם 0.4378.</a:t>
            </a:r>
          </a:p>
        </p:txBody>
      </p:sp>
    </p:spTree>
    <p:extLst>
      <p:ext uri="{BB962C8B-B14F-4D97-AF65-F5344CB8AC3E}">
        <p14:creationId xmlns:p14="http://schemas.microsoft.com/office/powerpoint/2010/main" val="4388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216595F-D6B8-7766-2060-112E0D7C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1815320"/>
            <a:ext cx="4805996" cy="1297115"/>
          </a:xfrm>
        </p:spPr>
        <p:txBody>
          <a:bodyPr anchor="t">
            <a:normAutofit/>
          </a:bodyPr>
          <a:lstStyle/>
          <a:p>
            <a:r>
              <a:rPr lang="he-IL" sz="4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גרפים, שאילתות ותובנות</a:t>
            </a:r>
          </a:p>
        </p:txBody>
      </p:sp>
      <p:pic>
        <p:nvPicPr>
          <p:cNvPr id="25" name="Graphic 6" descr="סטטיסטיקה">
            <a:extLst>
              <a:ext uri="{FF2B5EF4-FFF2-40B4-BE49-F238E27FC236}">
                <a16:creationId xmlns:a16="http://schemas.microsoft.com/office/drawing/2014/main" id="{4C4E59E0-7A73-8CF9-227E-1A33F8CC4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69D9D14-9195-5A82-A0F4-DB95414CAC26}"/>
              </a:ext>
            </a:extLst>
          </p:cNvPr>
          <p:cNvSpPr txBox="1"/>
          <p:nvPr/>
        </p:nvSpPr>
        <p:spPr>
          <a:xfrm>
            <a:off x="6321667" y="3406228"/>
            <a:ext cx="4848938" cy="9599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*בכלל הבדיקות שיוצגו בעמודים הבאים, ישנה תאימות מספרית</a:t>
            </a:r>
            <a:r>
              <a:rPr lang="he-IL" sz="18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בין תוצאות השאילתות לתוצאות </a:t>
            </a:r>
            <a:r>
              <a:rPr lang="he-IL" sz="1800" kern="1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הפיבוטים</a:t>
            </a:r>
            <a:endParaRPr lang="he-IL" sz="1800" kern="1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עישון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342E3F8-2786-89BD-A4CB-298178B03B1D}"/>
              </a:ext>
            </a:extLst>
          </p:cNvPr>
          <p:cNvSpPr txBox="1"/>
          <p:nvPr/>
        </p:nvSpPr>
        <p:spPr>
          <a:xfrm>
            <a:off x="1247061" y="1753599"/>
            <a:ext cx="4848938" cy="9599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יתכן כי ישנו קשר בין עישון לבין כמות מקרי המוות.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הדבר לא מגובה ע"י בדיקת המתאם (שכן לא התקבל קשר חזק חיובי/שלילי).</a:t>
            </a:r>
            <a:endParaRPr lang="he-IL" sz="18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1E555649-9C2A-7687-719D-DFFD18814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060603"/>
              </p:ext>
            </p:extLst>
          </p:nvPr>
        </p:nvGraphicFramePr>
        <p:xfrm>
          <a:off x="6318931" y="1753599"/>
          <a:ext cx="45529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93F84ECA-A0CB-F1D3-308F-97480C36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61" y="5379582"/>
            <a:ext cx="9412415" cy="919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A0219BC-95CF-72D0-7024-92BD99945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119" y="3236342"/>
            <a:ext cx="2543080" cy="1749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20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מין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DE472DF-8107-CEA7-E3D5-B03A4158777D}"/>
              </a:ext>
            </a:extLst>
          </p:cNvPr>
          <p:cNvSpPr txBox="1"/>
          <p:nvPr/>
        </p:nvSpPr>
        <p:spPr>
          <a:xfrm>
            <a:off x="1048597" y="1863545"/>
            <a:ext cx="5047403" cy="9599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ייתכן כי לנשים ישנו סיכוי מוגבר יותר למקרי מוות.</a:t>
            </a:r>
            <a:r>
              <a:rPr lang="he-IL" sz="18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הדבר לא מגובה ע"י בדיקת המתאם (שכן לא התקבל קשר חזק חיובי/שלילי).</a:t>
            </a:r>
            <a:endParaRPr lang="he-IL" sz="1800" kern="1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D73F4841-0790-116F-A695-4FFE08A96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071917"/>
              </p:ext>
            </p:extLst>
          </p:nvPr>
        </p:nvGraphicFramePr>
        <p:xfrm>
          <a:off x="6401061" y="17856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EA1AF687-9999-EF5F-C4EC-1C6676DD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48" y="3645649"/>
            <a:ext cx="2124075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C6FB586-1046-7603-CB53-881254A16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19"/>
          <a:stretch/>
        </p:blipFill>
        <p:spPr>
          <a:xfrm>
            <a:off x="1471292" y="5477704"/>
            <a:ext cx="9126952" cy="840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26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D66C0-9D01-DF80-ABA2-9ACC8105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86052"/>
            <a:ext cx="9720072" cy="1499616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נתרן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342E3F8-2786-89BD-A4CB-298178B03B1D}"/>
              </a:ext>
            </a:extLst>
          </p:cNvPr>
          <p:cNvSpPr txBox="1"/>
          <p:nvPr/>
        </p:nvSpPr>
        <p:spPr>
          <a:xfrm>
            <a:off x="1328468" y="4983932"/>
            <a:ext cx="9471784" cy="86357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6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עפ"י הגרפים עד כמות נתרן </a:t>
            </a:r>
            <a:r>
              <a:rPr lang="he-IL" sz="1600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מסויימת</a:t>
            </a:r>
            <a:r>
              <a:rPr lang="he-IL" sz="16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(כ- 129 מ"ג) כמות מקרי התמותה הנה אפסית. לאחר מכן ככל שכמות הנתרן עולה, כך עולה כמות מקרי המוות. החל מכמות נתרן של 136 מ"ג נראית ירידה בכמות מקרי המוות.</a:t>
            </a:r>
            <a:r>
              <a:rPr lang="he-IL" sz="1600" kern="100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הדבר לא מגובה ע"י בדיקת המתאם (שכן לא התקבל קשר חזק חיובי/שלילי).</a:t>
            </a:r>
            <a:endParaRPr lang="he-IL" sz="1600" kern="1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5578CBF-371B-47D0-58FA-E7422606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764841"/>
            <a:ext cx="9352453" cy="28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84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843</Words>
  <Application>Microsoft Office PowerPoint</Application>
  <PresentationFormat>מסך רחב</PresentationFormat>
  <Paragraphs>149</Paragraphs>
  <Slides>23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1" baseType="lpstr">
      <vt:lpstr>Arial</vt:lpstr>
      <vt:lpstr>Calibri</vt:lpstr>
      <vt:lpstr>Tw Cen MT</vt:lpstr>
      <vt:lpstr>Tw Cen MT Condensed</vt:lpstr>
      <vt:lpstr>Wingdings</vt:lpstr>
      <vt:lpstr>Wingdings 3</vt:lpstr>
      <vt:lpstr>אינטגרל</vt:lpstr>
      <vt:lpstr>גליון עבודה</vt:lpstr>
      <vt:lpstr>פרוייקט בעיבוד נתונים</vt:lpstr>
      <vt:lpstr>פירוט המשתנים</vt:lpstr>
      <vt:lpstr>פירוט המשתנים</vt:lpstr>
      <vt:lpstr>מידת הקשר בין המשתנים</vt:lpstr>
      <vt:lpstr>מידת הקשר בין המשתנים - תובנות</vt:lpstr>
      <vt:lpstr>גרפים, שאילתות ותובנות</vt:lpstr>
      <vt:lpstr>עישון</vt:lpstr>
      <vt:lpstr>מין</vt:lpstr>
      <vt:lpstr>נתרן</vt:lpstr>
      <vt:lpstr>נתרן</vt:lpstr>
      <vt:lpstr>סרום קריאטינין</vt:lpstr>
      <vt:lpstr>סרום קריטינין</vt:lpstr>
      <vt:lpstr>לחץ דם</vt:lpstr>
      <vt:lpstr>טסיות דם</vt:lpstr>
      <vt:lpstr>טסיות דם</vt:lpstr>
      <vt:lpstr>קריאטינין פוספוקינז</vt:lpstr>
      <vt:lpstr>קריאטינין פוספוקינז</vt:lpstr>
      <vt:lpstr>תפוקת לב</vt:lpstr>
      <vt:lpstr>תפוקת לב</vt:lpstr>
      <vt:lpstr>סכרת</vt:lpstr>
      <vt:lpstr>אנמיה</vt:lpstr>
      <vt:lpstr>גיל</vt:lpstr>
      <vt:lpstr>שאילתות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בעיבוד נתונים</dc:title>
  <dc:creator>Talia Nudel</dc:creator>
  <cp:lastModifiedBy>Talia Nudel</cp:lastModifiedBy>
  <cp:revision>26</cp:revision>
  <dcterms:created xsi:type="dcterms:W3CDTF">2023-08-16T17:47:06Z</dcterms:created>
  <dcterms:modified xsi:type="dcterms:W3CDTF">2023-10-04T08:45:10Z</dcterms:modified>
</cp:coreProperties>
</file>