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18"/>
  </p:notesMasterIdLst>
  <p:handoutMasterIdLst>
    <p:handoutMasterId r:id="rId19"/>
  </p:handoutMasterIdLst>
  <p:sldIdLst>
    <p:sldId id="329" r:id="rId3"/>
    <p:sldId id="306" r:id="rId4"/>
    <p:sldId id="316" r:id="rId5"/>
    <p:sldId id="318" r:id="rId6"/>
    <p:sldId id="317" r:id="rId7"/>
    <p:sldId id="319" r:id="rId8"/>
    <p:sldId id="307" r:id="rId9"/>
    <p:sldId id="320" r:id="rId10"/>
    <p:sldId id="322" r:id="rId11"/>
    <p:sldId id="325" r:id="rId12"/>
    <p:sldId id="326" r:id="rId13"/>
    <p:sldId id="324" r:id="rId14"/>
    <p:sldId id="321" r:id="rId15"/>
    <p:sldId id="328" r:id="rId16"/>
    <p:sldId id="327" r:id="rId17"/>
  </p:sldIdLst>
  <p:sldSz cx="9144000" cy="6858000" type="screen4x3"/>
  <p:notesSz cx="6858000" cy="9144000"/>
  <p:custDataLst>
    <p:tags r:id="rId2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yatt Dumas" initials="WD"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B"/>
    <a:srgbClr val="0000FF"/>
    <a:srgbClr val="FFFFFF"/>
    <a:srgbClr val="AF1E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4" autoAdjust="0"/>
    <p:restoredTop sz="82238" autoAdjust="0"/>
  </p:normalViewPr>
  <p:slideViewPr>
    <p:cSldViewPr snapToGrid="0">
      <p:cViewPr>
        <p:scale>
          <a:sx n="63" d="100"/>
          <a:sy n="63" d="100"/>
        </p:scale>
        <p:origin x="-1614" y="-72"/>
      </p:cViewPr>
      <p:guideLst>
        <p:guide orient="horz" pos="2160"/>
        <p:guide pos="2880"/>
      </p:guideLst>
    </p:cSldViewPr>
  </p:slideViewPr>
  <p:notesTextViewPr>
    <p:cViewPr>
      <p:scale>
        <a:sx n="100" d="100"/>
        <a:sy n="100" d="100"/>
      </p:scale>
      <p:origin x="0" y="0"/>
    </p:cViewPr>
  </p:notesTextViewPr>
  <p:notesViewPr>
    <p:cSldViewPr snapToGrid="0">
      <p:cViewPr varScale="1">
        <p:scale>
          <a:sx n="90" d="100"/>
          <a:sy n="90" d="100"/>
        </p:scale>
        <p:origin x="-36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a:t>Presentation Name</a:t>
            </a:r>
          </a:p>
        </p:txBody>
      </p:sp>
      <p:sp>
        <p:nvSpPr>
          <p:cNvPr id="308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smtClean="0"/>
              <a:t>Course Name</a:t>
            </a:r>
            <a:endParaRPr lang="en-US" baseline="30000" dirty="0"/>
          </a:p>
          <a:p>
            <a:r>
              <a:rPr lang="en-US" dirty="0"/>
              <a:t>Unit # – Lesson #.# – Lesson Name</a:t>
            </a:r>
          </a:p>
        </p:txBody>
      </p:sp>
      <p:sp>
        <p:nvSpPr>
          <p:cNvPr id="3081" name="Rectangle 9"/>
          <p:cNvSpPr>
            <a:spLocks noGrp="1" noChangeArrowheads="1"/>
          </p:cNvSpPr>
          <p:nvPr>
            <p:ph type="ftr" sz="quarter" idx="2"/>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3082" name="Rectangle 10"/>
          <p:cNvSpPr>
            <a:spLocks noGrp="1" noChangeArrowheads="1"/>
          </p:cNvSpPr>
          <p:nvPr>
            <p:ph type="sldNum" sz="quarter" idx="3"/>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a:p>
        </p:txBody>
      </p:sp>
    </p:spTree>
    <p:extLst>
      <p:ext uri="{BB962C8B-B14F-4D97-AF65-F5344CB8AC3E}">
        <p14:creationId xmlns:p14="http://schemas.microsoft.com/office/powerpoint/2010/main" val="41865161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7"/>
          <p:cNvSpPr>
            <a:spLocks noGrp="1" noChangeArrowheads="1"/>
          </p:cNvSpPr>
          <p:nvPr>
            <p:ph type="hdr" sz="quarter"/>
          </p:nvPr>
        </p:nvSpPr>
        <p:spPr bwMode="auto">
          <a:xfrm>
            <a:off x="66675" y="77788"/>
            <a:ext cx="3038475" cy="465137"/>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r>
              <a:rPr lang="en-US"/>
              <a:t>Presentation Name</a:t>
            </a:r>
          </a:p>
        </p:txBody>
      </p:sp>
      <p:sp>
        <p:nvSpPr>
          <p:cNvPr id="10" name="Rectangle 8"/>
          <p:cNvSpPr>
            <a:spLocks noGrp="1" noChangeArrowheads="1"/>
          </p:cNvSpPr>
          <p:nvPr>
            <p:ph type="dt" sz="quarter" idx="1"/>
          </p:nvPr>
        </p:nvSpPr>
        <p:spPr bwMode="auto">
          <a:xfrm>
            <a:off x="3759200" y="77788"/>
            <a:ext cx="3038475" cy="650875"/>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r>
              <a:rPr lang="en-US" dirty="0" smtClean="0"/>
              <a:t>Course Name</a:t>
            </a:r>
            <a:endParaRPr lang="en-US" baseline="30000" dirty="0"/>
          </a:p>
          <a:p>
            <a:r>
              <a:rPr lang="en-US" dirty="0"/>
              <a:t>Unit # – Lesson #.# – Lesson Name</a:t>
            </a:r>
          </a:p>
        </p:txBody>
      </p:sp>
      <p:sp>
        <p:nvSpPr>
          <p:cNvPr id="11" name="Rectangle 9"/>
          <p:cNvSpPr>
            <a:spLocks noGrp="1" noChangeArrowheads="1"/>
          </p:cNvSpPr>
          <p:nvPr>
            <p:ph type="ftr" sz="quarter" idx="4"/>
          </p:nvPr>
        </p:nvSpPr>
        <p:spPr bwMode="auto">
          <a:xfrm>
            <a:off x="77788" y="8585200"/>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eaLnBrk="0" hangingPunct="0">
              <a:defRPr sz="1200">
                <a:cs typeface="Arial" charset="0"/>
              </a:defRPr>
            </a:lvl1pPr>
          </a:lstStyle>
          <a:p>
            <a:r>
              <a:rPr lang="en-US" dirty="0"/>
              <a:t>Project Lead The Way, Inc.</a:t>
            </a:r>
            <a:endParaRPr lang="en-US" baseline="30000" dirty="0"/>
          </a:p>
          <a:p>
            <a:r>
              <a:rPr lang="en-US" dirty="0"/>
              <a:t>Copyright </a:t>
            </a:r>
            <a:r>
              <a:rPr lang="en-US" dirty="0" smtClean="0"/>
              <a:t>2010</a:t>
            </a:r>
            <a:endParaRPr lang="en-US" dirty="0"/>
          </a:p>
        </p:txBody>
      </p:sp>
      <p:sp>
        <p:nvSpPr>
          <p:cNvPr id="12" name="Rectangle 10"/>
          <p:cNvSpPr>
            <a:spLocks noGrp="1" noChangeArrowheads="1"/>
          </p:cNvSpPr>
          <p:nvPr>
            <p:ph type="sldNum" sz="quarter" idx="5"/>
          </p:nvPr>
        </p:nvSpPr>
        <p:spPr bwMode="auto">
          <a:xfrm>
            <a:off x="3810000" y="8678862"/>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AA6F666A-3503-4EB4-9796-FFB36F66CA10}" type="slidenum">
              <a:rPr lang="en-US"/>
              <a:pPr/>
              <a:t>‹#›</a:t>
            </a:fld>
            <a:endParaRPr lang="en-US"/>
          </a:p>
        </p:txBody>
      </p:sp>
    </p:spTree>
    <p:extLst>
      <p:ext uri="{BB962C8B-B14F-4D97-AF65-F5344CB8AC3E}">
        <p14:creationId xmlns:p14="http://schemas.microsoft.com/office/powerpoint/2010/main" val="1327229038"/>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Tkinter is a GUI toolkit. There are lots of toolkits out there. The toolkits have basic similarities. </a:t>
            </a:r>
            <a:r>
              <a:rPr lang="en-US" baseline="0" dirty="0" err="1" smtClean="0"/>
              <a:t>Tk</a:t>
            </a:r>
            <a:r>
              <a:rPr lang="en-US" baseline="0" dirty="0" smtClean="0"/>
              <a:t> is implemented in several languages, including Java and C++, and it is the standard toolkit in </a:t>
            </a:r>
            <a:r>
              <a:rPr lang="en-US" i="1" baseline="0" dirty="0" smtClean="0"/>
              <a:t>Python</a:t>
            </a:r>
            <a:r>
              <a:rPr lang="en-US" baseline="0" dirty="0" smtClean="0"/>
              <a:t>. </a:t>
            </a:r>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2</a:t>
            </a:fld>
            <a:endParaRPr lang="en-US"/>
          </a:p>
        </p:txBody>
      </p:sp>
    </p:spTree>
    <p:extLst>
      <p:ext uri="{BB962C8B-B14F-4D97-AF65-F5344CB8AC3E}">
        <p14:creationId xmlns:p14="http://schemas.microsoft.com/office/powerpoint/2010/main" val="1338970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grid method lets you do some rough arrangement. Other geometry managers can give you more fine-grained control.</a:t>
            </a:r>
          </a:p>
          <a:p>
            <a:endParaRPr lang="en-US" baseline="0" dirty="0" smtClean="0"/>
          </a:p>
          <a:p>
            <a:r>
              <a:rPr lang="en-US" baseline="0" dirty="0" smtClean="0"/>
              <a:t>The Canvas was placed in row=0,  column=1.</a:t>
            </a:r>
          </a:p>
          <a:p>
            <a:r>
              <a:rPr lang="en-US" baseline="0" dirty="0" smtClean="0"/>
              <a:t>The Text widget is spanning two rows, starting in row 2. It is also in the southeast corner of its cell.</a:t>
            </a:r>
          </a:p>
          <a:p>
            <a:endParaRPr lang="en-US" dirty="0"/>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11</a:t>
            </a:fld>
            <a:endParaRPr lang="en-US"/>
          </a:p>
        </p:txBody>
      </p:sp>
    </p:spTree>
    <p:extLst>
      <p:ext uri="{BB962C8B-B14F-4D97-AF65-F5344CB8AC3E}">
        <p14:creationId xmlns:p14="http://schemas.microsoft.com/office/powerpoint/2010/main" val="3726042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There are four classes in Tkinter for special variables. These are not widgets, but instead they work with widgets.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err="1" smtClean="0"/>
              <a:t>IntVar</a:t>
            </a:r>
            <a:r>
              <a:rPr lang="en-US" baseline="0" dirty="0" smtClean="0"/>
              <a:t> is one of the four Tkinter variable classes. We need one of those to give the Scale constructor its “variable” argument. Later we can get the speed with the get() method of the </a:t>
            </a:r>
            <a:r>
              <a:rPr lang="en-US" baseline="0" dirty="0" err="1" smtClean="0"/>
              <a:t>Tk</a:t>
            </a:r>
            <a:r>
              <a:rPr lang="en-US" baseline="0" dirty="0" smtClean="0"/>
              <a:t> Variables, as shown in the lower right.</a:t>
            </a:r>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12</a:t>
            </a:fld>
            <a:endParaRPr lang="en-US"/>
          </a:p>
        </p:txBody>
      </p:sp>
    </p:spTree>
    <p:extLst>
      <p:ext uri="{BB962C8B-B14F-4D97-AF65-F5344CB8AC3E}">
        <p14:creationId xmlns:p14="http://schemas.microsoft.com/office/powerpoint/2010/main" val="1338970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Buttons are connected to handlers with the command argument. Define the handler first. Then use that function name with the command argument.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This button’s handler is doing two things: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1. The handler increments the variable </a:t>
            </a:r>
            <a:r>
              <a:rPr lang="en-US" baseline="0" dirty="0" err="1" smtClean="0"/>
              <a:t>times_pressed</a:t>
            </a:r>
            <a:r>
              <a:rPr lang="en-US" baseline="0" dirty="0" smtClean="0"/>
              <a:t>. (What role is this variable playing?)</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2. The handler calls two methods on the Text widget. These methods display some text and move the Text’s viewing window. END is a Tkinter constant useful for a Text widget.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13</a:t>
            </a:fld>
            <a:endParaRPr lang="en-US"/>
          </a:p>
        </p:txBody>
      </p:sp>
    </p:spTree>
    <p:extLst>
      <p:ext uri="{BB962C8B-B14F-4D97-AF65-F5344CB8AC3E}">
        <p14:creationId xmlns:p14="http://schemas.microsoft.com/office/powerpoint/2010/main" val="1338970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Scope is a fundamental CS concept. Scope is where you can get a variables value using the variable’s name.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In </a:t>
            </a:r>
            <a:r>
              <a:rPr lang="en-US" i="1" baseline="0" dirty="0" smtClean="0"/>
              <a:t>Python</a:t>
            </a:r>
            <a:r>
              <a:rPr lang="en-US" baseline="0" dirty="0" smtClean="0"/>
              <a:t> each PY file (called a module) has its own namespace that encompasses other namespaces inside the file. The module/file’s namespace is called the “global” scope while the program is running.</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Each </a:t>
            </a:r>
            <a:r>
              <a:rPr lang="en-US" baseline="0" dirty="0" err="1" smtClean="0"/>
              <a:t>def</a:t>
            </a:r>
            <a:r>
              <a:rPr lang="en-US" baseline="0" dirty="0" smtClean="0"/>
              <a:t> and class statement create a nested scope inside the scope where the command is executed.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In </a:t>
            </a:r>
            <a:r>
              <a:rPr lang="en-US" i="1" baseline="0" dirty="0" smtClean="0"/>
              <a:t>Python</a:t>
            </a:r>
            <a:r>
              <a:rPr lang="en-US" baseline="0" dirty="0" smtClean="0"/>
              <a:t> the interpreter will look in the namespace of successively larger scopes for a variable when you refer to it, and it will use the first one it comes to. (Nested namespaces create a tree of namespaces!)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However, when you ASSIGN to a variable, if the variable is not in the most local scope, the interpreter will create a new variable with that name in the local namespace.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So line 18 will create a new variable </a:t>
            </a:r>
            <a:r>
              <a:rPr lang="en-US" baseline="0" dirty="0" err="1" smtClean="0"/>
              <a:t>times_pressed</a:t>
            </a:r>
            <a:r>
              <a:rPr lang="en-US" baseline="0" dirty="0" smtClean="0"/>
              <a:t> that exists only inside of the </a:t>
            </a:r>
            <a:r>
              <a:rPr lang="en-US" baseline="0" dirty="0" err="1" smtClean="0"/>
              <a:t>def</a:t>
            </a:r>
            <a:r>
              <a:rPr lang="en-US" baseline="0" dirty="0" smtClean="0"/>
              <a:t> pressed block. As soon as that block is done executing, the new variable will be garbage collected.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Declare global inside a function </a:t>
            </a:r>
            <a:r>
              <a:rPr lang="en-US" baseline="0" dirty="0" err="1" smtClean="0"/>
              <a:t>def</a:t>
            </a:r>
            <a:r>
              <a:rPr lang="en-US" baseline="0" dirty="0" smtClean="0"/>
              <a:t> if you want to assign to a variable in the global scope.</a:t>
            </a:r>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14</a:t>
            </a:fld>
            <a:endParaRPr lang="en-US"/>
          </a:p>
        </p:txBody>
      </p:sp>
    </p:spTree>
    <p:extLst>
      <p:ext uri="{BB962C8B-B14F-4D97-AF65-F5344CB8AC3E}">
        <p14:creationId xmlns:p14="http://schemas.microsoft.com/office/powerpoint/2010/main" val="1338970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smtClean="0"/>
              <a:t>This is a Text widget. Like most of the widgets, it can be instantiated with optional arguments to configure it, like height and width for this one.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smtClean="0"/>
              <a:t>The rowspan and sticky arguments are used in this call to grid().</a:t>
            </a:r>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15</a:t>
            </a:fld>
            <a:endParaRPr lang="en-US"/>
          </a:p>
        </p:txBody>
      </p:sp>
    </p:spTree>
    <p:extLst>
      <p:ext uri="{BB962C8B-B14F-4D97-AF65-F5344CB8AC3E}">
        <p14:creationId xmlns:p14="http://schemas.microsoft.com/office/powerpoint/2010/main" val="1338970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This window shows many of </a:t>
            </a:r>
            <a:r>
              <a:rPr lang="en-US" baseline="0" dirty="0" err="1" smtClean="0"/>
              <a:t>Tkinter’s</a:t>
            </a:r>
            <a:r>
              <a:rPr lang="en-US" baseline="0" dirty="0" smtClean="0"/>
              <a:t> widget classes. The first column contains a Checkbox, a Button, and a Scale for sliding. The second column contains a Canvas for drawing on and a Text window for displaying and editing text. The rightmost column contains four Radio buttons (named after the pop-out buttons that were used for years to select preset radio stations in automobiles). Standard UI design makes users expect that round, small buttons like these come in a set and that only one will be selectable at a time from the group.</a:t>
            </a:r>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3</a:t>
            </a:fld>
            <a:endParaRPr lang="en-US"/>
          </a:p>
        </p:txBody>
      </p:sp>
    </p:spTree>
    <p:extLst>
      <p:ext uri="{BB962C8B-B14F-4D97-AF65-F5344CB8AC3E}">
        <p14:creationId xmlns:p14="http://schemas.microsoft.com/office/powerpoint/2010/main" val="133897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One class in the Tkinter library is the </a:t>
            </a:r>
            <a:r>
              <a:rPr lang="en-US" baseline="0" dirty="0" err="1" smtClean="0"/>
              <a:t>Tk</a:t>
            </a:r>
            <a:r>
              <a:rPr lang="en-US" baseline="0" dirty="0" smtClean="0"/>
              <a:t>(). You should only instantiate one of these in your program. It will be the parent (or grandparent, or great grand parent, or …) of all other windows and widgets you create. Parent?! That will explain why we called it root.</a:t>
            </a:r>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4</a:t>
            </a:fld>
            <a:endParaRPr lang="en-US"/>
          </a:p>
        </p:txBody>
      </p:sp>
    </p:spTree>
    <p:extLst>
      <p:ext uri="{BB962C8B-B14F-4D97-AF65-F5344CB8AC3E}">
        <p14:creationId xmlns:p14="http://schemas.microsoft.com/office/powerpoint/2010/main" val="133897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tree is a structure where every node has exactly one parent. Only a root node, which is at the top of the tree, has no parent. If some nodes have two parents, like human family trees, we would have to call it a graph, a broader category than “tree”. A tree is a specific type of data structure in computer science. The root </a:t>
            </a:r>
            <a:r>
              <a:rPr lang="en-US" baseline="0" dirty="0" err="1" smtClean="0"/>
              <a:t>Tk</a:t>
            </a:r>
            <a:r>
              <a:rPr lang="en-US" baseline="0" dirty="0" smtClean="0"/>
              <a:t>() instance you create is the root in your program of all the other windows and widgets the application creates.</a:t>
            </a:r>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5</a:t>
            </a:fld>
            <a:endParaRPr lang="en-US"/>
          </a:p>
        </p:txBody>
      </p:sp>
    </p:spTree>
    <p:extLst>
      <p:ext uri="{BB962C8B-B14F-4D97-AF65-F5344CB8AC3E}">
        <p14:creationId xmlns:p14="http://schemas.microsoft.com/office/powerpoint/2010/main" val="1338970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You can draw on a Canvas object. Line 4 instantiates a Canvas. Notice the constructor wants to know the widget’s parent in the first argument.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Line 5 places the Canvas in its parent, the root window. We will use the grid() method for every widget. More on that later.</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Line 6 draws an item on the Canvas. The items are objects, too, not just pixel manipulations like in the last lesson. The command in the lower right could be used to move the item.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Notice that the method is being called on the Canvas, not on the item. The Canvas object keeps data relating to its items. You can see the data or change it, but you have to ask the Canvas object to do that for you. This is called data hiding or encapsulation. Concerns with details about how the Canvas code is handling the items is kept separate, encapsulated in the Canvas code.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6</a:t>
            </a:fld>
            <a:endParaRPr lang="en-US"/>
          </a:p>
        </p:txBody>
      </p:sp>
    </p:spTree>
    <p:extLst>
      <p:ext uri="{BB962C8B-B14F-4D97-AF65-F5344CB8AC3E}">
        <p14:creationId xmlns:p14="http://schemas.microsoft.com/office/powerpoint/2010/main" val="1338970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grid method lets you specify the row and column for each widget.</a:t>
            </a:r>
          </a:p>
          <a:p>
            <a:endParaRPr lang="en-US" baseline="0" dirty="0" smtClean="0"/>
          </a:p>
          <a:p>
            <a:r>
              <a:rPr lang="en-US" baseline="0" dirty="0" smtClean="0"/>
              <a:t>The Canvas was placed in row=0,  column=1.</a:t>
            </a:r>
          </a:p>
          <a:p>
            <a:r>
              <a:rPr lang="en-US" baseline="0" dirty="0" smtClean="0"/>
              <a:t>The Text widget is spanning two rows, starting in row 2. It is also in the southeast corner of its cell.</a:t>
            </a:r>
          </a:p>
          <a:p>
            <a:endParaRPr lang="en-US" dirty="0"/>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7</a:t>
            </a:fld>
            <a:endParaRPr lang="en-US"/>
          </a:p>
        </p:txBody>
      </p:sp>
    </p:spTree>
    <p:extLst>
      <p:ext uri="{BB962C8B-B14F-4D97-AF65-F5344CB8AC3E}">
        <p14:creationId xmlns:p14="http://schemas.microsoft.com/office/powerpoint/2010/main" val="3726042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smtClean="0"/>
              <a:t>A checkbutton toggles between checked and unchecked.</a:t>
            </a:r>
            <a:endParaRPr lang="en-US" baseline="0" dirty="0" smtClean="0"/>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8</a:t>
            </a:fld>
            <a:endParaRPr lang="en-US"/>
          </a:p>
        </p:txBody>
      </p:sp>
    </p:spTree>
    <p:extLst>
      <p:ext uri="{BB962C8B-B14F-4D97-AF65-F5344CB8AC3E}">
        <p14:creationId xmlns:p14="http://schemas.microsoft.com/office/powerpoint/2010/main" val="1338970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Scale is a sliding widget. The from _ and to arguments configure its range. The from_ has an underscore because from is a reserved word in </a:t>
            </a:r>
            <a:r>
              <a:rPr lang="en-US" i="1" baseline="0" dirty="0" smtClean="0"/>
              <a:t>Python</a:t>
            </a:r>
            <a:r>
              <a:rPr lang="en-US" baseline="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9</a:t>
            </a:fld>
            <a:endParaRPr lang="en-US"/>
          </a:p>
        </p:txBody>
      </p:sp>
    </p:spTree>
    <p:extLst>
      <p:ext uri="{BB962C8B-B14F-4D97-AF65-F5344CB8AC3E}">
        <p14:creationId xmlns:p14="http://schemas.microsoft.com/office/powerpoint/2010/main" val="1338970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smtClean="0"/>
              <a:t>This is a Text widget. Like most of the widgets, it can be instantiated with optional arguments to configure it, like height and width for this one.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smtClean="0"/>
              <a:t>The rowspan and sticky arguments are used in this call to grid().</a:t>
            </a:r>
          </a:p>
        </p:txBody>
      </p:sp>
      <p:sp>
        <p:nvSpPr>
          <p:cNvPr id="4" name="Header Placeholder 3"/>
          <p:cNvSpPr>
            <a:spLocks noGrp="1"/>
          </p:cNvSpPr>
          <p:nvPr>
            <p:ph type="hdr" sz="quarter" idx="10"/>
          </p:nvPr>
        </p:nvSpPr>
        <p:spPr/>
        <p:txBody>
          <a:bodyPr/>
          <a:lstStyle/>
          <a:p>
            <a:r>
              <a:rPr lang="en-US" smtClean="0"/>
              <a:t>Presentation Name</a:t>
            </a:r>
            <a:endParaRPr lang="en-US"/>
          </a:p>
        </p:txBody>
      </p:sp>
      <p:sp>
        <p:nvSpPr>
          <p:cNvPr id="5" name="Date Placeholder 4"/>
          <p:cNvSpPr>
            <a:spLocks noGrp="1"/>
          </p:cNvSpPr>
          <p:nvPr>
            <p:ph type="dt" sz="quarter" idx="11"/>
          </p:nvPr>
        </p:nvSpPr>
        <p:spPr/>
        <p:txBody>
          <a:bodyPr/>
          <a:lstStyle/>
          <a:p>
            <a:r>
              <a:rPr lang="en-US" smtClean="0"/>
              <a:t>Course Name</a:t>
            </a:r>
            <a:endParaRPr lang="en-US" baseline="30000" smtClean="0"/>
          </a:p>
          <a:p>
            <a:r>
              <a:rPr lang="en-US" smtClean="0"/>
              <a:t>Unit # – Lesson #.# – Lesson Name</a:t>
            </a:r>
            <a:endParaRPr lang="en-US" dirty="0"/>
          </a:p>
        </p:txBody>
      </p:sp>
      <p:sp>
        <p:nvSpPr>
          <p:cNvPr id="6" name="Slide Number Placeholder 5"/>
          <p:cNvSpPr>
            <a:spLocks noGrp="1"/>
          </p:cNvSpPr>
          <p:nvPr>
            <p:ph type="sldNum" sz="quarter" idx="12"/>
          </p:nvPr>
        </p:nvSpPr>
        <p:spPr/>
        <p:txBody>
          <a:bodyPr/>
          <a:lstStyle/>
          <a:p>
            <a:fld id="{AA6F666A-3503-4EB4-9796-FFB36F66CA10}" type="slidenum">
              <a:rPr lang="en-US" smtClean="0"/>
              <a:pPr/>
              <a:t>10</a:t>
            </a:fld>
            <a:endParaRPr lang="en-US"/>
          </a:p>
        </p:txBody>
      </p:sp>
    </p:spTree>
    <p:extLst>
      <p:ext uri="{BB962C8B-B14F-4D97-AF65-F5344CB8AC3E}">
        <p14:creationId xmlns:p14="http://schemas.microsoft.com/office/powerpoint/2010/main" val="1338970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1400"/>
            <a:ext cx="7772400" cy="838199"/>
          </a:xfrm>
          <a:prstGeom prst="rect">
            <a:avLst/>
          </a:prstGeom>
        </p:spPr>
        <p:txBody>
          <a:bodyPr/>
          <a:lstStyle>
            <a:lvl1pPr>
              <a:defRPr sz="4000">
                <a:solidFill>
                  <a:srgbClr val="00386B"/>
                </a:solidFill>
                <a:latin typeface="+mn-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876800"/>
            <a:ext cx="6400800" cy="685800"/>
          </a:xfrm>
          <a:prstGeom prst="rect">
            <a:avLst/>
          </a:prstGeom>
        </p:spPr>
        <p:txBody>
          <a:bodyPr/>
          <a:lstStyle>
            <a:lvl1pPr marL="0" indent="0" algn="ctr">
              <a:buNone/>
              <a:defRPr sz="2800">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pic>
        <p:nvPicPr>
          <p:cNvPr id="4" name="Picture 3" descr="PLTW_MT_L_3Crgb.jpg"/>
          <p:cNvPicPr>
            <a:picLocks noChangeAspect="1"/>
          </p:cNvPicPr>
          <p:nvPr userDrawn="1"/>
        </p:nvPicPr>
        <p:blipFill>
          <a:blip r:embed="rId2" cstate="print"/>
          <a:stretch>
            <a:fillRect/>
          </a:stretch>
        </p:blipFill>
        <p:spPr>
          <a:xfrm>
            <a:off x="1447800" y="381000"/>
            <a:ext cx="6246479" cy="237744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990600"/>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4191000"/>
            <a:ext cx="6400800" cy="609600"/>
          </a:xfrm>
        </p:spPr>
        <p:txBody>
          <a:bodyPr/>
          <a:lstStyle>
            <a:lvl1pPr marL="0" indent="0" algn="ctr">
              <a:buNone/>
              <a:defRPr>
                <a:solidFill>
                  <a:srgbClr val="00386B"/>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05BA66F-768A-496E-B201-B0F50C2CC726}"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295400"/>
            <a:ext cx="8229600" cy="4830763"/>
          </a:xfrm>
        </p:spPr>
        <p:txBody>
          <a:bodyPr/>
          <a:lstStyle>
            <a:lvl1pPr>
              <a:defRPr sz="3200"/>
            </a:lvl1pPr>
            <a:lvl2pPr>
              <a:defRPr sz="2800"/>
            </a:lvl2pPr>
            <a:lvl3pPr>
              <a:defRPr sz="2400"/>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47A5C21-3EFD-42C5-84BD-6FC92D3A6C9F}" type="slidenum">
              <a:rPr lang="en-US"/>
              <a:pPr/>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2825D9F-6402-46CD-B589-6F33F57BE9DE}"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6E46C69-9418-40E3-B341-72FC08C7A569}"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FC1B712-F267-4AD1-9793-86A048F079D8}"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F60E8F6-9527-4481-96FF-48BB1CF63972}"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46DD7CA6-A1F5-49C9-A354-4074CB0AFA93}"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5C3442C-F946-4817-8C5D-796044E501C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lgn="l">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2pPr>
              <a:defRPr sz="3200"/>
            </a:lvl2pPr>
            <a:lvl3pPr>
              <a:defRPr sz="3200"/>
            </a:lvl3pPr>
            <a:lvl4pPr>
              <a:defRPr sz="3200"/>
            </a:lvl4pPr>
            <a:lvl5pPr>
              <a:defRPr sz="3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3147EC1-99F6-4BB3-B26F-FC3DE3D14156}"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AE6B5AE-99B8-48C8-B463-77AB230B17BB}"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B90214-8DE6-41E0-A61B-78123E25BEB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9219" name="Rectangle 3"/>
          <p:cNvSpPr>
            <a:spLocks noGrp="1" noChangeArrowheads="1"/>
          </p:cNvSpPr>
          <p:nvPr>
            <p:ph type="body" idx="1"/>
          </p:nvPr>
        </p:nvSpPr>
        <p:spPr bwMode="auto">
          <a:xfrm>
            <a:off x="381000" y="1295400"/>
            <a:ext cx="8229600" cy="48307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dirty="0"/>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68B3C12-BC1A-4959-8182-8B391870C7D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fontAlgn="base">
        <a:spcBef>
          <a:spcPct val="0"/>
        </a:spcBef>
        <a:spcAft>
          <a:spcPct val="0"/>
        </a:spcAft>
        <a:defRPr sz="3600">
          <a:solidFill>
            <a:srgbClr val="00386B"/>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3200">
          <a:solidFill>
            <a:schemeClr val="tx1"/>
          </a:solidFill>
          <a:latin typeface="+mn-lt"/>
        </a:defRPr>
      </a:lvl2pPr>
      <a:lvl3pPr marL="1143000" indent="-228600" algn="l" rtl="0" fontAlgn="base">
        <a:spcBef>
          <a:spcPct val="20000"/>
        </a:spcBef>
        <a:spcAft>
          <a:spcPct val="0"/>
        </a:spcAft>
        <a:buChar char="•"/>
        <a:defRPr sz="2800">
          <a:solidFill>
            <a:schemeClr val="tx1"/>
          </a:solidFill>
          <a:latin typeface="+mn-lt"/>
        </a:defRPr>
      </a:lvl3pPr>
      <a:lvl4pPr marL="1600200" indent="-228600" algn="l" rtl="0" fontAlgn="base">
        <a:spcBef>
          <a:spcPct val="20000"/>
        </a:spcBef>
        <a:spcAft>
          <a:spcPct val="0"/>
        </a:spcAft>
        <a:buChar char="–"/>
        <a:defRPr sz="2800">
          <a:solidFill>
            <a:schemeClr val="tx1"/>
          </a:solidFill>
          <a:latin typeface="+mn-lt"/>
        </a:defRPr>
      </a:lvl4pPr>
      <a:lvl5pPr marL="2057400" indent="-228600" algn="l" rtl="0" fontAlgn="base">
        <a:spcBef>
          <a:spcPct val="20000"/>
        </a:spcBef>
        <a:spcAft>
          <a:spcPct val="0"/>
        </a:spcAft>
        <a:buChar char="»"/>
        <a:defRPr sz="2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371600" y="4343400"/>
            <a:ext cx="6400800" cy="838200"/>
          </a:xfrm>
          <a:prstGeom prst="rect">
            <a:avLst/>
          </a:prstGeom>
        </p:spPr>
        <p:txBody>
          <a:bodyPr>
            <a:norm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indent="0" algn="ctr">
              <a:buNone/>
            </a:pPr>
            <a:r>
              <a:rPr lang="en-US" sz="3200" b="1" kern="0" dirty="0" smtClean="0">
                <a:solidFill>
                  <a:srgbClr val="002060"/>
                </a:solidFill>
                <a:latin typeface="Georgia" panose="02040502050405020303" pitchFamily="18" charset="0"/>
                <a:cs typeface="Arial" panose="020B0604020202020204" pitchFamily="34" charset="0"/>
              </a:rPr>
              <a:t>Tkinter GUIs</a:t>
            </a:r>
            <a:endParaRPr lang="en-US" sz="3200" b="1" kern="0" dirty="0">
              <a:solidFill>
                <a:srgbClr val="002060"/>
              </a:solidFill>
              <a:latin typeface="Georgia" panose="02040502050405020303" pitchFamily="18" charset="0"/>
              <a:cs typeface="Arial" panose="020B0604020202020204" pitchFamily="34" charset="0"/>
            </a:endParaRPr>
          </a:p>
        </p:txBody>
      </p:sp>
      <p:pic>
        <p:nvPicPr>
          <p:cNvPr id="3" name="Picture 2" descr="C:\Users\lsmith\Dropbox\2014-15 Curriculum Release\Notes\Logos\PLTW Logo Transparent.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600199"/>
            <a:ext cx="5943600" cy="198283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txBox="1">
            <a:spLocks/>
          </p:cNvSpPr>
          <p:nvPr/>
        </p:nvSpPr>
        <p:spPr bwMode="auto">
          <a:xfrm>
            <a:off x="6934200" y="6629400"/>
            <a:ext cx="22098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r>
              <a:rPr lang="en-US" sz="800" dirty="0" smtClean="0">
                <a:solidFill>
                  <a:schemeClr val="bg1">
                    <a:lumMod val="50000"/>
                  </a:schemeClr>
                </a:solidFill>
                <a:latin typeface="Arial" panose="020B0604020202020204" pitchFamily="34" charset="0"/>
                <a:cs typeface="Arial" panose="020B0604020202020204" pitchFamily="34" charset="0"/>
              </a:rPr>
              <a:t>© 2014 Project Lead The Way, Inc.</a:t>
            </a:r>
            <a:endParaRPr lang="en-US" sz="800" dirty="0">
              <a:solidFill>
                <a:schemeClr val="bg1">
                  <a:lumMod val="50000"/>
                </a:schemeClr>
              </a:solidFill>
              <a:latin typeface="Arial" panose="020B0604020202020204" pitchFamily="34" charset="0"/>
              <a:cs typeface="Arial" panose="020B0604020202020204" pitchFamily="34" charset="0"/>
            </a:endParaRPr>
          </a:p>
        </p:txBody>
      </p:sp>
      <p:sp>
        <p:nvSpPr>
          <p:cNvPr id="5" name="Footer Placeholder 3"/>
          <p:cNvSpPr txBox="1">
            <a:spLocks/>
          </p:cNvSpPr>
          <p:nvPr/>
        </p:nvSpPr>
        <p:spPr>
          <a:xfrm>
            <a:off x="50799" y="6629400"/>
            <a:ext cx="2408621" cy="204952"/>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smtClean="0">
                <a:solidFill>
                  <a:schemeClr val="bg1">
                    <a:lumMod val="50000"/>
                  </a:schemeClr>
                </a:solidFill>
                <a:latin typeface="Arial" panose="020B0604020202020204" pitchFamily="34" charset="0"/>
                <a:cs typeface="Arial" panose="020B0604020202020204" pitchFamily="34" charset="0"/>
              </a:rPr>
              <a:t>Computer Science and Software Engineering</a:t>
            </a:r>
            <a:endParaRPr lang="en-US" sz="8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410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smtClean="0">
                <a:solidFill>
                  <a:srgbClr val="00386B"/>
                </a:solidFill>
              </a:rPr>
              <a:t>The Widgets: Text</a:t>
            </a:r>
            <a:endParaRPr lang="en-US" kern="0" dirty="0">
              <a:solidFill>
                <a:srgbClr val="00386B"/>
              </a:solidFill>
            </a:endParaRPr>
          </a:p>
        </p:txBody>
      </p:sp>
      <p:sp>
        <p:nvSpPr>
          <p:cNvPr id="9" name="Content Placeholder 8"/>
          <p:cNvSpPr>
            <a:spLocks noGrp="1"/>
          </p:cNvSpPr>
          <p:nvPr>
            <p:ph idx="1"/>
          </p:nvPr>
        </p:nvSpPr>
        <p:spPr>
          <a:xfrm>
            <a:off x="457200" y="990600"/>
            <a:ext cx="8229600" cy="4525963"/>
          </a:xfrm>
        </p:spPr>
        <p:txBody>
          <a:bodyPr/>
          <a:lstStyle/>
          <a:p>
            <a:r>
              <a:rPr lang="en-US" dirty="0" smtClean="0"/>
              <a:t>Allows user to edit text in a window</a:t>
            </a:r>
          </a:p>
          <a:p>
            <a:r>
              <a:rPr lang="en-US" dirty="0"/>
              <a:t>D</a:t>
            </a:r>
            <a:r>
              <a:rPr lang="en-US" dirty="0" smtClean="0"/>
              <a:t>isplays text in the window</a:t>
            </a:r>
          </a:p>
          <a:p>
            <a:endParaRPr lang="en-US" dirty="0"/>
          </a:p>
          <a:p>
            <a:endParaRPr lang="en-US" dirty="0" smtClean="0"/>
          </a:p>
          <a:p>
            <a:endParaRPr lang="en-US" dirty="0"/>
          </a:p>
          <a:p>
            <a:endParaRPr lang="en-US" dirty="0" smtClean="0"/>
          </a:p>
          <a:p>
            <a:pPr marL="0" indent="0">
              <a:buNone/>
            </a:pPr>
            <a:r>
              <a:rPr lang="en-US" dirty="0"/>
              <a:t>	</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1977" t="79232" r="7780"/>
          <a:stretch/>
        </p:blipFill>
        <p:spPr bwMode="auto">
          <a:xfrm>
            <a:off x="4998203" y="5299314"/>
            <a:ext cx="3688597" cy="1350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885" y="5100681"/>
            <a:ext cx="1668905" cy="1478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075" y="3090863"/>
            <a:ext cx="87058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64759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smtClean="0">
                <a:solidFill>
                  <a:srgbClr val="00386B"/>
                </a:solidFill>
                <a:latin typeface="Interstate Regular" pitchFamily="50" charset="0"/>
              </a:rPr>
              <a:t>Geometry Manager Options</a:t>
            </a:r>
            <a:endParaRPr lang="en-US" kern="0" dirty="0">
              <a:solidFill>
                <a:srgbClr val="00386B"/>
              </a:solidFill>
              <a:latin typeface="Interstate Regular" pitchFamily="50"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177" y="1627323"/>
            <a:ext cx="5589974" cy="4951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2989859314"/>
              </p:ext>
            </p:extLst>
          </p:nvPr>
        </p:nvGraphicFramePr>
        <p:xfrm>
          <a:off x="1828800" y="1285061"/>
          <a:ext cx="5796364" cy="5281659"/>
        </p:xfrm>
        <a:graphic>
          <a:graphicData uri="http://schemas.openxmlformats.org/drawingml/2006/table">
            <a:tbl>
              <a:tblPr firstRow="1" bandRow="1">
                <a:tableStyleId>{5C22544A-7EE6-4342-B048-85BDC9FD1C3A}</a:tableStyleId>
              </a:tblPr>
              <a:tblGrid>
                <a:gridCol w="418454"/>
                <a:gridCol w="1038387"/>
                <a:gridCol w="3907530"/>
                <a:gridCol w="431993"/>
              </a:tblGrid>
              <a:tr h="311264">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2651">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5521">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81835">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0388">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Box 5"/>
          <p:cNvSpPr txBox="1"/>
          <p:nvPr/>
        </p:nvSpPr>
        <p:spPr>
          <a:xfrm>
            <a:off x="2159177" y="961896"/>
            <a:ext cx="5589973" cy="646331"/>
          </a:xfrm>
          <a:prstGeom prst="rect">
            <a:avLst/>
          </a:prstGeom>
          <a:noFill/>
        </p:spPr>
        <p:txBody>
          <a:bodyPr wrap="square" rtlCol="0">
            <a:spAutoFit/>
          </a:bodyPr>
          <a:lstStyle/>
          <a:p>
            <a:pPr algn="ctr"/>
            <a:r>
              <a:rPr lang="en-US" smtClean="0">
                <a:latin typeface="Georgia" panose="02040502050405020303" pitchFamily="18" charset="0"/>
              </a:rPr>
              <a:t>Columns</a:t>
            </a:r>
          </a:p>
          <a:p>
            <a:r>
              <a:rPr lang="en-US" smtClean="0">
                <a:latin typeface="Georgia" panose="02040502050405020303" pitchFamily="18" charset="0"/>
              </a:rPr>
              <a:t>        0                                      1                                          2</a:t>
            </a:r>
            <a:endParaRPr lang="en-US">
              <a:latin typeface="Georgia" panose="02040502050405020303" pitchFamily="18" charset="0"/>
            </a:endParaRPr>
          </a:p>
        </p:txBody>
      </p:sp>
      <p:sp>
        <p:nvSpPr>
          <p:cNvPr id="8" name="TextBox 7"/>
          <p:cNvSpPr txBox="1"/>
          <p:nvPr/>
        </p:nvSpPr>
        <p:spPr>
          <a:xfrm>
            <a:off x="1565329" y="1702520"/>
            <a:ext cx="593848" cy="4801314"/>
          </a:xfrm>
          <a:prstGeom prst="rect">
            <a:avLst/>
          </a:prstGeom>
          <a:noFill/>
        </p:spPr>
        <p:txBody>
          <a:bodyPr wrap="square" rtlCol="0">
            <a:spAutoFit/>
          </a:bodyPr>
          <a:lstStyle/>
          <a:p>
            <a:pPr algn="ctr"/>
            <a:r>
              <a:rPr lang="en-US" smtClean="0">
                <a:latin typeface="Georgia" panose="02040502050405020303" pitchFamily="18" charset="0"/>
              </a:rPr>
              <a:t>        </a:t>
            </a:r>
          </a:p>
          <a:p>
            <a:r>
              <a:rPr lang="en-US" smtClean="0">
                <a:latin typeface="Georgia" panose="02040502050405020303" pitchFamily="18" charset="0"/>
              </a:rPr>
              <a:t>        </a:t>
            </a:r>
          </a:p>
          <a:p>
            <a:endParaRPr lang="en-US">
              <a:latin typeface="Georgia" panose="02040502050405020303" pitchFamily="18" charset="0"/>
            </a:endParaRPr>
          </a:p>
          <a:p>
            <a:endParaRPr lang="en-US" smtClean="0">
              <a:latin typeface="Georgia" panose="02040502050405020303" pitchFamily="18" charset="0"/>
            </a:endParaRPr>
          </a:p>
          <a:p>
            <a:endParaRPr lang="en-US">
              <a:latin typeface="Georgia" panose="02040502050405020303" pitchFamily="18" charset="0"/>
            </a:endParaRPr>
          </a:p>
          <a:p>
            <a:pPr algn="r"/>
            <a:endParaRPr lang="en-US" smtClean="0">
              <a:latin typeface="Georgia" panose="02040502050405020303" pitchFamily="18" charset="0"/>
            </a:endParaRPr>
          </a:p>
          <a:p>
            <a:pPr algn="r"/>
            <a:r>
              <a:rPr lang="en-US" smtClean="0">
                <a:latin typeface="Georgia" panose="02040502050405020303" pitchFamily="18" charset="0"/>
              </a:rPr>
              <a:t>0                                      </a:t>
            </a:r>
          </a:p>
          <a:p>
            <a:pPr algn="r"/>
            <a:endParaRPr lang="en-US">
              <a:latin typeface="Georgia" panose="02040502050405020303" pitchFamily="18" charset="0"/>
            </a:endParaRPr>
          </a:p>
          <a:p>
            <a:pPr algn="r"/>
            <a:endParaRPr lang="en-US" smtClean="0">
              <a:latin typeface="Georgia" panose="02040502050405020303" pitchFamily="18" charset="0"/>
            </a:endParaRPr>
          </a:p>
          <a:p>
            <a:pPr algn="r"/>
            <a:endParaRPr lang="en-US">
              <a:latin typeface="Georgia" panose="02040502050405020303" pitchFamily="18" charset="0"/>
            </a:endParaRPr>
          </a:p>
          <a:p>
            <a:pPr algn="r"/>
            <a:endParaRPr lang="en-US" smtClean="0">
              <a:latin typeface="Georgia" panose="02040502050405020303" pitchFamily="18" charset="0"/>
            </a:endParaRPr>
          </a:p>
          <a:p>
            <a:pPr algn="r"/>
            <a:r>
              <a:rPr lang="en-US" smtClean="0">
                <a:latin typeface="Georgia" panose="02040502050405020303" pitchFamily="18" charset="0"/>
              </a:rPr>
              <a:t>1                               </a:t>
            </a:r>
          </a:p>
          <a:p>
            <a:pPr algn="r"/>
            <a:endParaRPr lang="en-US">
              <a:latin typeface="Georgia" panose="02040502050405020303" pitchFamily="18" charset="0"/>
            </a:endParaRPr>
          </a:p>
          <a:p>
            <a:pPr algn="r"/>
            <a:endParaRPr lang="en-US" smtClean="0">
              <a:latin typeface="Georgia" panose="02040502050405020303" pitchFamily="18" charset="0"/>
            </a:endParaRPr>
          </a:p>
          <a:p>
            <a:pPr algn="r"/>
            <a:r>
              <a:rPr lang="en-US" smtClean="0">
                <a:latin typeface="Georgia" panose="02040502050405020303" pitchFamily="18" charset="0"/>
              </a:rPr>
              <a:t>2</a:t>
            </a:r>
          </a:p>
          <a:p>
            <a:pPr algn="r"/>
            <a:endParaRPr lang="en-US">
              <a:latin typeface="Georgia" panose="02040502050405020303" pitchFamily="18" charset="0"/>
            </a:endParaRPr>
          </a:p>
          <a:p>
            <a:pPr algn="r"/>
            <a:r>
              <a:rPr lang="en-US" smtClean="0">
                <a:latin typeface="Georgia" panose="02040502050405020303" pitchFamily="18" charset="0"/>
              </a:rPr>
              <a:t>3</a:t>
            </a:r>
          </a:p>
        </p:txBody>
      </p:sp>
      <p:sp>
        <p:nvSpPr>
          <p:cNvPr id="9" name="TextBox 8"/>
          <p:cNvSpPr txBox="1"/>
          <p:nvPr/>
        </p:nvSpPr>
        <p:spPr>
          <a:xfrm>
            <a:off x="707104" y="3758237"/>
            <a:ext cx="1015663" cy="1200329"/>
          </a:xfrm>
          <a:prstGeom prst="rect">
            <a:avLst/>
          </a:prstGeom>
          <a:noFill/>
        </p:spPr>
        <p:txBody>
          <a:bodyPr vert="vert270" wrap="square" rtlCol="0">
            <a:spAutoFit/>
          </a:bodyPr>
          <a:lstStyle/>
          <a:p>
            <a:pPr algn="ctr"/>
            <a:r>
              <a:rPr lang="en-US" smtClean="0">
                <a:latin typeface="Georgia" panose="02040502050405020303" pitchFamily="18" charset="0"/>
              </a:rPr>
              <a:t>        </a:t>
            </a:r>
          </a:p>
          <a:p>
            <a:r>
              <a:rPr lang="en-US" smtClean="0">
                <a:latin typeface="Georgia" panose="02040502050405020303" pitchFamily="18" charset="0"/>
              </a:rPr>
              <a:t>        </a:t>
            </a:r>
          </a:p>
          <a:p>
            <a:r>
              <a:rPr lang="en-US" smtClean="0">
                <a:latin typeface="Georgia" panose="02040502050405020303" pitchFamily="18" charset="0"/>
              </a:rPr>
              <a:t>Rows</a:t>
            </a: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 y="2414588"/>
            <a:ext cx="87058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4923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smtClean="0">
                <a:solidFill>
                  <a:srgbClr val="00386B"/>
                </a:solidFill>
              </a:rPr>
              <a:t>The Widgets: Scale</a:t>
            </a:r>
            <a:endParaRPr lang="en-US" kern="0" dirty="0">
              <a:solidFill>
                <a:srgbClr val="00386B"/>
              </a:solidFill>
            </a:endParaRPr>
          </a:p>
        </p:txBody>
      </p:sp>
      <p:sp>
        <p:nvSpPr>
          <p:cNvPr id="9" name="Content Placeholder 8"/>
          <p:cNvSpPr>
            <a:spLocks noGrp="1"/>
          </p:cNvSpPr>
          <p:nvPr>
            <p:ph idx="1"/>
          </p:nvPr>
        </p:nvSpPr>
        <p:spPr>
          <a:xfrm>
            <a:off x="457200" y="990600"/>
            <a:ext cx="8229600" cy="4525963"/>
          </a:xfrm>
        </p:spPr>
        <p:txBody>
          <a:bodyPr/>
          <a:lstStyle/>
          <a:p>
            <a:r>
              <a:rPr lang="en-US" smtClean="0"/>
              <a:t>Many widgets need a special variable (a TkVariable object) to connect to</a:t>
            </a:r>
          </a:p>
          <a:p>
            <a:endParaRPr lang="en-US"/>
          </a:p>
          <a:p>
            <a:endParaRPr lang="en-US" smtClean="0"/>
          </a:p>
          <a:p>
            <a:endParaRPr lang="en-US"/>
          </a:p>
          <a:p>
            <a:endParaRPr lang="en-US" smtClean="0"/>
          </a:p>
          <a:p>
            <a:r>
              <a:rPr lang="en-US" smtClean="0"/>
              <a:t>TkVariables:</a:t>
            </a:r>
          </a:p>
          <a:p>
            <a:pPr marL="457200" lvl="1" indent="0">
              <a:buNone/>
            </a:pPr>
            <a:r>
              <a:rPr lang="en-US" sz="2400" smtClean="0">
                <a:latin typeface="Courier New" panose="02070309020205020404" pitchFamily="49" charset="0"/>
                <a:cs typeface="Courier New" panose="02070309020205020404" pitchFamily="49" charset="0"/>
              </a:rPr>
              <a:t>IntVar</a:t>
            </a:r>
          </a:p>
          <a:p>
            <a:pPr marL="457200" lvl="1" indent="0">
              <a:buNone/>
            </a:pPr>
            <a:r>
              <a:rPr lang="en-US" sz="2400" smtClean="0">
                <a:latin typeface="Courier New" panose="02070309020205020404" pitchFamily="49" charset="0"/>
                <a:cs typeface="Courier New" panose="02070309020205020404" pitchFamily="49" charset="0"/>
              </a:rPr>
              <a:t>DoubleVar</a:t>
            </a:r>
          </a:p>
          <a:p>
            <a:pPr marL="457200" lvl="1" indent="0">
              <a:buNone/>
            </a:pPr>
            <a:r>
              <a:rPr lang="en-US" sz="2400" smtClean="0">
                <a:latin typeface="Courier New" panose="02070309020205020404" pitchFamily="49" charset="0"/>
                <a:cs typeface="Courier New" panose="02070309020205020404" pitchFamily="49" charset="0"/>
              </a:rPr>
              <a:t>StringVar</a:t>
            </a:r>
          </a:p>
          <a:p>
            <a:pPr marL="457200" lvl="1" indent="0">
              <a:buNone/>
            </a:pPr>
            <a:r>
              <a:rPr lang="en-US" sz="2400" smtClean="0">
                <a:latin typeface="Courier New" panose="02070309020205020404" pitchFamily="49" charset="0"/>
                <a:cs typeface="Courier New" panose="02070309020205020404" pitchFamily="49" charset="0"/>
              </a:rPr>
              <a:t>BoolVar</a:t>
            </a:r>
            <a:endParaRPr lang="en-US" sz="2400">
              <a:latin typeface="Courier New" panose="02070309020205020404" pitchFamily="49" charset="0"/>
              <a:cs typeface="Courier New" panose="02070309020205020404" pitchFamily="49" charset="0"/>
            </a:endParaRPr>
          </a:p>
          <a:p>
            <a:endParaRPr lang="en-US" smtClean="0"/>
          </a:p>
          <a:p>
            <a:pPr marL="0" indent="0">
              <a:buNone/>
            </a:pPr>
            <a:r>
              <a:rPr lang="en-US"/>
              <a:t>	</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67316" r="77867"/>
          <a:stretch/>
        </p:blipFill>
        <p:spPr bwMode="auto">
          <a:xfrm>
            <a:off x="7286659" y="4633992"/>
            <a:ext cx="1624866" cy="2125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2085975"/>
            <a:ext cx="8372475"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6462" y="4462542"/>
            <a:ext cx="18478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0349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The Widgets: Button</a:t>
            </a:r>
            <a:endParaRPr lang="en-US" kern="0" dirty="0">
              <a:solidFill>
                <a:srgbClr val="00386B"/>
              </a:solidFill>
            </a:endParaRPr>
          </a:p>
        </p:txBody>
      </p:sp>
      <p:sp>
        <p:nvSpPr>
          <p:cNvPr id="9" name="Content Placeholder 8"/>
          <p:cNvSpPr>
            <a:spLocks noGrp="1"/>
          </p:cNvSpPr>
          <p:nvPr>
            <p:ph idx="1"/>
          </p:nvPr>
        </p:nvSpPr>
        <p:spPr>
          <a:xfrm>
            <a:off x="457200" y="990600"/>
            <a:ext cx="8229600" cy="4525963"/>
          </a:xfrm>
        </p:spPr>
        <p:txBody>
          <a:bodyPr/>
          <a:lstStyle/>
          <a:p>
            <a:endParaRPr lang="en-US"/>
          </a:p>
          <a:p>
            <a:endParaRPr lang="en-US" smtClean="0"/>
          </a:p>
          <a:p>
            <a:pPr marL="0" indent="0">
              <a:buNone/>
            </a:pPr>
            <a:r>
              <a:rPr lang="en-US"/>
              <a:t>	</a:t>
            </a: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85" y="5100681"/>
            <a:ext cx="1668905" cy="1478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75" y="1928813"/>
            <a:ext cx="7410450"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2714" t="62896" r="78132" b="29139"/>
          <a:stretch/>
        </p:blipFill>
        <p:spPr bwMode="auto">
          <a:xfrm>
            <a:off x="6137329" y="5480177"/>
            <a:ext cx="1952786" cy="719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7739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CS Concept: Scope and Namespaces</a:t>
            </a:r>
            <a:endParaRPr lang="en-US" kern="0" dirty="0">
              <a:solidFill>
                <a:srgbClr val="00386B"/>
              </a:solidFill>
            </a:endParaRPr>
          </a:p>
        </p:txBody>
      </p:sp>
      <p:sp>
        <p:nvSpPr>
          <p:cNvPr id="9" name="Content Placeholder 8"/>
          <p:cNvSpPr>
            <a:spLocks noGrp="1"/>
          </p:cNvSpPr>
          <p:nvPr>
            <p:ph idx="1"/>
          </p:nvPr>
        </p:nvSpPr>
        <p:spPr>
          <a:xfrm>
            <a:off x="457200" y="990600"/>
            <a:ext cx="8229600" cy="4525963"/>
          </a:xfrm>
        </p:spPr>
        <p:txBody>
          <a:bodyPr/>
          <a:lstStyle/>
          <a:p>
            <a:endParaRPr lang="en-US"/>
          </a:p>
          <a:p>
            <a:endParaRPr lang="en-US" smtClean="0"/>
          </a:p>
          <a:p>
            <a:pPr marL="0" indent="0">
              <a:buNone/>
            </a:pPr>
            <a:r>
              <a:rPr lang="en-US"/>
              <a:t>	</a:t>
            </a:r>
          </a:p>
        </p:txBody>
      </p:sp>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53745"/>
          <a:stretch/>
        </p:blipFill>
        <p:spPr bwMode="auto">
          <a:xfrm>
            <a:off x="866775" y="1928814"/>
            <a:ext cx="7410450" cy="1387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6412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smtClean="0">
                <a:solidFill>
                  <a:srgbClr val="00386B"/>
                </a:solidFill>
              </a:rPr>
              <a:t>The Widgets: Text</a:t>
            </a:r>
            <a:endParaRPr lang="en-US" kern="0" dirty="0">
              <a:solidFill>
                <a:srgbClr val="00386B"/>
              </a:solidFill>
            </a:endParaRPr>
          </a:p>
        </p:txBody>
      </p:sp>
      <p:sp>
        <p:nvSpPr>
          <p:cNvPr id="9" name="Content Placeholder 8"/>
          <p:cNvSpPr>
            <a:spLocks noGrp="1"/>
          </p:cNvSpPr>
          <p:nvPr>
            <p:ph idx="1"/>
          </p:nvPr>
        </p:nvSpPr>
        <p:spPr>
          <a:xfrm>
            <a:off x="457200" y="990600"/>
            <a:ext cx="8229600" cy="4525963"/>
          </a:xfrm>
        </p:spPr>
        <p:txBody>
          <a:bodyPr/>
          <a:lstStyle/>
          <a:p>
            <a:r>
              <a:rPr lang="en-US" dirty="0" smtClean="0"/>
              <a:t>Allows user to edit text in a window</a:t>
            </a:r>
          </a:p>
          <a:p>
            <a:r>
              <a:rPr lang="en-US" dirty="0" smtClean="0"/>
              <a:t>Displays text in the window</a:t>
            </a:r>
          </a:p>
          <a:p>
            <a:endParaRPr lang="en-US" dirty="0"/>
          </a:p>
          <a:p>
            <a:endParaRPr lang="en-US" dirty="0" smtClean="0"/>
          </a:p>
          <a:p>
            <a:endParaRPr lang="en-US" dirty="0"/>
          </a:p>
          <a:p>
            <a:endParaRPr lang="en-US" dirty="0" smtClean="0"/>
          </a:p>
          <a:p>
            <a:pPr marL="0" indent="0">
              <a:buNone/>
            </a:pPr>
            <a:r>
              <a:rPr lang="en-US" dirty="0"/>
              <a:t>	</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1977" t="79232" r="7780"/>
          <a:stretch/>
        </p:blipFill>
        <p:spPr bwMode="auto">
          <a:xfrm>
            <a:off x="4998203" y="5299314"/>
            <a:ext cx="3688597" cy="1350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2885" y="5100681"/>
            <a:ext cx="1668905" cy="1478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075" y="3090863"/>
            <a:ext cx="87058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31314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smtClean="0">
                <a:solidFill>
                  <a:srgbClr val="00386B"/>
                </a:solidFill>
              </a:rPr>
              <a:t>GUI Toolkits</a:t>
            </a:r>
            <a:endParaRPr lang="en-US" kern="0" dirty="0">
              <a:solidFill>
                <a:srgbClr val="00386B"/>
              </a:solidFill>
            </a:endParaRPr>
          </a:p>
        </p:txBody>
      </p:sp>
      <p:sp>
        <p:nvSpPr>
          <p:cNvPr id="9" name="Content Placeholder 8"/>
          <p:cNvSpPr>
            <a:spLocks noGrp="1"/>
          </p:cNvSpPr>
          <p:nvPr>
            <p:ph idx="1"/>
          </p:nvPr>
        </p:nvSpPr>
        <p:spPr>
          <a:xfrm>
            <a:off x="457200" y="990600"/>
            <a:ext cx="8229600" cy="4525963"/>
          </a:xfrm>
        </p:spPr>
        <p:txBody>
          <a:bodyPr/>
          <a:lstStyle/>
          <a:p>
            <a:r>
              <a:rPr lang="en-US" smtClean="0"/>
              <a:t>Often implemented in several languages</a:t>
            </a:r>
          </a:p>
          <a:p>
            <a:r>
              <a:rPr lang="en-US" smtClean="0"/>
              <a:t>Some commonly used toolkits:</a:t>
            </a:r>
          </a:p>
          <a:p>
            <a:pPr marL="0" indent="0">
              <a:buNone/>
            </a:pPr>
            <a:r>
              <a:rPr lang="en-US" smtClean="0"/>
              <a:t>	wx</a:t>
            </a:r>
            <a:r>
              <a:rPr lang="en-US"/>
              <a:t>, Tk, Qt</a:t>
            </a:r>
          </a:p>
          <a:p>
            <a:r>
              <a:rPr lang="en-US" smtClean="0"/>
              <a:t>Toolkits offer widgets and event handlers for you to subclass*</a:t>
            </a:r>
          </a:p>
          <a:p>
            <a:endParaRPr lang="en-US"/>
          </a:p>
          <a:p>
            <a:pPr marL="0" indent="0">
              <a:buNone/>
            </a:pPr>
            <a:endParaRPr lang="en-US" smtClean="0"/>
          </a:p>
          <a:p>
            <a:pPr marL="0" indent="0">
              <a:buNone/>
            </a:pPr>
            <a:r>
              <a:rPr lang="en-US" sz="2000" smtClean="0"/>
              <a:t>	* More on what subclassing is later</a:t>
            </a:r>
          </a:p>
          <a:p>
            <a:pPr marL="0" indent="0">
              <a:buNone/>
            </a:pPr>
            <a:r>
              <a:rPr lang="en-US"/>
              <a:t>	</a:t>
            </a:r>
          </a:p>
        </p:txBody>
      </p:sp>
    </p:spTree>
    <p:extLst>
      <p:ext uri="{BB962C8B-B14F-4D97-AF65-F5344CB8AC3E}">
        <p14:creationId xmlns:p14="http://schemas.microsoft.com/office/powerpoint/2010/main" val="2137516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Widgets</a:t>
            </a:r>
            <a:endParaRPr lang="en-US" kern="0" dirty="0">
              <a:solidFill>
                <a:srgbClr val="00386B"/>
              </a:solidFill>
            </a:endParaRPr>
          </a:p>
        </p:txBody>
      </p:sp>
      <p:sp>
        <p:nvSpPr>
          <p:cNvPr id="9" name="Content Placeholder 8"/>
          <p:cNvSpPr>
            <a:spLocks noGrp="1"/>
          </p:cNvSpPr>
          <p:nvPr>
            <p:ph idx="1"/>
          </p:nvPr>
        </p:nvSpPr>
        <p:spPr>
          <a:xfrm>
            <a:off x="457200" y="990600"/>
            <a:ext cx="8229600" cy="4525963"/>
          </a:xfrm>
        </p:spPr>
        <p:txBody>
          <a:bodyPr/>
          <a:lstStyle/>
          <a:p>
            <a:r>
              <a:rPr lang="en-US" smtClean="0"/>
              <a:t>Toolkits offer widgets and event handlers</a:t>
            </a:r>
          </a:p>
          <a:p>
            <a:pPr marL="0" indent="0">
              <a:buNone/>
            </a:pPr>
            <a:r>
              <a:rPr lang="en-US"/>
              <a:t>	</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177" y="1627323"/>
            <a:ext cx="5589974" cy="4951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5205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dirty="0" smtClean="0">
                <a:solidFill>
                  <a:srgbClr val="00386B"/>
                </a:solidFill>
              </a:rPr>
              <a:t>The Simplest </a:t>
            </a:r>
            <a:r>
              <a:rPr lang="en-US" kern="0" dirty="0" err="1" smtClean="0">
                <a:solidFill>
                  <a:srgbClr val="00386B"/>
                </a:solidFill>
              </a:rPr>
              <a:t>Tkinter</a:t>
            </a:r>
            <a:r>
              <a:rPr lang="en-US" kern="0" dirty="0" smtClean="0">
                <a:solidFill>
                  <a:srgbClr val="00386B"/>
                </a:solidFill>
              </a:rPr>
              <a:t> Program</a:t>
            </a:r>
            <a:endParaRPr lang="en-US" kern="0" dirty="0">
              <a:solidFill>
                <a:srgbClr val="00386B"/>
              </a:solidFill>
            </a:endParaRPr>
          </a:p>
        </p:txBody>
      </p:sp>
      <p:sp>
        <p:nvSpPr>
          <p:cNvPr id="9" name="Content Placeholder 8"/>
          <p:cNvSpPr>
            <a:spLocks noGrp="1"/>
          </p:cNvSpPr>
          <p:nvPr>
            <p:ph idx="1"/>
          </p:nvPr>
        </p:nvSpPr>
        <p:spPr>
          <a:xfrm>
            <a:off x="457200" y="990600"/>
            <a:ext cx="8229600" cy="4525963"/>
          </a:xfrm>
        </p:spPr>
        <p:txBody>
          <a:bodyPr/>
          <a:lstStyle/>
          <a:p>
            <a:pPr marL="0" indent="0">
              <a:buNone/>
            </a:pPr>
            <a:r>
              <a:rPr lang="en-US"/>
              <a:t>	</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0270" y="2932409"/>
            <a:ext cx="3347077" cy="3646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9949" y="990600"/>
            <a:ext cx="6387725" cy="1656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1645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smtClean="0">
                <a:solidFill>
                  <a:srgbClr val="00386B"/>
                </a:solidFill>
              </a:rPr>
              <a:t>CS Concept: Root in a Tree</a:t>
            </a:r>
            <a:endParaRPr lang="en-US" kern="0" dirty="0">
              <a:solidFill>
                <a:srgbClr val="00386B"/>
              </a:solidFill>
            </a:endParaRPr>
          </a:p>
        </p:txBody>
      </p:sp>
      <p:sp>
        <p:nvSpPr>
          <p:cNvPr id="9" name="Content Placeholder 8"/>
          <p:cNvSpPr>
            <a:spLocks noGrp="1"/>
          </p:cNvSpPr>
          <p:nvPr>
            <p:ph idx="1"/>
          </p:nvPr>
        </p:nvSpPr>
        <p:spPr>
          <a:xfrm>
            <a:off x="457200" y="990601"/>
            <a:ext cx="8229600" cy="2465522"/>
          </a:xfrm>
        </p:spPr>
        <p:txBody>
          <a:bodyPr/>
          <a:lstStyle/>
          <a:p>
            <a:r>
              <a:rPr lang="en-US" smtClean="0"/>
              <a:t>Tree: Each node has one parent</a:t>
            </a:r>
          </a:p>
          <a:p>
            <a:r>
              <a:rPr lang="en-US" smtClean="0"/>
              <a:t>Root of a Tree: All nodes in the tree descend from the root</a:t>
            </a:r>
          </a:p>
          <a:p>
            <a:r>
              <a:rPr lang="en-US" smtClean="0"/>
              <a:t>Not all trees have roots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987" y="3525864"/>
            <a:ext cx="6296025" cy="2314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9051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smtClean="0">
                <a:solidFill>
                  <a:srgbClr val="00386B"/>
                </a:solidFill>
              </a:rPr>
              <a:t>The Widgets: Canvas</a:t>
            </a:r>
            <a:endParaRPr lang="en-US" kern="0" dirty="0">
              <a:solidFill>
                <a:srgbClr val="00386B"/>
              </a:solidFill>
            </a:endParaRPr>
          </a:p>
        </p:txBody>
      </p:sp>
      <p:sp>
        <p:nvSpPr>
          <p:cNvPr id="9" name="Content Placeholder 8"/>
          <p:cNvSpPr>
            <a:spLocks noGrp="1"/>
          </p:cNvSpPr>
          <p:nvPr>
            <p:ph idx="1"/>
          </p:nvPr>
        </p:nvSpPr>
        <p:spPr>
          <a:xfrm>
            <a:off x="457200" y="990600"/>
            <a:ext cx="8229600" cy="4525963"/>
          </a:xfrm>
        </p:spPr>
        <p:txBody>
          <a:bodyPr/>
          <a:lstStyle/>
          <a:p>
            <a:r>
              <a:rPr lang="en-US" smtClean="0"/>
              <a:t>Has methods for drawing items on the canvas</a:t>
            </a:r>
          </a:p>
          <a:p>
            <a:endParaRPr lang="en-US"/>
          </a:p>
          <a:p>
            <a:endParaRPr lang="en-US" smtClean="0"/>
          </a:p>
          <a:p>
            <a:r>
              <a:rPr lang="en-US" smtClean="0"/>
              <a:t>Items can be changed</a:t>
            </a:r>
          </a:p>
          <a:p>
            <a:pPr marL="0" indent="0">
              <a:buNone/>
            </a:pPr>
            <a:r>
              <a:rPr lang="en-US"/>
              <a:t>	</a:t>
            </a: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85" y="5100681"/>
            <a:ext cx="1668905" cy="1478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85" y="2246718"/>
            <a:ext cx="9283485" cy="866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63746" y="5100681"/>
            <a:ext cx="1649586" cy="1478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7169" y="4504599"/>
            <a:ext cx="4410075" cy="390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3008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smtClean="0">
                <a:solidFill>
                  <a:srgbClr val="00386B"/>
                </a:solidFill>
                <a:latin typeface="Interstate Regular" pitchFamily="50" charset="0"/>
              </a:rPr>
              <a:t>grid() the Geometry Manager</a:t>
            </a:r>
            <a:endParaRPr lang="en-US" kern="0" dirty="0">
              <a:solidFill>
                <a:srgbClr val="00386B"/>
              </a:solidFill>
              <a:latin typeface="Interstate Regular" pitchFamily="50" charset="0"/>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177" y="1627323"/>
            <a:ext cx="5589974" cy="4951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4054300618"/>
              </p:ext>
            </p:extLst>
          </p:nvPr>
        </p:nvGraphicFramePr>
        <p:xfrm>
          <a:off x="1828800" y="1285061"/>
          <a:ext cx="5796364" cy="5281659"/>
        </p:xfrm>
        <a:graphic>
          <a:graphicData uri="http://schemas.openxmlformats.org/drawingml/2006/table">
            <a:tbl>
              <a:tblPr firstRow="1" bandRow="1">
                <a:tableStyleId>{5C22544A-7EE6-4342-B048-85BDC9FD1C3A}</a:tableStyleId>
              </a:tblPr>
              <a:tblGrid>
                <a:gridCol w="418454"/>
                <a:gridCol w="1038387"/>
                <a:gridCol w="3907530"/>
                <a:gridCol w="431993"/>
              </a:tblGrid>
              <a:tr h="311264">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92651">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35521">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081835">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60388">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 name="TextBox 5"/>
          <p:cNvSpPr txBox="1"/>
          <p:nvPr/>
        </p:nvSpPr>
        <p:spPr>
          <a:xfrm>
            <a:off x="2159177" y="961896"/>
            <a:ext cx="5589973" cy="646331"/>
          </a:xfrm>
          <a:prstGeom prst="rect">
            <a:avLst/>
          </a:prstGeom>
          <a:noFill/>
        </p:spPr>
        <p:txBody>
          <a:bodyPr wrap="square" rtlCol="0">
            <a:spAutoFit/>
          </a:bodyPr>
          <a:lstStyle/>
          <a:p>
            <a:pPr algn="ctr"/>
            <a:r>
              <a:rPr lang="en-US" smtClean="0">
                <a:latin typeface="Georgia" panose="02040502050405020303" pitchFamily="18" charset="0"/>
              </a:rPr>
              <a:t>Columns</a:t>
            </a:r>
          </a:p>
          <a:p>
            <a:r>
              <a:rPr lang="en-US" smtClean="0">
                <a:latin typeface="Georgia" panose="02040502050405020303" pitchFamily="18" charset="0"/>
              </a:rPr>
              <a:t>        0                                      1                                          2</a:t>
            </a:r>
            <a:endParaRPr lang="en-US">
              <a:latin typeface="Georgia" panose="02040502050405020303" pitchFamily="18" charset="0"/>
            </a:endParaRPr>
          </a:p>
        </p:txBody>
      </p:sp>
      <p:sp>
        <p:nvSpPr>
          <p:cNvPr id="8" name="TextBox 7"/>
          <p:cNvSpPr txBox="1"/>
          <p:nvPr/>
        </p:nvSpPr>
        <p:spPr>
          <a:xfrm>
            <a:off x="1565329" y="1702520"/>
            <a:ext cx="593848" cy="4801314"/>
          </a:xfrm>
          <a:prstGeom prst="rect">
            <a:avLst/>
          </a:prstGeom>
          <a:noFill/>
        </p:spPr>
        <p:txBody>
          <a:bodyPr wrap="square" rtlCol="0">
            <a:spAutoFit/>
          </a:bodyPr>
          <a:lstStyle/>
          <a:p>
            <a:pPr algn="ctr"/>
            <a:r>
              <a:rPr lang="en-US" smtClean="0">
                <a:latin typeface="Georgia" panose="02040502050405020303" pitchFamily="18" charset="0"/>
              </a:rPr>
              <a:t>        </a:t>
            </a:r>
          </a:p>
          <a:p>
            <a:r>
              <a:rPr lang="en-US" smtClean="0">
                <a:latin typeface="Georgia" panose="02040502050405020303" pitchFamily="18" charset="0"/>
              </a:rPr>
              <a:t>        </a:t>
            </a:r>
          </a:p>
          <a:p>
            <a:endParaRPr lang="en-US">
              <a:latin typeface="Georgia" panose="02040502050405020303" pitchFamily="18" charset="0"/>
            </a:endParaRPr>
          </a:p>
          <a:p>
            <a:endParaRPr lang="en-US" smtClean="0">
              <a:latin typeface="Georgia" panose="02040502050405020303" pitchFamily="18" charset="0"/>
            </a:endParaRPr>
          </a:p>
          <a:p>
            <a:endParaRPr lang="en-US">
              <a:latin typeface="Georgia" panose="02040502050405020303" pitchFamily="18" charset="0"/>
            </a:endParaRPr>
          </a:p>
          <a:p>
            <a:pPr algn="r"/>
            <a:endParaRPr lang="en-US" smtClean="0">
              <a:latin typeface="Georgia" panose="02040502050405020303" pitchFamily="18" charset="0"/>
            </a:endParaRPr>
          </a:p>
          <a:p>
            <a:pPr algn="r"/>
            <a:r>
              <a:rPr lang="en-US" smtClean="0">
                <a:latin typeface="Georgia" panose="02040502050405020303" pitchFamily="18" charset="0"/>
              </a:rPr>
              <a:t>0                                      </a:t>
            </a:r>
          </a:p>
          <a:p>
            <a:pPr algn="r"/>
            <a:endParaRPr lang="en-US">
              <a:latin typeface="Georgia" panose="02040502050405020303" pitchFamily="18" charset="0"/>
            </a:endParaRPr>
          </a:p>
          <a:p>
            <a:pPr algn="r"/>
            <a:endParaRPr lang="en-US" smtClean="0">
              <a:latin typeface="Georgia" panose="02040502050405020303" pitchFamily="18" charset="0"/>
            </a:endParaRPr>
          </a:p>
          <a:p>
            <a:pPr algn="r"/>
            <a:endParaRPr lang="en-US">
              <a:latin typeface="Georgia" panose="02040502050405020303" pitchFamily="18" charset="0"/>
            </a:endParaRPr>
          </a:p>
          <a:p>
            <a:pPr algn="r"/>
            <a:endParaRPr lang="en-US" smtClean="0">
              <a:latin typeface="Georgia" panose="02040502050405020303" pitchFamily="18" charset="0"/>
            </a:endParaRPr>
          </a:p>
          <a:p>
            <a:pPr algn="r"/>
            <a:r>
              <a:rPr lang="en-US" smtClean="0">
                <a:latin typeface="Georgia" panose="02040502050405020303" pitchFamily="18" charset="0"/>
              </a:rPr>
              <a:t>1                               </a:t>
            </a:r>
          </a:p>
          <a:p>
            <a:pPr algn="r"/>
            <a:endParaRPr lang="en-US">
              <a:latin typeface="Georgia" panose="02040502050405020303" pitchFamily="18" charset="0"/>
            </a:endParaRPr>
          </a:p>
          <a:p>
            <a:pPr algn="r"/>
            <a:endParaRPr lang="en-US" smtClean="0">
              <a:latin typeface="Georgia" panose="02040502050405020303" pitchFamily="18" charset="0"/>
            </a:endParaRPr>
          </a:p>
          <a:p>
            <a:pPr algn="r"/>
            <a:r>
              <a:rPr lang="en-US" smtClean="0">
                <a:latin typeface="Georgia" panose="02040502050405020303" pitchFamily="18" charset="0"/>
              </a:rPr>
              <a:t>2</a:t>
            </a:r>
          </a:p>
          <a:p>
            <a:pPr algn="r"/>
            <a:endParaRPr lang="en-US">
              <a:latin typeface="Georgia" panose="02040502050405020303" pitchFamily="18" charset="0"/>
            </a:endParaRPr>
          </a:p>
          <a:p>
            <a:pPr algn="r"/>
            <a:r>
              <a:rPr lang="en-US" smtClean="0">
                <a:latin typeface="Georgia" panose="02040502050405020303" pitchFamily="18" charset="0"/>
              </a:rPr>
              <a:t>3</a:t>
            </a:r>
          </a:p>
        </p:txBody>
      </p:sp>
      <p:sp>
        <p:nvSpPr>
          <p:cNvPr id="9" name="TextBox 8"/>
          <p:cNvSpPr txBox="1"/>
          <p:nvPr/>
        </p:nvSpPr>
        <p:spPr>
          <a:xfrm>
            <a:off x="707104" y="3758237"/>
            <a:ext cx="1015663" cy="1200329"/>
          </a:xfrm>
          <a:prstGeom prst="rect">
            <a:avLst/>
          </a:prstGeom>
          <a:noFill/>
        </p:spPr>
        <p:txBody>
          <a:bodyPr vert="vert270" wrap="square" rtlCol="0">
            <a:spAutoFit/>
          </a:bodyPr>
          <a:lstStyle/>
          <a:p>
            <a:pPr algn="ctr"/>
            <a:r>
              <a:rPr lang="en-US" smtClean="0">
                <a:latin typeface="Georgia" panose="02040502050405020303" pitchFamily="18" charset="0"/>
              </a:rPr>
              <a:t>        </a:t>
            </a:r>
          </a:p>
          <a:p>
            <a:r>
              <a:rPr lang="en-US" smtClean="0">
                <a:latin typeface="Georgia" panose="02040502050405020303" pitchFamily="18" charset="0"/>
              </a:rPr>
              <a:t>        </a:t>
            </a:r>
          </a:p>
          <a:p>
            <a:r>
              <a:rPr lang="en-US" smtClean="0">
                <a:latin typeface="Georgia" panose="02040502050405020303" pitchFamily="18" charset="0"/>
              </a:rPr>
              <a:t>Rows</a:t>
            </a:r>
          </a:p>
        </p:txBody>
      </p:sp>
    </p:spTree>
    <p:extLst>
      <p:ext uri="{BB962C8B-B14F-4D97-AF65-F5344CB8AC3E}">
        <p14:creationId xmlns:p14="http://schemas.microsoft.com/office/powerpoint/2010/main" val="1161315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smtClean="0">
                <a:solidFill>
                  <a:srgbClr val="00386B"/>
                </a:solidFill>
              </a:rPr>
              <a:t>The Widgets: Checkbutton</a:t>
            </a:r>
            <a:endParaRPr lang="en-US" kern="0" dirty="0">
              <a:solidFill>
                <a:srgbClr val="00386B"/>
              </a:solidFill>
            </a:endParaRPr>
          </a:p>
        </p:txBody>
      </p:sp>
      <p:sp>
        <p:nvSpPr>
          <p:cNvPr id="9" name="Content Placeholder 8"/>
          <p:cNvSpPr>
            <a:spLocks noGrp="1"/>
          </p:cNvSpPr>
          <p:nvPr>
            <p:ph idx="1"/>
          </p:nvPr>
        </p:nvSpPr>
        <p:spPr>
          <a:xfrm>
            <a:off x="457200" y="990600"/>
            <a:ext cx="8229600" cy="4525963"/>
          </a:xfrm>
        </p:spPr>
        <p:txBody>
          <a:bodyPr/>
          <a:lstStyle/>
          <a:p>
            <a:endParaRPr lang="en-US"/>
          </a:p>
          <a:p>
            <a:endParaRPr lang="en-US" smtClean="0"/>
          </a:p>
          <a:p>
            <a:pPr marL="0" indent="0">
              <a:buNone/>
            </a:pPr>
            <a:r>
              <a:rPr lang="en-US"/>
              <a:t>	</a:t>
            </a: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885" y="5100681"/>
            <a:ext cx="1668905" cy="1478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3" y="3090863"/>
            <a:ext cx="7953375"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l="-6640" t="25218" r="75995" b="52767"/>
          <a:stretch/>
        </p:blipFill>
        <p:spPr bwMode="auto">
          <a:xfrm>
            <a:off x="4674113" y="4113382"/>
            <a:ext cx="3874575" cy="2465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7406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kern="0" smtClean="0">
                <a:solidFill>
                  <a:srgbClr val="00386B"/>
                </a:solidFill>
              </a:rPr>
              <a:t>The Widgets: Scale</a:t>
            </a:r>
            <a:endParaRPr lang="en-US" kern="0" dirty="0">
              <a:solidFill>
                <a:srgbClr val="00386B"/>
              </a:solidFill>
            </a:endParaRPr>
          </a:p>
        </p:txBody>
      </p:sp>
      <p:sp>
        <p:nvSpPr>
          <p:cNvPr id="9" name="Content Placeholder 8"/>
          <p:cNvSpPr>
            <a:spLocks noGrp="1"/>
          </p:cNvSpPr>
          <p:nvPr>
            <p:ph idx="1"/>
          </p:nvPr>
        </p:nvSpPr>
        <p:spPr>
          <a:xfrm>
            <a:off x="457200" y="990600"/>
            <a:ext cx="8229600" cy="4525963"/>
          </a:xfrm>
        </p:spPr>
        <p:txBody>
          <a:bodyPr/>
          <a:lstStyle/>
          <a:p>
            <a:r>
              <a:rPr lang="en-US" dirty="0" smtClean="0"/>
              <a:t>Allows user to input a value within a range</a:t>
            </a:r>
          </a:p>
          <a:p>
            <a:endParaRPr lang="en-US" dirty="0"/>
          </a:p>
          <a:p>
            <a:endParaRPr lang="en-US" dirty="0" smtClean="0"/>
          </a:p>
          <a:p>
            <a:endParaRPr lang="en-US" dirty="0"/>
          </a:p>
          <a:p>
            <a:endParaRPr lang="en-US" dirty="0" smtClean="0"/>
          </a:p>
          <a:p>
            <a:pPr marL="0" indent="0">
              <a:buNone/>
            </a:pPr>
            <a:r>
              <a:rPr lang="en-US" dirty="0"/>
              <a:t>	</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67316" r="77867"/>
          <a:stretch/>
        </p:blipFill>
        <p:spPr bwMode="auto">
          <a:xfrm>
            <a:off x="7286659" y="4633992"/>
            <a:ext cx="1624866" cy="2125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22395"/>
          <a:stretch/>
        </p:blipFill>
        <p:spPr bwMode="auto">
          <a:xfrm>
            <a:off x="385763" y="2386739"/>
            <a:ext cx="8372475" cy="1042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6462" y="4462542"/>
            <a:ext cx="18478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2885" y="5100681"/>
            <a:ext cx="1668905" cy="1478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79103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8.0&quot;&gt;&lt;object type=&quot;1&quot; unique_id=&quot;10001&quot;&gt;&lt;object type=&quot;8&quot; unique_id=&quot;10044&quot;&gt;&lt;/object&gt;&lt;object type=&quot;2&quot; unique_id=&quot;10045&quot;&gt;&lt;object type=&quot;3&quot; unique_id=&quot;11224&quot;&gt;&lt;property id=&quot;20148&quot; value=&quot;5&quot;/&gt;&lt;property id=&quot;20300&quot; value=&quot;Slide 1&quot;/&gt;&lt;property id=&quot;20307&quot; value=&quot;329&quot;/&gt;&lt;/object&gt;&lt;object type=&quot;3&quot; unique_id=&quot;11225&quot;&gt;&lt;property id=&quot;20148&quot; value=&quot;5&quot;/&gt;&lt;property id=&quot;20300&quot; value=&quot;Slide 2&quot;/&gt;&lt;property id=&quot;20307&quot; value=&quot;306&quot;/&gt;&lt;/object&gt;&lt;object type=&quot;3&quot; unique_id=&quot;11226&quot;&gt;&lt;property id=&quot;20148&quot; value=&quot;5&quot;/&gt;&lt;property id=&quot;20300&quot; value=&quot;Slide 3&quot;/&gt;&lt;property id=&quot;20307&quot; value=&quot;316&quot;/&gt;&lt;/object&gt;&lt;object type=&quot;3&quot; unique_id=&quot;11227&quot;&gt;&lt;property id=&quot;20148&quot; value=&quot;5&quot;/&gt;&lt;property id=&quot;20300&quot; value=&quot;Slide 4&quot;/&gt;&lt;property id=&quot;20307&quot; value=&quot;318&quot;/&gt;&lt;/object&gt;&lt;object type=&quot;3&quot; unique_id=&quot;11228&quot;&gt;&lt;property id=&quot;20148&quot; value=&quot;5&quot;/&gt;&lt;property id=&quot;20300&quot; value=&quot;Slide 5&quot;/&gt;&lt;property id=&quot;20307&quot; value=&quot;317&quot;/&gt;&lt;/object&gt;&lt;object type=&quot;3&quot; unique_id=&quot;11229&quot;&gt;&lt;property id=&quot;20148&quot; value=&quot;5&quot;/&gt;&lt;property id=&quot;20300&quot; value=&quot;Slide 6&quot;/&gt;&lt;property id=&quot;20307&quot; value=&quot;319&quot;/&gt;&lt;/object&gt;&lt;object type=&quot;3&quot; unique_id=&quot;11230&quot;&gt;&lt;property id=&quot;20148&quot; value=&quot;5&quot;/&gt;&lt;property id=&quot;20300&quot; value=&quot;Slide 7&quot;/&gt;&lt;property id=&quot;20307&quot; value=&quot;307&quot;/&gt;&lt;/object&gt;&lt;object type=&quot;3&quot; unique_id=&quot;11231&quot;&gt;&lt;property id=&quot;20148&quot; value=&quot;5&quot;/&gt;&lt;property id=&quot;20300&quot; value=&quot;Slide 8&quot;/&gt;&lt;property id=&quot;20307&quot; value=&quot;320&quot;/&gt;&lt;/object&gt;&lt;object type=&quot;3&quot; unique_id=&quot;11232&quot;&gt;&lt;property id=&quot;20148&quot; value=&quot;5&quot;/&gt;&lt;property id=&quot;20300&quot; value=&quot;Slide 9&quot;/&gt;&lt;property id=&quot;20307&quot; value=&quot;322&quot;/&gt;&lt;/object&gt;&lt;object type=&quot;3&quot; unique_id=&quot;11233&quot;&gt;&lt;property id=&quot;20148&quot; value=&quot;5&quot;/&gt;&lt;property id=&quot;20300&quot; value=&quot;Slide 10&quot;/&gt;&lt;property id=&quot;20307&quot; value=&quot;325&quot;/&gt;&lt;/object&gt;&lt;object type=&quot;3&quot; unique_id=&quot;11234&quot;&gt;&lt;property id=&quot;20148&quot; value=&quot;5&quot;/&gt;&lt;property id=&quot;20300&quot; value=&quot;Slide 11&quot;/&gt;&lt;property id=&quot;20307&quot; value=&quot;326&quot;/&gt;&lt;/object&gt;&lt;object type=&quot;3&quot; unique_id=&quot;11235&quot;&gt;&lt;property id=&quot;20148&quot; value=&quot;5&quot;/&gt;&lt;property id=&quot;20300&quot; value=&quot;Slide 12&quot;/&gt;&lt;property id=&quot;20307&quot; value=&quot;324&quot;/&gt;&lt;/object&gt;&lt;object type=&quot;3&quot; unique_id=&quot;11236&quot;&gt;&lt;property id=&quot;20148&quot; value=&quot;5&quot;/&gt;&lt;property id=&quot;20300&quot; value=&quot;Slide 13&quot;/&gt;&lt;property id=&quot;20307&quot; value=&quot;321&quot;/&gt;&lt;/object&gt;&lt;object type=&quot;3&quot; unique_id=&quot;11237&quot;&gt;&lt;property id=&quot;20148&quot; value=&quot;5&quot;/&gt;&lt;property id=&quot;20300&quot; value=&quot;Slide 14&quot;/&gt;&lt;property id=&quot;20307&quot; value=&quot;328&quot;/&gt;&lt;/object&gt;&lt;object type=&quot;3&quot; unique_id=&quot;11238&quot;&gt;&lt;property id=&quot;20148&quot; value=&quot;5&quot;/&gt;&lt;property id=&quot;20300&quot; value=&quot;Slide 15&quot;/&gt;&lt;property id=&quot;20307&quot; value=&quot;327&quot;/&gt;&lt;/object&gt;&lt;/object&gt;&lt;/object&gt;&lt;/database&gt;"/>
  <p:tag name="SECTOMILLISECCONVERTED" val="1"/>
</p:tagLst>
</file>

<file path=ppt/theme/theme1.xml><?xml version="1.0" encoding="utf-8"?>
<a:theme xmlns:a="http://schemas.openxmlformats.org/drawingml/2006/main" name="PowerPointTemplateAE_2009_1217_NEW NEW Template">
  <a:themeElements>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General_PowerPoint_Template_20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General_PowerPoint_Template_20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neral_PowerPoint_Template_20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neral_PowerPoint_Template_20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neral_PowerPoint_Template_20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neral_PowerPoint_Template_20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neral_PowerPoint_Template_20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neral_PowerPoint_Template_20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neral_PowerPoint_Template_20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neral_PowerPoint_Template_20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neral_PowerPoint_Template_20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neral_PowerPoint_Template_20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neral_PowerPoint_Template_20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PowerPointTemplateAE_2009_1217_NEW NEW Template</Template>
  <TotalTime>16404</TotalTime>
  <Words>1455</Words>
  <Application>Microsoft Office PowerPoint</Application>
  <PresentationFormat>On-screen Show (4:3)</PresentationFormat>
  <Paragraphs>225</Paragraphs>
  <Slides>15</Slides>
  <Notes>14</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PowerPointTemplateAE_2009_1217_NEW NEW Template</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Name</dc:title>
  <dc:subject>POE - Unit x - Lesson x.y - Lesson title</dc:subject>
  <dc:creator>PLTW Computer Science</dc:creator>
  <cp:lastModifiedBy>Lyndsey Smith</cp:lastModifiedBy>
  <cp:revision>227</cp:revision>
  <dcterms:created xsi:type="dcterms:W3CDTF">2010-01-04T14:07:12Z</dcterms:created>
  <dcterms:modified xsi:type="dcterms:W3CDTF">2014-05-12T13:00:55Z</dcterms:modified>
</cp:coreProperties>
</file>