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5"/>
  </p:notesMasterIdLst>
  <p:handoutMasterIdLst>
    <p:handoutMasterId r:id="rId16"/>
  </p:handoutMasterIdLst>
  <p:sldIdLst>
    <p:sldId id="320" r:id="rId3"/>
    <p:sldId id="306" r:id="rId4"/>
    <p:sldId id="315" r:id="rId5"/>
    <p:sldId id="307" r:id="rId6"/>
    <p:sldId id="309" r:id="rId7"/>
    <p:sldId id="283" r:id="rId8"/>
    <p:sldId id="316" r:id="rId9"/>
    <p:sldId id="310" r:id="rId10"/>
    <p:sldId id="313" r:id="rId11"/>
    <p:sldId id="318" r:id="rId12"/>
    <p:sldId id="317" r:id="rId13"/>
    <p:sldId id="319" r:id="rId14"/>
  </p:sldIdLst>
  <p:sldSz cx="9144000" cy="6858000" type="screen4x3"/>
  <p:notesSz cx="6858000" cy="9144000"/>
  <p:custDataLst>
    <p:tags r:id="rId1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yatt Dumas" initials="WD"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00386B"/>
    <a:srgbClr val="AF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0941" autoAdjust="0"/>
  </p:normalViewPr>
  <p:slideViewPr>
    <p:cSldViewPr snapToGrid="0">
      <p:cViewPr>
        <p:scale>
          <a:sx n="65" d="100"/>
          <a:sy n="65" d="100"/>
        </p:scale>
        <p:origin x="-1554" y="-144"/>
      </p:cViewPr>
      <p:guideLst>
        <p:guide orient="horz" pos="2160"/>
        <p:guide pos="2880"/>
      </p:guideLst>
    </p:cSldViewPr>
  </p:slideViewPr>
  <p:outlineViewPr>
    <p:cViewPr>
      <p:scale>
        <a:sx n="33" d="100"/>
        <a:sy n="33" d="100"/>
      </p:scale>
      <p:origin x="0" y="1920"/>
    </p:cViewPr>
  </p:outlineViewPr>
  <p:notesTextViewPr>
    <p:cViewPr>
      <p:scale>
        <a:sx n="100" d="100"/>
        <a:sy n="100" d="100"/>
      </p:scale>
      <p:origin x="0" y="0"/>
    </p:cViewPr>
  </p:notesTextViewPr>
  <p:notesViewPr>
    <p:cSldViewPr snapToGrid="0">
      <p:cViewPr varScale="1">
        <p:scale>
          <a:sx n="90" d="100"/>
          <a:sy n="90" d="100"/>
        </p:scale>
        <p:origin x="-36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11-13T15:42:11.941" idx="7">
    <p:pos x="10" y="-161"/>
    <p:text>worth noting that TkVariables might not be the only type of data usable in MVC, could be a data structure native to python or one of the developer's own design.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3-11-13T15:48:39.214" idx="8">
    <p:pos x="10" y="10"/>
    <p:text>I'd show an example of how the bind function is used. I learned something new today! It's a function if it is independent of a class and a method if it operates on a specific class.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dirty="0"/>
              <a:t>Presentation Name</a:t>
            </a:r>
          </a:p>
        </p:txBody>
      </p:sp>
      <p:sp>
        <p:nvSpPr>
          <p:cNvPr id="308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3081" name="Rectangle 9"/>
          <p:cNvSpPr>
            <a:spLocks noGrp="1" noChangeArrowheads="1"/>
          </p:cNvSpPr>
          <p:nvPr>
            <p:ph type="ftr" sz="quarter" idx="2"/>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3082" name="Rectangle 10"/>
          <p:cNvSpPr>
            <a:spLocks noGrp="1" noChangeArrowheads="1"/>
          </p:cNvSpPr>
          <p:nvPr>
            <p:ph type="sldNum" sz="quarter" idx="3"/>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4186516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dirty="0"/>
              <a:t>Presentation Name</a:t>
            </a:r>
          </a:p>
        </p:txBody>
      </p:sp>
      <p:sp>
        <p:nvSpPr>
          <p:cNvPr id="1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11" name="Rectangle 9"/>
          <p:cNvSpPr>
            <a:spLocks noGrp="1" noChangeArrowheads="1"/>
          </p:cNvSpPr>
          <p:nvPr>
            <p:ph type="ftr" sz="quarter" idx="4"/>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12" name="Rectangle 10"/>
          <p:cNvSpPr>
            <a:spLocks noGrp="1" noChangeArrowheads="1"/>
          </p:cNvSpPr>
          <p:nvPr>
            <p:ph type="sldNum" sz="quarter" idx="5"/>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1327229038"/>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Abstraction is related to reusing code.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Something that has been abstracted applies to more general circumstances.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There are techniques in addition to abstraction that help us write code that can be reused more easily.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Try to write short pieces of code grouped into a procedure, function, or method (corresponding to the programming paradigms of imperative, functional, and object-oriented programming).</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Break it into small pieces.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Separate concerns when you can. For example, if the ShoppingCart keeps track of what the user hopes to buy, don’t also make it be the CashRegister. Let separate classes deal with separate concerns.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Small pieces are easier to reuse. They’re also easier to debug and maintain.</a:t>
            </a:r>
          </a:p>
          <a:p>
            <a:r>
              <a:rPr lang="en-US" baseline="0" dirty="0" smtClean="0"/>
              <a:t> </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command argument connects the widget to a function that you define. Each class of widgets has one kind of widget event. For a button, the event occurs when the button is released.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11</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For a Scale, the standard widget event is that the scale is dragged by the user. The event that occurs when the user first clicks on the Scale’s handle but has not yet moved: what about that event? What if we want something to happen when that event occurs? For this, we can use the widget bind() method.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12</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“Refactoring” is a routine part of a programmer’s job. Refactoring includes:</a:t>
            </a:r>
          </a:p>
          <a:p>
            <a:endParaRPr lang="en-US" baseline="0" dirty="0" smtClean="0"/>
          </a:p>
          <a:p>
            <a:r>
              <a:rPr lang="en-US" baseline="0" dirty="0" smtClean="0"/>
              <a:t>Breaking up large stretches of code into smaller functions. </a:t>
            </a:r>
          </a:p>
          <a:p>
            <a:endParaRPr lang="en-US" baseline="0" dirty="0" smtClean="0"/>
          </a:p>
          <a:p>
            <a:r>
              <a:rPr lang="en-US" baseline="0" dirty="0" smtClean="0"/>
              <a:t>Pushing duplicate code into one more generalized function where it can be reused. Improving documentation also helps make code reusable and easier to maintain. </a:t>
            </a:r>
          </a:p>
          <a:p>
            <a:endParaRPr lang="en-US" baseline="0" dirty="0" smtClean="0"/>
          </a:p>
          <a:p>
            <a:r>
              <a:rPr lang="en-US" baseline="0" dirty="0" smtClean="0"/>
              <a:t>In industry, a lot more time is spent reading a piece of code than was spent writing it in the first place. Professionals have learned the hard way that we need to create great documentation for our code. That includes docstrings and comments about sections of code, in-line comments, and high-level documentation for the whole program. Developing good habits earlier in your career will make you more valuable later. </a:t>
            </a:r>
          </a:p>
          <a:p>
            <a:endParaRPr lang="en-US" baseline="0" dirty="0" smtClean="0"/>
          </a:p>
          <a:p>
            <a:r>
              <a:rPr lang="en-US" baseline="0" dirty="0" smtClean="0"/>
              <a:t>The easiest time to document code is while it is fresh in your mind. Five minutes spent documenting now will achieve more than any five minutes spent on it down the road.</a:t>
            </a:r>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3</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UML documents classes at a high level.</a:t>
            </a:r>
          </a:p>
          <a:p>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dirty="0"/>
          </a:p>
        </p:txBody>
      </p:sp>
    </p:spTree>
    <p:extLst>
      <p:ext uri="{BB962C8B-B14F-4D97-AF65-F5344CB8AC3E}">
        <p14:creationId xmlns:p14="http://schemas.microsoft.com/office/powerpoint/2010/main" val="3726042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a:t>
            </a:r>
            <a:r>
              <a:rPr lang="en-US" baseline="0" dirty="0" smtClean="0"/>
              <a:t> together several classes in a diagram can show how the classes are related. These relationships show up over and over in different contexts. It’s a whole new layer of abstraction: design patterns. A design pattern is a general solution that coders repeatedly find useful. This slide shows the observer pattern. The computer has some data, and one or more observers use the data without being able to change it. Various classes might fulfill the data role in the pattern. Similarly, there might be many classes of observers.</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GUIs follow the data-observer pattern, but they also allow the user to control the data and to control how the observer is looking at the data.</a:t>
            </a:r>
            <a:r>
              <a:rPr lang="en-US" baseline="0" dirty="0"/>
              <a:t> </a:t>
            </a:r>
            <a:r>
              <a:rPr lang="en-US" baseline="0" dirty="0" smtClean="0"/>
              <a:t>We call this the MVC pattern.</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model-view-controller</a:t>
            </a:r>
            <a:r>
              <a:rPr lang="en-US" baseline="0" dirty="0" smtClean="0"/>
              <a:t> pattern separates the concerns of the program into three categories. The model holds the data. Each view looks at the data. Views register with the model, subscribing to updates. The controller classes allow the user to update the model and also allow the user to change the view. Consider a web page. The page contains the model. The browser shows you a view of the data. By scrolling, zooming in, etc., you can control the view. The browser doesn’t let you change the model, but it definitely fits the MVC pattern.</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Tkinter</a:t>
            </a:r>
            <a:r>
              <a:rPr lang="en-US" baseline="0" dirty="0" smtClean="0"/>
              <a:t> makes it easy to follow a pattern similar to the MVC pattern. The widgets are generally used as a View or a Controller. The four TkVariables classes (IntVar, etc.) are data: the Model. A Canvas views the items. A Scale controls some data. </a:t>
            </a:r>
          </a:p>
          <a:p>
            <a:endParaRPr lang="en-US" baseline="0" dirty="0" smtClean="0"/>
          </a:p>
          <a:p>
            <a:r>
              <a:rPr lang="en-US" baseline="0" dirty="0" smtClean="0"/>
              <a:t>Tkinter takes care of some of the connections among the model, view, and controller layers. When you move the slider (a control) its IntVar ( a model) is automatically updated, and the screen displays the new value (a view). </a:t>
            </a:r>
          </a:p>
          <a:p>
            <a:endParaRPr lang="en-US" baseline="0" dirty="0" smtClean="0"/>
          </a:p>
          <a:p>
            <a:r>
              <a:rPr lang="en-US" baseline="0" dirty="0" smtClean="0"/>
              <a:t>Note: Some things aren’t quite the MVC pattern. The canvas (a view) holds onto data about its items (the model). If the controller wants to change those data, the controller has to ask the canvas (a view) to do it. Not a big deal, and a perfectly reasonable way for Tkinter to be coded. But it’s not MVC. Still, MVC is a useful way to think about software. And separating concerns along MVC lines will often improve your Tkinter code and help you think clearly about what components are doing what jobs. </a:t>
            </a:r>
          </a:p>
          <a:p>
            <a:endParaRPr lang="en-US" baseline="0" dirty="0" smtClean="0"/>
          </a:p>
          <a:p>
            <a:r>
              <a:rPr lang="en-US" baseline="0" dirty="0" smtClean="0"/>
              <a:t>Another fine point to notice in this figure is the difference between the subscribe/notify exchange of the model and the view, and the query/data exchange of the IntVar and the Canvas. In subscribe/notify, the view registers with the model, asking to be notified if there are any updates later. In Tkinter, this is possible (with a trace() method) but the view can also query the model, and the model responds with the current data. This is the get() method of the Tk variables. If the model changes, the view will be unaware of the change until it makes a fresh query on the model.</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8</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Ultimately,</a:t>
            </a:r>
            <a:r>
              <a:rPr lang="en-US" baseline="0" dirty="0" smtClean="0"/>
              <a:t> you will use two methods and two arguments to stitch together the model, view, and controllers in Tkinter. </a:t>
            </a:r>
          </a:p>
          <a:p>
            <a:endParaRPr lang="en-US" baseline="0" dirty="0" smtClean="0"/>
          </a:p>
          <a:p>
            <a:r>
              <a:rPr lang="en-US" baseline="0" dirty="0" smtClean="0"/>
              <a:t>get() and set() are called on TkVariables.</a:t>
            </a:r>
          </a:p>
          <a:p>
            <a:endParaRPr lang="en-US" baseline="0" dirty="0" smtClean="0"/>
          </a:p>
          <a:p>
            <a:r>
              <a:rPr lang="en-US" baseline="0" dirty="0" smtClean="0"/>
              <a:t>Widget constructors have command arguments. You write a function and then give that function name as the argument to Widget(command=).</a:t>
            </a:r>
          </a:p>
          <a:p>
            <a:r>
              <a:rPr lang="en-US" baseline="0" dirty="0" smtClean="0"/>
              <a:t>Widget constructors also have a variable argument. You instantiate a TkVariable and then give that object name as the argument to Widget(variable=)</a:t>
            </a:r>
          </a:p>
          <a:p>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9</a:t>
            </a:fld>
            <a:endParaRPr lang="en-US" dirty="0"/>
          </a:p>
        </p:txBody>
      </p:sp>
    </p:spTree>
    <p:extLst>
      <p:ext uri="{BB962C8B-B14F-4D97-AF65-F5344CB8AC3E}">
        <p14:creationId xmlns:p14="http://schemas.microsoft.com/office/powerpoint/2010/main" val="352691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variable argument connects the controller to the model.</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10</a:t>
            </a:fld>
            <a:endParaRPr lang="en-US" dirty="0"/>
          </a:p>
        </p:txBody>
      </p:sp>
    </p:spTree>
    <p:extLst>
      <p:ext uri="{BB962C8B-B14F-4D97-AF65-F5344CB8AC3E}">
        <p14:creationId xmlns:p14="http://schemas.microsoft.com/office/powerpoint/2010/main" val="1338970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3" descr="PLTW_MT_L_3Crgb.jpg"/>
          <p:cNvPicPr>
            <a:picLocks noChangeAspect="1"/>
          </p:cNvPicPr>
          <p:nvPr userDrawn="1"/>
        </p:nvPicPr>
        <p:blipFill>
          <a:blip r:embed="rId2" cstate="print"/>
          <a:stretch>
            <a:fillRect/>
          </a:stretch>
        </p:blipFill>
        <p:spPr>
          <a:xfrm>
            <a:off x="1447800" y="381000"/>
            <a:ext cx="6246479" cy="23774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394178" y="4343400"/>
            <a:ext cx="6400800" cy="838200"/>
          </a:xfrm>
          <a:prstGeom prst="rect">
            <a:avLst/>
          </a:prstGeom>
        </p:spPr>
        <p:txBody>
          <a:bodyPr>
            <a:no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indent="0" algn="ctr">
              <a:buNone/>
            </a:pPr>
            <a:r>
              <a:rPr lang="en-US" sz="3200" b="1" kern="0" dirty="0" smtClean="0">
                <a:solidFill>
                  <a:srgbClr val="002060"/>
                </a:solidFill>
                <a:latin typeface="Georgia" panose="02040502050405020303" pitchFamily="18" charset="0"/>
                <a:cs typeface="Arial" panose="020B0604020202020204" pitchFamily="34" charset="0"/>
              </a:rPr>
              <a:t>Abstracting to Design Patterns</a:t>
            </a:r>
            <a:endParaRPr lang="en-US" sz="3200" b="1" kern="0" dirty="0">
              <a:solidFill>
                <a:srgbClr val="002060"/>
              </a:solidFill>
              <a:latin typeface="Georgia" panose="02040502050405020303" pitchFamily="18" charset="0"/>
              <a:cs typeface="Arial" panose="020B0604020202020204" pitchFamily="34" charset="0"/>
            </a:endParaRPr>
          </a:p>
        </p:txBody>
      </p:sp>
      <p:pic>
        <p:nvPicPr>
          <p:cNvPr id="3" name="Picture 2" descr="C:\Users\lsmith\Dropbox\2014-15 Curriculum Release\Notes\Logos\PLTW Logo Transparent.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2778" y="160019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txBox="1">
            <a:spLocks/>
          </p:cNvSpPr>
          <p:nvPr/>
        </p:nvSpPr>
        <p:spPr bwMode="auto">
          <a:xfrm>
            <a:off x="6956778" y="6629400"/>
            <a:ext cx="2209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r>
              <a:rPr lang="en-US" sz="800" dirty="0" smtClean="0">
                <a:solidFill>
                  <a:schemeClr val="bg1">
                    <a:lumMod val="50000"/>
                  </a:schemeClr>
                </a:solidFill>
                <a:latin typeface="Arial" panose="020B0604020202020204" pitchFamily="34" charset="0"/>
                <a:cs typeface="Arial" panose="020B0604020202020204" pitchFamily="34" charset="0"/>
              </a:rPr>
              <a:t>© 2014 Project Lead The Way, Inc.</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5" name="Footer Placeholder 3"/>
          <p:cNvSpPr txBox="1">
            <a:spLocks/>
          </p:cNvSpPr>
          <p:nvPr/>
        </p:nvSpPr>
        <p:spPr>
          <a:xfrm>
            <a:off x="22577" y="6651977"/>
            <a:ext cx="2347415" cy="194481"/>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smtClean="0">
                <a:solidFill>
                  <a:schemeClr val="bg1">
                    <a:lumMod val="50000"/>
                  </a:schemeClr>
                </a:solidFill>
                <a:latin typeface="Arial" panose="020B0604020202020204" pitchFamily="34" charset="0"/>
                <a:cs typeface="Arial" panose="020B0604020202020204" pitchFamily="34" charset="0"/>
              </a:rPr>
              <a:t>Computer Science and Software Engineering</a:t>
            </a:r>
            <a:endParaRPr lang="en-US" sz="8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2546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The Widget’s Variable </a:t>
            </a:r>
            <a:r>
              <a:rPr lang="en-US" kern="0" dirty="0">
                <a:solidFill>
                  <a:srgbClr val="00386B"/>
                </a:solidFill>
              </a:rPr>
              <a:t>A</a:t>
            </a:r>
            <a:r>
              <a:rPr lang="en-US" kern="0" dirty="0" smtClean="0">
                <a:solidFill>
                  <a:srgbClr val="00386B"/>
                </a:solidFill>
              </a:rPr>
              <a:t>rgument</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r>
              <a:rPr lang="en-US" dirty="0" smtClean="0"/>
              <a:t>Holds a </a:t>
            </a:r>
            <a:r>
              <a:rPr lang="en-US" i="1" dirty="0" smtClean="0"/>
              <a:t>Python</a:t>
            </a:r>
            <a:r>
              <a:rPr lang="en-US" dirty="0" smtClean="0"/>
              <a:t> variable type but connects to other layers in the design pattern</a:t>
            </a:r>
            <a:endParaRPr lang="en-US" dirty="0"/>
          </a:p>
          <a:p>
            <a:endParaRPr lang="en-US" dirty="0" smtClean="0"/>
          </a:p>
          <a:p>
            <a:endParaRPr lang="en-US" dirty="0"/>
          </a:p>
          <a:p>
            <a:endParaRPr lang="en-US" dirty="0" smtClean="0"/>
          </a:p>
          <a:p>
            <a:pPr marL="0" indent="0">
              <a:buNone/>
            </a:pPr>
            <a:r>
              <a:rPr lang="en-US" dirty="0"/>
              <a:t>	</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7316" r="77867"/>
          <a:stretch/>
        </p:blipFill>
        <p:spPr bwMode="auto">
          <a:xfrm>
            <a:off x="7286659" y="4633992"/>
            <a:ext cx="1624866" cy="2125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6381" b="-1"/>
          <a:stretch/>
        </p:blipFill>
        <p:spPr bwMode="auto">
          <a:xfrm>
            <a:off x="385763" y="2000251"/>
            <a:ext cx="83724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6462" y="4462542"/>
            <a:ext cx="18478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2885" y="5100681"/>
            <a:ext cx="1668905" cy="1478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205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The Widget’s Command </a:t>
            </a:r>
            <a:r>
              <a:rPr lang="en-US" kern="0" dirty="0">
                <a:solidFill>
                  <a:srgbClr val="00386B"/>
                </a:solidFill>
              </a:rPr>
              <a:t>A</a:t>
            </a:r>
            <a:r>
              <a:rPr lang="en-US" kern="0" dirty="0" smtClean="0">
                <a:solidFill>
                  <a:srgbClr val="00386B"/>
                </a:solidFill>
              </a:rPr>
              <a:t>rgument</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endParaRPr lang="en-US" dirty="0"/>
          </a:p>
          <a:p>
            <a:endParaRPr lang="en-US" dirty="0" smtClean="0"/>
          </a:p>
          <a:p>
            <a:pPr marL="0" indent="0">
              <a:buNone/>
            </a:pPr>
            <a:r>
              <a:rPr lang="en-US" dirty="0"/>
              <a:t>	</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85" y="5100681"/>
            <a:ext cx="1668905" cy="1478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1928813"/>
            <a:ext cx="741045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2714" t="62896" r="78132" b="29139"/>
          <a:stretch/>
        </p:blipFill>
        <p:spPr bwMode="auto">
          <a:xfrm>
            <a:off x="6137329" y="5480177"/>
            <a:ext cx="1952786" cy="719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8"/>
          <p:cNvSpPr txBox="1">
            <a:spLocks/>
          </p:cNvSpPr>
          <p:nvPr/>
        </p:nvSpPr>
        <p:spPr>
          <a:xfrm>
            <a:off x="609600" y="1143000"/>
            <a:ext cx="82296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smtClean="0"/>
              <a:t>Specifies a handler</a:t>
            </a:r>
          </a:p>
          <a:p>
            <a:endParaRPr lang="en-US" kern="0" dirty="0" smtClean="0"/>
          </a:p>
          <a:p>
            <a:endParaRPr lang="en-US" kern="0" dirty="0" smtClean="0"/>
          </a:p>
          <a:p>
            <a:endParaRPr lang="en-US" kern="0" dirty="0" smtClean="0"/>
          </a:p>
          <a:p>
            <a:pPr marL="0" indent="0">
              <a:buFontTx/>
              <a:buNone/>
            </a:pPr>
            <a:r>
              <a:rPr lang="en-US" kern="0" dirty="0" smtClean="0"/>
              <a:t>	</a:t>
            </a:r>
            <a:endParaRPr lang="en-US" kern="0" dirty="0"/>
          </a:p>
        </p:txBody>
      </p:sp>
    </p:spTree>
    <p:extLst>
      <p:ext uri="{BB962C8B-B14F-4D97-AF65-F5344CB8AC3E}">
        <p14:creationId xmlns:p14="http://schemas.microsoft.com/office/powerpoint/2010/main" val="2778549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The Widget’s bind() Method</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endParaRPr lang="en-US" dirty="0"/>
          </a:p>
          <a:p>
            <a:endParaRPr lang="en-US" dirty="0" smtClean="0"/>
          </a:p>
          <a:p>
            <a:pPr marL="0" indent="0">
              <a:buNone/>
            </a:pPr>
            <a:r>
              <a:rPr lang="en-US" dirty="0"/>
              <a:t>	</a:t>
            </a:r>
          </a:p>
        </p:txBody>
      </p:sp>
      <p:sp>
        <p:nvSpPr>
          <p:cNvPr id="8" name="Content Placeholder 8"/>
          <p:cNvSpPr txBox="1">
            <a:spLocks/>
          </p:cNvSpPr>
          <p:nvPr/>
        </p:nvSpPr>
        <p:spPr>
          <a:xfrm>
            <a:off x="609600" y="1143000"/>
            <a:ext cx="82296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smtClean="0"/>
              <a:t>Specifies an event and a handler</a:t>
            </a:r>
          </a:p>
          <a:p>
            <a:endParaRPr lang="en-US" kern="0" dirty="0"/>
          </a:p>
          <a:p>
            <a:endParaRPr lang="en-US" kern="0" dirty="0" smtClean="0"/>
          </a:p>
          <a:p>
            <a:endParaRPr lang="en-US" kern="0" dirty="0"/>
          </a:p>
          <a:p>
            <a:endParaRPr lang="en-US" kern="0" dirty="0" smtClean="0"/>
          </a:p>
          <a:p>
            <a:endParaRPr lang="en-US" kern="0" dirty="0"/>
          </a:p>
          <a:p>
            <a:r>
              <a:rPr lang="en-US" kern="0" dirty="0" smtClean="0"/>
              <a:t>Necessary if you want a widget to respond to events other than its standard event</a:t>
            </a:r>
          </a:p>
          <a:p>
            <a:endParaRPr lang="en-US" kern="0" dirty="0" smtClean="0"/>
          </a:p>
          <a:p>
            <a:endParaRPr lang="en-US" kern="0" dirty="0" smtClean="0"/>
          </a:p>
          <a:p>
            <a:endParaRPr lang="en-US" kern="0" dirty="0" smtClean="0"/>
          </a:p>
          <a:p>
            <a:pPr marL="0" indent="0">
              <a:buFontTx/>
              <a:buNone/>
            </a:pPr>
            <a:r>
              <a:rPr lang="en-US" kern="0" dirty="0" smtClean="0"/>
              <a:t>	</a:t>
            </a:r>
            <a:endParaRPr lang="en-US" kern="0" dirty="0"/>
          </a:p>
        </p:txBody>
      </p:sp>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7316" r="77867"/>
          <a:stretch/>
        </p:blipFill>
        <p:spPr bwMode="auto">
          <a:xfrm>
            <a:off x="3438559" y="2343241"/>
            <a:ext cx="1624866" cy="2125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1014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How Do </a:t>
            </a:r>
            <a:r>
              <a:rPr lang="en-US" kern="0" dirty="0">
                <a:solidFill>
                  <a:srgbClr val="00386B"/>
                </a:solidFill>
              </a:rPr>
              <a:t>W</a:t>
            </a:r>
            <a:r>
              <a:rPr lang="en-US" kern="0" dirty="0" smtClean="0">
                <a:solidFill>
                  <a:srgbClr val="00386B"/>
                </a:solidFill>
              </a:rPr>
              <a:t>e </a:t>
            </a:r>
            <a:r>
              <a:rPr lang="en-US" kern="0" dirty="0">
                <a:solidFill>
                  <a:srgbClr val="00386B"/>
                </a:solidFill>
              </a:rPr>
              <a:t>A</a:t>
            </a:r>
            <a:r>
              <a:rPr lang="en-US" kern="0" dirty="0" smtClean="0">
                <a:solidFill>
                  <a:srgbClr val="00386B"/>
                </a:solidFill>
              </a:rPr>
              <a:t>bstract?</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r>
              <a:rPr lang="en-US" dirty="0" smtClean="0"/>
              <a:t>Remove details</a:t>
            </a:r>
          </a:p>
          <a:p>
            <a:r>
              <a:rPr lang="en-US" dirty="0" smtClean="0"/>
              <a:t>Generalize</a:t>
            </a:r>
          </a:p>
          <a:p>
            <a:pPr marL="0" indent="0" algn="ctr">
              <a:buNone/>
            </a:pPr>
            <a:r>
              <a:rPr lang="en-US" dirty="0" smtClean="0"/>
              <a:t>Helps us handle complexity</a:t>
            </a:r>
            <a:endParaRPr lang="en-US" dirty="0"/>
          </a:p>
        </p:txBody>
      </p:sp>
      <p:sp>
        <p:nvSpPr>
          <p:cNvPr id="5" name="Title 1"/>
          <p:cNvSpPr txBox="1">
            <a:spLocks/>
          </p:cNvSpPr>
          <p:nvPr/>
        </p:nvSpPr>
        <p:spPr>
          <a:xfrm>
            <a:off x="457200" y="3049214"/>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What Makes </a:t>
            </a:r>
            <a:r>
              <a:rPr lang="en-US" kern="0" dirty="0">
                <a:solidFill>
                  <a:srgbClr val="00386B"/>
                </a:solidFill>
              </a:rPr>
              <a:t>I</a:t>
            </a:r>
            <a:r>
              <a:rPr lang="en-US" kern="0" dirty="0" smtClean="0">
                <a:solidFill>
                  <a:srgbClr val="00386B"/>
                </a:solidFill>
              </a:rPr>
              <a:t>t Easy to Reuse </a:t>
            </a:r>
            <a:r>
              <a:rPr lang="en-US" kern="0" dirty="0">
                <a:solidFill>
                  <a:srgbClr val="00386B"/>
                </a:solidFill>
              </a:rPr>
              <a:t>C</a:t>
            </a:r>
            <a:r>
              <a:rPr lang="en-US" kern="0" dirty="0" smtClean="0">
                <a:solidFill>
                  <a:srgbClr val="00386B"/>
                </a:solidFill>
              </a:rPr>
              <a:t>ode?</a:t>
            </a:r>
            <a:endParaRPr lang="en-US" kern="0" dirty="0">
              <a:solidFill>
                <a:srgbClr val="00386B"/>
              </a:solidFill>
            </a:endParaRPr>
          </a:p>
        </p:txBody>
      </p:sp>
      <p:sp>
        <p:nvSpPr>
          <p:cNvPr id="6" name="Content Placeholder 8"/>
          <p:cNvSpPr txBox="1">
            <a:spLocks/>
          </p:cNvSpPr>
          <p:nvPr/>
        </p:nvSpPr>
        <p:spPr>
          <a:xfrm>
            <a:off x="457200" y="3765176"/>
            <a:ext cx="82296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smtClean="0"/>
              <a:t>Conceal details</a:t>
            </a:r>
          </a:p>
          <a:p>
            <a:r>
              <a:rPr lang="en-US" kern="0" dirty="0" smtClean="0"/>
              <a:t>Separate concerns</a:t>
            </a:r>
          </a:p>
          <a:p>
            <a:pPr marL="0" indent="0" algn="ctr">
              <a:buNone/>
            </a:pPr>
            <a:r>
              <a:rPr lang="en-US" kern="0" dirty="0" smtClean="0"/>
              <a:t>Helps us handle complexity</a:t>
            </a:r>
          </a:p>
        </p:txBody>
      </p:sp>
      <p:sp>
        <p:nvSpPr>
          <p:cNvPr id="7" name="Title 1"/>
          <p:cNvSpPr txBox="1">
            <a:spLocks/>
          </p:cNvSpPr>
          <p:nvPr/>
        </p:nvSpPr>
        <p:spPr>
          <a:xfrm>
            <a:off x="457200" y="5464366"/>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Very Similar!</a:t>
            </a:r>
            <a:endParaRPr lang="en-US" kern="0" dirty="0">
              <a:solidFill>
                <a:srgbClr val="00386B"/>
              </a:solidFill>
            </a:endParaRPr>
          </a:p>
        </p:txBody>
      </p:sp>
    </p:spTree>
    <p:extLst>
      <p:ext uri="{BB962C8B-B14F-4D97-AF65-F5344CB8AC3E}">
        <p14:creationId xmlns:p14="http://schemas.microsoft.com/office/powerpoint/2010/main" val="2137516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Refactoring</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r>
              <a:rPr lang="en-US" dirty="0" smtClean="0"/>
              <a:t>Break up long stretch of code</a:t>
            </a:r>
          </a:p>
          <a:p>
            <a:r>
              <a:rPr lang="en-US" dirty="0" smtClean="0"/>
              <a:t>Unify duplicates</a:t>
            </a:r>
          </a:p>
          <a:p>
            <a:r>
              <a:rPr lang="en-US" dirty="0" smtClean="0"/>
              <a:t>Reread and improve your own documentation</a:t>
            </a:r>
          </a:p>
          <a:p>
            <a:pPr lvl="1"/>
            <a:r>
              <a:rPr lang="en-US" dirty="0" smtClean="0"/>
              <a:t>High level documentation</a:t>
            </a:r>
          </a:p>
          <a:p>
            <a:pPr lvl="1"/>
            <a:r>
              <a:rPr lang="en-US" dirty="0" smtClean="0"/>
              <a:t>Block comments and doc strings</a:t>
            </a:r>
          </a:p>
          <a:p>
            <a:pPr lvl="1"/>
            <a:r>
              <a:rPr lang="en-US" dirty="0" smtClean="0"/>
              <a:t>In-line comments</a:t>
            </a:r>
          </a:p>
          <a:p>
            <a:pPr lvl="1"/>
            <a:endParaRPr lang="en-US" dirty="0"/>
          </a:p>
          <a:p>
            <a:endParaRPr lang="en-US" dirty="0"/>
          </a:p>
        </p:txBody>
      </p:sp>
    </p:spTree>
    <p:extLst>
      <p:ext uri="{BB962C8B-B14F-4D97-AF65-F5344CB8AC3E}">
        <p14:creationId xmlns:p14="http://schemas.microsoft.com/office/powerpoint/2010/main" val="1912677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76" y="2415988"/>
            <a:ext cx="7837815" cy="2640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2060"/>
                </a:solidFill>
              </a:rPr>
              <a:t>Uniform Markup Language</a:t>
            </a:r>
            <a:endParaRPr lang="en-US" kern="0" dirty="0">
              <a:solidFill>
                <a:srgbClr val="002060"/>
              </a:solidFill>
            </a:endParaRPr>
          </a:p>
        </p:txBody>
      </p:sp>
    </p:spTree>
    <p:extLst>
      <p:ext uri="{BB962C8B-B14F-4D97-AF65-F5344CB8AC3E}">
        <p14:creationId xmlns:p14="http://schemas.microsoft.com/office/powerpoint/2010/main" val="1161315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573" y="1189235"/>
            <a:ext cx="8755693" cy="4119366"/>
          </a:xfrm>
        </p:spPr>
        <p:txBody>
          <a:bodyPr/>
          <a:lstStyle/>
          <a:p>
            <a:r>
              <a:rPr lang="en-US" dirty="0" smtClean="0"/>
              <a:t>Relationships among classes</a:t>
            </a:r>
          </a:p>
          <a:p>
            <a:pPr marL="0" indent="0">
              <a:buNone/>
            </a:pPr>
            <a:endParaRPr lang="en-US" dirty="0" smtClean="0"/>
          </a:p>
        </p:txBody>
      </p:sp>
      <p:sp>
        <p:nvSpPr>
          <p:cNvPr id="6"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Design Patterns: Observer</a:t>
            </a:r>
            <a:endParaRPr lang="en-US" kern="0" dirty="0">
              <a:solidFill>
                <a:srgbClr val="00386B"/>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2049320"/>
            <a:ext cx="4799759" cy="4103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8454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573" y="1189235"/>
            <a:ext cx="8755693" cy="4119366"/>
          </a:xfrm>
        </p:spPr>
        <p:txBody>
          <a:bodyPr/>
          <a:lstStyle/>
          <a:p>
            <a:r>
              <a:rPr lang="en-US" dirty="0" smtClean="0"/>
              <a:t>Relationships among classes</a:t>
            </a:r>
          </a:p>
          <a:p>
            <a:pPr marL="0" indent="0">
              <a:buNone/>
            </a:pPr>
            <a:endParaRPr lang="en-US" dirty="0" smtClean="0"/>
          </a:p>
        </p:txBody>
      </p:sp>
      <p:sp>
        <p:nvSpPr>
          <p:cNvPr id="6"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Design Patterns: Model-View-Controller</a:t>
            </a:r>
            <a:endParaRPr lang="en-US" kern="0" dirty="0">
              <a:solidFill>
                <a:srgbClr val="00386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844" y="1794612"/>
            <a:ext cx="6544482" cy="4368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1399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573" y="1189235"/>
            <a:ext cx="8755693" cy="4119366"/>
          </a:xfrm>
        </p:spPr>
        <p:txBody>
          <a:bodyPr/>
          <a:lstStyle/>
          <a:p>
            <a:r>
              <a:rPr lang="en-US" dirty="0" smtClean="0"/>
              <a:t>Model: The data</a:t>
            </a:r>
          </a:p>
          <a:p>
            <a:r>
              <a:rPr lang="en-US" dirty="0" smtClean="0"/>
              <a:t>View: How the user sees the data</a:t>
            </a:r>
          </a:p>
          <a:p>
            <a:r>
              <a:rPr lang="en-US" dirty="0" smtClean="0"/>
              <a:t>Controller: User can affect data or view</a:t>
            </a:r>
          </a:p>
          <a:p>
            <a:pPr marL="0" indent="0">
              <a:buNone/>
            </a:pPr>
            <a:endParaRPr lang="en-US" dirty="0" smtClean="0"/>
          </a:p>
        </p:txBody>
      </p:sp>
      <p:sp>
        <p:nvSpPr>
          <p:cNvPr id="6"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Design Patterns: Model-View-Controller</a:t>
            </a:r>
            <a:endParaRPr lang="en-US" kern="0" dirty="0">
              <a:solidFill>
                <a:srgbClr val="00386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844" y="3349046"/>
            <a:ext cx="4215539" cy="2813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5301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Tkinter Pattern</a:t>
            </a:r>
            <a:endParaRPr lang="en-US" kern="0" dirty="0">
              <a:solidFill>
                <a:srgbClr val="00386B"/>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6137329" cy="3068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576" y="3560756"/>
            <a:ext cx="5269424" cy="3114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448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1711"/>
          <a:stretch/>
        </p:blipFill>
        <p:spPr bwMode="auto">
          <a:xfrm>
            <a:off x="573439" y="1580091"/>
            <a:ext cx="7966128" cy="5022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Tkinter Pattern</a:t>
            </a:r>
            <a:endParaRPr lang="en-US" kern="0" dirty="0">
              <a:solidFill>
                <a:srgbClr val="00386B"/>
              </a:solidFill>
            </a:endParaRPr>
          </a:p>
        </p:txBody>
      </p:sp>
    </p:spTree>
    <p:extLst>
      <p:ext uri="{BB962C8B-B14F-4D97-AF65-F5344CB8AC3E}">
        <p14:creationId xmlns:p14="http://schemas.microsoft.com/office/powerpoint/2010/main" val="167154101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1212&quot;&gt;&lt;property id=&quot;20148&quot; value=&quot;5&quot;/&gt;&lt;property id=&quot;20300&quot; value=&quot;Slide 6&quot;/&gt;&lt;property id=&quot;20307&quot; value=&quot;283&quot;/&gt;&lt;/object&gt;&lt;object type=&quot;3&quot; unique_id=&quot;11224&quot;&gt;&lt;property id=&quot;20148&quot; value=&quot;5&quot;/&gt;&lt;property id=&quot;20300&quot; value=&quot;Slide 1&quot;/&gt;&lt;property id=&quot;20307&quot; value=&quot;320&quot;/&gt;&lt;/object&gt;&lt;object type=&quot;3&quot; unique_id=&quot;11225&quot;&gt;&lt;property id=&quot;20148&quot; value=&quot;5&quot;/&gt;&lt;property id=&quot;20300&quot; value=&quot;Slide 2&quot;/&gt;&lt;property id=&quot;20307&quot; value=&quot;306&quot;/&gt;&lt;/object&gt;&lt;object type=&quot;3&quot; unique_id=&quot;11226&quot;&gt;&lt;property id=&quot;20148&quot; value=&quot;5&quot;/&gt;&lt;property id=&quot;20300&quot; value=&quot;Slide 3&quot;/&gt;&lt;property id=&quot;20307&quot; value=&quot;315&quot;/&gt;&lt;/object&gt;&lt;object type=&quot;3&quot; unique_id=&quot;11227&quot;&gt;&lt;property id=&quot;20148&quot; value=&quot;5&quot;/&gt;&lt;property id=&quot;20300&quot; value=&quot;Slide 4&quot;/&gt;&lt;property id=&quot;20307&quot; value=&quot;307&quot;/&gt;&lt;/object&gt;&lt;object type=&quot;3&quot; unique_id=&quot;11228&quot;&gt;&lt;property id=&quot;20148&quot; value=&quot;5&quot;/&gt;&lt;property id=&quot;20300&quot; value=&quot;Slide 5&quot;/&gt;&lt;property id=&quot;20307&quot; value=&quot;309&quot;/&gt;&lt;/object&gt;&lt;object type=&quot;3&quot; unique_id=&quot;11229&quot;&gt;&lt;property id=&quot;20148&quot; value=&quot;5&quot;/&gt;&lt;property id=&quot;20300&quot; value=&quot;Slide 7&quot;/&gt;&lt;property id=&quot;20307&quot; value=&quot;316&quot;/&gt;&lt;/object&gt;&lt;object type=&quot;3&quot; unique_id=&quot;11230&quot;&gt;&lt;property id=&quot;20148&quot; value=&quot;5&quot;/&gt;&lt;property id=&quot;20300&quot; value=&quot;Slide 8&quot;/&gt;&lt;property id=&quot;20307&quot; value=&quot;310&quot;/&gt;&lt;/object&gt;&lt;object type=&quot;3&quot; unique_id=&quot;11231&quot;&gt;&lt;property id=&quot;20148&quot; value=&quot;5&quot;/&gt;&lt;property id=&quot;20300&quot; value=&quot;Slide 9&quot;/&gt;&lt;property id=&quot;20307&quot; value=&quot;313&quot;/&gt;&lt;/object&gt;&lt;object type=&quot;3&quot; unique_id=&quot;11232&quot;&gt;&lt;property id=&quot;20148&quot; value=&quot;5&quot;/&gt;&lt;property id=&quot;20300&quot; value=&quot;Slide 10&quot;/&gt;&lt;property id=&quot;20307&quot; value=&quot;318&quot;/&gt;&lt;/object&gt;&lt;object type=&quot;3&quot; unique_id=&quot;11233&quot;&gt;&lt;property id=&quot;20148&quot; value=&quot;5&quot;/&gt;&lt;property id=&quot;20300&quot; value=&quot;Slide 11&quot;/&gt;&lt;property id=&quot;20307&quot; value=&quot;317&quot;/&gt;&lt;/object&gt;&lt;object type=&quot;3&quot; unique_id=&quot;11234&quot;&gt;&lt;property id=&quot;20148&quot; value=&quot;5&quot;/&gt;&lt;property id=&quot;20300&quot; value=&quot;Slide 12&quot;/&gt;&lt;property id=&quot;20307&quot; value=&quot;319&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16293</TotalTime>
  <Words>1375</Words>
  <Application>Microsoft Office PowerPoint</Application>
  <PresentationFormat>On-screen Show (4:3)</PresentationFormat>
  <Paragraphs>145</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PowerPointTemplateAE_2009_1217_NEW NEW Template</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Name</dc:title>
  <dc:subject>POE - Unit x - Lesson x.y - Lesson title</dc:subject>
  <dc:creator>PLTW Computer Science</dc:creator>
  <cp:lastModifiedBy>Lyndsey Smith</cp:lastModifiedBy>
  <cp:revision>223</cp:revision>
  <dcterms:created xsi:type="dcterms:W3CDTF">2010-01-04T14:07:12Z</dcterms:created>
  <dcterms:modified xsi:type="dcterms:W3CDTF">2014-05-12T13:01:41Z</dcterms:modified>
</cp:coreProperties>
</file>