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notesMasterIdLst>
    <p:notesMasterId r:id="rId11"/>
  </p:notesMasterIdLst>
  <p:handoutMasterIdLst>
    <p:handoutMasterId r:id="rId12"/>
  </p:handoutMasterIdLst>
  <p:sldIdLst>
    <p:sldId id="329" r:id="rId3"/>
    <p:sldId id="328" r:id="rId4"/>
    <p:sldId id="326" r:id="rId5"/>
    <p:sldId id="320" r:id="rId6"/>
    <p:sldId id="321" r:id="rId7"/>
    <p:sldId id="323" r:id="rId8"/>
    <p:sldId id="324" r:id="rId9"/>
    <p:sldId id="325" r:id="rId10"/>
  </p:sldIdLst>
  <p:sldSz cx="9144000" cy="6858000" type="screen4x3"/>
  <p:notesSz cx="6858000" cy="9144000"/>
  <p:custDataLst>
    <p:tags r:id="rId13"/>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yatt Dumas" initials="WD"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00386B"/>
    <a:srgbClr val="AF1E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6" autoAdjust="0"/>
    <p:restoredTop sz="91231" autoAdjust="0"/>
  </p:normalViewPr>
  <p:slideViewPr>
    <p:cSldViewPr snapToGrid="0">
      <p:cViewPr>
        <p:scale>
          <a:sx n="60" d="100"/>
          <a:sy n="60" d="100"/>
        </p:scale>
        <p:origin x="-1632" y="-240"/>
      </p:cViewPr>
      <p:guideLst>
        <p:guide orient="horz" pos="2160"/>
        <p:guide pos="2880"/>
      </p:guideLst>
    </p:cSldViewPr>
  </p:slideViewPr>
  <p:notesTextViewPr>
    <p:cViewPr>
      <p:scale>
        <a:sx n="100" d="100"/>
        <a:sy n="100" d="100"/>
      </p:scale>
      <p:origin x="0" y="0"/>
    </p:cViewPr>
  </p:notesTextViewPr>
  <p:notesViewPr>
    <p:cSldViewPr snapToGrid="0">
      <p:cViewPr varScale="1">
        <p:scale>
          <a:sx n="90" d="100"/>
          <a:sy n="90" d="100"/>
        </p:scale>
        <p:origin x="-36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3-11-13T16:14:26.572" idx="6">
    <p:pos x="10" y="10"/>
    <p:text>first sentence is amiguous</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7"/>
          <p:cNvSpPr>
            <a:spLocks noGrp="1" noChangeArrowheads="1"/>
          </p:cNvSpPr>
          <p:nvPr>
            <p:ph type="hdr" sz="quarter"/>
          </p:nvPr>
        </p:nvSpPr>
        <p:spPr bwMode="auto">
          <a:xfrm>
            <a:off x="66675" y="77788"/>
            <a:ext cx="3038475" cy="465137"/>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r>
              <a:rPr lang="en-US" dirty="0"/>
              <a:t>Presentation Name</a:t>
            </a:r>
          </a:p>
        </p:txBody>
      </p:sp>
      <p:sp>
        <p:nvSpPr>
          <p:cNvPr id="3080" name="Rectangle 8"/>
          <p:cNvSpPr>
            <a:spLocks noGrp="1" noChangeArrowheads="1"/>
          </p:cNvSpPr>
          <p:nvPr>
            <p:ph type="dt" sz="quarter" idx="1"/>
          </p:nvPr>
        </p:nvSpPr>
        <p:spPr bwMode="auto">
          <a:xfrm>
            <a:off x="3759200" y="77788"/>
            <a:ext cx="3038475" cy="65087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r>
              <a:rPr lang="en-US" dirty="0" smtClean="0"/>
              <a:t>Course Name</a:t>
            </a:r>
            <a:endParaRPr lang="en-US" baseline="30000" dirty="0"/>
          </a:p>
          <a:p>
            <a:r>
              <a:rPr lang="en-US" dirty="0"/>
              <a:t>Unit # – Lesson #.# – Lesson Name</a:t>
            </a:r>
          </a:p>
        </p:txBody>
      </p:sp>
      <p:sp>
        <p:nvSpPr>
          <p:cNvPr id="3081" name="Rectangle 9"/>
          <p:cNvSpPr>
            <a:spLocks noGrp="1" noChangeArrowheads="1"/>
          </p:cNvSpPr>
          <p:nvPr>
            <p:ph type="ftr" sz="quarter" idx="2"/>
          </p:nvPr>
        </p:nvSpPr>
        <p:spPr bwMode="auto">
          <a:xfrm>
            <a:off x="77788" y="8585200"/>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0" hangingPunct="0">
              <a:defRPr sz="1200">
                <a:cs typeface="Arial" charset="0"/>
              </a:defRPr>
            </a:lvl1pPr>
          </a:lstStyle>
          <a:p>
            <a:r>
              <a:rPr lang="en-US" dirty="0"/>
              <a:t>Project Lead The Way, Inc.</a:t>
            </a:r>
            <a:endParaRPr lang="en-US" baseline="30000" dirty="0"/>
          </a:p>
          <a:p>
            <a:r>
              <a:rPr lang="en-US" dirty="0"/>
              <a:t>Copyright </a:t>
            </a:r>
            <a:r>
              <a:rPr lang="en-US" dirty="0" smtClean="0"/>
              <a:t>2010</a:t>
            </a:r>
            <a:endParaRPr lang="en-US" dirty="0"/>
          </a:p>
        </p:txBody>
      </p:sp>
      <p:sp>
        <p:nvSpPr>
          <p:cNvPr id="3082" name="Rectangle 10"/>
          <p:cNvSpPr>
            <a:spLocks noGrp="1" noChangeArrowheads="1"/>
          </p:cNvSpPr>
          <p:nvPr>
            <p:ph type="sldNum" sz="quarter" idx="3"/>
          </p:nvPr>
        </p:nvSpPr>
        <p:spPr bwMode="auto">
          <a:xfrm>
            <a:off x="3810000" y="8678862"/>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AA6F666A-3503-4EB4-9796-FFB36F66CA10}" type="slidenum">
              <a:rPr lang="en-US"/>
              <a:pPr/>
              <a:t>‹#›</a:t>
            </a:fld>
            <a:endParaRPr lang="en-US" dirty="0"/>
          </a:p>
        </p:txBody>
      </p:sp>
    </p:spTree>
    <p:extLst>
      <p:ext uri="{BB962C8B-B14F-4D97-AF65-F5344CB8AC3E}">
        <p14:creationId xmlns:p14="http://schemas.microsoft.com/office/powerpoint/2010/main" val="41865161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7"/>
          <p:cNvSpPr>
            <a:spLocks noGrp="1" noChangeArrowheads="1"/>
          </p:cNvSpPr>
          <p:nvPr>
            <p:ph type="hdr" sz="quarter"/>
          </p:nvPr>
        </p:nvSpPr>
        <p:spPr bwMode="auto">
          <a:xfrm>
            <a:off x="66675" y="77788"/>
            <a:ext cx="3038475" cy="465137"/>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r>
              <a:rPr lang="en-US" dirty="0"/>
              <a:t>Presentation Name</a:t>
            </a:r>
          </a:p>
        </p:txBody>
      </p:sp>
      <p:sp>
        <p:nvSpPr>
          <p:cNvPr id="10" name="Rectangle 8"/>
          <p:cNvSpPr>
            <a:spLocks noGrp="1" noChangeArrowheads="1"/>
          </p:cNvSpPr>
          <p:nvPr>
            <p:ph type="dt" sz="quarter" idx="1"/>
          </p:nvPr>
        </p:nvSpPr>
        <p:spPr bwMode="auto">
          <a:xfrm>
            <a:off x="3759200" y="77788"/>
            <a:ext cx="3038475" cy="65087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r>
              <a:rPr lang="en-US" dirty="0" smtClean="0"/>
              <a:t>Course Name</a:t>
            </a:r>
            <a:endParaRPr lang="en-US" baseline="30000" dirty="0"/>
          </a:p>
          <a:p>
            <a:r>
              <a:rPr lang="en-US" dirty="0"/>
              <a:t>Unit # – Lesson #.# – Lesson Name</a:t>
            </a:r>
          </a:p>
        </p:txBody>
      </p:sp>
      <p:sp>
        <p:nvSpPr>
          <p:cNvPr id="11" name="Rectangle 9"/>
          <p:cNvSpPr>
            <a:spLocks noGrp="1" noChangeArrowheads="1"/>
          </p:cNvSpPr>
          <p:nvPr>
            <p:ph type="ftr" sz="quarter" idx="4"/>
          </p:nvPr>
        </p:nvSpPr>
        <p:spPr bwMode="auto">
          <a:xfrm>
            <a:off x="77788" y="8585200"/>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0" hangingPunct="0">
              <a:defRPr sz="1200">
                <a:cs typeface="Arial" charset="0"/>
              </a:defRPr>
            </a:lvl1pPr>
          </a:lstStyle>
          <a:p>
            <a:r>
              <a:rPr lang="en-US" dirty="0"/>
              <a:t>Project Lead The Way, Inc.</a:t>
            </a:r>
            <a:endParaRPr lang="en-US" baseline="30000" dirty="0"/>
          </a:p>
          <a:p>
            <a:r>
              <a:rPr lang="en-US" dirty="0"/>
              <a:t>Copyright </a:t>
            </a:r>
            <a:r>
              <a:rPr lang="en-US" dirty="0" smtClean="0"/>
              <a:t>2010</a:t>
            </a:r>
            <a:endParaRPr lang="en-US" dirty="0"/>
          </a:p>
        </p:txBody>
      </p:sp>
      <p:sp>
        <p:nvSpPr>
          <p:cNvPr id="12" name="Rectangle 10"/>
          <p:cNvSpPr>
            <a:spLocks noGrp="1" noChangeArrowheads="1"/>
          </p:cNvSpPr>
          <p:nvPr>
            <p:ph type="sldNum" sz="quarter" idx="5"/>
          </p:nvPr>
        </p:nvSpPr>
        <p:spPr bwMode="auto">
          <a:xfrm>
            <a:off x="3810000" y="8678862"/>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AA6F666A-3503-4EB4-9796-FFB36F66CA10}" type="slidenum">
              <a:rPr lang="en-US"/>
              <a:pPr/>
              <a:t>‹#›</a:t>
            </a:fld>
            <a:endParaRPr lang="en-US" dirty="0"/>
          </a:p>
        </p:txBody>
      </p:sp>
    </p:spTree>
    <p:extLst>
      <p:ext uri="{BB962C8B-B14F-4D97-AF65-F5344CB8AC3E}">
        <p14:creationId xmlns:p14="http://schemas.microsoft.com/office/powerpoint/2010/main" val="1327229038"/>
      </p:ext>
    </p:extLst>
  </p:cSld>
  <p:clrMap bg1="lt1" tx1="dk1" bg2="lt2" tx2="dk2" accent1="accent1" accent2="accent2" accent3="accent3" accent4="accent4" accent5="accent5" accent6="accent6" hlink="hlink" folHlink="folHlink"/>
  <p:hf ftr="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Presentation Name</a:t>
            </a:r>
            <a:endParaRPr lang="en-US" dirty="0"/>
          </a:p>
        </p:txBody>
      </p:sp>
      <p:sp>
        <p:nvSpPr>
          <p:cNvPr id="5" name="Date Placeholder 4"/>
          <p:cNvSpPr>
            <a:spLocks noGrp="1"/>
          </p:cNvSpPr>
          <p:nvPr>
            <p:ph type="dt" sz="quarter" idx="11"/>
          </p:nvPr>
        </p:nvSpPr>
        <p:spPr/>
        <p:txBody>
          <a:bodyPr/>
          <a:lstStyle/>
          <a:p>
            <a:r>
              <a:rPr lang="en-US" smtClean="0"/>
              <a:t>Course Name</a:t>
            </a:r>
            <a:endParaRPr lang="en-US" baseline="30000" smtClean="0"/>
          </a:p>
          <a:p>
            <a:r>
              <a:rPr lang="en-US"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1</a:t>
            </a:fld>
            <a:endParaRPr lang="en-US" dirty="0"/>
          </a:p>
        </p:txBody>
      </p:sp>
    </p:spTree>
    <p:extLst>
      <p:ext uri="{BB962C8B-B14F-4D97-AF65-F5344CB8AC3E}">
        <p14:creationId xmlns:p14="http://schemas.microsoft.com/office/powerpoint/2010/main" val="3279028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Here we create a Canvas and draw one item on it. The coordinates of the oval item use global variables. We don’t have to say they’re global because this command is being executed in the module’s (file’s) namespace.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 code for updating the view is in the controller’s handler, radius changed. To properly follow MVC, we should separate these concerns. The controller has no business reaching into the canvas! The controller should ask the view to change the radius. Or, more properly, if we were following the MVC pattern, the controller should subscribe to updates from the model, and the model should tell the view to update. For getting something small done with Tkinter, this suffices. As code gets big and complicated, we might wish we had separated the concerns and created independent Model, View, and Controller classes.</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2</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 header contains meta data about the file.</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3</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We will have to use “Tkinter” before class constructors and constants from the class. To avoid this, people sometimes use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from Tkinter import *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like we did in the tutorial example.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Line 14 creates a Tk top level window.</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4</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This IntVar will be used by a slider. We start the slider at 100. The x and y variables will hold data for a circle center. Really, these data are held by canvas, but we are creating additional variables to be able to remember them ourselves.</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5</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Here we define an event handler and create a Scale attached to that handler. </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 handler gets a value from the model and applies it to the view; more on that on the next slide.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Then in lines 40-41, we create a Label. Label widgets are just for short bits of text, unlike a Text widget, which is more of an editor window.</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6</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Here we create a Canvas and draw one item on it. The coordinates of the oval item use global variables. We don’t have to say they’re global, because this command is being executed in the module’s (file’s) namespace.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 code for updating the view is in the controller’s handler, radius changed. To properly follow MVC, we should separate these concerns. The controller has no business reaching into the canvas! The controller should ask the view to change the radius. Or, more properly, if we were following the MVC pattern, the controller should subscribe to updates from the model, and the model should tell the view to update. For a few hundred lines with Tkinter, this is still great. As code gets big and complicated, though, we might wish we had separated the concerns and created independent Model, View, and Controller classes.</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7</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Your teacher will demonstrate the position_changer.py program, and then you will create it.</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8</a:t>
            </a:fld>
            <a:endParaRPr lang="en-US" dirty="0"/>
          </a:p>
        </p:txBody>
      </p:sp>
    </p:spTree>
    <p:extLst>
      <p:ext uri="{BB962C8B-B14F-4D97-AF65-F5344CB8AC3E}">
        <p14:creationId xmlns:p14="http://schemas.microsoft.com/office/powerpoint/2010/main" val="13389706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81400"/>
            <a:ext cx="7772400" cy="838199"/>
          </a:xfrm>
          <a:prstGeom prst="rect">
            <a:avLst/>
          </a:prstGeom>
        </p:spPr>
        <p:txBody>
          <a:bodyPr/>
          <a:lstStyle>
            <a:lvl1pPr>
              <a:defRPr sz="4000">
                <a:solidFill>
                  <a:srgbClr val="00386B"/>
                </a:solidFill>
                <a:latin typeface="+mn-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4876800"/>
            <a:ext cx="6400800" cy="685800"/>
          </a:xfrm>
          <a:prstGeom prst="rect">
            <a:avLst/>
          </a:prstGeom>
        </p:spPr>
        <p:txBody>
          <a:bodyPr/>
          <a:lstStyle>
            <a:lvl1pPr marL="0" indent="0" algn="ctr">
              <a:buNone/>
              <a:defRPr sz="2800">
                <a:solidFill>
                  <a:srgbClr val="00386B"/>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4" name="Picture 3" descr="PLTW_MT_L_3Crgb.jpg"/>
          <p:cNvPicPr>
            <a:picLocks noChangeAspect="1"/>
          </p:cNvPicPr>
          <p:nvPr userDrawn="1"/>
        </p:nvPicPr>
        <p:blipFill>
          <a:blip r:embed="rId2" cstate="print"/>
          <a:stretch>
            <a:fillRect/>
          </a:stretch>
        </p:blipFill>
        <p:spPr>
          <a:xfrm>
            <a:off x="1447800" y="381000"/>
            <a:ext cx="6246479" cy="237744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990600"/>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4191000"/>
            <a:ext cx="6400800" cy="609600"/>
          </a:xfrm>
        </p:spPr>
        <p:txBody>
          <a:bodyPr/>
          <a:lstStyle>
            <a:lvl1pPr marL="0" indent="0" algn="ctr">
              <a:buNone/>
              <a:defRPr>
                <a:solidFill>
                  <a:srgbClr val="00386B"/>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805BA66F-768A-496E-B201-B0F50C2CC726}"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95400"/>
            <a:ext cx="8229600" cy="4830763"/>
          </a:xfrm>
        </p:spPr>
        <p:txBody>
          <a:bodyPr/>
          <a:lstStyle>
            <a:lvl1pPr>
              <a:defRPr sz="3200"/>
            </a:lvl1pPr>
            <a:lvl2pPr>
              <a:defRPr sz="2800"/>
            </a:lvl2pPr>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447A5C21-3EFD-42C5-84BD-6FC92D3A6C9F}" type="slidenum">
              <a:rPr lang="en-US"/>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22825D9F-6402-46CD-B589-6F33F57BE9DE}"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6E46C69-9418-40E3-B341-72FC08C7A569}" type="slidenum">
              <a:rPr lang="en-US"/>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3FC1B712-F267-4AD1-9793-86A048F079D8}" type="slidenum">
              <a:rPr lang="en-US"/>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6F60E8F6-9527-4481-96FF-48BB1CF63972}" type="slidenum">
              <a:rPr lang="en-US"/>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46DD7CA6-A1F5-49C9-A354-4074CB0AFA93}" type="slidenum">
              <a:rPr lang="en-US"/>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15C3442C-F946-4817-8C5D-796044E501C6}"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lgn="l">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2pPr>
              <a:defRPr sz="3200"/>
            </a:lvl2pPr>
            <a:lvl3pPr>
              <a:defRPr sz="3200"/>
            </a:lvl3pPr>
            <a:lvl4pPr>
              <a:defRPr sz="3200"/>
            </a:lvl4pPr>
            <a:lvl5pPr>
              <a:defRPr sz="3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A3147EC1-99F6-4BB3-B26F-FC3DE3D14156}" type="slidenum">
              <a:rPr lang="en-US"/>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1AE6B5AE-99B8-48C8-B463-77AB230B17BB}" type="slidenum">
              <a:rPr lang="en-US"/>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6B90214-8DE6-41E0-A61B-78123E25BEBE}"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8229600" cy="7159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Rectangle 3"/>
          <p:cNvSpPr>
            <a:spLocks noGrp="1" noChangeArrowheads="1"/>
          </p:cNvSpPr>
          <p:nvPr>
            <p:ph type="body" idx="1"/>
          </p:nvPr>
        </p:nvSpPr>
        <p:spPr bwMode="auto">
          <a:xfrm>
            <a:off x="381000" y="1295400"/>
            <a:ext cx="8229600" cy="48307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2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dirty="0"/>
          </a:p>
        </p:txBody>
      </p:sp>
      <p:sp>
        <p:nvSpPr>
          <p:cNvPr id="92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dirty="0"/>
          </a:p>
        </p:txBody>
      </p:sp>
      <p:sp>
        <p:nvSpPr>
          <p:cNvPr id="92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68B3C12-BC1A-4959-8182-8B391870C7D3}"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fontAlgn="base">
        <a:spcBef>
          <a:spcPct val="0"/>
        </a:spcBef>
        <a:spcAft>
          <a:spcPct val="0"/>
        </a:spcAft>
        <a:defRPr sz="3600">
          <a:solidFill>
            <a:srgbClr val="00386B"/>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3200">
          <a:solidFill>
            <a:schemeClr val="tx1"/>
          </a:solidFill>
          <a:latin typeface="+mn-lt"/>
        </a:defRPr>
      </a:lvl2pPr>
      <a:lvl3pPr marL="1143000" indent="-228600" algn="l" rtl="0" fontAlgn="base">
        <a:spcBef>
          <a:spcPct val="20000"/>
        </a:spcBef>
        <a:spcAft>
          <a:spcPct val="0"/>
        </a:spcAft>
        <a:buChar char="•"/>
        <a:defRPr sz="2800">
          <a:solidFill>
            <a:schemeClr val="tx1"/>
          </a:solidFill>
          <a:latin typeface="+mn-lt"/>
        </a:defRPr>
      </a:lvl3pPr>
      <a:lvl4pPr marL="1600200" indent="-228600" algn="l" rtl="0" fontAlgn="base">
        <a:spcBef>
          <a:spcPct val="20000"/>
        </a:spcBef>
        <a:spcAft>
          <a:spcPct val="0"/>
        </a:spcAft>
        <a:buChar char="–"/>
        <a:defRPr sz="2800">
          <a:solidFill>
            <a:schemeClr val="tx1"/>
          </a:solidFill>
          <a:latin typeface="+mn-lt"/>
        </a:defRPr>
      </a:lvl4pPr>
      <a:lvl5pPr marL="2057400" indent="-228600" algn="l" rtl="0" fontAlgn="base">
        <a:spcBef>
          <a:spcPct val="20000"/>
        </a:spcBef>
        <a:spcAft>
          <a:spcPct val="0"/>
        </a:spcAft>
        <a:buChar char="»"/>
        <a:defRPr sz="28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1371601" y="4395110"/>
            <a:ext cx="6400800" cy="838200"/>
          </a:xfrm>
          <a:prstGeom prst="rect">
            <a:avLst/>
          </a:prstGeom>
        </p:spPr>
        <p:txBody>
          <a:bodyPr>
            <a:no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indent="0" algn="ctr">
              <a:buNone/>
            </a:pPr>
            <a:r>
              <a:rPr lang="en-US" sz="3200" b="1" kern="0" dirty="0" smtClean="0">
                <a:solidFill>
                  <a:srgbClr val="002060"/>
                </a:solidFill>
                <a:latin typeface="Georgia" panose="02040502050405020303" pitchFamily="18" charset="0"/>
                <a:cs typeface="Arial" panose="020B0604020202020204" pitchFamily="34" charset="0"/>
              </a:rPr>
              <a:t>1.5.3 Walkthrough #1</a:t>
            </a:r>
          </a:p>
          <a:p>
            <a:pPr marL="0" indent="0" algn="ctr">
              <a:buNone/>
            </a:pPr>
            <a:r>
              <a:rPr lang="en-US" sz="2400" b="1" dirty="0">
                <a:solidFill>
                  <a:srgbClr val="002060"/>
                </a:solidFill>
                <a:latin typeface="Georgia" panose="02040502050405020303" pitchFamily="18" charset="0"/>
                <a:cs typeface="Courier New" panose="02070309020205020404" pitchFamily="49" charset="0"/>
              </a:rPr>
              <a:t>radius_changer.py</a:t>
            </a:r>
            <a:br>
              <a:rPr lang="en-US" sz="2400" b="1" dirty="0">
                <a:solidFill>
                  <a:srgbClr val="002060"/>
                </a:solidFill>
                <a:latin typeface="Georgia" panose="02040502050405020303" pitchFamily="18" charset="0"/>
                <a:cs typeface="Courier New" panose="02070309020205020404" pitchFamily="49" charset="0"/>
              </a:rPr>
            </a:br>
            <a:r>
              <a:rPr lang="en-US" sz="2400" b="1" dirty="0">
                <a:solidFill>
                  <a:srgbClr val="002060"/>
                </a:solidFill>
                <a:latin typeface="Georgia" panose="02040502050405020303" pitchFamily="18" charset="0"/>
                <a:cs typeface="Courier New" panose="02070309020205020404" pitchFamily="49" charset="0"/>
              </a:rPr>
              <a:t>position_changer.py</a:t>
            </a:r>
            <a:endParaRPr lang="en-US" sz="2400" b="1" kern="0" dirty="0" smtClean="0">
              <a:solidFill>
                <a:srgbClr val="002060"/>
              </a:solidFill>
              <a:latin typeface="Georgia" panose="02040502050405020303" pitchFamily="18" charset="0"/>
              <a:cs typeface="Arial" panose="020B0604020202020204" pitchFamily="34" charset="0"/>
            </a:endParaRPr>
          </a:p>
          <a:p>
            <a:pPr marL="0" indent="0" algn="ctr">
              <a:buNone/>
            </a:pPr>
            <a:endParaRPr lang="en-US" sz="3200" b="1" kern="0" dirty="0">
              <a:solidFill>
                <a:srgbClr val="002060"/>
              </a:solidFill>
              <a:latin typeface="Georgia" panose="02040502050405020303" pitchFamily="18" charset="0"/>
              <a:cs typeface="Arial" panose="020B0604020202020204" pitchFamily="34" charset="0"/>
            </a:endParaRPr>
          </a:p>
        </p:txBody>
      </p:sp>
      <p:pic>
        <p:nvPicPr>
          <p:cNvPr id="3" name="Picture 2" descr="C:\Users\lsmith\Dropbox\2014-15 Curriculum Release\Notes\Logos\PLTW Logo Transparent.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1" y="1651909"/>
            <a:ext cx="5943600" cy="198283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txBox="1">
            <a:spLocks/>
          </p:cNvSpPr>
          <p:nvPr/>
        </p:nvSpPr>
        <p:spPr bwMode="auto">
          <a:xfrm>
            <a:off x="6934201" y="6681110"/>
            <a:ext cx="2209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r>
              <a:rPr lang="en-US" sz="800" dirty="0" smtClean="0">
                <a:solidFill>
                  <a:schemeClr val="bg1">
                    <a:lumMod val="65000"/>
                  </a:schemeClr>
                </a:solidFill>
                <a:latin typeface="Arial" panose="020B0604020202020204" pitchFamily="34" charset="0"/>
                <a:cs typeface="Arial" panose="020B0604020202020204" pitchFamily="34" charset="0"/>
              </a:rPr>
              <a:t>© 2014 Project Lead The Way, Inc.</a:t>
            </a:r>
            <a:endParaRPr lang="en-US" sz="800" dirty="0">
              <a:solidFill>
                <a:schemeClr val="bg1">
                  <a:lumMod val="65000"/>
                </a:schemeClr>
              </a:solidFill>
              <a:latin typeface="Arial" panose="020B0604020202020204" pitchFamily="34" charset="0"/>
              <a:cs typeface="Arial" panose="020B0604020202020204" pitchFamily="34" charset="0"/>
            </a:endParaRPr>
          </a:p>
        </p:txBody>
      </p:sp>
      <p:sp>
        <p:nvSpPr>
          <p:cNvPr id="5" name="Footer Placeholder 3"/>
          <p:cNvSpPr txBox="1">
            <a:spLocks/>
          </p:cNvSpPr>
          <p:nvPr/>
        </p:nvSpPr>
        <p:spPr>
          <a:xfrm>
            <a:off x="0" y="6703687"/>
            <a:ext cx="2347415" cy="194481"/>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smtClean="0">
                <a:solidFill>
                  <a:schemeClr val="bg1">
                    <a:lumMod val="65000"/>
                  </a:schemeClr>
                </a:solidFill>
                <a:latin typeface="Arial" panose="020B0604020202020204" pitchFamily="34" charset="0"/>
                <a:cs typeface="Arial" panose="020B0604020202020204" pitchFamily="34" charset="0"/>
              </a:rPr>
              <a:t>Computer Science and Software Engineering</a:t>
            </a:r>
            <a:endParaRPr lang="en-US" sz="800"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2563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     Demo: </a:t>
            </a:r>
            <a:r>
              <a:rPr lang="en-US" dirty="0" smtClean="0">
                <a:latin typeface="Courier New" panose="02070309020205020404" pitchFamily="49" charset="0"/>
                <a:cs typeface="Courier New" panose="02070309020205020404" pitchFamily="49" charset="0"/>
              </a:rPr>
              <a:t>radius_changer.py</a:t>
            </a:r>
            <a:r>
              <a:rPr lang="en-US" kern="0" dirty="0" smtClean="0">
                <a:solidFill>
                  <a:srgbClr val="00386B"/>
                </a:solidFill>
              </a:rPr>
              <a:t> </a:t>
            </a:r>
            <a:endParaRPr lang="en-US" kern="0" dirty="0">
              <a:solidFill>
                <a:srgbClr val="00386B"/>
              </a:solidFill>
            </a:endParaRPr>
          </a:p>
        </p:txBody>
      </p:sp>
      <p:pic>
        <p:nvPicPr>
          <p:cNvPr id="5" name="Picture 4"/>
          <p:cNvPicPr/>
          <p:nvPr/>
        </p:nvPicPr>
        <p:blipFill>
          <a:blip r:embed="rId3"/>
          <a:stretch>
            <a:fillRect/>
          </a:stretch>
        </p:blipFill>
        <p:spPr>
          <a:xfrm>
            <a:off x="1892232" y="1654628"/>
            <a:ext cx="5190740" cy="4397988"/>
          </a:xfrm>
          <a:prstGeom prst="rect">
            <a:avLst/>
          </a:prstGeom>
        </p:spPr>
      </p:pic>
    </p:spTree>
    <p:extLst>
      <p:ext uri="{BB962C8B-B14F-4D97-AF65-F5344CB8AC3E}">
        <p14:creationId xmlns:p14="http://schemas.microsoft.com/office/powerpoint/2010/main" val="4165643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bbrown\Desktop\desktop 110913\radius chang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51401"/>
            <a:ext cx="11068050" cy="14788932"/>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     </a:t>
            </a:r>
            <a:r>
              <a:rPr lang="en-US" kern="0" dirty="0" smtClean="0">
                <a:solidFill>
                  <a:srgbClr val="00386B"/>
                </a:solidFill>
                <a:latin typeface="Interstate Regular" pitchFamily="50" charset="0"/>
              </a:rPr>
              <a:t>Header</a:t>
            </a:r>
            <a:endParaRPr lang="en-US" kern="0" dirty="0">
              <a:solidFill>
                <a:srgbClr val="00386B"/>
              </a:solidFill>
              <a:latin typeface="Interstate Regular" pitchFamily="50" charset="0"/>
            </a:endParaRPr>
          </a:p>
        </p:txBody>
      </p:sp>
      <p:sp>
        <p:nvSpPr>
          <p:cNvPr id="11" name="Title 1"/>
          <p:cNvSpPr txBox="1">
            <a:spLocks/>
          </p:cNvSpPr>
          <p:nvPr/>
        </p:nvSpPr>
        <p:spPr>
          <a:xfrm>
            <a:off x="457200" y="3371850"/>
            <a:ext cx="9086850" cy="3486150"/>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endParaRPr lang="en-US" kern="0" dirty="0">
              <a:solidFill>
                <a:srgbClr val="00386B"/>
              </a:solidFill>
            </a:endParaRPr>
          </a:p>
        </p:txBody>
      </p:sp>
    </p:spTree>
    <p:extLst>
      <p:ext uri="{BB962C8B-B14F-4D97-AF65-F5344CB8AC3E}">
        <p14:creationId xmlns:p14="http://schemas.microsoft.com/office/powerpoint/2010/main" val="635204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bbrown\Desktop\desktop 110913\radius chang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767899"/>
            <a:ext cx="11068050" cy="14788932"/>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     </a:t>
            </a:r>
            <a:r>
              <a:rPr lang="en-US" kern="0" dirty="0" smtClean="0">
                <a:solidFill>
                  <a:srgbClr val="00386B"/>
                </a:solidFill>
                <a:latin typeface="Interstate Regular" pitchFamily="50" charset="0"/>
              </a:rPr>
              <a:t>Initialize</a:t>
            </a:r>
            <a:endParaRPr lang="en-US" kern="0" dirty="0">
              <a:solidFill>
                <a:srgbClr val="00386B"/>
              </a:solidFill>
              <a:latin typeface="Interstate Regular" pitchFamily="50" charset="0"/>
            </a:endParaRPr>
          </a:p>
        </p:txBody>
      </p:sp>
      <p:sp>
        <p:nvSpPr>
          <p:cNvPr id="11" name="Title 1"/>
          <p:cNvSpPr txBox="1">
            <a:spLocks/>
          </p:cNvSpPr>
          <p:nvPr/>
        </p:nvSpPr>
        <p:spPr>
          <a:xfrm>
            <a:off x="457200" y="3086100"/>
            <a:ext cx="9086850" cy="3771900"/>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endParaRPr lang="en-US" kern="0" dirty="0">
              <a:solidFill>
                <a:srgbClr val="00386B"/>
              </a:solidFill>
            </a:endParaRPr>
          </a:p>
        </p:txBody>
      </p:sp>
    </p:spTree>
    <p:extLst>
      <p:ext uri="{BB962C8B-B14F-4D97-AF65-F5344CB8AC3E}">
        <p14:creationId xmlns:p14="http://schemas.microsoft.com/office/powerpoint/2010/main" val="3989469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bbrown\Desktop\desktop 110913\radius chang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676188"/>
            <a:ext cx="14287500" cy="19090704"/>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     </a:t>
            </a:r>
            <a:r>
              <a:rPr lang="en-US" kern="0" dirty="0" smtClean="0">
                <a:solidFill>
                  <a:srgbClr val="00386B"/>
                </a:solidFill>
                <a:latin typeface="Interstate Regular" pitchFamily="50" charset="0"/>
              </a:rPr>
              <a:t>Model</a:t>
            </a:r>
            <a:endParaRPr lang="en-US" kern="0" dirty="0">
              <a:solidFill>
                <a:srgbClr val="00386B"/>
              </a:solidFill>
              <a:latin typeface="Interstate Regular" pitchFamily="50" charset="0"/>
            </a:endParaRPr>
          </a:p>
        </p:txBody>
      </p:sp>
      <p:sp>
        <p:nvSpPr>
          <p:cNvPr id="11" name="Title 1"/>
          <p:cNvSpPr txBox="1">
            <a:spLocks/>
          </p:cNvSpPr>
          <p:nvPr/>
        </p:nvSpPr>
        <p:spPr>
          <a:xfrm>
            <a:off x="457200" y="4267200"/>
            <a:ext cx="9086850" cy="2590800"/>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endParaRPr lang="en-US" kern="0" dirty="0">
              <a:solidFill>
                <a:srgbClr val="00386B"/>
              </a:solidFill>
            </a:endParaRPr>
          </a:p>
        </p:txBody>
      </p:sp>
    </p:spTree>
    <p:extLst>
      <p:ext uri="{BB962C8B-B14F-4D97-AF65-F5344CB8AC3E}">
        <p14:creationId xmlns:p14="http://schemas.microsoft.com/office/powerpoint/2010/main" val="27916621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bbrown\Desktop\desktop 110913\radius chang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6686088"/>
            <a:ext cx="14287500" cy="19090704"/>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     </a:t>
            </a:r>
            <a:r>
              <a:rPr lang="en-US" kern="0" dirty="0" smtClean="0">
                <a:solidFill>
                  <a:srgbClr val="00386B"/>
                </a:solidFill>
                <a:latin typeface="Interstate Regular" pitchFamily="50" charset="0"/>
              </a:rPr>
              <a:t>Controller</a:t>
            </a:r>
            <a:endParaRPr lang="en-US" kern="0" dirty="0">
              <a:solidFill>
                <a:srgbClr val="00386B"/>
              </a:solidFill>
              <a:latin typeface="Interstate Regular" pitchFamily="50" charset="0"/>
            </a:endParaRPr>
          </a:p>
        </p:txBody>
      </p:sp>
      <p:sp>
        <p:nvSpPr>
          <p:cNvPr id="11" name="Title 1"/>
          <p:cNvSpPr txBox="1">
            <a:spLocks/>
          </p:cNvSpPr>
          <p:nvPr/>
        </p:nvSpPr>
        <p:spPr>
          <a:xfrm>
            <a:off x="-609600" y="8605837"/>
            <a:ext cx="9086850" cy="1000125"/>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endParaRPr lang="en-US" kern="0" dirty="0">
              <a:solidFill>
                <a:srgbClr val="00386B"/>
              </a:solidFill>
            </a:endParaRPr>
          </a:p>
        </p:txBody>
      </p:sp>
    </p:spTree>
    <p:extLst>
      <p:ext uri="{BB962C8B-B14F-4D97-AF65-F5344CB8AC3E}">
        <p14:creationId xmlns:p14="http://schemas.microsoft.com/office/powerpoint/2010/main" val="45803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bbrown\Desktop\desktop 110913\radius chang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1" y="-8001419"/>
            <a:ext cx="9752127" cy="13030619"/>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     </a:t>
            </a:r>
            <a:r>
              <a:rPr lang="en-US" kern="0" dirty="0" smtClean="0">
                <a:solidFill>
                  <a:srgbClr val="00386B"/>
                </a:solidFill>
                <a:latin typeface="Interstate Regular" pitchFamily="50" charset="0"/>
              </a:rPr>
              <a:t>View</a:t>
            </a:r>
            <a:endParaRPr lang="en-US" kern="0" dirty="0">
              <a:solidFill>
                <a:srgbClr val="00386B"/>
              </a:solidFill>
              <a:latin typeface="Interstate Regular" pitchFamily="50" charset="0"/>
            </a:endParaRPr>
          </a:p>
        </p:txBody>
      </p:sp>
      <p:sp>
        <p:nvSpPr>
          <p:cNvPr id="11" name="Title 1"/>
          <p:cNvSpPr txBox="1">
            <a:spLocks/>
          </p:cNvSpPr>
          <p:nvPr/>
        </p:nvSpPr>
        <p:spPr>
          <a:xfrm>
            <a:off x="66675" y="3952874"/>
            <a:ext cx="9086850" cy="2905126"/>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endParaRPr lang="en-US" kern="0" dirty="0">
              <a:solidFill>
                <a:srgbClr val="00386B"/>
              </a:solidFill>
            </a:endParaRPr>
          </a:p>
        </p:txBody>
      </p:sp>
    </p:spTree>
    <p:extLst>
      <p:ext uri="{BB962C8B-B14F-4D97-AF65-F5344CB8AC3E}">
        <p14:creationId xmlns:p14="http://schemas.microsoft.com/office/powerpoint/2010/main" val="2888612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     Demo: </a:t>
            </a:r>
            <a:r>
              <a:rPr lang="en-US" dirty="0" smtClean="0">
                <a:latin typeface="Courier New" panose="02070309020205020404" pitchFamily="49" charset="0"/>
                <a:cs typeface="Courier New" panose="02070309020205020404" pitchFamily="49" charset="0"/>
              </a:rPr>
              <a:t>position_changer.py</a:t>
            </a:r>
            <a:r>
              <a:rPr lang="en-US" kern="0" dirty="0" smtClean="0">
                <a:solidFill>
                  <a:srgbClr val="00386B"/>
                </a:solidFill>
              </a:rPr>
              <a:t> </a:t>
            </a:r>
            <a:endParaRPr lang="en-US" kern="0" dirty="0">
              <a:solidFill>
                <a:srgbClr val="00386B"/>
              </a:solidFill>
            </a:endParaRPr>
          </a:p>
        </p:txBody>
      </p:sp>
      <p:sp>
        <p:nvSpPr>
          <p:cNvPr id="11" name="Title 1"/>
          <p:cNvSpPr txBox="1">
            <a:spLocks/>
          </p:cNvSpPr>
          <p:nvPr/>
        </p:nvSpPr>
        <p:spPr>
          <a:xfrm>
            <a:off x="66675" y="3952874"/>
            <a:ext cx="9086850" cy="2905126"/>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endParaRPr lang="en-US" kern="0" dirty="0">
              <a:solidFill>
                <a:srgbClr val="00386B"/>
              </a:solidFill>
            </a:endParaRPr>
          </a:p>
        </p:txBody>
      </p:sp>
      <p:pic>
        <p:nvPicPr>
          <p:cNvPr id="5" name="Picture 4"/>
          <p:cNvPicPr/>
          <p:nvPr/>
        </p:nvPicPr>
        <p:blipFill>
          <a:blip r:embed="rId3"/>
          <a:stretch>
            <a:fillRect/>
          </a:stretch>
        </p:blipFill>
        <p:spPr>
          <a:xfrm>
            <a:off x="1928767" y="1984943"/>
            <a:ext cx="4921976" cy="3935862"/>
          </a:xfrm>
          <a:prstGeom prst="rect">
            <a:avLst/>
          </a:prstGeom>
        </p:spPr>
      </p:pic>
    </p:spTree>
    <p:extLst>
      <p:ext uri="{BB962C8B-B14F-4D97-AF65-F5344CB8AC3E}">
        <p14:creationId xmlns:p14="http://schemas.microsoft.com/office/powerpoint/2010/main" val="385991122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8.0&quot;&gt;&lt;object type=&quot;1&quot; unique_id=&quot;10001&quot;&gt;&lt;object type=&quot;8&quot; unique_id=&quot;10044&quot;&gt;&lt;/object&gt;&lt;object type=&quot;2&quot; unique_id=&quot;10045&quot;&gt;&lt;object type=&quot;3&quot; unique_id=&quot;11224&quot;&gt;&lt;property id=&quot;20148&quot; value=&quot;5&quot;/&gt;&lt;property id=&quot;20300&quot; value=&quot;Slide 1&quot;/&gt;&lt;property id=&quot;20307&quot; value=&quot;329&quot;/&gt;&lt;/object&gt;&lt;object type=&quot;3&quot; unique_id=&quot;11225&quot;&gt;&lt;property id=&quot;20148&quot; value=&quot;5&quot;/&gt;&lt;property id=&quot;20300&quot; value=&quot;Slide 2&quot;/&gt;&lt;property id=&quot;20307&quot; value=&quot;328&quot;/&gt;&lt;/object&gt;&lt;object type=&quot;3&quot; unique_id=&quot;11226&quot;&gt;&lt;property id=&quot;20148&quot; value=&quot;5&quot;/&gt;&lt;property id=&quot;20300&quot; value=&quot;Slide 3&quot;/&gt;&lt;property id=&quot;20307&quot; value=&quot;326&quot;/&gt;&lt;/object&gt;&lt;object type=&quot;3&quot; unique_id=&quot;11227&quot;&gt;&lt;property id=&quot;20148&quot; value=&quot;5&quot;/&gt;&lt;property id=&quot;20300&quot; value=&quot;Slide 4&quot;/&gt;&lt;property id=&quot;20307&quot; value=&quot;320&quot;/&gt;&lt;/object&gt;&lt;object type=&quot;3&quot; unique_id=&quot;11228&quot;&gt;&lt;property id=&quot;20148&quot; value=&quot;5&quot;/&gt;&lt;property id=&quot;20300&quot; value=&quot;Slide 5&quot;/&gt;&lt;property id=&quot;20307&quot; value=&quot;321&quot;/&gt;&lt;/object&gt;&lt;object type=&quot;3&quot; unique_id=&quot;11229&quot;&gt;&lt;property id=&quot;20148&quot; value=&quot;5&quot;/&gt;&lt;property id=&quot;20300&quot; value=&quot;Slide 6&quot;/&gt;&lt;property id=&quot;20307&quot; value=&quot;323&quot;/&gt;&lt;/object&gt;&lt;object type=&quot;3&quot; unique_id=&quot;11230&quot;&gt;&lt;property id=&quot;20148&quot; value=&quot;5&quot;/&gt;&lt;property id=&quot;20300&quot; value=&quot;Slide 7&quot;/&gt;&lt;property id=&quot;20307&quot; value=&quot;324&quot;/&gt;&lt;/object&gt;&lt;object type=&quot;3&quot; unique_id=&quot;11231&quot;&gt;&lt;property id=&quot;20148&quot; value=&quot;5&quot;/&gt;&lt;property id=&quot;20300&quot; value=&quot;Slide 8&quot;/&gt;&lt;property id=&quot;20307&quot; value=&quot;325&quot;/&gt;&lt;/object&gt;&lt;/object&gt;&lt;/object&gt;&lt;/database&gt;"/>
  <p:tag name="SECTOMILLISECCONVERTED" val="1"/>
</p:tagLst>
</file>

<file path=ppt/theme/theme1.xml><?xml version="1.0" encoding="utf-8"?>
<a:theme xmlns:a="http://schemas.openxmlformats.org/drawingml/2006/main" name="PowerPointTemplateAE_2009_1217_NEW NEW Template">
  <a:themeElements>
    <a:clrScheme name="General_PowerPoint_Template_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neral_PowerPoint_Template_20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eneral_PowerPoint_Template_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neral_PowerPoint_Template_20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neral_PowerPoint_Template_20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neral_PowerPoint_Template_20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neral_PowerPoint_Template_20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neral_PowerPoint_Template_20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neral_PowerPoint_Template_20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neral_PowerPoint_Template_20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neral_PowerPoint_Template_20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neral_PowerPoint_Template_20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neral_PowerPoint_Template_20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neral_PowerPoint_Template_20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PowerPointTemplateAE_2009_1217_NEW NEW Template</Template>
  <TotalTime>16316</TotalTime>
  <Words>658</Words>
  <Application>Microsoft Office PowerPoint</Application>
  <PresentationFormat>On-screen Show (4:3)</PresentationFormat>
  <Paragraphs>63</Paragraphs>
  <Slides>8</Slides>
  <Notes>8</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PowerPointTemplateAE_2009_1217_NEW NEW Template</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Name</dc:title>
  <dc:subject>POE - Unit x - Lesson x.y - Lesson title</dc:subject>
  <dc:creator>PLTW Computer Science</dc:creator>
  <cp:lastModifiedBy>Lyndsey Smith</cp:lastModifiedBy>
  <cp:revision>230</cp:revision>
  <dcterms:created xsi:type="dcterms:W3CDTF">2010-01-04T14:07:12Z</dcterms:created>
  <dcterms:modified xsi:type="dcterms:W3CDTF">2014-05-12T13:03:18Z</dcterms:modified>
</cp:coreProperties>
</file>