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6"/>
  </p:notesMasterIdLst>
  <p:handoutMasterIdLst>
    <p:handoutMasterId r:id="rId17"/>
  </p:handoutMasterIdLst>
  <p:sldIdLst>
    <p:sldId id="339" r:id="rId3"/>
    <p:sldId id="328" r:id="rId4"/>
    <p:sldId id="330" r:id="rId5"/>
    <p:sldId id="326" r:id="rId6"/>
    <p:sldId id="331" r:id="rId7"/>
    <p:sldId id="332" r:id="rId8"/>
    <p:sldId id="333" r:id="rId9"/>
    <p:sldId id="334" r:id="rId10"/>
    <p:sldId id="335" r:id="rId11"/>
    <p:sldId id="336" r:id="rId12"/>
    <p:sldId id="337" r:id="rId13"/>
    <p:sldId id="338" r:id="rId14"/>
    <p:sldId id="325" r:id="rId15"/>
  </p:sldIdLst>
  <p:sldSz cx="9144000" cy="6858000" type="screen4x3"/>
  <p:notesSz cx="6858000" cy="9144000"/>
  <p:custDataLst>
    <p:tags r:id="rId1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00386B"/>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83209" autoAdjust="0"/>
  </p:normalViewPr>
  <p:slideViewPr>
    <p:cSldViewPr snapToGrid="0">
      <p:cViewPr>
        <p:scale>
          <a:sx n="50" d="100"/>
          <a:sy n="50" d="100"/>
        </p:scale>
        <p:origin x="-1974" y="-324"/>
      </p:cViewPr>
      <p:guideLst>
        <p:guide orient="horz" pos="2160"/>
        <p:guide pos="2880"/>
      </p:guideLst>
    </p:cSldViewPr>
  </p:slideViewPr>
  <p:notesTextViewPr>
    <p:cViewPr>
      <p:scale>
        <a:sx n="100" d="100"/>
        <a:sy n="100" d="100"/>
      </p:scale>
      <p:origin x="0" y="0"/>
    </p:cViewPr>
  </p:notesTextViewPr>
  <p:notesViewPr>
    <p:cSldViewPr snapToGrid="0">
      <p:cViewPr varScale="1">
        <p:scale>
          <a:sx n="90" d="100"/>
          <a:sy n="90" d="100"/>
        </p:scale>
        <p:origin x="-36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308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dirty="0"/>
              <a:t>Presentation Name</a:t>
            </a:r>
          </a:p>
        </p:txBody>
      </p:sp>
      <p:sp>
        <p:nvSpPr>
          <p:cNvPr id="1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dirty="0"/>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Presentation Name</a:t>
            </a:r>
            <a:endParaRPr lang="en-US" dirty="0"/>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a:t>
            </a:fld>
            <a:endParaRPr lang="en-US" dirty="0"/>
          </a:p>
        </p:txBody>
      </p:sp>
    </p:spTree>
    <p:extLst>
      <p:ext uri="{BB962C8B-B14F-4D97-AF65-F5344CB8AC3E}">
        <p14:creationId xmlns:p14="http://schemas.microsoft.com/office/powerpoint/2010/main" val="3254219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Text is used by the handler above.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10</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built in hex() function of </a:t>
            </a:r>
            <a:r>
              <a:rPr lang="en-US" i="1" baseline="0" dirty="0" smtClean="0"/>
              <a:t>Python</a:t>
            </a:r>
            <a:r>
              <a:rPr lang="en-US" baseline="0" dirty="0" smtClean="0"/>
              <a:t> will convert an int type to a string that represents hexadecimal. The string begins with 0x to indicate that it is hexadecimal. So if the slider is at 160, then slider_hex in line 72 will be “0xA0”.</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Line 74 chops off the 0x using string slicing.</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Line 77 tacks a 0 on the front if it was only a one-digit hexadecimal.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11</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Everything always has to be set up before the event loop.</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12</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Your teacher will demonstrate the color_changer.py program, and then you will create it.</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13</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In decimal, there are 10 digits: 0 through 9. In hexadecimal, there are 16 distinct digits: 0 through F. A represents 10, B represents 11, and so on up to F for 15. The place values are powers of 16. One byte can contain values 0 to 255 and is represented by two hexadecimal digits.</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This program demonstrates the wm_title() method of the Tk. </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program will need two IntVars, one for each scale widget.</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To make the controller (the two sliders), we first need handler to give the constructor function. The two sliders can have the same handler function. If either slider is changed, we want the handler to print a new color string in the text window.</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This function hexstring() is one we define later in the code. Apparently, it takes an IntVar as an argument and returns a string. We can tell that because its return value is being concatenated with other strings.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END is a constant defined in Tkinter. We refer to it from its namespace by using a “full qualified name” That’s because we didn’t import Tkinter with “from Tkinter import *”</a:t>
            </a:r>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How can we use hexstring() here if it isn’t defined until later in the code? </a:t>
            </a:r>
            <a:r>
              <a:rPr lang="en-US" i="1" baseline="0" dirty="0" smtClean="0"/>
              <a:t>Python </a:t>
            </a:r>
            <a:r>
              <a:rPr lang="en-US" baseline="0" dirty="0" smtClean="0"/>
              <a:t>doesn’t execute function definitions right away. It only executes the def line itself. The contents are interpreted the first time the function is called. In this way, the </a:t>
            </a:r>
            <a:r>
              <a:rPr lang="en-US" i="1" baseline="0" dirty="0" smtClean="0"/>
              <a:t>Python</a:t>
            </a:r>
            <a:r>
              <a:rPr lang="en-US" baseline="0" dirty="0" smtClean="0"/>
              <a:t> def statement is a bit like other language’s forward declaration. Declaration is when code declares it will use a token but doesn’t yet necessarily fully define it.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We create two scales and attach them to our event handler.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dirty="0"/>
          </a:p>
        </p:txBody>
      </p:sp>
    </p:spTree>
    <p:extLst>
      <p:ext uri="{BB962C8B-B14F-4D97-AF65-F5344CB8AC3E}">
        <p14:creationId xmlns:p14="http://schemas.microsoft.com/office/powerpoint/2010/main" val="1338970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This Label tries to make it self explanatory how to use the GUI. A GUI shouldn’t need a person there to tell you how to use it!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dirty="0" smtClean="0"/>
              <a:t>Presentation Name</a:t>
            </a:r>
            <a:endParaRPr lang="en-US" dirty="0"/>
          </a:p>
        </p:txBody>
      </p:sp>
      <p:sp>
        <p:nvSpPr>
          <p:cNvPr id="5" name="Date Placeholder 4"/>
          <p:cNvSpPr>
            <a:spLocks noGrp="1"/>
          </p:cNvSpPr>
          <p:nvPr>
            <p:ph type="dt" sz="quarter" idx="11"/>
          </p:nvPr>
        </p:nvSpPr>
        <p:spPr/>
        <p:txBody>
          <a:bodyPr/>
          <a:lstStyle/>
          <a:p>
            <a:r>
              <a:rPr lang="en-US" dirty="0" smtClean="0"/>
              <a:t>Course Name</a:t>
            </a:r>
            <a:endParaRPr lang="en-US" baseline="30000" dirty="0" smtClean="0"/>
          </a:p>
          <a:p>
            <a:r>
              <a:rPr lang="en-US" dirty="0"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9</a:t>
            </a:fld>
            <a:endParaRPr lang="en-US" dirty="0"/>
          </a:p>
        </p:txBody>
      </p:sp>
    </p:spTree>
    <p:extLst>
      <p:ext uri="{BB962C8B-B14F-4D97-AF65-F5344CB8AC3E}">
        <p14:creationId xmlns:p14="http://schemas.microsoft.com/office/powerpoint/2010/main" val="133897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1371601" y="4395110"/>
            <a:ext cx="6400800" cy="838200"/>
          </a:xfrm>
          <a:prstGeom prst="rect">
            <a:avLst/>
          </a:prstGeom>
        </p:spPr>
        <p:txBody>
          <a:bodyPr>
            <a:no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indent="0" algn="ctr">
              <a:buNone/>
            </a:pPr>
            <a:r>
              <a:rPr lang="en-US" sz="3200" b="1" dirty="0">
                <a:solidFill>
                  <a:srgbClr val="002060"/>
                </a:solidFill>
                <a:latin typeface="Georgia" panose="02040502050405020303" pitchFamily="18" charset="0"/>
              </a:rPr>
              <a:t>1.5.3 Walkthrough #2</a:t>
            </a:r>
            <a:br>
              <a:rPr lang="en-US" sz="3200" b="1" dirty="0">
                <a:solidFill>
                  <a:srgbClr val="002060"/>
                </a:solidFill>
                <a:latin typeface="Georgia" panose="02040502050405020303" pitchFamily="18" charset="0"/>
              </a:rPr>
            </a:br>
            <a:r>
              <a:rPr lang="en-US" sz="2400" b="1" dirty="0">
                <a:solidFill>
                  <a:srgbClr val="002060"/>
                </a:solidFill>
                <a:latin typeface="Georgia" panose="02040502050405020303" pitchFamily="18" charset="0"/>
                <a:cs typeface="Courier New" panose="02070309020205020404" pitchFamily="49" charset="0"/>
              </a:rPr>
              <a:t>color_string_changer.py</a:t>
            </a:r>
            <a:br>
              <a:rPr lang="en-US" sz="2400" b="1" dirty="0">
                <a:solidFill>
                  <a:srgbClr val="002060"/>
                </a:solidFill>
                <a:latin typeface="Georgia" panose="02040502050405020303" pitchFamily="18" charset="0"/>
                <a:cs typeface="Courier New" panose="02070309020205020404" pitchFamily="49" charset="0"/>
              </a:rPr>
            </a:br>
            <a:r>
              <a:rPr lang="en-US" sz="2400" b="1" dirty="0">
                <a:solidFill>
                  <a:srgbClr val="002060"/>
                </a:solidFill>
                <a:latin typeface="Georgia" panose="02040502050405020303" pitchFamily="18" charset="0"/>
                <a:cs typeface="Courier New" panose="02070309020205020404" pitchFamily="49" charset="0"/>
              </a:rPr>
              <a:t>color_changer.py</a:t>
            </a:r>
            <a:endParaRPr lang="en-US" sz="2400" b="1" kern="0" dirty="0">
              <a:solidFill>
                <a:srgbClr val="002060"/>
              </a:solidFill>
              <a:latin typeface="Georgia" panose="02040502050405020303" pitchFamily="18" charset="0"/>
              <a:cs typeface="Arial" panose="020B0604020202020204" pitchFamily="34" charset="0"/>
            </a:endParaRPr>
          </a:p>
        </p:txBody>
      </p:sp>
      <p:pic>
        <p:nvPicPr>
          <p:cNvPr id="4" name="Picture 3" descr="C:\Users\lsmith\Dropbox\2014-15 Curriculum Release\Notes\Logos\PLTW Logo Transparent.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1" y="165190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p:cNvSpPr txBox="1">
            <a:spLocks/>
          </p:cNvSpPr>
          <p:nvPr/>
        </p:nvSpPr>
        <p:spPr bwMode="auto">
          <a:xfrm>
            <a:off x="6934201" y="668111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smtClean="0">
                <a:solidFill>
                  <a:schemeClr val="bg1">
                    <a:lumMod val="50000"/>
                  </a:schemeClr>
                </a:solidFill>
                <a:latin typeface="Arial" panose="020B0604020202020204" pitchFamily="34" charset="0"/>
                <a:cs typeface="Arial" panose="020B0604020202020204" pitchFamily="34" charset="0"/>
              </a:rPr>
              <a:t>© 2014 Project Lead The Way, Inc.</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6" name="Footer Placeholder 3"/>
          <p:cNvSpPr txBox="1">
            <a:spLocks/>
          </p:cNvSpPr>
          <p:nvPr/>
        </p:nvSpPr>
        <p:spPr>
          <a:xfrm>
            <a:off x="0" y="6703687"/>
            <a:ext cx="2347415" cy="194481"/>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smtClean="0">
                <a:solidFill>
                  <a:schemeClr val="bg1">
                    <a:lumMod val="50000"/>
                  </a:schemeClr>
                </a:solidFill>
                <a:latin typeface="Arial" panose="020B0604020202020204" pitchFamily="34" charset="0"/>
                <a:cs typeface="Arial" panose="020B0604020202020204" pitchFamily="34" charset="0"/>
              </a:rPr>
              <a:t>Computer Science and Software Engineering</a:t>
            </a:r>
            <a:endParaRPr lang="en-US" sz="8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2088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bbrown\Desktop\desktop 110913\color string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512349"/>
            <a:ext cx="14548372" cy="2503921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View</a:t>
            </a:r>
            <a:endParaRPr lang="en-US" kern="0" dirty="0">
              <a:solidFill>
                <a:srgbClr val="00386B"/>
              </a:solidFill>
              <a:latin typeface="Interstate Regular" pitchFamily="50" charset="0"/>
            </a:endParaRPr>
          </a:p>
        </p:txBody>
      </p:sp>
      <p:sp>
        <p:nvSpPr>
          <p:cNvPr id="11" name="Title 1"/>
          <p:cNvSpPr txBox="1">
            <a:spLocks/>
          </p:cNvSpPr>
          <p:nvPr/>
        </p:nvSpPr>
        <p:spPr>
          <a:xfrm>
            <a:off x="457200" y="3409950"/>
            <a:ext cx="9086850" cy="3448050"/>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120344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bbrown\Desktop\desktop 110913\color string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074699"/>
            <a:ext cx="14548372" cy="2503921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View</a:t>
            </a:r>
            <a:endParaRPr lang="en-US" kern="0" dirty="0">
              <a:solidFill>
                <a:srgbClr val="00386B"/>
              </a:solidFill>
              <a:latin typeface="Interstate Regular" pitchFamily="50" charset="0"/>
            </a:endParaRPr>
          </a:p>
        </p:txBody>
      </p:sp>
      <p:sp>
        <p:nvSpPr>
          <p:cNvPr id="11" name="Title 1"/>
          <p:cNvSpPr txBox="1">
            <a:spLocks/>
          </p:cNvSpPr>
          <p:nvPr/>
        </p:nvSpPr>
        <p:spPr>
          <a:xfrm>
            <a:off x="457200" y="6172200"/>
            <a:ext cx="9086850" cy="685800"/>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803253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bbrown\Desktop\desktop 110913\color string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46749"/>
            <a:ext cx="14548372" cy="2503921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Event Loop</a:t>
            </a:r>
            <a:endParaRPr lang="en-US" kern="0" dirty="0">
              <a:solidFill>
                <a:srgbClr val="00386B"/>
              </a:solidFill>
              <a:latin typeface="Interstate Regular" pitchFamily="50" charset="0"/>
            </a:endParaRPr>
          </a:p>
        </p:txBody>
      </p:sp>
      <p:sp>
        <p:nvSpPr>
          <p:cNvPr id="11" name="Title 1"/>
          <p:cNvSpPr txBox="1">
            <a:spLocks/>
          </p:cNvSpPr>
          <p:nvPr/>
        </p:nvSpPr>
        <p:spPr>
          <a:xfrm>
            <a:off x="457200" y="6172200"/>
            <a:ext cx="9086850" cy="685800"/>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381051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Demo: </a:t>
            </a:r>
            <a:r>
              <a:rPr lang="en-US" dirty="0" smtClean="0">
                <a:latin typeface="Courier New" panose="02070309020205020404" pitchFamily="49" charset="0"/>
                <a:cs typeface="Courier New" panose="02070309020205020404" pitchFamily="49" charset="0"/>
              </a:rPr>
              <a:t>color_changer.py</a:t>
            </a:r>
            <a:r>
              <a:rPr lang="en-US" kern="0" dirty="0" smtClean="0">
                <a:solidFill>
                  <a:srgbClr val="00386B"/>
                </a:solidFill>
              </a:rPr>
              <a:t> </a:t>
            </a:r>
            <a:endParaRPr lang="en-US" kern="0" dirty="0">
              <a:solidFill>
                <a:srgbClr val="00386B"/>
              </a:solidFill>
            </a:endParaRPr>
          </a:p>
        </p:txBody>
      </p:sp>
      <p:sp>
        <p:nvSpPr>
          <p:cNvPr id="11" name="Title 1"/>
          <p:cNvSpPr txBox="1">
            <a:spLocks/>
          </p:cNvSpPr>
          <p:nvPr/>
        </p:nvSpPr>
        <p:spPr>
          <a:xfrm>
            <a:off x="66675" y="3952874"/>
            <a:ext cx="9086850" cy="2905126"/>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6" name="Picture 5"/>
          <p:cNvPicPr/>
          <p:nvPr/>
        </p:nvPicPr>
        <p:blipFill>
          <a:blip r:embed="rId3"/>
          <a:stretch>
            <a:fillRect/>
          </a:stretch>
        </p:blipFill>
        <p:spPr>
          <a:xfrm>
            <a:off x="1937702" y="1633723"/>
            <a:ext cx="5344796" cy="4638302"/>
          </a:xfrm>
          <a:prstGeom prst="rect">
            <a:avLst/>
          </a:prstGeom>
        </p:spPr>
      </p:pic>
    </p:spTree>
    <p:extLst>
      <p:ext uri="{BB962C8B-B14F-4D97-AF65-F5344CB8AC3E}">
        <p14:creationId xmlns:p14="http://schemas.microsoft.com/office/powerpoint/2010/main" val="3859911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latin typeface="Interstate Regular" pitchFamily="50" charset="0"/>
              </a:rPr>
              <a:t>     Demo: </a:t>
            </a:r>
            <a:r>
              <a:rPr lang="en-US" dirty="0" smtClean="0">
                <a:latin typeface="Courier New" panose="02070309020205020404" pitchFamily="49" charset="0"/>
                <a:cs typeface="Courier New" panose="02070309020205020404" pitchFamily="49" charset="0"/>
              </a:rPr>
              <a:t>color_string_changer.py</a:t>
            </a:r>
            <a:endParaRPr lang="en-US" kern="0" dirty="0">
              <a:solidFill>
                <a:srgbClr val="00386B"/>
              </a:solidFill>
            </a:endParaRPr>
          </a:p>
        </p:txBody>
      </p:sp>
      <p:sp>
        <p:nvSpPr>
          <p:cNvPr id="6" name="Title 1"/>
          <p:cNvSpPr txBox="1">
            <a:spLocks/>
          </p:cNvSpPr>
          <p:nvPr/>
        </p:nvSpPr>
        <p:spPr>
          <a:xfrm>
            <a:off x="333829" y="5114924"/>
            <a:ext cx="9086850" cy="174307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pic>
        <p:nvPicPr>
          <p:cNvPr id="7" name="Picture 6"/>
          <p:cNvPicPr/>
          <p:nvPr/>
        </p:nvPicPr>
        <p:blipFill>
          <a:blip r:embed="rId3"/>
          <a:stretch>
            <a:fillRect/>
          </a:stretch>
        </p:blipFill>
        <p:spPr>
          <a:xfrm>
            <a:off x="3047206" y="1067753"/>
            <a:ext cx="3125788" cy="5790246"/>
          </a:xfrm>
          <a:prstGeom prst="rect">
            <a:avLst/>
          </a:prstGeom>
        </p:spPr>
      </p:pic>
    </p:spTree>
    <p:extLst>
      <p:ext uri="{BB962C8B-B14F-4D97-AF65-F5344CB8AC3E}">
        <p14:creationId xmlns:p14="http://schemas.microsoft.com/office/powerpoint/2010/main" val="4165643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57200" y="13838"/>
            <a:ext cx="805815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CS Skill: Hexadecimal</a:t>
            </a:r>
            <a:endParaRPr lang="en-US" kern="0" dirty="0">
              <a:solidFill>
                <a:srgbClr val="00386B"/>
              </a:solidFill>
              <a:latin typeface="Interstate Regular" pitchFamily="50" charset="0"/>
            </a:endParaRPr>
          </a:p>
        </p:txBody>
      </p:sp>
      <p:sp>
        <p:nvSpPr>
          <p:cNvPr id="6" name="Content Placeholder 8"/>
          <p:cNvSpPr>
            <a:spLocks noGrp="1"/>
          </p:cNvSpPr>
          <p:nvPr>
            <p:ph idx="1"/>
          </p:nvPr>
        </p:nvSpPr>
        <p:spPr>
          <a:xfrm>
            <a:off x="457200" y="990600"/>
            <a:ext cx="8229600" cy="5720165"/>
          </a:xfrm>
        </p:spPr>
        <p:txBody>
          <a:bodyPr/>
          <a:lstStyle/>
          <a:p>
            <a:r>
              <a:rPr lang="en-US" dirty="0" smtClean="0"/>
              <a:t>Hexadecimal is base 16</a:t>
            </a:r>
          </a:p>
          <a:p>
            <a:r>
              <a:rPr lang="en-US" dirty="0" smtClean="0"/>
              <a:t>Digits 0,1,2,3,4,5,6,7,8,9,A,B,C,D,E,F</a:t>
            </a:r>
          </a:p>
          <a:p>
            <a:r>
              <a:rPr lang="en-US" dirty="0" smtClean="0"/>
              <a:t>Four bits each since 16 is 2</a:t>
            </a:r>
            <a:r>
              <a:rPr lang="en-US" baseline="30000" dirty="0" smtClean="0"/>
              <a:t>4</a:t>
            </a:r>
            <a:endParaRPr lang="en-US" dirty="0" smtClean="0"/>
          </a:p>
          <a:p>
            <a:r>
              <a:rPr lang="en-US" dirty="0" smtClean="0"/>
              <a:t>Place value is 16</a:t>
            </a:r>
            <a:r>
              <a:rPr lang="en-US" baseline="30000" dirty="0" smtClean="0"/>
              <a:t>n</a:t>
            </a:r>
            <a:endParaRPr lang="en-US" dirty="0" smtClean="0"/>
          </a:p>
          <a:p>
            <a:pPr marL="0" indent="0">
              <a:buNone/>
            </a:pPr>
            <a:r>
              <a:rPr lang="en-US" dirty="0" smtClean="0"/>
              <a:t>                    _</a:t>
            </a:r>
            <a:r>
              <a:rPr lang="en-US" u="sng" dirty="0" smtClean="0"/>
              <a:t>A_</a:t>
            </a:r>
            <a:r>
              <a:rPr lang="en-US" dirty="0" smtClean="0"/>
              <a:t>_  __</a:t>
            </a:r>
            <a:r>
              <a:rPr lang="en-US" u="sng" dirty="0" smtClean="0"/>
              <a:t>5</a:t>
            </a:r>
            <a:r>
              <a:rPr lang="en-US" dirty="0" smtClean="0"/>
              <a:t>_</a:t>
            </a:r>
          </a:p>
          <a:p>
            <a:pPr marL="2286000" lvl="5" indent="0">
              <a:buNone/>
            </a:pPr>
            <a:r>
              <a:rPr lang="en-US" dirty="0" smtClean="0"/>
              <a:t>  16’s         1’s </a:t>
            </a:r>
          </a:p>
          <a:p>
            <a:pPr marL="2286000" lvl="5" indent="0">
              <a:buNone/>
            </a:pPr>
            <a:r>
              <a:rPr lang="en-US" dirty="0" smtClean="0"/>
              <a:t>place        place</a:t>
            </a:r>
          </a:p>
          <a:p>
            <a:pPr marL="0" indent="0">
              <a:buNone/>
            </a:pPr>
            <a:r>
              <a:rPr lang="en-US" dirty="0" smtClean="0"/>
              <a:t>So “A5” in hexadecimal is Ax16</a:t>
            </a:r>
            <a:r>
              <a:rPr lang="en-US" baseline="30000" dirty="0" smtClean="0"/>
              <a:t>1</a:t>
            </a:r>
            <a:r>
              <a:rPr lang="en-US" dirty="0" smtClean="0"/>
              <a:t> + 5x16</a:t>
            </a:r>
            <a:r>
              <a:rPr lang="en-US" baseline="30000" dirty="0" smtClean="0"/>
              <a:t>0</a:t>
            </a:r>
          </a:p>
          <a:p>
            <a:pPr marL="0" indent="0">
              <a:buNone/>
            </a:pPr>
            <a:r>
              <a:rPr lang="en-US" baseline="30000" dirty="0"/>
              <a:t>	</a:t>
            </a:r>
            <a:endParaRPr lang="en-US" baseline="30000" dirty="0" smtClean="0"/>
          </a:p>
          <a:p>
            <a:pPr marL="0" indent="0">
              <a:buNone/>
            </a:pPr>
            <a:r>
              <a:rPr lang="en-US" dirty="0"/>
              <a:t>	</a:t>
            </a:r>
            <a:r>
              <a:rPr lang="en-US" dirty="0" smtClean="0"/>
              <a:t>				= 10x16  + 5x1</a:t>
            </a:r>
          </a:p>
          <a:p>
            <a:pPr marL="0" indent="0">
              <a:buNone/>
            </a:pPr>
            <a:r>
              <a:rPr lang="en-US" dirty="0" smtClean="0"/>
              <a:t>					= 160      + 5 = 165</a:t>
            </a:r>
          </a:p>
          <a:p>
            <a:pPr marL="0" indent="0">
              <a:buNone/>
            </a:pPr>
            <a:endParaRPr lang="en-US" dirty="0" smtClean="0"/>
          </a:p>
          <a:p>
            <a:endParaRPr lang="en-US" dirty="0"/>
          </a:p>
          <a:p>
            <a:endParaRPr lang="en-US" dirty="0" smtClean="0"/>
          </a:p>
          <a:p>
            <a:pPr marL="0" indent="0">
              <a:buNone/>
            </a:pPr>
            <a:endParaRPr lang="en-US" dirty="0" smtClean="0"/>
          </a:p>
          <a:p>
            <a:r>
              <a:rPr lang="en-US" dirty="0" smtClean="0"/>
              <a:t>Easier to handle complexity if we don’t think of all details at once</a:t>
            </a:r>
          </a:p>
        </p:txBody>
      </p:sp>
    </p:spTree>
    <p:extLst>
      <p:ext uri="{BB962C8B-B14F-4D97-AF65-F5344CB8AC3E}">
        <p14:creationId xmlns:p14="http://schemas.microsoft.com/office/powerpoint/2010/main" val="3952624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bbrown\Desktop\desktop 110913\color string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51401"/>
            <a:ext cx="14548372" cy="2503921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Header, Initialize</a:t>
            </a:r>
            <a:endParaRPr lang="en-US" kern="0" dirty="0">
              <a:solidFill>
                <a:srgbClr val="00386B"/>
              </a:solidFill>
              <a:latin typeface="Interstate Regular" pitchFamily="50" charset="0"/>
            </a:endParaRPr>
          </a:p>
        </p:txBody>
      </p:sp>
      <p:sp>
        <p:nvSpPr>
          <p:cNvPr id="11" name="Title 1"/>
          <p:cNvSpPr txBox="1">
            <a:spLocks/>
          </p:cNvSpPr>
          <p:nvPr/>
        </p:nvSpPr>
        <p:spPr>
          <a:xfrm>
            <a:off x="457200" y="6200774"/>
            <a:ext cx="9086850" cy="657225"/>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635204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bbrown\Desktop\desktop 110913\color string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73049"/>
            <a:ext cx="14548372" cy="2503921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Model</a:t>
            </a:r>
            <a:endParaRPr lang="en-US" kern="0" dirty="0">
              <a:solidFill>
                <a:srgbClr val="00386B"/>
              </a:solidFill>
              <a:latin typeface="Interstate Regular" pitchFamily="50" charset="0"/>
            </a:endParaRPr>
          </a:p>
        </p:txBody>
      </p:sp>
      <p:sp>
        <p:nvSpPr>
          <p:cNvPr id="11" name="Title 1"/>
          <p:cNvSpPr txBox="1">
            <a:spLocks/>
          </p:cNvSpPr>
          <p:nvPr/>
        </p:nvSpPr>
        <p:spPr>
          <a:xfrm>
            <a:off x="457200" y="3914774"/>
            <a:ext cx="9086850" cy="2943226"/>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2074556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bbrown\Desktop\desktop 110913\color string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501949"/>
            <a:ext cx="14548372" cy="2503921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Model – Part I: Event Handler</a:t>
            </a:r>
            <a:endParaRPr lang="en-US" kern="0" dirty="0">
              <a:solidFill>
                <a:srgbClr val="00386B"/>
              </a:solidFill>
              <a:latin typeface="Interstate Regular" pitchFamily="50" charset="0"/>
            </a:endParaRPr>
          </a:p>
        </p:txBody>
      </p:sp>
      <p:sp>
        <p:nvSpPr>
          <p:cNvPr id="11" name="Title 1"/>
          <p:cNvSpPr txBox="1">
            <a:spLocks/>
          </p:cNvSpPr>
          <p:nvPr/>
        </p:nvSpPr>
        <p:spPr>
          <a:xfrm>
            <a:off x="457200" y="4512706"/>
            <a:ext cx="9086850" cy="2345294"/>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2225110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bbrown\Desktop\desktop 110913\color string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501949"/>
            <a:ext cx="14548372" cy="2503921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CS Concept: Declaration</a:t>
            </a:r>
          </a:p>
        </p:txBody>
      </p:sp>
      <p:sp>
        <p:nvSpPr>
          <p:cNvPr id="11" name="Title 1"/>
          <p:cNvSpPr txBox="1">
            <a:spLocks/>
          </p:cNvSpPr>
          <p:nvPr/>
        </p:nvSpPr>
        <p:spPr>
          <a:xfrm>
            <a:off x="457200" y="4512706"/>
            <a:ext cx="9086850" cy="2345294"/>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3343540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bbrown\Desktop\desktop 110913\color string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645199"/>
            <a:ext cx="14548372" cy="2503921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Model – Part II: Scales</a:t>
            </a:r>
            <a:endParaRPr lang="en-US" kern="0" dirty="0">
              <a:solidFill>
                <a:srgbClr val="00386B"/>
              </a:solidFill>
              <a:latin typeface="Interstate Regular" pitchFamily="50" charset="0"/>
            </a:endParaRPr>
          </a:p>
        </p:txBody>
      </p:sp>
      <p:sp>
        <p:nvSpPr>
          <p:cNvPr id="11" name="Title 1"/>
          <p:cNvSpPr txBox="1">
            <a:spLocks/>
          </p:cNvSpPr>
          <p:nvPr/>
        </p:nvSpPr>
        <p:spPr>
          <a:xfrm>
            <a:off x="457200" y="4057650"/>
            <a:ext cx="9086850" cy="2800350"/>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2246331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bbrown\Desktop\desktop 110913\color string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445549"/>
            <a:ext cx="14548372" cy="2503921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23850" y="13838"/>
            <a:ext cx="9867900" cy="1237563"/>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     </a:t>
            </a:r>
            <a:r>
              <a:rPr lang="en-US" kern="0" dirty="0" smtClean="0">
                <a:solidFill>
                  <a:srgbClr val="00386B"/>
                </a:solidFill>
                <a:latin typeface="Interstate Regular" pitchFamily="50" charset="0"/>
              </a:rPr>
              <a:t>Model – Part III: Scales</a:t>
            </a:r>
            <a:endParaRPr lang="en-US" kern="0" dirty="0">
              <a:solidFill>
                <a:srgbClr val="00386B"/>
              </a:solidFill>
              <a:latin typeface="Interstate Regular" pitchFamily="50" charset="0"/>
            </a:endParaRPr>
          </a:p>
        </p:txBody>
      </p:sp>
      <p:sp>
        <p:nvSpPr>
          <p:cNvPr id="11" name="Title 1"/>
          <p:cNvSpPr txBox="1">
            <a:spLocks/>
          </p:cNvSpPr>
          <p:nvPr/>
        </p:nvSpPr>
        <p:spPr>
          <a:xfrm>
            <a:off x="457200" y="2438400"/>
            <a:ext cx="9086850" cy="4419600"/>
          </a:xfrm>
          <a:prstGeom prst="rect">
            <a:avLst/>
          </a:prstGeom>
          <a:solidFill>
            <a:schemeClr val="bg1"/>
          </a:solidFill>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kern="0" dirty="0">
              <a:solidFill>
                <a:srgbClr val="00386B"/>
              </a:solidFill>
            </a:endParaRPr>
          </a:p>
        </p:txBody>
      </p:sp>
    </p:spTree>
    <p:extLst>
      <p:ext uri="{BB962C8B-B14F-4D97-AF65-F5344CB8AC3E}">
        <p14:creationId xmlns:p14="http://schemas.microsoft.com/office/powerpoint/2010/main" val="24212172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1224&quot;&gt;&lt;property id=&quot;20148&quot; value=&quot;5&quot;/&gt;&lt;property id=&quot;20300&quot; value=&quot;Slide 1&quot;/&gt;&lt;property id=&quot;20307&quot; value=&quot;339&quot;/&gt;&lt;/object&gt;&lt;object type=&quot;3&quot; unique_id=&quot;11225&quot;&gt;&lt;property id=&quot;20148&quot; value=&quot;5&quot;/&gt;&lt;property id=&quot;20300&quot; value=&quot;Slide 2&quot;/&gt;&lt;property id=&quot;20307&quot; value=&quot;328&quot;/&gt;&lt;/object&gt;&lt;object type=&quot;3&quot; unique_id=&quot;11226&quot;&gt;&lt;property id=&quot;20148&quot; value=&quot;5&quot;/&gt;&lt;property id=&quot;20300&quot; value=&quot;Slide 3&quot;/&gt;&lt;property id=&quot;20307&quot; value=&quot;330&quot;/&gt;&lt;/object&gt;&lt;object type=&quot;3&quot; unique_id=&quot;11227&quot;&gt;&lt;property id=&quot;20148&quot; value=&quot;5&quot;/&gt;&lt;property id=&quot;20300&quot; value=&quot;Slide 4&quot;/&gt;&lt;property id=&quot;20307&quot; value=&quot;326&quot;/&gt;&lt;/object&gt;&lt;object type=&quot;3&quot; unique_id=&quot;11228&quot;&gt;&lt;property id=&quot;20148&quot; value=&quot;5&quot;/&gt;&lt;property id=&quot;20300&quot; value=&quot;Slide 5&quot;/&gt;&lt;property id=&quot;20307&quot; value=&quot;331&quot;/&gt;&lt;/object&gt;&lt;object type=&quot;3&quot; unique_id=&quot;11229&quot;&gt;&lt;property id=&quot;20148&quot; value=&quot;5&quot;/&gt;&lt;property id=&quot;20300&quot; value=&quot;Slide 6&quot;/&gt;&lt;property id=&quot;20307&quot; value=&quot;332&quot;/&gt;&lt;/object&gt;&lt;object type=&quot;3&quot; unique_id=&quot;11230&quot;&gt;&lt;property id=&quot;20148&quot; value=&quot;5&quot;/&gt;&lt;property id=&quot;20300&quot; value=&quot;Slide 7&quot;/&gt;&lt;property id=&quot;20307&quot; value=&quot;333&quot;/&gt;&lt;/object&gt;&lt;object type=&quot;3&quot; unique_id=&quot;11231&quot;&gt;&lt;property id=&quot;20148&quot; value=&quot;5&quot;/&gt;&lt;property id=&quot;20300&quot; value=&quot;Slide 8&quot;/&gt;&lt;property id=&quot;20307&quot; value=&quot;334&quot;/&gt;&lt;/object&gt;&lt;object type=&quot;3&quot; unique_id=&quot;11232&quot;&gt;&lt;property id=&quot;20148&quot; value=&quot;5&quot;/&gt;&lt;property id=&quot;20300&quot; value=&quot;Slide 9&quot;/&gt;&lt;property id=&quot;20307&quot; value=&quot;335&quot;/&gt;&lt;/object&gt;&lt;object type=&quot;3&quot; unique_id=&quot;11233&quot;&gt;&lt;property id=&quot;20148&quot; value=&quot;5&quot;/&gt;&lt;property id=&quot;20300&quot; value=&quot;Slide 10&quot;/&gt;&lt;property id=&quot;20307&quot; value=&quot;336&quot;/&gt;&lt;/object&gt;&lt;object type=&quot;3&quot; unique_id=&quot;11234&quot;&gt;&lt;property id=&quot;20148&quot; value=&quot;5&quot;/&gt;&lt;property id=&quot;20300&quot; value=&quot;Slide 11&quot;/&gt;&lt;property id=&quot;20307&quot; value=&quot;337&quot;/&gt;&lt;/object&gt;&lt;object type=&quot;3&quot; unique_id=&quot;11235&quot;&gt;&lt;property id=&quot;20148&quot; value=&quot;5&quot;/&gt;&lt;property id=&quot;20300&quot; value=&quot;Slide 12&quot;/&gt;&lt;property id=&quot;20307&quot; value=&quot;338&quot;/&gt;&lt;/object&gt;&lt;object type=&quot;3&quot; unique_id=&quot;11236&quot;&gt;&lt;property id=&quot;20148&quot; value=&quot;5&quot;/&gt;&lt;property id=&quot;20300&quot; value=&quot;Slide 13&quot;/&gt;&lt;property id=&quot;20307&quot; value=&quot;325&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16349</TotalTime>
  <Words>728</Words>
  <Application>Microsoft Office PowerPoint</Application>
  <PresentationFormat>On-screen Show (4:3)</PresentationFormat>
  <Paragraphs>102</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PowerPointTemplateAE_2009_1217_NEW NEW Template</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Lyndsey Smith</cp:lastModifiedBy>
  <cp:revision>231</cp:revision>
  <dcterms:created xsi:type="dcterms:W3CDTF">2010-01-04T14:07:12Z</dcterms:created>
  <dcterms:modified xsi:type="dcterms:W3CDTF">2014-05-12T13:02:41Z</dcterms:modified>
</cp:coreProperties>
</file>