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3"/>
  </p:notesMasterIdLst>
  <p:handoutMasterIdLst>
    <p:handoutMasterId r:id="rId14"/>
  </p:handoutMasterIdLst>
  <p:sldIdLst>
    <p:sldId id="348" r:id="rId3"/>
    <p:sldId id="328" r:id="rId4"/>
    <p:sldId id="331" r:id="rId5"/>
    <p:sldId id="326" r:id="rId6"/>
    <p:sldId id="336" r:id="rId7"/>
    <p:sldId id="332" r:id="rId8"/>
    <p:sldId id="333" r:id="rId9"/>
    <p:sldId id="346" r:id="rId10"/>
    <p:sldId id="347" r:id="rId11"/>
    <p:sldId id="325"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386B"/>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65858" autoAdjust="0"/>
  </p:normalViewPr>
  <p:slideViewPr>
    <p:cSldViewPr snapToGrid="0">
      <p:cViewPr>
        <p:scale>
          <a:sx n="50" d="100"/>
          <a:sy n="50" d="100"/>
        </p:scale>
        <p:origin x="-1980" y="114"/>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dirty="0"/>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a:t>
            </a:fld>
            <a:endParaRPr lang="en-US" dirty="0"/>
          </a:p>
        </p:txBody>
      </p:sp>
    </p:spTree>
    <p:extLst>
      <p:ext uri="{BB962C8B-B14F-4D97-AF65-F5344CB8AC3E}">
        <p14:creationId xmlns:p14="http://schemas.microsoft.com/office/powerpoint/2010/main" val="228489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Your teacher will demonstrate the wrapping_ball.py program, and then you will create it. The ball bounces off the top and bottom but wraps around left and right.</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Run this program or watch your teacher demonstrate it. The slider changes the ball’s speed across the canvas. The ball bounces from the canvas’ edges.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program will need an IntVar for the speed widget. The variables r, x, y, and direction will reflect the ball’s location. Actually, r, x, and y are redundant; the canvas keeps track of those. But when we ask the canvas to tell us where the ball is, we will need variables to store those </a:t>
            </a:r>
            <a:r>
              <a:rPr lang="en-US" baseline="0" dirty="0" smtClean="0"/>
              <a:t>results.</a:t>
            </a: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slider is the only control. Here a Label explains what to do, too.</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Canvas displays a single item, an oval created on line 46.</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Lines 51 and 52 require some advanced math. Don’t worry about them. The meat of this handler is on line 54 and line 68. Line 54 moves the circle on the canvas. Line 68 says to call this handler again after 1 millisecond. Hey! That means this handler calls itself! Yes, that’s recursion, discussed on the next slide.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Lines 57 through 64 compare the item’s location to the edges of the canvas. If the item is off the canvas, they change the direction of the item so it will head back onto the canvas.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animate() handler in the last slide called itself. This is known as recursion. Recursion is one of the four basic building blocks of programs. At the very beginning of the course, we learned about the other three building blocks. Recursion is hardly touched on in this course.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To review: Instructions are sequenced; they happen one after another.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Branching and iteration change this sequence. Conditional statements can be evaluated to select the next statement from two options (if-else). Conditional statements can also be evaluated to iterate across a block of instructions (while, for).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Recursion is the final building block. Unlike iteration, recursion doesn’t finish with a block of code before repeating it. The recursion starts the recursive block over again, and over and over, without finishing any of them. Finally, (hopefully, if we are to avoid infinite recursion), one call to the function does finish and return to the previous call, which is finally able to return to the previous call, which returns to the one before that, and so on all the way back up to the first recursive call.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this example, the image processing function that created this image only needs to go so far into the smaller and smaller depths. At some point, it can say “I’m done!” That is the base case, the case where the recursive call returns a value instead of making another recursive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this example, backsum(6) calculates 6+5+4+3+2+1.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How does it do this?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Does the recursive function ever “miss” the base case?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What will happen if you evaluate backsum(6.5)? (Hint: please don’t try 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1" y="4395110"/>
            <a:ext cx="6400800" cy="838200"/>
          </a:xfrm>
          <a:prstGeom prst="rect">
            <a:avLst/>
          </a:prstGeom>
        </p:spPr>
        <p:txBody>
          <a:bodyP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dirty="0">
                <a:solidFill>
                  <a:srgbClr val="002060"/>
                </a:solidFill>
                <a:latin typeface="Georgia" panose="02040502050405020303" pitchFamily="18" charset="0"/>
              </a:rPr>
              <a:t>1.5.3 Walkthrough </a:t>
            </a:r>
            <a:r>
              <a:rPr lang="en-US" sz="3200" b="1" dirty="0" smtClean="0">
                <a:solidFill>
                  <a:srgbClr val="002060"/>
                </a:solidFill>
                <a:latin typeface="Georgia" panose="02040502050405020303" pitchFamily="18" charset="0"/>
              </a:rPr>
              <a:t>#4</a:t>
            </a:r>
            <a:r>
              <a:rPr lang="en-US" sz="3200" b="1" dirty="0">
                <a:solidFill>
                  <a:srgbClr val="002060"/>
                </a:solidFill>
                <a:latin typeface="Georgia" panose="02040502050405020303" pitchFamily="18" charset="0"/>
              </a:rPr>
              <a:t/>
            </a:r>
            <a:br>
              <a:rPr lang="en-US" sz="3200" b="1" dirty="0">
                <a:solidFill>
                  <a:srgbClr val="002060"/>
                </a:solidFill>
                <a:latin typeface="Georgia" panose="02040502050405020303" pitchFamily="18" charset="0"/>
              </a:rPr>
            </a:br>
            <a:r>
              <a:rPr lang="en-US" sz="2400" b="1" dirty="0">
                <a:solidFill>
                  <a:srgbClr val="002060"/>
                </a:solidFill>
                <a:latin typeface="Georgia" panose="02040502050405020303" pitchFamily="18" charset="0"/>
                <a:cs typeface="Courier New" panose="02070309020205020404" pitchFamily="49" charset="0"/>
              </a:rPr>
              <a:t>bouncing_ball.py</a:t>
            </a:r>
            <a:br>
              <a:rPr lang="en-US" sz="2400" b="1" dirty="0">
                <a:solidFill>
                  <a:srgbClr val="002060"/>
                </a:solidFill>
                <a:latin typeface="Georgia" panose="02040502050405020303" pitchFamily="18" charset="0"/>
                <a:cs typeface="Courier New" panose="02070309020205020404" pitchFamily="49" charset="0"/>
              </a:rPr>
            </a:br>
            <a:r>
              <a:rPr lang="en-US" sz="2400" b="1" dirty="0">
                <a:solidFill>
                  <a:srgbClr val="002060"/>
                </a:solidFill>
                <a:latin typeface="Georgia" panose="02040502050405020303" pitchFamily="18" charset="0"/>
                <a:cs typeface="Courier New" panose="02070309020205020404" pitchFamily="49" charset="0"/>
              </a:rPr>
              <a:t>wrapping_ball.py</a:t>
            </a:r>
            <a:endParaRPr lang="en-US" sz="2400" b="1" kern="0" dirty="0">
              <a:solidFill>
                <a:srgbClr val="002060"/>
              </a:solidFill>
              <a:latin typeface="Georgia" panose="02040502050405020303" pitchFamily="18" charset="0"/>
              <a:cs typeface="Arial" panose="020B0604020202020204" pitchFamily="34" charset="0"/>
            </a:endParaRPr>
          </a:p>
        </p:txBody>
      </p:sp>
      <p:pic>
        <p:nvPicPr>
          <p:cNvPr id="3" name="Picture 2" descr="C:\Users\lsmith\Dropbox\2014-15 Curriculum Release\Notes\Logos\PLTW Logo Transparen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1" y="165190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34201" y="668111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0" y="6703687"/>
            <a:ext cx="2347415" cy="1944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77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wrapping_ball.py</a:t>
            </a:r>
            <a:r>
              <a:rPr lang="en-US" kern="0" dirty="0" smtClean="0">
                <a:solidFill>
                  <a:srgbClr val="00386B"/>
                </a:solidFill>
              </a:rPr>
              <a:t> </a:t>
            </a:r>
            <a:endParaRPr lang="en-US" kern="0" dirty="0">
              <a:solidFill>
                <a:srgbClr val="00386B"/>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032765"/>
            <a:ext cx="4286250" cy="395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flipV="1">
            <a:off x="2895600" y="2247900"/>
            <a:ext cx="11049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4000500" y="2219325"/>
            <a:ext cx="2457450" cy="742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24150" y="2962275"/>
            <a:ext cx="3733800" cy="1209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724150" y="4171952"/>
            <a:ext cx="3733800" cy="1333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2657475" y="5505450"/>
            <a:ext cx="1343025" cy="481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886202" y="5505450"/>
            <a:ext cx="1714498" cy="4286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91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bouncing_ball.py</a:t>
            </a:r>
            <a:endParaRPr lang="en-US" kern="0" dirty="0">
              <a:solidFill>
                <a:srgbClr val="00386B"/>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032765"/>
            <a:ext cx="4286250" cy="395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V="1">
            <a:off x="2895600" y="2247900"/>
            <a:ext cx="11049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4000500" y="2219325"/>
            <a:ext cx="2457450" cy="742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686050" y="2962275"/>
            <a:ext cx="3771900" cy="104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2762250" y="4009613"/>
            <a:ext cx="3505200" cy="19768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64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Model</a:t>
            </a:r>
            <a:endParaRPr lang="en-US" kern="0" dirty="0">
              <a:solidFill>
                <a:srgbClr val="00386B"/>
              </a:solidFill>
              <a:latin typeface="Interstate Regular" pitchFamily="50" charset="0"/>
            </a:endParaRPr>
          </a:p>
        </p:txBody>
      </p:sp>
      <p:sp>
        <p:nvSpPr>
          <p:cNvPr id="11" name="Title 1"/>
          <p:cNvSpPr txBox="1">
            <a:spLocks/>
          </p:cNvSpPr>
          <p:nvPr/>
        </p:nvSpPr>
        <p:spPr>
          <a:xfrm>
            <a:off x="457200" y="3914774"/>
            <a:ext cx="9086850" cy="2943226"/>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1027" name="Picture 3" descr="C:\Users\bbrown\Desktop\desktop 110913\bouncing_ball 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824037"/>
            <a:ext cx="13020676"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556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Controller</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2050" name="Picture 2" descr="C:\Users\bbrown\Desktop\desktop 110913\bouncing_ball controll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7" y="2266950"/>
            <a:ext cx="9301401" cy="259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204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View</a:t>
            </a:r>
            <a:endParaRPr lang="en-US" kern="0" dirty="0">
              <a:solidFill>
                <a:srgbClr val="00386B"/>
              </a:solidFill>
              <a:latin typeface="Interstate Regular" pitchFamily="50" charset="0"/>
            </a:endParaRPr>
          </a:p>
        </p:txBody>
      </p:sp>
      <p:sp>
        <p:nvSpPr>
          <p:cNvPr id="11" name="Title 1"/>
          <p:cNvSpPr txBox="1">
            <a:spLocks/>
          </p:cNvSpPr>
          <p:nvPr/>
        </p:nvSpPr>
        <p:spPr>
          <a:xfrm>
            <a:off x="457200" y="3409950"/>
            <a:ext cx="9086850" cy="344805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3074" name="Picture 2" descr="C:\Users\bbrown\Desktop\desktop 110913\bouncing_ball 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79570"/>
            <a:ext cx="9986961" cy="235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4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Animation</a:t>
            </a:r>
            <a:endParaRPr lang="en-US" kern="0" dirty="0">
              <a:solidFill>
                <a:srgbClr val="00386B"/>
              </a:solidFill>
              <a:latin typeface="Interstate Regular" pitchFamily="50" charset="0"/>
            </a:endParaRPr>
          </a:p>
        </p:txBody>
      </p:sp>
      <p:sp>
        <p:nvSpPr>
          <p:cNvPr id="11" name="Title 1"/>
          <p:cNvSpPr txBox="1">
            <a:spLocks/>
          </p:cNvSpPr>
          <p:nvPr/>
        </p:nvSpPr>
        <p:spPr>
          <a:xfrm>
            <a:off x="457200" y="4512706"/>
            <a:ext cx="9086850" cy="2345294"/>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4099" name="Picture 3" descr="C:\Users\bbrown\Desktop\desktop 110913\bouncing ball ani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0" y="1528041"/>
            <a:ext cx="9172920" cy="514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10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CS Concept: </a:t>
            </a:r>
            <a:r>
              <a:rPr lang="en-US" kern="0" dirty="0">
                <a:solidFill>
                  <a:srgbClr val="00386B"/>
                </a:solidFill>
              </a:rPr>
              <a:t>R</a:t>
            </a:r>
            <a:r>
              <a:rPr lang="en-US" kern="0" dirty="0" smtClean="0">
                <a:solidFill>
                  <a:srgbClr val="00386B"/>
                </a:solidFill>
              </a:rPr>
              <a:t>ecursion</a:t>
            </a:r>
          </a:p>
        </p:txBody>
      </p:sp>
      <p:sp>
        <p:nvSpPr>
          <p:cNvPr id="7" name="Content Placeholder 8"/>
          <p:cNvSpPr>
            <a:spLocks noGrp="1"/>
          </p:cNvSpPr>
          <p:nvPr>
            <p:ph idx="1"/>
          </p:nvPr>
        </p:nvSpPr>
        <p:spPr>
          <a:xfrm>
            <a:off x="457200" y="990601"/>
            <a:ext cx="8229600" cy="1981200"/>
          </a:xfrm>
        </p:spPr>
        <p:txBody>
          <a:bodyPr/>
          <a:lstStyle/>
          <a:p>
            <a:r>
              <a:rPr lang="en-US" dirty="0" smtClean="0"/>
              <a:t>Recursion is when a function calls itself</a:t>
            </a:r>
          </a:p>
          <a:p>
            <a:r>
              <a:rPr lang="en-US" dirty="0" smtClean="0"/>
              <a:t>A base case ends the recursion</a:t>
            </a:r>
          </a:p>
          <a:p>
            <a:r>
              <a:rPr lang="en-US" dirty="0" smtClean="0"/>
              <a:t>One of four building blocks:</a:t>
            </a:r>
          </a:p>
          <a:p>
            <a:pPr lvl="1"/>
            <a:r>
              <a:rPr lang="en-US" dirty="0" smtClean="0"/>
              <a:t>Sequence</a:t>
            </a:r>
          </a:p>
          <a:p>
            <a:pPr lvl="1"/>
            <a:r>
              <a:rPr lang="en-US" dirty="0" smtClean="0"/>
              <a:t>Selection</a:t>
            </a:r>
          </a:p>
          <a:p>
            <a:pPr lvl="1"/>
            <a:r>
              <a:rPr lang="en-US" dirty="0" smtClean="0"/>
              <a:t>Iteration</a:t>
            </a:r>
          </a:p>
          <a:p>
            <a:pPr lvl="1"/>
            <a:r>
              <a:rPr lang="en-US" dirty="0" smtClean="0"/>
              <a:t>Recursion</a:t>
            </a:r>
          </a:p>
          <a:p>
            <a:pPr marL="0" indent="0">
              <a:buNone/>
            </a:pPr>
            <a:endParaRPr lang="en-US" dirty="0" smtClean="0"/>
          </a:p>
        </p:txBody>
      </p:sp>
      <p:pic>
        <p:nvPicPr>
          <p:cNvPr id="8" name="Picture 7" descr="The Droste effect – image recursion"/>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19801" y="2377440"/>
            <a:ext cx="2488088" cy="3413760"/>
          </a:xfrm>
          <a:prstGeom prst="rect">
            <a:avLst/>
          </a:prstGeom>
          <a:noFill/>
          <a:ln>
            <a:noFill/>
          </a:ln>
        </p:spPr>
      </p:pic>
      <p:sp>
        <p:nvSpPr>
          <p:cNvPr id="9" name="Content Placeholder 8"/>
          <p:cNvSpPr txBox="1">
            <a:spLocks/>
          </p:cNvSpPr>
          <p:nvPr/>
        </p:nvSpPr>
        <p:spPr>
          <a:xfrm>
            <a:off x="6267450" y="6019800"/>
            <a:ext cx="2724150" cy="81915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400" kern="0" dirty="0" smtClean="0"/>
              <a:t>Image courtesy </a:t>
            </a:r>
          </a:p>
          <a:p>
            <a:pPr marL="0" indent="0">
              <a:buNone/>
            </a:pPr>
            <a:r>
              <a:rPr lang="en-US" sz="2400" kern="0" dirty="0" smtClean="0"/>
              <a:t>Steve Mould 2012</a:t>
            </a:r>
          </a:p>
          <a:p>
            <a:pPr marL="0" indent="0">
              <a:buFontTx/>
              <a:buNone/>
            </a:pPr>
            <a:endParaRPr lang="en-US" kern="0" dirty="0" smtClean="0"/>
          </a:p>
        </p:txBody>
      </p:sp>
    </p:spTree>
    <p:extLst>
      <p:ext uri="{BB962C8B-B14F-4D97-AF65-F5344CB8AC3E}">
        <p14:creationId xmlns:p14="http://schemas.microsoft.com/office/powerpoint/2010/main" val="3343540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CS Concept: </a:t>
            </a:r>
            <a:r>
              <a:rPr lang="en-US" kern="0" dirty="0">
                <a:solidFill>
                  <a:srgbClr val="00386B"/>
                </a:solidFill>
              </a:rPr>
              <a:t>R</a:t>
            </a:r>
            <a:r>
              <a:rPr lang="en-US" kern="0" dirty="0" smtClean="0">
                <a:solidFill>
                  <a:srgbClr val="00386B"/>
                </a:solidFill>
              </a:rPr>
              <a:t>ecursion</a:t>
            </a:r>
          </a:p>
        </p:txBody>
      </p:sp>
      <p:sp>
        <p:nvSpPr>
          <p:cNvPr id="7" name="Content Placeholder 8"/>
          <p:cNvSpPr>
            <a:spLocks noGrp="1"/>
          </p:cNvSpPr>
          <p:nvPr>
            <p:ph idx="1"/>
          </p:nvPr>
        </p:nvSpPr>
        <p:spPr>
          <a:xfrm>
            <a:off x="457200" y="990601"/>
            <a:ext cx="8229600" cy="1981200"/>
          </a:xfrm>
        </p:spPr>
        <p:txBody>
          <a:bodyPr/>
          <a:lstStyle/>
          <a:p>
            <a:r>
              <a:rPr lang="en-US" dirty="0" smtClean="0"/>
              <a:t>Recursion is when a function calls itself</a:t>
            </a:r>
          </a:p>
          <a:p>
            <a:r>
              <a:rPr lang="en-US" dirty="0" smtClean="0"/>
              <a:t>A base case ends the recursion</a:t>
            </a:r>
          </a:p>
          <a:p>
            <a:r>
              <a:rPr lang="en-US" dirty="0" smtClean="0"/>
              <a:t>Example:</a:t>
            </a:r>
          </a:p>
          <a:p>
            <a:pPr marL="0" indent="0">
              <a:buNone/>
            </a:pPr>
            <a:endParaRPr lang="en-US" dirty="0" smtClean="0"/>
          </a:p>
        </p:txBody>
      </p:sp>
      <p:pic>
        <p:nvPicPr>
          <p:cNvPr id="6" name="Picture 5" descr="The Droste effect – image recursion"/>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19801" y="2377440"/>
            <a:ext cx="2488088" cy="3413760"/>
          </a:xfrm>
          <a:prstGeom prst="rect">
            <a:avLst/>
          </a:prstGeom>
          <a:noFill/>
          <a:ln>
            <a:noFill/>
          </a:ln>
        </p:spPr>
      </p:pic>
      <p:sp>
        <p:nvSpPr>
          <p:cNvPr id="8" name="Content Placeholder 8"/>
          <p:cNvSpPr txBox="1">
            <a:spLocks/>
          </p:cNvSpPr>
          <p:nvPr/>
        </p:nvSpPr>
        <p:spPr>
          <a:xfrm>
            <a:off x="6267450" y="6019800"/>
            <a:ext cx="2724150" cy="81915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400" kern="0" dirty="0" smtClean="0"/>
              <a:t>Image courtesy </a:t>
            </a:r>
          </a:p>
          <a:p>
            <a:pPr marL="0" indent="0">
              <a:buNone/>
            </a:pPr>
            <a:r>
              <a:rPr lang="en-US" sz="2400" kern="0" dirty="0" smtClean="0"/>
              <a:t>Steve Mould 2012</a:t>
            </a:r>
          </a:p>
          <a:p>
            <a:pPr marL="0" indent="0">
              <a:buFontTx/>
              <a:buNone/>
            </a:pPr>
            <a:endParaRPr lang="en-US" kern="0" dirty="0" smtClean="0"/>
          </a:p>
        </p:txBody>
      </p:sp>
    </p:spTree>
    <p:extLst>
      <p:ext uri="{BB962C8B-B14F-4D97-AF65-F5344CB8AC3E}">
        <p14:creationId xmlns:p14="http://schemas.microsoft.com/office/powerpoint/2010/main" val="3148996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CS Concept: </a:t>
            </a:r>
            <a:r>
              <a:rPr lang="en-US" kern="0" dirty="0">
                <a:solidFill>
                  <a:srgbClr val="00386B"/>
                </a:solidFill>
              </a:rPr>
              <a:t>R</a:t>
            </a:r>
            <a:r>
              <a:rPr lang="en-US" kern="0" dirty="0" smtClean="0">
                <a:solidFill>
                  <a:srgbClr val="00386B"/>
                </a:solidFill>
              </a:rPr>
              <a:t>ecursion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59" y="2895600"/>
            <a:ext cx="7755554"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017" y="5523465"/>
            <a:ext cx="5199438" cy="1378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8"/>
          <p:cNvSpPr>
            <a:spLocks noGrp="1"/>
          </p:cNvSpPr>
          <p:nvPr>
            <p:ph idx="1"/>
          </p:nvPr>
        </p:nvSpPr>
        <p:spPr>
          <a:xfrm>
            <a:off x="457200" y="990601"/>
            <a:ext cx="8229600" cy="1981200"/>
          </a:xfrm>
        </p:spPr>
        <p:txBody>
          <a:bodyPr/>
          <a:lstStyle/>
          <a:p>
            <a:r>
              <a:rPr lang="en-US" dirty="0" smtClean="0"/>
              <a:t>Recursion is when a function calls itself</a:t>
            </a:r>
          </a:p>
          <a:p>
            <a:r>
              <a:rPr lang="en-US" dirty="0" smtClean="0"/>
              <a:t>A base case ends the recursion</a:t>
            </a:r>
          </a:p>
          <a:p>
            <a:r>
              <a:rPr lang="en-US" dirty="0" smtClean="0"/>
              <a:t>Example:</a:t>
            </a:r>
          </a:p>
          <a:p>
            <a:pPr marL="0" indent="0">
              <a:buNone/>
            </a:pPr>
            <a:endParaRPr lang="en-US" dirty="0" smtClean="0"/>
          </a:p>
        </p:txBody>
      </p:sp>
    </p:spTree>
    <p:extLst>
      <p:ext uri="{BB962C8B-B14F-4D97-AF65-F5344CB8AC3E}">
        <p14:creationId xmlns:p14="http://schemas.microsoft.com/office/powerpoint/2010/main" val="34382262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Roles of Variables &amp;quot;&quot;/&gt;&lt;property id=&quot;20307&quot; value=&quot;256&quot;/&gt;&lt;/object&gt;&lt;object type=&quot;3&quot; unique_id=&quot;10048&quot;&gt;&lt;property id=&quot;20148&quot; value=&quot;5&quot;/&gt;&lt;property id=&quot;20300&quot; value=&quot;Slide 20 - &amp;quot;References&amp;quot;&quot;/&gt;&lt;property id=&quot;20307&quot; value=&quot;259&quot;/&gt;&lt;/object&gt;&lt;object type=&quot;3&quot; unique_id=&quot;10475&quot;&gt;&lt;property id=&quot;20148&quot; value=&quot;5&quot;/&gt;&lt;property id=&quot;20300&quot; value=&quot;Slide 3&quot;/&gt;&lt;property id=&quot;20307&quot; value=&quot;268&quot;/&gt;&lt;/object&gt;&lt;object type=&quot;3&quot; unique_id=&quot;10476&quot;&gt;&lt;property id=&quot;20148&quot; value=&quot;5&quot;/&gt;&lt;property id=&quot;20300&quot; value=&quot;Slide 5&quot;/&gt;&lt;property id=&quot;20307&quot; value=&quot;270&quot;/&gt;&lt;/object&gt;&lt;object type=&quot;3&quot; unique_id=&quot;11208&quot;&gt;&lt;property id=&quot;20148&quot; value=&quot;5&quot;/&gt;&lt;property id=&quot;20300&quot; value=&quot;Slide 2&quot;/&gt;&lt;property id=&quot;20307&quot; value=&quot;281&quot;/&gt;&lt;/object&gt;&lt;object type=&quot;3&quot; unique_id=&quot;11209&quot;&gt;&lt;property id=&quot;20148&quot; value=&quot;5&quot;/&gt;&lt;property id=&quot;20300&quot; value=&quot;Slide 4&quot;/&gt;&lt;property id=&quot;20307&quot; value=&quot;297&quot;/&gt;&lt;/object&gt;&lt;object type=&quot;3&quot; unique_id=&quot;11210&quot;&gt;&lt;property id=&quot;20148&quot; value=&quot;5&quot;/&gt;&lt;property id=&quot;20300&quot; value=&quot;Slide 6&quot;/&gt;&lt;property id=&quot;20307&quot; value=&quot;282&quot;/&gt;&lt;/object&gt;&lt;object type=&quot;3&quot; unique_id=&quot;11211&quot;&gt;&lt;property id=&quot;20148&quot; value=&quot;5&quot;/&gt;&lt;property id=&quot;20300&quot; value=&quot;Slide 7&quot;/&gt;&lt;property id=&quot;20307&quot; value=&quot;296&quot;/&gt;&lt;/object&gt;&lt;object type=&quot;3&quot; unique_id=&quot;11212&quot;&gt;&lt;property id=&quot;20148&quot; value=&quot;5&quot;/&gt;&lt;property id=&quot;20300&quot; value=&quot;Slide 8&quot;/&gt;&lt;property id=&quot;20307&quot; value=&quot;283&quot;/&gt;&lt;/object&gt;&lt;object type=&quot;3&quot; unique_id=&quot;11213&quot;&gt;&lt;property id=&quot;20148&quot; value=&quot;5&quot;/&gt;&lt;property id=&quot;20300&quot; value=&quot;Slide 9&quot;/&gt;&lt;property id=&quot;20307&quot; value=&quot;284&quot;/&gt;&lt;/object&gt;&lt;object type=&quot;3&quot; unique_id=&quot;11214&quot;&gt;&lt;property id=&quot;20148&quot; value=&quot;5&quot;/&gt;&lt;property id=&quot;20300&quot; value=&quot;Slide 10&quot;/&gt;&lt;property id=&quot;20307&quot; value=&quot;285&quot;/&gt;&lt;/object&gt;&lt;object type=&quot;3&quot; unique_id=&quot;11215&quot;&gt;&lt;property id=&quot;20148&quot; value=&quot;5&quot;/&gt;&lt;property id=&quot;20300&quot; value=&quot;Slide 11&quot;/&gt;&lt;property id=&quot;20307&quot; value=&quot;290&quot;/&gt;&lt;/object&gt;&lt;object type=&quot;3&quot; unique_id=&quot;11216&quot;&gt;&lt;property id=&quot;20148&quot; value=&quot;5&quot;/&gt;&lt;property id=&quot;20300&quot; value=&quot;Slide 12&quot;/&gt;&lt;property id=&quot;20307&quot; value=&quot;291&quot;/&gt;&lt;/object&gt;&lt;object type=&quot;3&quot; unique_id=&quot;11217&quot;&gt;&lt;property id=&quot;20148&quot; value=&quot;5&quot;/&gt;&lt;property id=&quot;20300&quot; value=&quot;Slide 13&quot;/&gt;&lt;property id=&quot;20307&quot; value=&quot;288&quot;/&gt;&lt;/object&gt;&lt;object type=&quot;3&quot; unique_id=&quot;11218&quot;&gt;&lt;property id=&quot;20148&quot; value=&quot;5&quot;/&gt;&lt;property id=&quot;20300&quot; value=&quot;Slide 14&quot;/&gt;&lt;property id=&quot;20307&quot; value=&quot;289&quot;/&gt;&lt;/object&gt;&lt;object type=&quot;3&quot; unique_id=&quot;11219&quot;&gt;&lt;property id=&quot;20148&quot; value=&quot;5&quot;/&gt;&lt;property id=&quot;20300&quot; value=&quot;Slide 15&quot;/&gt;&lt;property id=&quot;20307&quot; value=&quot;292&quot;/&gt;&lt;/object&gt;&lt;object type=&quot;3&quot; unique_id=&quot;11220&quot;&gt;&lt;property id=&quot;20148&quot; value=&quot;5&quot;/&gt;&lt;property id=&quot;20300&quot; value=&quot;Slide 16&quot;/&gt;&lt;property id=&quot;20307&quot; value=&quot;293&quot;/&gt;&lt;/object&gt;&lt;object type=&quot;3&quot; unique_id=&quot;11221&quot;&gt;&lt;property id=&quot;20148&quot; value=&quot;5&quot;/&gt;&lt;property id=&quot;20300&quot; value=&quot;Slide 17&quot;/&gt;&lt;property id=&quot;20307&quot; value=&quot;294&quot;/&gt;&lt;/object&gt;&lt;object type=&quot;3&quot; unique_id=&quot;11222&quot;&gt;&lt;property id=&quot;20148&quot; value=&quot;5&quot;/&gt;&lt;property id=&quot;20300&quot; value=&quot;Slide 18&quot;/&gt;&lt;property id=&quot;20307&quot; value=&quot;295&quot;/&gt;&lt;/object&gt;&lt;object type=&quot;3&quot; unique_id=&quot;11223&quot;&gt;&lt;property id=&quot;20148&quot; value=&quot;5&quot;/&gt;&lt;property id=&quot;20300&quot; value=&quot;Slide 19 - &amp;quot;Roles Help, Especially with Heavy Use &amp;quot;&quot;/&gt;&lt;property id=&quot;20307&quot; value=&quot;286&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16383</TotalTime>
  <Words>819</Words>
  <Application>Microsoft Office PowerPoint</Application>
  <PresentationFormat>On-screen Show (4:3)</PresentationFormat>
  <Paragraphs>91</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PowerPointTemplateAE_2009_1217_NEW NEW Template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235</cp:revision>
  <dcterms:created xsi:type="dcterms:W3CDTF">2010-01-04T14:07:12Z</dcterms:created>
  <dcterms:modified xsi:type="dcterms:W3CDTF">2014-05-12T03:47:03Z</dcterms:modified>
</cp:coreProperties>
</file>