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Lst>
  <p:notesMasterIdLst>
    <p:notesMasterId r:id="rId20"/>
  </p:notesMasterIdLst>
  <p:handoutMasterIdLst>
    <p:handoutMasterId r:id="rId21"/>
  </p:handoutMasterIdLst>
  <p:sldIdLst>
    <p:sldId id="357" r:id="rId3"/>
    <p:sldId id="346" r:id="rId4"/>
    <p:sldId id="332" r:id="rId5"/>
    <p:sldId id="339" r:id="rId6"/>
    <p:sldId id="347" r:id="rId7"/>
    <p:sldId id="341" r:id="rId8"/>
    <p:sldId id="348" r:id="rId9"/>
    <p:sldId id="344" r:id="rId10"/>
    <p:sldId id="345" r:id="rId11"/>
    <p:sldId id="349" r:id="rId12"/>
    <p:sldId id="350" r:id="rId13"/>
    <p:sldId id="351" r:id="rId14"/>
    <p:sldId id="352" r:id="rId15"/>
    <p:sldId id="353" r:id="rId16"/>
    <p:sldId id="354" r:id="rId17"/>
    <p:sldId id="355" r:id="rId18"/>
    <p:sldId id="356" r:id="rId19"/>
  </p:sldIdLst>
  <p:sldSz cx="9144000" cy="6858000" type="screen4x3"/>
  <p:notesSz cx="6858000" cy="9144000"/>
  <p:custDataLst>
    <p:tags r:id="rId22"/>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yatt Dumas" initials="WD"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96B"/>
    <a:srgbClr val="0000FF"/>
    <a:srgbClr val="FFFFFF"/>
    <a:srgbClr val="00386B"/>
    <a:srgbClr val="AF1E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64" autoAdjust="0"/>
    <p:restoredTop sz="90112" autoAdjust="0"/>
  </p:normalViewPr>
  <p:slideViewPr>
    <p:cSldViewPr snapToGrid="0">
      <p:cViewPr>
        <p:scale>
          <a:sx n="50" d="100"/>
          <a:sy n="50" d="100"/>
        </p:scale>
        <p:origin x="-1974" y="-366"/>
      </p:cViewPr>
      <p:guideLst>
        <p:guide orient="horz" pos="2160"/>
        <p:guide pos="2880"/>
      </p:guideLst>
    </p:cSldViewPr>
  </p:slideViewPr>
  <p:notesTextViewPr>
    <p:cViewPr>
      <p:scale>
        <a:sx n="100" d="100"/>
        <a:sy n="100" d="100"/>
      </p:scale>
      <p:origin x="0" y="0"/>
    </p:cViewPr>
  </p:notesTextViewPr>
  <p:notesViewPr>
    <p:cSldViewPr snapToGrid="0">
      <p:cViewPr varScale="1">
        <p:scale>
          <a:sx n="90" d="100"/>
          <a:sy n="90" d="100"/>
        </p:scale>
        <p:origin x="-36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gs" Target="tags/tag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7"/>
          <p:cNvSpPr>
            <a:spLocks noGrp="1" noChangeArrowheads="1"/>
          </p:cNvSpPr>
          <p:nvPr>
            <p:ph type="hdr" sz="quarter"/>
          </p:nvPr>
        </p:nvSpPr>
        <p:spPr bwMode="auto">
          <a:xfrm>
            <a:off x="66675" y="77788"/>
            <a:ext cx="3038475" cy="465137"/>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r>
              <a:rPr lang="en-US" dirty="0"/>
              <a:t>Presentation Name</a:t>
            </a:r>
          </a:p>
        </p:txBody>
      </p:sp>
      <p:sp>
        <p:nvSpPr>
          <p:cNvPr id="3080" name="Rectangle 8"/>
          <p:cNvSpPr>
            <a:spLocks noGrp="1" noChangeArrowheads="1"/>
          </p:cNvSpPr>
          <p:nvPr>
            <p:ph type="dt" sz="quarter" idx="1"/>
          </p:nvPr>
        </p:nvSpPr>
        <p:spPr bwMode="auto">
          <a:xfrm>
            <a:off x="3759200" y="77788"/>
            <a:ext cx="3038475" cy="650875"/>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r>
              <a:rPr lang="en-US" dirty="0" smtClean="0"/>
              <a:t>Course Name</a:t>
            </a:r>
            <a:endParaRPr lang="en-US" baseline="30000" dirty="0"/>
          </a:p>
          <a:p>
            <a:r>
              <a:rPr lang="en-US" dirty="0"/>
              <a:t>Unit # – Lesson #.# – Lesson Name</a:t>
            </a:r>
          </a:p>
        </p:txBody>
      </p:sp>
      <p:sp>
        <p:nvSpPr>
          <p:cNvPr id="3081" name="Rectangle 9"/>
          <p:cNvSpPr>
            <a:spLocks noGrp="1" noChangeArrowheads="1"/>
          </p:cNvSpPr>
          <p:nvPr>
            <p:ph type="ftr" sz="quarter" idx="2"/>
          </p:nvPr>
        </p:nvSpPr>
        <p:spPr bwMode="auto">
          <a:xfrm>
            <a:off x="77788" y="8585200"/>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eaLnBrk="0" hangingPunct="0">
              <a:defRPr sz="1200">
                <a:cs typeface="Arial" charset="0"/>
              </a:defRPr>
            </a:lvl1pPr>
          </a:lstStyle>
          <a:p>
            <a:r>
              <a:rPr lang="en-US" dirty="0"/>
              <a:t>Project Lead The Way, Inc.</a:t>
            </a:r>
            <a:endParaRPr lang="en-US" baseline="30000" dirty="0"/>
          </a:p>
          <a:p>
            <a:r>
              <a:rPr lang="en-US" dirty="0"/>
              <a:t>Copyright </a:t>
            </a:r>
            <a:r>
              <a:rPr lang="en-US" dirty="0" smtClean="0"/>
              <a:t>2010</a:t>
            </a:r>
            <a:endParaRPr lang="en-US" dirty="0"/>
          </a:p>
        </p:txBody>
      </p:sp>
      <p:sp>
        <p:nvSpPr>
          <p:cNvPr id="3082" name="Rectangle 10"/>
          <p:cNvSpPr>
            <a:spLocks noGrp="1" noChangeArrowheads="1"/>
          </p:cNvSpPr>
          <p:nvPr>
            <p:ph type="sldNum" sz="quarter" idx="3"/>
          </p:nvPr>
        </p:nvSpPr>
        <p:spPr bwMode="auto">
          <a:xfrm>
            <a:off x="3810000" y="8678862"/>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fld id="{AA6F666A-3503-4EB4-9796-FFB36F66CA10}" type="slidenum">
              <a:rPr lang="en-US"/>
              <a:pPr/>
              <a:t>‹#›</a:t>
            </a:fld>
            <a:endParaRPr lang="en-US" dirty="0"/>
          </a:p>
        </p:txBody>
      </p:sp>
    </p:spTree>
    <p:extLst>
      <p:ext uri="{BB962C8B-B14F-4D97-AF65-F5344CB8AC3E}">
        <p14:creationId xmlns:p14="http://schemas.microsoft.com/office/powerpoint/2010/main" val="41865161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7"/>
          <p:cNvSpPr>
            <a:spLocks noGrp="1" noChangeArrowheads="1"/>
          </p:cNvSpPr>
          <p:nvPr>
            <p:ph type="hdr" sz="quarter"/>
          </p:nvPr>
        </p:nvSpPr>
        <p:spPr bwMode="auto">
          <a:xfrm>
            <a:off x="66675" y="77788"/>
            <a:ext cx="3038475" cy="465137"/>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r>
              <a:rPr lang="en-US" dirty="0"/>
              <a:t>Presentation Name</a:t>
            </a:r>
          </a:p>
        </p:txBody>
      </p:sp>
      <p:sp>
        <p:nvSpPr>
          <p:cNvPr id="10" name="Rectangle 8"/>
          <p:cNvSpPr>
            <a:spLocks noGrp="1" noChangeArrowheads="1"/>
          </p:cNvSpPr>
          <p:nvPr>
            <p:ph type="dt" sz="quarter" idx="1"/>
          </p:nvPr>
        </p:nvSpPr>
        <p:spPr bwMode="auto">
          <a:xfrm>
            <a:off x="3759200" y="77788"/>
            <a:ext cx="3038475" cy="650875"/>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r>
              <a:rPr lang="en-US" dirty="0" smtClean="0"/>
              <a:t>Course Name</a:t>
            </a:r>
            <a:endParaRPr lang="en-US" baseline="30000" dirty="0"/>
          </a:p>
          <a:p>
            <a:r>
              <a:rPr lang="en-US" dirty="0"/>
              <a:t>Unit # – Lesson #.# – Lesson Name</a:t>
            </a:r>
          </a:p>
        </p:txBody>
      </p:sp>
      <p:sp>
        <p:nvSpPr>
          <p:cNvPr id="11" name="Rectangle 9"/>
          <p:cNvSpPr>
            <a:spLocks noGrp="1" noChangeArrowheads="1"/>
          </p:cNvSpPr>
          <p:nvPr>
            <p:ph type="ftr" sz="quarter" idx="4"/>
          </p:nvPr>
        </p:nvSpPr>
        <p:spPr bwMode="auto">
          <a:xfrm>
            <a:off x="77788" y="8585200"/>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eaLnBrk="0" hangingPunct="0">
              <a:defRPr sz="1200">
                <a:cs typeface="Arial" charset="0"/>
              </a:defRPr>
            </a:lvl1pPr>
          </a:lstStyle>
          <a:p>
            <a:r>
              <a:rPr lang="en-US" dirty="0"/>
              <a:t>Project Lead The Way, Inc.</a:t>
            </a:r>
            <a:endParaRPr lang="en-US" baseline="30000" dirty="0"/>
          </a:p>
          <a:p>
            <a:r>
              <a:rPr lang="en-US" dirty="0"/>
              <a:t>Copyright </a:t>
            </a:r>
            <a:r>
              <a:rPr lang="en-US" dirty="0" smtClean="0"/>
              <a:t>2010</a:t>
            </a:r>
            <a:endParaRPr lang="en-US" dirty="0"/>
          </a:p>
        </p:txBody>
      </p:sp>
      <p:sp>
        <p:nvSpPr>
          <p:cNvPr id="12" name="Rectangle 10"/>
          <p:cNvSpPr>
            <a:spLocks noGrp="1" noChangeArrowheads="1"/>
          </p:cNvSpPr>
          <p:nvPr>
            <p:ph type="sldNum" sz="quarter" idx="5"/>
          </p:nvPr>
        </p:nvSpPr>
        <p:spPr bwMode="auto">
          <a:xfrm>
            <a:off x="3810000" y="8678862"/>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fld id="{AA6F666A-3503-4EB4-9796-FFB36F66CA10}" type="slidenum">
              <a:rPr lang="en-US"/>
              <a:pPr/>
              <a:t>‹#›</a:t>
            </a:fld>
            <a:endParaRPr lang="en-US" dirty="0"/>
          </a:p>
        </p:txBody>
      </p:sp>
    </p:spTree>
    <p:extLst>
      <p:ext uri="{BB962C8B-B14F-4D97-AF65-F5344CB8AC3E}">
        <p14:creationId xmlns:p14="http://schemas.microsoft.com/office/powerpoint/2010/main" val="1327229038"/>
      </p:ext>
    </p:extLst>
  </p:cSld>
  <p:clrMap bg1="lt1" tx1="dk1" bg2="lt2" tx2="dk2" accent1="accent1" accent2="accent2" accent3="accent3" accent4="accent4" accent5="accent5" accent6="accent6" hlink="hlink" folHlink="folHlink"/>
  <p:hf ftr="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Knowing a little about trig will help you in two ways in this problem. First, it will help figure out how much an object’s x and y coordinates change when the object is moving at an angle. Notice the sine and cosine functions being used in lines 51 and 52.</a:t>
            </a:r>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2</a:t>
            </a:fld>
            <a:endParaRPr lang="en-US" dirty="0"/>
          </a:p>
        </p:txBody>
      </p:sp>
    </p:spTree>
    <p:extLst>
      <p:ext uri="{BB962C8B-B14F-4D97-AF65-F5344CB8AC3E}">
        <p14:creationId xmlns:p14="http://schemas.microsoft.com/office/powerpoint/2010/main" val="13389706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vector points in a direction. If it points to the right, we call that 0 degrees. Straight up is 90 degrees. Left is 180 degrees. Down is 270 degrees. And 360 degrees is back to pointing to the right.</a:t>
            </a:r>
          </a:p>
          <a:p>
            <a:endParaRPr lang="en-US" baseline="0" dirty="0" smtClean="0"/>
          </a:p>
          <a:p>
            <a:endParaRPr lang="en-US" baseline="0" dirty="0" smtClean="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11</a:t>
            </a:fld>
            <a:endParaRPr lang="en-US" dirty="0"/>
          </a:p>
        </p:txBody>
      </p:sp>
    </p:spTree>
    <p:extLst>
      <p:ext uri="{BB962C8B-B14F-4D97-AF65-F5344CB8AC3E}">
        <p14:creationId xmlns:p14="http://schemas.microsoft.com/office/powerpoint/2010/main" val="2939094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unit for measuring angles is the radian. It’s used more than the degree by mathematicians because it makes it makes it easier to find distances along curves. </a:t>
            </a:r>
          </a:p>
          <a:p>
            <a:endParaRPr lang="en-US" baseline="0" dirty="0" smtClean="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12</a:t>
            </a:fld>
            <a:endParaRPr lang="en-US" dirty="0"/>
          </a:p>
        </p:txBody>
      </p:sp>
    </p:spTree>
    <p:extLst>
      <p:ext uri="{BB962C8B-B14F-4D97-AF65-F5344CB8AC3E}">
        <p14:creationId xmlns:p14="http://schemas.microsoft.com/office/powerpoint/2010/main" val="2939094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Pi radians is 180 degrees. You can practice with your teacher or a friend. One person calls out </a:t>
            </a:r>
            <a:r>
              <a:rPr lang="en-US" baseline="0" dirty="0" smtClean="0"/>
              <a:t>pi, 7pi, </a:t>
            </a:r>
            <a:r>
              <a:rPr lang="en-US" baseline="0" dirty="0" smtClean="0"/>
              <a:t>6.5 </a:t>
            </a:r>
            <a:r>
              <a:rPr lang="en-US" baseline="0" dirty="0" smtClean="0"/>
              <a:t>pi, etc., and </a:t>
            </a:r>
            <a:r>
              <a:rPr lang="en-US" baseline="0" dirty="0" smtClean="0"/>
              <a:t>the other person points in the correct direction with their arm fully extended from their body. This works well as a whole class exercise.</a:t>
            </a:r>
          </a:p>
          <a:p>
            <a:endParaRPr lang="en-US" baseline="0" dirty="0" smtClean="0"/>
          </a:p>
          <a:p>
            <a:endParaRPr lang="en-US" baseline="0" dirty="0" smtClean="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13</a:t>
            </a:fld>
            <a:endParaRPr lang="en-US" dirty="0"/>
          </a:p>
        </p:txBody>
      </p:sp>
    </p:spTree>
    <p:extLst>
      <p:ext uri="{BB962C8B-B14F-4D97-AF65-F5344CB8AC3E}">
        <p14:creationId xmlns:p14="http://schemas.microsoft.com/office/powerpoint/2010/main" val="2939094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ball shown here is bouncing off the left wall. The two directions are shown on the circle. These will always add up to 180 degrees, the same as pi radians. So whatever the </a:t>
            </a:r>
            <a:r>
              <a:rPr lang="en-US" baseline="0" dirty="0" smtClean="0"/>
              <a:t>ball’s </a:t>
            </a:r>
            <a:r>
              <a:rPr lang="en-US" baseline="0" dirty="0" smtClean="0"/>
              <a:t>angle is, we subtract the angle from pi to bounce off the left wall. </a:t>
            </a:r>
            <a:r>
              <a:rPr lang="en-US" baseline="0" dirty="0" smtClean="0"/>
              <a:t>Try </a:t>
            </a:r>
            <a:r>
              <a:rPr lang="en-US" baseline="0" dirty="0" smtClean="0"/>
              <a:t>a few angles to convince yourself that it also works on the right wall.</a:t>
            </a:r>
          </a:p>
          <a:p>
            <a:endParaRPr lang="en-US" baseline="0" dirty="0" smtClean="0"/>
          </a:p>
          <a:p>
            <a:endParaRPr lang="en-US" baseline="0" dirty="0" smtClean="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14</a:t>
            </a:fld>
            <a:endParaRPr lang="en-US" dirty="0"/>
          </a:p>
        </p:txBody>
      </p:sp>
    </p:spTree>
    <p:extLst>
      <p:ext uri="{BB962C8B-B14F-4D97-AF65-F5344CB8AC3E}">
        <p14:creationId xmlns:p14="http://schemas.microsoft.com/office/powerpoint/2010/main" val="2939094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When the ball bounces off the bottom wall, the +/- sign of the angle just switches. Try a few </a:t>
            </a:r>
            <a:r>
              <a:rPr lang="en-US" baseline="0" dirty="0" smtClean="0"/>
              <a:t>angles </a:t>
            </a:r>
            <a:r>
              <a:rPr lang="en-US" baseline="0" dirty="0" smtClean="0"/>
              <a:t>to convince yourself that this also works for bouncing off the top.</a:t>
            </a:r>
          </a:p>
          <a:p>
            <a:endParaRPr lang="en-US" baseline="0" dirty="0" smtClean="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15</a:t>
            </a:fld>
            <a:endParaRPr lang="en-US" dirty="0"/>
          </a:p>
        </p:txBody>
      </p:sp>
    </p:spTree>
    <p:extLst>
      <p:ext uri="{BB962C8B-B14F-4D97-AF65-F5344CB8AC3E}">
        <p14:creationId xmlns:p14="http://schemas.microsoft.com/office/powerpoint/2010/main" val="2939094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happens to the direction of the ball when it wraps around the screen? What happens to its x coordinate? Its y coordinate?</a:t>
            </a:r>
          </a:p>
          <a:p>
            <a:endParaRPr lang="en-US" baseline="0" dirty="0" smtClean="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16</a:t>
            </a:fld>
            <a:endParaRPr lang="en-US" dirty="0"/>
          </a:p>
        </p:txBody>
      </p:sp>
    </p:spTree>
    <p:extLst>
      <p:ext uri="{BB962C8B-B14F-4D97-AF65-F5344CB8AC3E}">
        <p14:creationId xmlns:p14="http://schemas.microsoft.com/office/powerpoint/2010/main" val="2939094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Can you make sense of lines 61 through 64 now? Notice that math.pi is just a number from the math module: 3.1415…</a:t>
            </a:r>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17</a:t>
            </a:fld>
            <a:endParaRPr lang="en-US" dirty="0"/>
          </a:p>
        </p:txBody>
      </p:sp>
    </p:spTree>
    <p:extLst>
      <p:ext uri="{BB962C8B-B14F-4D97-AF65-F5344CB8AC3E}">
        <p14:creationId xmlns:p14="http://schemas.microsoft.com/office/powerpoint/2010/main" val="1338970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The second place we use trig in the starter code is in lines 61 and 64. It’s not really trig per se, but we are using angles measured in radians and thinking about angles in “standard position”. This is typically taught in math classes alongside trig. The pi in line 61 is actually an angle: </a:t>
            </a:r>
            <a:r>
              <a:rPr lang="en-US" baseline="0" dirty="0" smtClean="0"/>
              <a:t>it is </a:t>
            </a:r>
            <a:r>
              <a:rPr lang="en-US" baseline="0" dirty="0" smtClean="0"/>
              <a:t>180 degrees. The negative 1 in line 64 changes the </a:t>
            </a:r>
            <a:r>
              <a:rPr lang="en-US" baseline="0" dirty="0" smtClean="0"/>
              <a:t>angle too</a:t>
            </a:r>
            <a:r>
              <a:rPr lang="en-US" baseline="0" dirty="0" smtClean="0"/>
              <a:t>, because angles in “standard position” can be negative!</a:t>
            </a:r>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3</a:t>
            </a:fld>
            <a:endParaRPr lang="en-US" dirty="0"/>
          </a:p>
        </p:txBody>
      </p:sp>
    </p:spTree>
    <p:extLst>
      <p:ext uri="{BB962C8B-B14F-4D97-AF65-F5344CB8AC3E}">
        <p14:creationId xmlns:p14="http://schemas.microsoft.com/office/powerpoint/2010/main" val="1338970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animated,</a:t>
            </a:r>
            <a:r>
              <a:rPr lang="en-US" baseline="0" dirty="0" smtClean="0"/>
              <a:t> moving ball has a speed and a direction. Together, those are called “velocity” in physics. Velocity is a *vector* because it has a direction, while speed </a:t>
            </a:r>
            <a:r>
              <a:rPr lang="en-US" baseline="0" dirty="0" smtClean="0"/>
              <a:t>is </a:t>
            </a:r>
            <a:r>
              <a:rPr lang="en-US" baseline="0" dirty="0" smtClean="0"/>
              <a:t>only a *scalar*. A scalar is just a magnitude, an amount, while a vector has both magnitude and direction. In this </a:t>
            </a:r>
            <a:r>
              <a:rPr lang="en-US" baseline="0" dirty="0" smtClean="0"/>
              <a:t>picture </a:t>
            </a:r>
            <a:r>
              <a:rPr lang="en-US" baseline="0" dirty="0" smtClean="0"/>
              <a:t>the ball is moving up and to the right on the screen. </a:t>
            </a:r>
            <a:r>
              <a:rPr lang="en-US" baseline="0" dirty="0" smtClean="0"/>
              <a:t>Its </a:t>
            </a:r>
            <a:r>
              <a:rPr lang="en-US" baseline="0" dirty="0" smtClean="0"/>
              <a:t>velocity is represented by an arrow, </a:t>
            </a:r>
            <a:r>
              <a:rPr lang="en-US" baseline="0" dirty="0" smtClean="0"/>
              <a:t>labeled </a:t>
            </a:r>
            <a:r>
              <a:rPr lang="en-US" baseline="0" dirty="0" smtClean="0"/>
              <a:t>c. </a:t>
            </a:r>
          </a:p>
          <a:p>
            <a:endParaRPr lang="en-US" baseline="0" dirty="0" smtClean="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4</a:t>
            </a:fld>
            <a:endParaRPr lang="en-US" dirty="0"/>
          </a:p>
        </p:txBody>
      </p:sp>
    </p:spTree>
    <p:extLst>
      <p:ext uri="{BB962C8B-B14F-4D97-AF65-F5344CB8AC3E}">
        <p14:creationId xmlns:p14="http://schemas.microsoft.com/office/powerpoint/2010/main" val="2939094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It is often useful to separate these two parts of the vector. This is called resolving a vector into components. The vector has a rightward component, labeled “a” here. The vector also has an upward component, </a:t>
            </a:r>
            <a:r>
              <a:rPr lang="en-US" baseline="0" dirty="0" smtClean="0"/>
              <a:t>labeled </a:t>
            </a:r>
            <a:r>
              <a:rPr lang="en-US" baseline="0" dirty="0" smtClean="0"/>
              <a:t>“b” here. Trig </a:t>
            </a:r>
            <a:r>
              <a:rPr lang="en-US" baseline="0" dirty="0" smtClean="0"/>
              <a:t>allows you to determine how </a:t>
            </a:r>
            <a:r>
              <a:rPr lang="en-US" baseline="0" dirty="0" smtClean="0"/>
              <a:t>long a and b are if you know c and the angle theta.</a:t>
            </a:r>
          </a:p>
          <a:p>
            <a:endParaRPr lang="en-US" baseline="0" dirty="0" smtClean="0"/>
          </a:p>
          <a:p>
            <a:r>
              <a:rPr lang="en-US" baseline="0" dirty="0" smtClean="0"/>
              <a:t>Vector a + vector b = vector c.</a:t>
            </a:r>
          </a:p>
          <a:p>
            <a:endParaRPr lang="en-US" baseline="0" dirty="0" smtClean="0"/>
          </a:p>
          <a:p>
            <a:r>
              <a:rPr lang="en-US" baseline="0" dirty="0" smtClean="0"/>
              <a:t>Because vectors have BOTH direction and magnitude, </a:t>
            </a:r>
            <a:r>
              <a:rPr lang="en-US" baseline="0" dirty="0" smtClean="0"/>
              <a:t>you </a:t>
            </a:r>
            <a:r>
              <a:rPr lang="en-US" baseline="0" dirty="0" smtClean="0"/>
              <a:t>have to take the direction into </a:t>
            </a:r>
            <a:r>
              <a:rPr lang="en-US" baseline="0" dirty="0" smtClean="0"/>
              <a:t>account when you add them together. </a:t>
            </a:r>
            <a:r>
              <a:rPr lang="en-US" baseline="0" dirty="0" smtClean="0"/>
              <a:t>Notice that following vector a to the right and then following vector b up moves the ball to the same place as just following c. </a:t>
            </a:r>
          </a:p>
          <a:p>
            <a:endParaRPr lang="en-US" baseline="0" dirty="0" smtClean="0"/>
          </a:p>
          <a:p>
            <a:r>
              <a:rPr lang="en-US" baseline="0" dirty="0" smtClean="0"/>
              <a:t>Vector “a” is called the x-component of vector c. Vector b is the y-component of vector c. How do we find out how much the ball moves in just the x direction? Or just the y direction? We use right triangle trig.</a:t>
            </a:r>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5</a:t>
            </a:fld>
            <a:endParaRPr lang="en-US" dirty="0"/>
          </a:p>
        </p:txBody>
      </p:sp>
    </p:spTree>
    <p:extLst>
      <p:ext uri="{BB962C8B-B14F-4D97-AF65-F5344CB8AC3E}">
        <p14:creationId xmlns:p14="http://schemas.microsoft.com/office/powerpoint/2010/main" val="2939094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Looking at this right triangle, we know that</a:t>
            </a:r>
            <a:r>
              <a:rPr lang="en-US" baseline="0" dirty="0" smtClean="0"/>
              <a:t> the hypotenuse is the longest side, the one </a:t>
            </a:r>
            <a:r>
              <a:rPr lang="en-US" baseline="0" dirty="0" smtClean="0"/>
              <a:t>that is not </a:t>
            </a:r>
            <a:r>
              <a:rPr lang="en-US" baseline="0" dirty="0" smtClean="0"/>
              <a:t>part of the right angle.</a:t>
            </a:r>
          </a:p>
          <a:p>
            <a:r>
              <a:rPr lang="en-US" baseline="0" dirty="0" smtClean="0"/>
              <a:t>There are two legs to the right triangle, though. We pick one of the acute angles to work with. </a:t>
            </a:r>
            <a:r>
              <a:rPr lang="en-US" baseline="0" dirty="0" smtClean="0"/>
              <a:t>Here </a:t>
            </a:r>
            <a:r>
              <a:rPr lang="en-US" baseline="0" dirty="0" smtClean="0"/>
              <a:t>we’ve </a:t>
            </a:r>
            <a:r>
              <a:rPr lang="en-US" baseline="0" dirty="0" smtClean="0"/>
              <a:t>labeled </a:t>
            </a:r>
            <a:r>
              <a:rPr lang="en-US" baseline="0" dirty="0" smtClean="0"/>
              <a:t>one angle, measured theta. That’s a Greek letter frequently used </a:t>
            </a:r>
            <a:r>
              <a:rPr lang="en-US" baseline="0" dirty="0" smtClean="0"/>
              <a:t>to represent angle measurements.</a:t>
            </a:r>
            <a:endParaRPr lang="en-US" baseline="0" dirty="0" smtClean="0"/>
          </a:p>
          <a:p>
            <a:r>
              <a:rPr lang="en-US" baseline="0" dirty="0" smtClean="0"/>
              <a:t>The triangle leg that forms that angle theta is the adjacent leg. The opposite leg is across the triangle from theta.</a:t>
            </a:r>
          </a:p>
          <a:p>
            <a:endParaRPr lang="en-US" baseline="0" dirty="0" smtClean="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6</a:t>
            </a:fld>
            <a:endParaRPr lang="en-US" dirty="0"/>
          </a:p>
        </p:txBody>
      </p:sp>
    </p:spTree>
    <p:extLst>
      <p:ext uri="{BB962C8B-B14F-4D97-AF65-F5344CB8AC3E}">
        <p14:creationId xmlns:p14="http://schemas.microsoft.com/office/powerpoint/2010/main" val="2939094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dirty="0" smtClean="0"/>
              <a:t>There</a:t>
            </a:r>
            <a:r>
              <a:rPr lang="en-US" baseline="0" dirty="0" smtClean="0"/>
              <a:t> are three primary trig functions: sine, cosine, and tangent, abbreviated with three letters as shown here. They are each a ratio of two side lengths. An acronym SOH-CAH-TOA is useful for remembering what these three ratios are.</a:t>
            </a:r>
            <a:endParaRPr lang="en-US" dirty="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7</a:t>
            </a:fld>
            <a:endParaRPr lang="en-US" dirty="0"/>
          </a:p>
        </p:txBody>
      </p:sp>
    </p:spTree>
    <p:extLst>
      <p:ext uri="{BB962C8B-B14F-4D97-AF65-F5344CB8AC3E}">
        <p14:creationId xmlns:p14="http://schemas.microsoft.com/office/powerpoint/2010/main" val="2939094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p:spPr>
        <p:txBody>
          <a:bodyPr/>
          <a:lstStyle/>
          <a:p>
            <a:pPr eaLnBrk="1" hangingPunct="1"/>
            <a:r>
              <a:rPr lang="en-US" dirty="0" smtClean="0"/>
              <a:t>The sine of an angle is the ratio of the opposite side to the hypotenuse. SOH reminds us of that: sine is opposite</a:t>
            </a:r>
            <a:r>
              <a:rPr lang="en-US" baseline="0" dirty="0" smtClean="0"/>
              <a:t> over hypotenuse.</a:t>
            </a:r>
            <a:r>
              <a:rPr lang="en-US" dirty="0" smtClean="0"/>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a:ln/>
        </p:spPr>
      </p:sp>
      <p:sp>
        <p:nvSpPr>
          <p:cNvPr id="61442" name="Rectangle 3"/>
          <p:cNvSpPr>
            <a:spLocks noGrp="1" noChangeArrowheads="1"/>
          </p:cNvSpPr>
          <p:nvPr>
            <p:ph type="body" idx="1"/>
          </p:nvPr>
        </p:nvSpPr>
        <p:spPr>
          <a:noFill/>
          <a:ln/>
        </p:spPr>
        <p:txBody>
          <a:bodyPr/>
          <a:lstStyle/>
          <a:p>
            <a:pPr eaLnBrk="1" hangingPunct="1"/>
            <a:r>
              <a:rPr lang="en-US" dirty="0" smtClean="0"/>
              <a:t>Applying</a:t>
            </a:r>
            <a:r>
              <a:rPr lang="en-US" baseline="0" dirty="0" smtClean="0"/>
              <a:t> this to the ball’s motion, we can figure out the x and y components of the velocity. Vx and vy will tell us how much the x and y coordinates of the ball change per unit of time (per millisecond in our code since after() is using 1 millisecond as its argument). The sin is opposite over hypotenuse. That’s vy over v. </a:t>
            </a:r>
          </a:p>
          <a:p>
            <a:pPr eaLnBrk="1" hangingPunct="1"/>
            <a:endParaRPr lang="en-US" baseline="0" dirty="0" smtClean="0"/>
          </a:p>
          <a:p>
            <a:pPr eaLnBrk="1" hangingPunct="1"/>
            <a:r>
              <a:rPr lang="en-US" baseline="0" dirty="0" smtClean="0"/>
              <a:t>To solve for vy, we </a:t>
            </a:r>
            <a:r>
              <a:rPr lang="en-US" baseline="0" dirty="0" smtClean="0"/>
              <a:t>multiply </a:t>
            </a:r>
            <a:r>
              <a:rPr lang="en-US" baseline="0" dirty="0" smtClean="0"/>
              <a:t>both sides by v. </a:t>
            </a:r>
          </a:p>
          <a:p>
            <a:pPr eaLnBrk="1" hangingPunct="1"/>
            <a:endParaRPr lang="en-US" baseline="0" dirty="0" smtClean="0"/>
          </a:p>
          <a:p>
            <a:pPr eaLnBrk="1" hangingPunct="1"/>
            <a:r>
              <a:rPr lang="en-US" baseline="0" dirty="0" smtClean="0"/>
              <a:t>Then we do the same thing with cosine. These two equations in blue solve our problem! They tell us how much the ball moves in the x and y directions when it is moving at an angle.</a:t>
            </a: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In line 51, speed_intvar.get() returns the speed of the ball from the Scale’s variable. That’s v in the equation below. We multiply by cosine of the angle to get the x component. The angle is the variable “direction”. So line 51 finds the x component of the </a:t>
            </a:r>
            <a:r>
              <a:rPr lang="en-US" baseline="0" dirty="0" smtClean="0"/>
              <a:t>ball’s </a:t>
            </a:r>
            <a:r>
              <a:rPr lang="en-US" baseline="0" dirty="0" smtClean="0"/>
              <a:t>motion, and line 54 change the x-coordinate by that amount. Now practice by explaining how line 52 and line 54 change the ball’s y coordinate.</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So now you see how we used sin and cos. The sin() and cos() function from the math library require the angle to be measured in radians. </a:t>
            </a:r>
            <a:r>
              <a:rPr lang="en-US" baseline="0" dirty="0" smtClean="0"/>
              <a:t>This brings </a:t>
            </a:r>
            <a:r>
              <a:rPr lang="en-US" baseline="0" dirty="0" smtClean="0"/>
              <a:t>us to the second topic.</a:t>
            </a:r>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10</a:t>
            </a:fld>
            <a:endParaRPr lang="en-US" dirty="0"/>
          </a:p>
        </p:txBody>
      </p:sp>
    </p:spTree>
    <p:extLst>
      <p:ext uri="{BB962C8B-B14F-4D97-AF65-F5344CB8AC3E}">
        <p14:creationId xmlns:p14="http://schemas.microsoft.com/office/powerpoint/2010/main" val="13389706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81400"/>
            <a:ext cx="7772400" cy="838199"/>
          </a:xfrm>
          <a:prstGeom prst="rect">
            <a:avLst/>
          </a:prstGeom>
        </p:spPr>
        <p:txBody>
          <a:bodyPr/>
          <a:lstStyle>
            <a:lvl1pPr>
              <a:defRPr sz="4000">
                <a:solidFill>
                  <a:srgbClr val="00386B"/>
                </a:solidFill>
                <a:latin typeface="+mn-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4876800"/>
            <a:ext cx="6400800" cy="685800"/>
          </a:xfrm>
          <a:prstGeom prst="rect">
            <a:avLst/>
          </a:prstGeom>
        </p:spPr>
        <p:txBody>
          <a:bodyPr/>
          <a:lstStyle>
            <a:lvl1pPr marL="0" indent="0" algn="ctr">
              <a:buNone/>
              <a:defRPr sz="2800">
                <a:solidFill>
                  <a:srgbClr val="00386B"/>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4" name="Picture 3" descr="PLTW_MT_L_3Crgb.jpg"/>
          <p:cNvPicPr>
            <a:picLocks noChangeAspect="1"/>
          </p:cNvPicPr>
          <p:nvPr userDrawn="1"/>
        </p:nvPicPr>
        <p:blipFill>
          <a:blip r:embed="rId2" cstate="print"/>
          <a:stretch>
            <a:fillRect/>
          </a:stretch>
        </p:blipFill>
        <p:spPr>
          <a:xfrm>
            <a:off x="1447800" y="381000"/>
            <a:ext cx="6246479" cy="237744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772400" cy="990600"/>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4191000"/>
            <a:ext cx="6400800" cy="609600"/>
          </a:xfrm>
        </p:spPr>
        <p:txBody>
          <a:bodyPr/>
          <a:lstStyle>
            <a:lvl1pPr marL="0" indent="0" algn="ctr">
              <a:buNone/>
              <a:defRPr>
                <a:solidFill>
                  <a:srgbClr val="00386B"/>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805BA66F-768A-496E-B201-B0F50C2CC726}"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295400"/>
            <a:ext cx="8229600" cy="4830763"/>
          </a:xfrm>
        </p:spPr>
        <p:txBody>
          <a:bodyPr/>
          <a:lstStyle>
            <a:lvl1pPr>
              <a:defRPr sz="3200"/>
            </a:lvl1pPr>
            <a:lvl2pPr>
              <a:defRPr sz="2800"/>
            </a:lvl2pPr>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447A5C21-3EFD-42C5-84BD-6FC92D3A6C9F}" type="slidenum">
              <a:rPr lang="en-US"/>
              <a:pPr/>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22825D9F-6402-46CD-B589-6F33F57BE9DE}"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F6E46C69-9418-40E3-B341-72FC08C7A569}" type="slidenum">
              <a:rPr lang="en-US"/>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3FC1B712-F267-4AD1-9793-86A048F079D8}" type="slidenum">
              <a:rPr lang="en-US"/>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6F60E8F6-9527-4481-96FF-48BB1CF63972}" type="slidenum">
              <a:rPr lang="en-US"/>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46DD7CA6-A1F5-49C9-A354-4074CB0AFA93}" type="slidenum">
              <a:rPr lang="en-US"/>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15C3442C-F946-4817-8C5D-796044E501C6}"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lgn="l">
              <a:defRPr sz="36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2pPr>
              <a:defRPr sz="3200"/>
            </a:lvl2pPr>
            <a:lvl3pPr>
              <a:defRPr sz="3200"/>
            </a:lvl3pPr>
            <a:lvl4pPr>
              <a:defRPr sz="3200"/>
            </a:lvl4pPr>
            <a:lvl5pPr>
              <a:defRPr sz="3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A3147EC1-99F6-4BB3-B26F-FC3DE3D14156}" type="slidenum">
              <a:rPr lang="en-US"/>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1AE6B5AE-99B8-48C8-B463-77AB230B17BB}" type="slidenum">
              <a:rPr lang="en-US"/>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6B90214-8DE6-41E0-A61B-78123E25BEBE}"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274638"/>
            <a:ext cx="8229600" cy="7159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19" name="Rectangle 3"/>
          <p:cNvSpPr>
            <a:spLocks noGrp="1" noChangeArrowheads="1"/>
          </p:cNvSpPr>
          <p:nvPr>
            <p:ph type="body" idx="1"/>
          </p:nvPr>
        </p:nvSpPr>
        <p:spPr bwMode="auto">
          <a:xfrm>
            <a:off x="381000" y="1295400"/>
            <a:ext cx="8229600" cy="48307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2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dirty="0"/>
          </a:p>
        </p:txBody>
      </p:sp>
      <p:sp>
        <p:nvSpPr>
          <p:cNvPr id="92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dirty="0"/>
          </a:p>
        </p:txBody>
      </p:sp>
      <p:sp>
        <p:nvSpPr>
          <p:cNvPr id="92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68B3C12-BC1A-4959-8182-8B391870C7D3}"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fontAlgn="base">
        <a:spcBef>
          <a:spcPct val="0"/>
        </a:spcBef>
        <a:spcAft>
          <a:spcPct val="0"/>
        </a:spcAft>
        <a:defRPr sz="3600">
          <a:solidFill>
            <a:srgbClr val="00386B"/>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3200">
          <a:solidFill>
            <a:schemeClr val="tx1"/>
          </a:solidFill>
          <a:latin typeface="+mn-lt"/>
        </a:defRPr>
      </a:lvl2pPr>
      <a:lvl3pPr marL="1143000" indent="-228600" algn="l" rtl="0" fontAlgn="base">
        <a:spcBef>
          <a:spcPct val="20000"/>
        </a:spcBef>
        <a:spcAft>
          <a:spcPct val="0"/>
        </a:spcAft>
        <a:buChar char="•"/>
        <a:defRPr sz="2800">
          <a:solidFill>
            <a:schemeClr val="tx1"/>
          </a:solidFill>
          <a:latin typeface="+mn-lt"/>
        </a:defRPr>
      </a:lvl3pPr>
      <a:lvl4pPr marL="1600200" indent="-228600" algn="l" rtl="0" fontAlgn="base">
        <a:spcBef>
          <a:spcPct val="20000"/>
        </a:spcBef>
        <a:spcAft>
          <a:spcPct val="0"/>
        </a:spcAft>
        <a:buChar char="–"/>
        <a:defRPr sz="2800">
          <a:solidFill>
            <a:schemeClr val="tx1"/>
          </a:solidFill>
          <a:latin typeface="+mn-lt"/>
        </a:defRPr>
      </a:lvl4pPr>
      <a:lvl5pPr marL="2057400" indent="-228600" algn="l" rtl="0" fontAlgn="base">
        <a:spcBef>
          <a:spcPct val="20000"/>
        </a:spcBef>
        <a:spcAft>
          <a:spcPct val="0"/>
        </a:spcAft>
        <a:buChar char="»"/>
        <a:defRPr sz="28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1371601" y="4395110"/>
            <a:ext cx="6400800" cy="838200"/>
          </a:xfrm>
          <a:prstGeom prst="rect">
            <a:avLst/>
          </a:prstGeom>
        </p:spPr>
        <p:txBody>
          <a:bodyPr>
            <a:no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indent="0" algn="ctr">
              <a:buNone/>
            </a:pPr>
            <a:r>
              <a:rPr lang="en-US" sz="3200" b="1" dirty="0">
                <a:solidFill>
                  <a:srgbClr val="002060"/>
                </a:solidFill>
                <a:latin typeface="Georgia" panose="02040502050405020303" pitchFamily="18" charset="0"/>
              </a:rPr>
              <a:t>Trigonometry</a:t>
            </a:r>
            <a:r>
              <a:rPr lang="en-US" sz="3200" dirty="0">
                <a:latin typeface="Interstate Regular" pitchFamily="50" charset="0"/>
              </a:rPr>
              <a:t/>
            </a:r>
            <a:br>
              <a:rPr lang="en-US" sz="3200" dirty="0">
                <a:latin typeface="Interstate Regular" pitchFamily="50" charset="0"/>
              </a:rPr>
            </a:br>
            <a:r>
              <a:rPr lang="en-US" sz="2400" dirty="0">
                <a:solidFill>
                  <a:srgbClr val="002060"/>
                </a:solidFill>
                <a:latin typeface="Georgia" panose="02040502050405020303" pitchFamily="18" charset="0"/>
                <a:cs typeface="Courier New" panose="02070309020205020404" pitchFamily="49" charset="0"/>
              </a:rPr>
              <a:t>bouncing_ball.py</a:t>
            </a:r>
            <a:endParaRPr lang="en-US" sz="2400" b="1" kern="0" dirty="0">
              <a:solidFill>
                <a:srgbClr val="002060"/>
              </a:solidFill>
              <a:latin typeface="Georgia" panose="02040502050405020303" pitchFamily="18" charset="0"/>
              <a:cs typeface="Arial" panose="020B0604020202020204" pitchFamily="34" charset="0"/>
            </a:endParaRPr>
          </a:p>
        </p:txBody>
      </p:sp>
      <p:pic>
        <p:nvPicPr>
          <p:cNvPr id="3" name="Picture 2" descr="C:\Users\lsmith\Dropbox\2014-15 Curriculum Release\Notes\Logos\PLTW Logo Transparent.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1" y="1651909"/>
            <a:ext cx="5943600" cy="198283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txBox="1">
            <a:spLocks/>
          </p:cNvSpPr>
          <p:nvPr/>
        </p:nvSpPr>
        <p:spPr bwMode="auto">
          <a:xfrm>
            <a:off x="6934201" y="6681110"/>
            <a:ext cx="2209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r>
              <a:rPr lang="en-US" sz="800" dirty="0" smtClean="0">
                <a:solidFill>
                  <a:schemeClr val="bg1">
                    <a:lumMod val="50000"/>
                  </a:schemeClr>
                </a:solidFill>
                <a:latin typeface="Arial" panose="020B0604020202020204" pitchFamily="34" charset="0"/>
                <a:cs typeface="Arial" panose="020B0604020202020204" pitchFamily="34" charset="0"/>
              </a:rPr>
              <a:t>© 2014 Project Lead The Way, Inc.</a:t>
            </a:r>
            <a:endParaRPr lang="en-US" sz="800" dirty="0">
              <a:solidFill>
                <a:schemeClr val="bg1">
                  <a:lumMod val="50000"/>
                </a:schemeClr>
              </a:solidFill>
              <a:latin typeface="Arial" panose="020B0604020202020204" pitchFamily="34" charset="0"/>
              <a:cs typeface="Arial" panose="020B0604020202020204" pitchFamily="34" charset="0"/>
            </a:endParaRPr>
          </a:p>
        </p:txBody>
      </p:sp>
      <p:sp>
        <p:nvSpPr>
          <p:cNvPr id="5" name="Footer Placeholder 3"/>
          <p:cNvSpPr txBox="1">
            <a:spLocks/>
          </p:cNvSpPr>
          <p:nvPr/>
        </p:nvSpPr>
        <p:spPr>
          <a:xfrm>
            <a:off x="0" y="6703687"/>
            <a:ext cx="2347415" cy="194481"/>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smtClean="0">
                <a:solidFill>
                  <a:schemeClr val="bg1">
                    <a:lumMod val="50000"/>
                  </a:schemeClr>
                </a:solidFill>
                <a:latin typeface="Arial" panose="020B0604020202020204" pitchFamily="34" charset="0"/>
                <a:cs typeface="Arial" panose="020B0604020202020204" pitchFamily="34" charset="0"/>
              </a:rPr>
              <a:t>Computer Science and Software Engineering</a:t>
            </a:r>
            <a:endParaRPr lang="en-US" sz="80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3673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C:\Users\bbrown\Desktop\desktop 110913\bouncing ball animat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14500"/>
            <a:ext cx="11521813" cy="6467474"/>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323850" y="13838"/>
            <a:ext cx="9867900" cy="1700662"/>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     </a:t>
            </a:r>
            <a:r>
              <a:rPr lang="en-US" kern="0" dirty="0" smtClean="0">
                <a:solidFill>
                  <a:srgbClr val="00386B"/>
                </a:solidFill>
                <a:latin typeface="Interstate Regular" pitchFamily="50" charset="0"/>
              </a:rPr>
              <a:t>Animation: </a:t>
            </a:r>
          </a:p>
          <a:p>
            <a:r>
              <a:rPr lang="en-US" kern="0" dirty="0">
                <a:solidFill>
                  <a:srgbClr val="00386B"/>
                </a:solidFill>
                <a:latin typeface="Interstate Regular" pitchFamily="50" charset="0"/>
              </a:rPr>
              <a:t> </a:t>
            </a:r>
            <a:r>
              <a:rPr lang="en-US" kern="0" dirty="0" smtClean="0">
                <a:solidFill>
                  <a:srgbClr val="00386B"/>
                </a:solidFill>
                <a:latin typeface="Interstate Regular" pitchFamily="50" charset="0"/>
              </a:rPr>
              <a:t>    Resolving a Vector into Components</a:t>
            </a:r>
            <a:endParaRPr lang="en-US" kern="0" dirty="0">
              <a:solidFill>
                <a:srgbClr val="00386B"/>
              </a:solidFill>
              <a:latin typeface="Interstate Regular" pitchFamily="50" charset="0"/>
            </a:endParaRPr>
          </a:p>
        </p:txBody>
      </p:sp>
      <p:sp>
        <p:nvSpPr>
          <p:cNvPr id="11" name="Title 1"/>
          <p:cNvSpPr txBox="1">
            <a:spLocks/>
          </p:cNvSpPr>
          <p:nvPr/>
        </p:nvSpPr>
        <p:spPr>
          <a:xfrm>
            <a:off x="457200" y="3810000"/>
            <a:ext cx="9086850" cy="3048000"/>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endParaRPr lang="en-US" kern="0" dirty="0">
              <a:solidFill>
                <a:srgbClr val="00386B"/>
              </a:solidFill>
            </a:endParaRPr>
          </a:p>
        </p:txBody>
      </p:sp>
      <p:sp>
        <p:nvSpPr>
          <p:cNvPr id="5" name="Text Box 17"/>
          <p:cNvSpPr txBox="1">
            <a:spLocks noChangeArrowheads="1"/>
          </p:cNvSpPr>
          <p:nvPr/>
        </p:nvSpPr>
        <p:spPr bwMode="auto">
          <a:xfrm>
            <a:off x="5348949" y="5111750"/>
            <a:ext cx="2424113" cy="579438"/>
          </a:xfrm>
          <a:prstGeom prst="rect">
            <a:avLst/>
          </a:prstGeom>
          <a:noFill/>
          <a:ln w="9525">
            <a:noFill/>
            <a:miter lim="800000"/>
            <a:headEnd/>
            <a:tailEnd/>
          </a:ln>
        </p:spPr>
        <p:txBody>
          <a:bodyPr>
            <a:spAutoFit/>
          </a:bodyPr>
          <a:lstStyle/>
          <a:p>
            <a:pPr>
              <a:spcBef>
                <a:spcPct val="50000"/>
              </a:spcBef>
            </a:pPr>
            <a:r>
              <a:rPr lang="en-US" sz="3200" dirty="0" smtClean="0">
                <a:solidFill>
                  <a:srgbClr val="0000FF"/>
                </a:solidFill>
                <a:latin typeface="Georgia" panose="02040502050405020303" pitchFamily="18" charset="0"/>
              </a:rPr>
              <a:t>v</a:t>
            </a:r>
            <a:r>
              <a:rPr lang="en-US" sz="3200" baseline="-25000" dirty="0" smtClean="0">
                <a:solidFill>
                  <a:srgbClr val="0000FF"/>
                </a:solidFill>
                <a:latin typeface="Georgia" panose="02040502050405020303" pitchFamily="18" charset="0"/>
              </a:rPr>
              <a:t>y </a:t>
            </a:r>
            <a:r>
              <a:rPr lang="en-US" sz="3200" dirty="0" smtClean="0">
                <a:solidFill>
                  <a:srgbClr val="0000FF"/>
                </a:solidFill>
                <a:latin typeface="Georgia" panose="02040502050405020303" pitchFamily="18" charset="0"/>
              </a:rPr>
              <a:t>= v </a:t>
            </a:r>
            <a:r>
              <a:rPr lang="en-US" sz="3200" dirty="0">
                <a:solidFill>
                  <a:srgbClr val="0000FF"/>
                </a:solidFill>
                <a:latin typeface="Georgia" panose="02040502050405020303" pitchFamily="18" charset="0"/>
              </a:rPr>
              <a:t>sin θ°</a:t>
            </a:r>
            <a:r>
              <a:rPr lang="en-US" dirty="0">
                <a:latin typeface="Georgia" panose="02040502050405020303" pitchFamily="18" charset="0"/>
              </a:rPr>
              <a:t> </a:t>
            </a:r>
          </a:p>
        </p:txBody>
      </p:sp>
      <p:sp>
        <p:nvSpPr>
          <p:cNvPr id="6" name="Text Box 21"/>
          <p:cNvSpPr txBox="1">
            <a:spLocks noChangeArrowheads="1"/>
          </p:cNvSpPr>
          <p:nvPr/>
        </p:nvSpPr>
        <p:spPr bwMode="auto">
          <a:xfrm>
            <a:off x="5291137" y="4210843"/>
            <a:ext cx="2424113" cy="579437"/>
          </a:xfrm>
          <a:prstGeom prst="rect">
            <a:avLst/>
          </a:prstGeom>
          <a:noFill/>
          <a:ln w="9525">
            <a:noFill/>
            <a:miter lim="800000"/>
            <a:headEnd/>
            <a:tailEnd/>
          </a:ln>
        </p:spPr>
        <p:txBody>
          <a:bodyPr>
            <a:spAutoFit/>
          </a:bodyPr>
          <a:lstStyle/>
          <a:p>
            <a:pPr>
              <a:spcBef>
                <a:spcPct val="50000"/>
              </a:spcBef>
            </a:pPr>
            <a:r>
              <a:rPr lang="en-US" sz="3200" dirty="0" smtClean="0">
                <a:solidFill>
                  <a:srgbClr val="0000FF"/>
                </a:solidFill>
                <a:latin typeface="Georgia" panose="02040502050405020303" pitchFamily="18" charset="0"/>
              </a:rPr>
              <a:t>v</a:t>
            </a:r>
            <a:r>
              <a:rPr lang="en-US" sz="3200" baseline="-25000" dirty="0" smtClean="0">
                <a:solidFill>
                  <a:srgbClr val="0000FF"/>
                </a:solidFill>
                <a:latin typeface="Georgia" panose="02040502050405020303" pitchFamily="18" charset="0"/>
              </a:rPr>
              <a:t>x </a:t>
            </a:r>
            <a:r>
              <a:rPr lang="en-US" sz="3200" dirty="0" smtClean="0">
                <a:solidFill>
                  <a:srgbClr val="0000FF"/>
                </a:solidFill>
                <a:latin typeface="Georgia" panose="02040502050405020303" pitchFamily="18" charset="0"/>
              </a:rPr>
              <a:t>= v </a:t>
            </a:r>
            <a:r>
              <a:rPr lang="en-US" sz="3200" dirty="0">
                <a:solidFill>
                  <a:srgbClr val="0000FF"/>
                </a:solidFill>
                <a:latin typeface="Georgia" panose="02040502050405020303" pitchFamily="18" charset="0"/>
              </a:rPr>
              <a:t>cos θ°</a:t>
            </a:r>
            <a:r>
              <a:rPr lang="en-US" dirty="0">
                <a:latin typeface="Georgia" panose="02040502050405020303" pitchFamily="18" charset="0"/>
              </a:rPr>
              <a:t> </a:t>
            </a:r>
          </a:p>
        </p:txBody>
      </p:sp>
    </p:spTree>
    <p:extLst>
      <p:ext uri="{BB962C8B-B14F-4D97-AF65-F5344CB8AC3E}">
        <p14:creationId xmlns:p14="http://schemas.microsoft.com/office/powerpoint/2010/main" val="788093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a:xfrm>
            <a:off x="6010275" y="4899212"/>
            <a:ext cx="47625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1600200" y="4914900"/>
            <a:ext cx="47625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6096000" y="2819400"/>
            <a:ext cx="47625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419100" y="1348878"/>
            <a:ext cx="8229600" cy="4525963"/>
          </a:xfrm>
        </p:spPr>
        <p:txBody>
          <a:bodyPr/>
          <a:lstStyle/>
          <a:p>
            <a:r>
              <a:rPr lang="en-US" dirty="0" smtClean="0">
                <a:latin typeface="Georgia" panose="02040502050405020303" pitchFamily="18" charset="0"/>
              </a:rPr>
              <a:t>Counter clockwise from the positive x axis</a:t>
            </a:r>
          </a:p>
        </p:txBody>
      </p:sp>
      <p:sp>
        <p:nvSpPr>
          <p:cNvPr id="4" name="TextBox 3"/>
          <p:cNvSpPr txBox="1"/>
          <p:nvPr/>
        </p:nvSpPr>
        <p:spPr>
          <a:xfrm>
            <a:off x="3733800" y="5105400"/>
            <a:ext cx="2514600" cy="769441"/>
          </a:xfrm>
          <a:prstGeom prst="rect">
            <a:avLst/>
          </a:prstGeom>
          <a:noFill/>
        </p:spPr>
        <p:txBody>
          <a:bodyPr wrap="square" rtlCol="0">
            <a:spAutoFit/>
          </a:bodyPr>
          <a:lstStyle/>
          <a:p>
            <a:r>
              <a:rPr lang="en-US" sz="4400" dirty="0" smtClean="0">
                <a:latin typeface="Arial" panose="020B0604020202020204" pitchFamily="34" charset="0"/>
                <a:cs typeface="Arial" panose="020B0604020202020204" pitchFamily="34" charset="0"/>
              </a:rPr>
              <a:t>a</a:t>
            </a:r>
            <a:endParaRPr lang="en-US" sz="4400" dirty="0">
              <a:latin typeface="Arial" panose="020B0604020202020204" pitchFamily="34" charset="0"/>
              <a:cs typeface="Arial" panose="020B0604020202020204" pitchFamily="34" charset="0"/>
            </a:endParaRPr>
          </a:p>
        </p:txBody>
      </p:sp>
      <p:sp>
        <p:nvSpPr>
          <p:cNvPr id="5" name="TextBox 4"/>
          <p:cNvSpPr txBox="1"/>
          <p:nvPr/>
        </p:nvSpPr>
        <p:spPr>
          <a:xfrm>
            <a:off x="6400800" y="3760700"/>
            <a:ext cx="2514600" cy="769441"/>
          </a:xfrm>
          <a:prstGeom prst="rect">
            <a:avLst/>
          </a:prstGeom>
          <a:noFill/>
        </p:spPr>
        <p:txBody>
          <a:bodyPr wrap="square" rtlCol="0">
            <a:spAutoFit/>
          </a:bodyPr>
          <a:lstStyle/>
          <a:p>
            <a:r>
              <a:rPr lang="en-US" sz="4400" dirty="0" smtClean="0">
                <a:latin typeface="Arial" panose="020B0604020202020204" pitchFamily="34" charset="0"/>
                <a:cs typeface="Arial" panose="020B0604020202020204" pitchFamily="34" charset="0"/>
              </a:rPr>
              <a:t>b</a:t>
            </a:r>
            <a:endParaRPr lang="en-US" sz="4400" dirty="0">
              <a:latin typeface="Arial" panose="020B0604020202020204" pitchFamily="34" charset="0"/>
              <a:cs typeface="Arial" panose="020B0604020202020204" pitchFamily="34" charset="0"/>
            </a:endParaRPr>
          </a:p>
        </p:txBody>
      </p:sp>
      <p:sp>
        <p:nvSpPr>
          <p:cNvPr id="6" name="TextBox 5"/>
          <p:cNvSpPr txBox="1"/>
          <p:nvPr/>
        </p:nvSpPr>
        <p:spPr>
          <a:xfrm>
            <a:off x="3653118" y="3385553"/>
            <a:ext cx="2514600" cy="769441"/>
          </a:xfrm>
          <a:prstGeom prst="rect">
            <a:avLst/>
          </a:prstGeom>
          <a:noFill/>
        </p:spPr>
        <p:txBody>
          <a:bodyPr wrap="square" rtlCol="0">
            <a:spAutoFit/>
          </a:bodyPr>
          <a:lstStyle/>
          <a:p>
            <a:r>
              <a:rPr lang="en-US" sz="4400" dirty="0" smtClean="0">
                <a:latin typeface="Arial" panose="020B0604020202020204" pitchFamily="34" charset="0"/>
                <a:cs typeface="Arial" panose="020B0604020202020204" pitchFamily="34" charset="0"/>
              </a:rPr>
              <a:t>c</a:t>
            </a:r>
            <a:endParaRPr lang="en-US" sz="4400" dirty="0">
              <a:latin typeface="Arial" panose="020B0604020202020204" pitchFamily="34" charset="0"/>
              <a:cs typeface="Arial" panose="020B0604020202020204" pitchFamily="34" charset="0"/>
            </a:endParaRPr>
          </a:p>
        </p:txBody>
      </p:sp>
      <p:sp>
        <p:nvSpPr>
          <p:cNvPr id="7" name="TextBox 6"/>
          <p:cNvSpPr txBox="1"/>
          <p:nvPr/>
        </p:nvSpPr>
        <p:spPr>
          <a:xfrm>
            <a:off x="3124200" y="4412159"/>
            <a:ext cx="2514600" cy="769441"/>
          </a:xfrm>
          <a:prstGeom prst="rect">
            <a:avLst/>
          </a:prstGeom>
          <a:noFill/>
        </p:spPr>
        <p:txBody>
          <a:bodyPr wrap="square" rtlCol="0">
            <a:spAutoFit/>
          </a:bodyPr>
          <a:lstStyle/>
          <a:p>
            <a:r>
              <a:rPr lang="en-US" sz="4400" dirty="0" smtClean="0">
                <a:latin typeface="Symbol" panose="05050102010706020507" pitchFamily="18" charset="2"/>
                <a:cs typeface="Arial" panose="020B0604020202020204" pitchFamily="34" charset="0"/>
              </a:rPr>
              <a:t>q</a:t>
            </a:r>
            <a:endParaRPr lang="en-US" sz="4400" dirty="0">
              <a:latin typeface="Symbol" panose="05050102010706020507" pitchFamily="18" charset="2"/>
              <a:cs typeface="Arial" panose="020B0604020202020204" pitchFamily="34" charset="0"/>
            </a:endParaRPr>
          </a:p>
        </p:txBody>
      </p:sp>
      <p:cxnSp>
        <p:nvCxnSpPr>
          <p:cNvPr id="8" name="Straight Arrow Connector 7"/>
          <p:cNvCxnSpPr/>
          <p:nvPr/>
        </p:nvCxnSpPr>
        <p:spPr>
          <a:xfrm flipV="1">
            <a:off x="1905000" y="3048000"/>
            <a:ext cx="4495800" cy="20574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905000" y="5127812"/>
            <a:ext cx="4419600" cy="0"/>
          </a:xfrm>
          <a:prstGeom prst="straightConnector1">
            <a:avLst/>
          </a:prstGeom>
          <a:ln w="571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6324600" y="3180254"/>
            <a:ext cx="0" cy="1947558"/>
          </a:xfrm>
          <a:prstGeom prst="straightConnector1">
            <a:avLst/>
          </a:prstGeom>
          <a:ln w="571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1" name="Arc 10"/>
          <p:cNvSpPr/>
          <p:nvPr/>
        </p:nvSpPr>
        <p:spPr>
          <a:xfrm>
            <a:off x="3128682" y="3760700"/>
            <a:ext cx="681318" cy="2114141"/>
          </a:xfrm>
          <a:prstGeom prst="arc">
            <a:avLst>
              <a:gd name="adj1" fmla="val 17851065"/>
              <a:gd name="adj2" fmla="val 2545600"/>
            </a:avLst>
          </a:prstGeom>
          <a:ln w="57150">
            <a:solidFill>
              <a:srgbClr val="FF0000"/>
            </a:solidFill>
            <a:headEnd type="arrow" w="lg" len="lg"/>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Title 1"/>
          <p:cNvSpPr txBox="1">
            <a:spLocks/>
          </p:cNvSpPr>
          <p:nvPr/>
        </p:nvSpPr>
        <p:spPr>
          <a:xfrm>
            <a:off x="-323850" y="13838"/>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     Standard Position for an Angle</a:t>
            </a:r>
            <a:endParaRPr lang="en-US" kern="0" dirty="0">
              <a:solidFill>
                <a:srgbClr val="00386B"/>
              </a:solidFill>
              <a:latin typeface="Interstate Regular" pitchFamily="50" charset="0"/>
            </a:endParaRPr>
          </a:p>
        </p:txBody>
      </p:sp>
    </p:spTree>
    <p:extLst>
      <p:ext uri="{BB962C8B-B14F-4D97-AF65-F5344CB8AC3E}">
        <p14:creationId xmlns:p14="http://schemas.microsoft.com/office/powerpoint/2010/main" val="20804858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362200" y="2263229"/>
            <a:ext cx="3505200" cy="32385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419100" y="1348878"/>
            <a:ext cx="8229600" cy="4525963"/>
          </a:xfrm>
        </p:spPr>
        <p:txBody>
          <a:bodyPr/>
          <a:lstStyle/>
          <a:p>
            <a:r>
              <a:rPr lang="en-US" dirty="0" smtClean="0">
                <a:latin typeface="Georgia" panose="02040502050405020303" pitchFamily="18" charset="0"/>
              </a:rPr>
              <a:t>Counter clockwise from the positive x axis</a:t>
            </a:r>
          </a:p>
        </p:txBody>
      </p:sp>
      <p:sp>
        <p:nvSpPr>
          <p:cNvPr id="6" name="TextBox 5"/>
          <p:cNvSpPr txBox="1"/>
          <p:nvPr/>
        </p:nvSpPr>
        <p:spPr>
          <a:xfrm>
            <a:off x="3653118" y="3385553"/>
            <a:ext cx="2514600" cy="769441"/>
          </a:xfrm>
          <a:prstGeom prst="rect">
            <a:avLst/>
          </a:prstGeom>
          <a:noFill/>
        </p:spPr>
        <p:txBody>
          <a:bodyPr wrap="square" rtlCol="0">
            <a:spAutoFit/>
          </a:bodyPr>
          <a:lstStyle/>
          <a:p>
            <a:r>
              <a:rPr lang="en-US" sz="4400" dirty="0" smtClean="0">
                <a:latin typeface="Arial" panose="020B0604020202020204" pitchFamily="34" charset="0"/>
                <a:cs typeface="Arial" panose="020B0604020202020204" pitchFamily="34" charset="0"/>
              </a:rPr>
              <a:t>c</a:t>
            </a:r>
            <a:endParaRPr lang="en-US" sz="4400" dirty="0">
              <a:latin typeface="Arial" panose="020B0604020202020204" pitchFamily="34" charset="0"/>
              <a:cs typeface="Arial" panose="020B0604020202020204" pitchFamily="34" charset="0"/>
            </a:endParaRPr>
          </a:p>
        </p:txBody>
      </p:sp>
      <p:sp>
        <p:nvSpPr>
          <p:cNvPr id="7" name="TextBox 6"/>
          <p:cNvSpPr txBox="1"/>
          <p:nvPr/>
        </p:nvSpPr>
        <p:spPr>
          <a:xfrm>
            <a:off x="5067300" y="3223255"/>
            <a:ext cx="2514600" cy="769441"/>
          </a:xfrm>
          <a:prstGeom prst="rect">
            <a:avLst/>
          </a:prstGeom>
          <a:noFill/>
        </p:spPr>
        <p:txBody>
          <a:bodyPr wrap="square" rtlCol="0">
            <a:spAutoFit/>
          </a:bodyPr>
          <a:lstStyle/>
          <a:p>
            <a:r>
              <a:rPr lang="en-US" sz="4400" dirty="0" smtClean="0">
                <a:latin typeface="Symbol" panose="05050102010706020507" pitchFamily="18" charset="2"/>
                <a:cs typeface="Arial" panose="020B0604020202020204" pitchFamily="34" charset="0"/>
              </a:rPr>
              <a:t>q</a:t>
            </a:r>
            <a:endParaRPr lang="en-US" sz="4400" dirty="0">
              <a:latin typeface="Symbol" panose="05050102010706020507" pitchFamily="18" charset="2"/>
              <a:cs typeface="Arial" panose="020B0604020202020204" pitchFamily="34" charset="0"/>
            </a:endParaRPr>
          </a:p>
        </p:txBody>
      </p:sp>
      <p:cxnSp>
        <p:nvCxnSpPr>
          <p:cNvPr id="8" name="Straight Arrow Connector 7"/>
          <p:cNvCxnSpPr/>
          <p:nvPr/>
        </p:nvCxnSpPr>
        <p:spPr>
          <a:xfrm flipV="1">
            <a:off x="4114800" y="2819399"/>
            <a:ext cx="2381250" cy="1063079"/>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114800" y="3904891"/>
            <a:ext cx="4419600" cy="0"/>
          </a:xfrm>
          <a:prstGeom prst="straightConnector1">
            <a:avLst/>
          </a:prstGeom>
          <a:ln w="571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1" name="Arc 10"/>
          <p:cNvSpPr/>
          <p:nvPr/>
        </p:nvSpPr>
        <p:spPr>
          <a:xfrm>
            <a:off x="5567082" y="2550904"/>
            <a:ext cx="681318" cy="2114141"/>
          </a:xfrm>
          <a:prstGeom prst="arc">
            <a:avLst>
              <a:gd name="adj1" fmla="val 17851065"/>
              <a:gd name="adj2" fmla="val 2545600"/>
            </a:avLst>
          </a:prstGeom>
          <a:ln w="57150">
            <a:solidFill>
              <a:srgbClr val="FF0000"/>
            </a:solidFill>
            <a:headEnd type="arrow" w="lg" len="lg"/>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Title 1"/>
          <p:cNvSpPr txBox="1">
            <a:spLocks/>
          </p:cNvSpPr>
          <p:nvPr/>
        </p:nvSpPr>
        <p:spPr>
          <a:xfrm>
            <a:off x="-323850" y="13838"/>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     Standard Position for an Angle</a:t>
            </a:r>
            <a:endParaRPr lang="en-US" kern="0" dirty="0">
              <a:solidFill>
                <a:srgbClr val="00386B"/>
              </a:solidFill>
              <a:latin typeface="Interstate Regular" pitchFamily="50" charset="0"/>
            </a:endParaRPr>
          </a:p>
        </p:txBody>
      </p:sp>
    </p:spTree>
    <p:extLst>
      <p:ext uri="{BB962C8B-B14F-4D97-AF65-F5344CB8AC3E}">
        <p14:creationId xmlns:p14="http://schemas.microsoft.com/office/powerpoint/2010/main" val="26401553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362200" y="2263229"/>
            <a:ext cx="3505200" cy="32385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3653118" y="3385553"/>
            <a:ext cx="2514600" cy="769441"/>
          </a:xfrm>
          <a:prstGeom prst="rect">
            <a:avLst/>
          </a:prstGeom>
          <a:noFill/>
        </p:spPr>
        <p:txBody>
          <a:bodyPr wrap="square" rtlCol="0">
            <a:spAutoFit/>
          </a:bodyPr>
          <a:lstStyle/>
          <a:p>
            <a:r>
              <a:rPr lang="en-US" sz="4400" dirty="0" smtClean="0">
                <a:latin typeface="Arial" panose="020B0604020202020204" pitchFamily="34" charset="0"/>
                <a:cs typeface="Arial" panose="020B0604020202020204" pitchFamily="34" charset="0"/>
              </a:rPr>
              <a:t>c</a:t>
            </a:r>
            <a:endParaRPr lang="en-US" sz="4400" dirty="0">
              <a:latin typeface="Arial" panose="020B0604020202020204" pitchFamily="34" charset="0"/>
              <a:cs typeface="Arial" panose="020B0604020202020204" pitchFamily="34" charset="0"/>
            </a:endParaRPr>
          </a:p>
        </p:txBody>
      </p:sp>
      <p:sp>
        <p:nvSpPr>
          <p:cNvPr id="7" name="TextBox 6"/>
          <p:cNvSpPr txBox="1"/>
          <p:nvPr/>
        </p:nvSpPr>
        <p:spPr>
          <a:xfrm>
            <a:off x="5067300" y="3223255"/>
            <a:ext cx="2514600" cy="769441"/>
          </a:xfrm>
          <a:prstGeom prst="rect">
            <a:avLst/>
          </a:prstGeom>
          <a:noFill/>
        </p:spPr>
        <p:txBody>
          <a:bodyPr wrap="square" rtlCol="0">
            <a:spAutoFit/>
          </a:bodyPr>
          <a:lstStyle/>
          <a:p>
            <a:r>
              <a:rPr lang="en-US" sz="4400" dirty="0" smtClean="0">
                <a:latin typeface="Symbol" panose="05050102010706020507" pitchFamily="18" charset="2"/>
                <a:cs typeface="Arial" panose="020B0604020202020204" pitchFamily="34" charset="0"/>
              </a:rPr>
              <a:t>q</a:t>
            </a:r>
            <a:endParaRPr lang="en-US" sz="4400" dirty="0">
              <a:latin typeface="Symbol" panose="05050102010706020507" pitchFamily="18" charset="2"/>
              <a:cs typeface="Arial" panose="020B0604020202020204" pitchFamily="34" charset="0"/>
            </a:endParaRPr>
          </a:p>
        </p:txBody>
      </p:sp>
      <p:cxnSp>
        <p:nvCxnSpPr>
          <p:cNvPr id="8" name="Straight Arrow Connector 7"/>
          <p:cNvCxnSpPr/>
          <p:nvPr/>
        </p:nvCxnSpPr>
        <p:spPr>
          <a:xfrm flipV="1">
            <a:off x="4114800" y="2819399"/>
            <a:ext cx="2381250" cy="1063079"/>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114800" y="3904891"/>
            <a:ext cx="2533650" cy="0"/>
          </a:xfrm>
          <a:prstGeom prst="straightConnector1">
            <a:avLst/>
          </a:prstGeom>
          <a:ln w="571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1" name="Arc 10"/>
          <p:cNvSpPr/>
          <p:nvPr/>
        </p:nvSpPr>
        <p:spPr>
          <a:xfrm>
            <a:off x="5567082" y="2550904"/>
            <a:ext cx="681318" cy="2114141"/>
          </a:xfrm>
          <a:prstGeom prst="arc">
            <a:avLst>
              <a:gd name="adj1" fmla="val 17851065"/>
              <a:gd name="adj2" fmla="val 2545600"/>
            </a:avLst>
          </a:prstGeom>
          <a:ln w="57150">
            <a:solidFill>
              <a:srgbClr val="FF0000"/>
            </a:solidFill>
            <a:headEnd type="arrow" w="lg" len="lg"/>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Title 1"/>
          <p:cNvSpPr txBox="1">
            <a:spLocks/>
          </p:cNvSpPr>
          <p:nvPr/>
        </p:nvSpPr>
        <p:spPr>
          <a:xfrm>
            <a:off x="-323850" y="13838"/>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a:solidFill>
                  <a:srgbClr val="00386B"/>
                </a:solidFill>
                <a:latin typeface="Interstate Regular" pitchFamily="50" charset="0"/>
              </a:rPr>
              <a:t> </a:t>
            </a:r>
            <a:r>
              <a:rPr lang="en-US" kern="0" dirty="0" smtClean="0">
                <a:solidFill>
                  <a:srgbClr val="00386B"/>
                </a:solidFill>
                <a:latin typeface="Interstate Regular" pitchFamily="50" charset="0"/>
              </a:rPr>
              <a:t>    Radians</a:t>
            </a:r>
            <a:endParaRPr lang="en-US" kern="0" dirty="0">
              <a:solidFill>
                <a:srgbClr val="00386B"/>
              </a:solidFill>
              <a:latin typeface="Interstate Regular" pitchFamily="50" charset="0"/>
            </a:endParaRPr>
          </a:p>
        </p:txBody>
      </p:sp>
      <p:sp>
        <p:nvSpPr>
          <p:cNvPr id="10" name="TextBox 9"/>
          <p:cNvSpPr txBox="1"/>
          <p:nvPr/>
        </p:nvSpPr>
        <p:spPr>
          <a:xfrm>
            <a:off x="1619250" y="3497758"/>
            <a:ext cx="2514600" cy="769441"/>
          </a:xfrm>
          <a:prstGeom prst="rect">
            <a:avLst/>
          </a:prstGeom>
          <a:noFill/>
        </p:spPr>
        <p:txBody>
          <a:bodyPr wrap="square" rtlCol="0">
            <a:spAutoFit/>
          </a:bodyPr>
          <a:lstStyle/>
          <a:p>
            <a:r>
              <a:rPr lang="en-US" sz="4400" dirty="0" smtClean="0">
                <a:latin typeface="Symbol" panose="05050102010706020507" pitchFamily="18" charset="2"/>
                <a:cs typeface="Arial" panose="020B0604020202020204" pitchFamily="34" charset="0"/>
              </a:rPr>
              <a:t>p</a:t>
            </a:r>
            <a:endParaRPr lang="en-US" sz="4400" dirty="0">
              <a:latin typeface="Symbol" panose="05050102010706020507" pitchFamily="18" charset="2"/>
              <a:cs typeface="Arial" panose="020B0604020202020204" pitchFamily="34" charset="0"/>
            </a:endParaRPr>
          </a:p>
        </p:txBody>
      </p:sp>
      <p:sp>
        <p:nvSpPr>
          <p:cNvPr id="13" name="TextBox 12"/>
          <p:cNvSpPr txBox="1"/>
          <p:nvPr/>
        </p:nvSpPr>
        <p:spPr>
          <a:xfrm>
            <a:off x="3653118" y="5877841"/>
            <a:ext cx="2514600" cy="769441"/>
          </a:xfrm>
          <a:prstGeom prst="rect">
            <a:avLst/>
          </a:prstGeom>
          <a:noFill/>
        </p:spPr>
        <p:txBody>
          <a:bodyPr wrap="square" rtlCol="0">
            <a:spAutoFit/>
          </a:bodyPr>
          <a:lstStyle/>
          <a:p>
            <a:r>
              <a:rPr lang="en-US" sz="4400" dirty="0" smtClean="0">
                <a:latin typeface="Symbol" panose="05050102010706020507" pitchFamily="18" charset="2"/>
                <a:cs typeface="Arial" panose="020B0604020202020204" pitchFamily="34" charset="0"/>
              </a:rPr>
              <a:t>1.5p</a:t>
            </a:r>
            <a:endParaRPr lang="en-US" sz="4400" dirty="0">
              <a:latin typeface="Symbol" panose="05050102010706020507" pitchFamily="18" charset="2"/>
              <a:cs typeface="Arial" panose="020B0604020202020204" pitchFamily="34" charset="0"/>
            </a:endParaRPr>
          </a:p>
        </p:txBody>
      </p:sp>
      <p:sp>
        <p:nvSpPr>
          <p:cNvPr id="14" name="TextBox 13"/>
          <p:cNvSpPr txBox="1"/>
          <p:nvPr/>
        </p:nvSpPr>
        <p:spPr>
          <a:xfrm>
            <a:off x="6798609" y="3651889"/>
            <a:ext cx="2514600" cy="769441"/>
          </a:xfrm>
          <a:prstGeom prst="rect">
            <a:avLst/>
          </a:prstGeom>
          <a:noFill/>
        </p:spPr>
        <p:txBody>
          <a:bodyPr wrap="square" rtlCol="0">
            <a:spAutoFit/>
          </a:bodyPr>
          <a:lstStyle/>
          <a:p>
            <a:r>
              <a:rPr lang="en-US" sz="4400" dirty="0" smtClean="0">
                <a:latin typeface="Symbol" panose="05050102010706020507" pitchFamily="18" charset="2"/>
                <a:cs typeface="Arial" panose="020B0604020202020204" pitchFamily="34" charset="0"/>
              </a:rPr>
              <a:t>0 </a:t>
            </a:r>
            <a:r>
              <a:rPr lang="en-US" sz="4400" dirty="0">
                <a:latin typeface="Georgia" panose="02040502050405020303" pitchFamily="18" charset="0"/>
                <a:cs typeface="Arial" panose="020B0604020202020204" pitchFamily="34" charset="0"/>
              </a:rPr>
              <a:t>o</a:t>
            </a:r>
            <a:r>
              <a:rPr lang="en-US" sz="4400" dirty="0" smtClean="0">
                <a:latin typeface="Georgia" panose="02040502050405020303" pitchFamily="18" charset="0"/>
                <a:cs typeface="Arial" panose="020B0604020202020204" pitchFamily="34" charset="0"/>
              </a:rPr>
              <a:t>r</a:t>
            </a:r>
            <a:r>
              <a:rPr lang="en-US" sz="4400" dirty="0" smtClean="0">
                <a:latin typeface="Symbol" panose="05050102010706020507" pitchFamily="18" charset="2"/>
                <a:cs typeface="Arial" panose="020B0604020202020204" pitchFamily="34" charset="0"/>
              </a:rPr>
              <a:t> 2p</a:t>
            </a:r>
            <a:endParaRPr lang="en-US" sz="4400" dirty="0">
              <a:latin typeface="Symbol" panose="05050102010706020507" pitchFamily="18" charset="2"/>
              <a:cs typeface="Arial" panose="020B0604020202020204" pitchFamily="34" charset="0"/>
            </a:endParaRPr>
          </a:p>
        </p:txBody>
      </p:sp>
      <p:sp>
        <p:nvSpPr>
          <p:cNvPr id="15" name="TextBox 14"/>
          <p:cNvSpPr txBox="1"/>
          <p:nvPr/>
        </p:nvSpPr>
        <p:spPr>
          <a:xfrm>
            <a:off x="3576918" y="1278339"/>
            <a:ext cx="2514600" cy="769441"/>
          </a:xfrm>
          <a:prstGeom prst="rect">
            <a:avLst/>
          </a:prstGeom>
          <a:noFill/>
        </p:spPr>
        <p:txBody>
          <a:bodyPr wrap="square" rtlCol="0">
            <a:spAutoFit/>
          </a:bodyPr>
          <a:lstStyle/>
          <a:p>
            <a:r>
              <a:rPr lang="en-US" sz="4400" dirty="0" smtClean="0">
                <a:latin typeface="Symbol" panose="05050102010706020507" pitchFamily="18" charset="2"/>
                <a:cs typeface="Arial" panose="020B0604020202020204" pitchFamily="34" charset="0"/>
              </a:rPr>
              <a:t>0.5p</a:t>
            </a:r>
            <a:endParaRPr lang="en-US" sz="4400" dirty="0">
              <a:latin typeface="Symbol" panose="05050102010706020507" pitchFamily="18" charset="2"/>
              <a:cs typeface="Arial" panose="020B0604020202020204" pitchFamily="34" charset="0"/>
            </a:endParaRPr>
          </a:p>
        </p:txBody>
      </p:sp>
      <p:cxnSp>
        <p:nvCxnSpPr>
          <p:cNvPr id="16" name="Straight Arrow Connector 15"/>
          <p:cNvCxnSpPr/>
          <p:nvPr/>
        </p:nvCxnSpPr>
        <p:spPr>
          <a:xfrm flipV="1">
            <a:off x="4114800" y="2047780"/>
            <a:ext cx="0" cy="1829352"/>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095500" y="3877132"/>
            <a:ext cx="2019300" cy="0"/>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114800" y="3877132"/>
            <a:ext cx="19050" cy="2199818"/>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629400" y="2297607"/>
            <a:ext cx="2514600" cy="769441"/>
          </a:xfrm>
          <a:prstGeom prst="rect">
            <a:avLst/>
          </a:prstGeom>
          <a:noFill/>
        </p:spPr>
        <p:txBody>
          <a:bodyPr wrap="square" rtlCol="0">
            <a:spAutoFit/>
          </a:bodyPr>
          <a:lstStyle/>
          <a:p>
            <a:r>
              <a:rPr lang="en-US" sz="4400" dirty="0" smtClean="0">
                <a:latin typeface="Symbol" panose="05050102010706020507" pitchFamily="18" charset="2"/>
                <a:cs typeface="Arial" panose="020B0604020202020204" pitchFamily="34" charset="0"/>
              </a:rPr>
              <a:t> ~0.2p?</a:t>
            </a:r>
            <a:endParaRPr lang="en-US" sz="4400" dirty="0">
              <a:latin typeface="Symbol" panose="05050102010706020507" pitchFamily="18" charset="2"/>
              <a:cs typeface="Arial" panose="020B0604020202020204" pitchFamily="34" charset="0"/>
            </a:endParaRPr>
          </a:p>
        </p:txBody>
      </p:sp>
    </p:spTree>
    <p:extLst>
      <p:ext uri="{BB962C8B-B14F-4D97-AF65-F5344CB8AC3E}">
        <p14:creationId xmlns:p14="http://schemas.microsoft.com/office/powerpoint/2010/main" val="38000669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3653118" y="2358199"/>
            <a:ext cx="3505200" cy="32385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358218" y="3318225"/>
            <a:ext cx="2514600" cy="769441"/>
          </a:xfrm>
          <a:prstGeom prst="rect">
            <a:avLst/>
          </a:prstGeom>
          <a:noFill/>
        </p:spPr>
        <p:txBody>
          <a:bodyPr wrap="square" rtlCol="0">
            <a:spAutoFit/>
          </a:bodyPr>
          <a:lstStyle/>
          <a:p>
            <a:r>
              <a:rPr lang="en-US" sz="4400" dirty="0" smtClean="0">
                <a:latin typeface="Symbol" panose="05050102010706020507" pitchFamily="18" charset="2"/>
                <a:cs typeface="Arial" panose="020B0604020202020204" pitchFamily="34" charset="0"/>
              </a:rPr>
              <a:t>q</a:t>
            </a:r>
            <a:endParaRPr lang="en-US" sz="4400" dirty="0">
              <a:latin typeface="Symbol" panose="05050102010706020507" pitchFamily="18" charset="2"/>
              <a:cs typeface="Arial" panose="020B0604020202020204" pitchFamily="34" charset="0"/>
            </a:endParaRPr>
          </a:p>
        </p:txBody>
      </p:sp>
      <p:sp>
        <p:nvSpPr>
          <p:cNvPr id="11" name="Arc 10"/>
          <p:cNvSpPr/>
          <p:nvPr/>
        </p:nvSpPr>
        <p:spPr>
          <a:xfrm>
            <a:off x="6858000" y="2645874"/>
            <a:ext cx="681318" cy="2114141"/>
          </a:xfrm>
          <a:prstGeom prst="arc">
            <a:avLst>
              <a:gd name="adj1" fmla="val 17851065"/>
              <a:gd name="adj2" fmla="val 2545600"/>
            </a:avLst>
          </a:prstGeom>
          <a:ln w="57150">
            <a:solidFill>
              <a:srgbClr val="FF0000"/>
            </a:solidFill>
            <a:headEnd type="arrow" w="lg" len="lg"/>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Title 1"/>
          <p:cNvSpPr txBox="1">
            <a:spLocks/>
          </p:cNvSpPr>
          <p:nvPr/>
        </p:nvSpPr>
        <p:spPr>
          <a:xfrm>
            <a:off x="-323850" y="13838"/>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a:solidFill>
                  <a:srgbClr val="00386B"/>
                </a:solidFill>
                <a:latin typeface="Interstate Regular" pitchFamily="50" charset="0"/>
              </a:rPr>
              <a:t> </a:t>
            </a:r>
            <a:r>
              <a:rPr lang="en-US" kern="0" dirty="0" smtClean="0">
                <a:solidFill>
                  <a:srgbClr val="00386B"/>
                </a:solidFill>
                <a:latin typeface="Interstate Regular" pitchFamily="50" charset="0"/>
              </a:rPr>
              <a:t>    Applying the Angle Measures</a:t>
            </a:r>
            <a:endParaRPr lang="en-US" kern="0" dirty="0">
              <a:solidFill>
                <a:srgbClr val="00386B"/>
              </a:solidFill>
              <a:latin typeface="Interstate Regular" pitchFamily="50" charset="0"/>
            </a:endParaRPr>
          </a:p>
        </p:txBody>
      </p:sp>
      <p:sp>
        <p:nvSpPr>
          <p:cNvPr id="10" name="TextBox 9"/>
          <p:cNvSpPr txBox="1"/>
          <p:nvPr/>
        </p:nvSpPr>
        <p:spPr>
          <a:xfrm>
            <a:off x="2910168" y="3592728"/>
            <a:ext cx="2514600" cy="769441"/>
          </a:xfrm>
          <a:prstGeom prst="rect">
            <a:avLst/>
          </a:prstGeom>
          <a:noFill/>
        </p:spPr>
        <p:txBody>
          <a:bodyPr wrap="square" rtlCol="0">
            <a:spAutoFit/>
          </a:bodyPr>
          <a:lstStyle/>
          <a:p>
            <a:r>
              <a:rPr lang="en-US" sz="4400" dirty="0" smtClean="0">
                <a:latin typeface="Symbol" panose="05050102010706020507" pitchFamily="18" charset="2"/>
                <a:cs typeface="Arial" panose="020B0604020202020204" pitchFamily="34" charset="0"/>
              </a:rPr>
              <a:t>p</a:t>
            </a:r>
            <a:endParaRPr lang="en-US" sz="4400" dirty="0">
              <a:latin typeface="Symbol" panose="05050102010706020507" pitchFamily="18" charset="2"/>
              <a:cs typeface="Arial" panose="020B0604020202020204" pitchFamily="34" charset="0"/>
            </a:endParaRPr>
          </a:p>
        </p:txBody>
      </p:sp>
      <p:cxnSp>
        <p:nvCxnSpPr>
          <p:cNvPr id="16" name="Straight Arrow Connector 15"/>
          <p:cNvCxnSpPr/>
          <p:nvPr/>
        </p:nvCxnSpPr>
        <p:spPr>
          <a:xfrm flipV="1">
            <a:off x="5405718" y="2142750"/>
            <a:ext cx="0" cy="1829352"/>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386418" y="4020036"/>
            <a:ext cx="2019300" cy="0"/>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405718" y="3972102"/>
            <a:ext cx="19050" cy="2199818"/>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029450" y="2392980"/>
            <a:ext cx="2514600" cy="769441"/>
          </a:xfrm>
          <a:prstGeom prst="rect">
            <a:avLst/>
          </a:prstGeom>
          <a:noFill/>
        </p:spPr>
        <p:txBody>
          <a:bodyPr wrap="square" rtlCol="0">
            <a:spAutoFit/>
          </a:bodyPr>
          <a:lstStyle/>
          <a:p>
            <a:r>
              <a:rPr lang="en-US" sz="4400" dirty="0" smtClean="0">
                <a:latin typeface="Symbol" panose="05050102010706020507" pitchFamily="18" charset="2"/>
                <a:cs typeface="Arial" panose="020B0604020202020204" pitchFamily="34" charset="0"/>
              </a:rPr>
              <a:t>0.2p</a:t>
            </a:r>
            <a:endParaRPr lang="en-US" sz="4400" dirty="0">
              <a:latin typeface="Symbol" panose="05050102010706020507" pitchFamily="18" charset="2"/>
              <a:cs typeface="Arial" panose="020B0604020202020204" pitchFamily="34" charset="0"/>
            </a:endParaRPr>
          </a:p>
        </p:txBody>
      </p:sp>
      <p:sp>
        <p:nvSpPr>
          <p:cNvPr id="17" name="Oval 16"/>
          <p:cNvSpPr/>
          <p:nvPr/>
        </p:nvSpPr>
        <p:spPr>
          <a:xfrm>
            <a:off x="1666875" y="4936502"/>
            <a:ext cx="47625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Arrow Connector 18"/>
          <p:cNvCxnSpPr/>
          <p:nvPr/>
        </p:nvCxnSpPr>
        <p:spPr>
          <a:xfrm flipH="1" flipV="1">
            <a:off x="0" y="4304489"/>
            <a:ext cx="1905000" cy="860613"/>
          </a:xfrm>
          <a:prstGeom prst="straightConnector1">
            <a:avLst/>
          </a:prstGeom>
          <a:ln w="571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0" y="3223255"/>
            <a:ext cx="1905000" cy="1030076"/>
          </a:xfrm>
          <a:prstGeom prst="straightConnector1">
            <a:avLst/>
          </a:prstGeom>
          <a:ln w="571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3481668" y="3162421"/>
            <a:ext cx="1905000" cy="860613"/>
          </a:xfrm>
          <a:prstGeom prst="straightConnector1">
            <a:avLst/>
          </a:prstGeom>
          <a:ln w="571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405718" y="3057426"/>
            <a:ext cx="1976718" cy="969191"/>
          </a:xfrm>
          <a:prstGeom prst="straightConnector1">
            <a:avLst/>
          </a:prstGeom>
          <a:ln w="571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5424768" y="3999861"/>
            <a:ext cx="1957668" cy="26756"/>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609850" y="2521588"/>
            <a:ext cx="2514600" cy="769441"/>
          </a:xfrm>
          <a:prstGeom prst="rect">
            <a:avLst/>
          </a:prstGeom>
          <a:noFill/>
        </p:spPr>
        <p:txBody>
          <a:bodyPr wrap="square" rtlCol="0">
            <a:spAutoFit/>
          </a:bodyPr>
          <a:lstStyle/>
          <a:p>
            <a:r>
              <a:rPr lang="en-US" sz="4400" dirty="0" smtClean="0">
                <a:latin typeface="Symbol" panose="05050102010706020507" pitchFamily="18" charset="2"/>
                <a:cs typeface="Arial" panose="020B0604020202020204" pitchFamily="34" charset="0"/>
              </a:rPr>
              <a:t>0.8p</a:t>
            </a:r>
            <a:endParaRPr lang="en-US" sz="4400" dirty="0">
              <a:latin typeface="Symbol" panose="05050102010706020507" pitchFamily="18" charset="2"/>
              <a:cs typeface="Arial" panose="020B0604020202020204" pitchFamily="34" charset="0"/>
            </a:endParaRPr>
          </a:p>
        </p:txBody>
      </p:sp>
      <p:sp>
        <p:nvSpPr>
          <p:cNvPr id="41" name="Arc 40"/>
          <p:cNvSpPr/>
          <p:nvPr/>
        </p:nvSpPr>
        <p:spPr>
          <a:xfrm>
            <a:off x="4167468" y="2915031"/>
            <a:ext cx="2129118" cy="2114141"/>
          </a:xfrm>
          <a:prstGeom prst="arc">
            <a:avLst>
              <a:gd name="adj1" fmla="val 12558821"/>
              <a:gd name="adj2" fmla="val 228745"/>
            </a:avLst>
          </a:prstGeom>
          <a:ln w="57150">
            <a:solidFill>
              <a:srgbClr val="FF0000"/>
            </a:solidFill>
            <a:headEnd type="arrow" w="lg" len="lg"/>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646933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3653118" y="2358199"/>
            <a:ext cx="3505200" cy="32385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5807636" y="3253594"/>
            <a:ext cx="2514600" cy="769441"/>
          </a:xfrm>
          <a:prstGeom prst="rect">
            <a:avLst/>
          </a:prstGeom>
          <a:noFill/>
        </p:spPr>
        <p:txBody>
          <a:bodyPr wrap="square" rtlCol="0">
            <a:spAutoFit/>
          </a:bodyPr>
          <a:lstStyle/>
          <a:p>
            <a:r>
              <a:rPr lang="en-US" sz="4400" dirty="0" smtClean="0">
                <a:latin typeface="Symbol" panose="05050102010706020507" pitchFamily="18" charset="2"/>
                <a:cs typeface="Arial" panose="020B0604020202020204" pitchFamily="34" charset="0"/>
              </a:rPr>
              <a:t>q</a:t>
            </a:r>
            <a:endParaRPr lang="en-US" sz="4400" dirty="0">
              <a:latin typeface="Symbol" panose="05050102010706020507" pitchFamily="18" charset="2"/>
              <a:cs typeface="Arial" panose="020B0604020202020204" pitchFamily="34" charset="0"/>
            </a:endParaRPr>
          </a:p>
        </p:txBody>
      </p:sp>
      <p:sp>
        <p:nvSpPr>
          <p:cNvPr id="11" name="Arc 10"/>
          <p:cNvSpPr/>
          <p:nvPr/>
        </p:nvSpPr>
        <p:spPr>
          <a:xfrm>
            <a:off x="4935818" y="2719166"/>
            <a:ext cx="2129118" cy="2561389"/>
          </a:xfrm>
          <a:prstGeom prst="arc">
            <a:avLst>
              <a:gd name="adj1" fmla="val 16494527"/>
              <a:gd name="adj2" fmla="val 225687"/>
            </a:avLst>
          </a:prstGeom>
          <a:ln w="57150">
            <a:solidFill>
              <a:srgbClr val="FF0000"/>
            </a:solidFill>
            <a:headEnd type="arrow" w="lg" len="lg"/>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Title 1"/>
          <p:cNvSpPr txBox="1">
            <a:spLocks/>
          </p:cNvSpPr>
          <p:nvPr/>
        </p:nvSpPr>
        <p:spPr>
          <a:xfrm>
            <a:off x="-323850" y="13838"/>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a:solidFill>
                  <a:srgbClr val="00386B"/>
                </a:solidFill>
                <a:latin typeface="Interstate Regular" pitchFamily="50" charset="0"/>
              </a:rPr>
              <a:t> </a:t>
            </a:r>
            <a:r>
              <a:rPr lang="en-US" kern="0" dirty="0" smtClean="0">
                <a:solidFill>
                  <a:srgbClr val="00386B"/>
                </a:solidFill>
                <a:latin typeface="Interstate Regular" pitchFamily="50" charset="0"/>
              </a:rPr>
              <a:t>    Applying the Angle Measures</a:t>
            </a:r>
            <a:endParaRPr lang="en-US" kern="0" dirty="0">
              <a:solidFill>
                <a:srgbClr val="00386B"/>
              </a:solidFill>
              <a:latin typeface="Interstate Regular" pitchFamily="50" charset="0"/>
            </a:endParaRPr>
          </a:p>
        </p:txBody>
      </p:sp>
      <p:sp>
        <p:nvSpPr>
          <p:cNvPr id="10" name="TextBox 9"/>
          <p:cNvSpPr txBox="1"/>
          <p:nvPr/>
        </p:nvSpPr>
        <p:spPr>
          <a:xfrm>
            <a:off x="2910168" y="3592728"/>
            <a:ext cx="2514600" cy="769441"/>
          </a:xfrm>
          <a:prstGeom prst="rect">
            <a:avLst/>
          </a:prstGeom>
          <a:noFill/>
        </p:spPr>
        <p:txBody>
          <a:bodyPr wrap="square" rtlCol="0">
            <a:spAutoFit/>
          </a:bodyPr>
          <a:lstStyle/>
          <a:p>
            <a:r>
              <a:rPr lang="en-US" sz="4400" dirty="0" smtClean="0">
                <a:latin typeface="Symbol" panose="05050102010706020507" pitchFamily="18" charset="2"/>
                <a:cs typeface="Arial" panose="020B0604020202020204" pitchFamily="34" charset="0"/>
              </a:rPr>
              <a:t>p</a:t>
            </a:r>
            <a:endParaRPr lang="en-US" sz="4400" dirty="0">
              <a:latin typeface="Symbol" panose="05050102010706020507" pitchFamily="18" charset="2"/>
              <a:cs typeface="Arial" panose="020B0604020202020204" pitchFamily="34" charset="0"/>
            </a:endParaRPr>
          </a:p>
        </p:txBody>
      </p:sp>
      <p:cxnSp>
        <p:nvCxnSpPr>
          <p:cNvPr id="16" name="Straight Arrow Connector 15"/>
          <p:cNvCxnSpPr/>
          <p:nvPr/>
        </p:nvCxnSpPr>
        <p:spPr>
          <a:xfrm flipV="1">
            <a:off x="5405718" y="2142750"/>
            <a:ext cx="0" cy="1829352"/>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386418" y="4020036"/>
            <a:ext cx="2019300" cy="0"/>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405718" y="3972102"/>
            <a:ext cx="19050" cy="2199818"/>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125136" y="1758029"/>
            <a:ext cx="2514600" cy="769441"/>
          </a:xfrm>
          <a:prstGeom prst="rect">
            <a:avLst/>
          </a:prstGeom>
          <a:noFill/>
        </p:spPr>
        <p:txBody>
          <a:bodyPr wrap="square" rtlCol="0">
            <a:spAutoFit/>
          </a:bodyPr>
          <a:lstStyle/>
          <a:p>
            <a:r>
              <a:rPr lang="en-US" sz="4400" dirty="0">
                <a:latin typeface="Symbol" panose="05050102010706020507" pitchFamily="18" charset="2"/>
                <a:cs typeface="Arial" panose="020B0604020202020204" pitchFamily="34" charset="0"/>
              </a:rPr>
              <a:t> </a:t>
            </a:r>
            <a:r>
              <a:rPr lang="en-US" sz="4400" dirty="0" smtClean="0">
                <a:latin typeface="Symbol" panose="05050102010706020507" pitchFamily="18" charset="2"/>
                <a:cs typeface="Arial" panose="020B0604020202020204" pitchFamily="34" charset="0"/>
              </a:rPr>
              <a:t>1.1p</a:t>
            </a:r>
            <a:endParaRPr lang="en-US" sz="4400" dirty="0">
              <a:latin typeface="Symbol" panose="05050102010706020507" pitchFamily="18" charset="2"/>
              <a:cs typeface="Arial" panose="020B0604020202020204" pitchFamily="34" charset="0"/>
            </a:endParaRPr>
          </a:p>
        </p:txBody>
      </p:sp>
      <p:sp>
        <p:nvSpPr>
          <p:cNvPr id="17" name="Oval 16"/>
          <p:cNvSpPr/>
          <p:nvPr/>
        </p:nvSpPr>
        <p:spPr>
          <a:xfrm>
            <a:off x="92075" y="4843411"/>
            <a:ext cx="47625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Arrow Connector 18"/>
          <p:cNvCxnSpPr/>
          <p:nvPr/>
        </p:nvCxnSpPr>
        <p:spPr>
          <a:xfrm flipV="1">
            <a:off x="1117600" y="5072011"/>
            <a:ext cx="876300" cy="1785990"/>
          </a:xfrm>
          <a:prstGeom prst="straightConnector1">
            <a:avLst/>
          </a:prstGeom>
          <a:ln w="571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30200" y="5072011"/>
            <a:ext cx="787400" cy="1785989"/>
          </a:xfrm>
          <a:prstGeom prst="straightConnector1">
            <a:avLst/>
          </a:prstGeom>
          <a:ln w="571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386668" y="4023035"/>
            <a:ext cx="1128432" cy="1573664"/>
          </a:xfrm>
          <a:prstGeom prst="straightConnector1">
            <a:avLst/>
          </a:prstGeom>
          <a:ln w="571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405718" y="2358199"/>
            <a:ext cx="997884" cy="1668419"/>
          </a:xfrm>
          <a:prstGeom prst="straightConnector1">
            <a:avLst/>
          </a:prstGeom>
          <a:ln w="571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5424768" y="3999861"/>
            <a:ext cx="1957668" cy="26756"/>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515100" y="5393702"/>
            <a:ext cx="2514600" cy="769441"/>
          </a:xfrm>
          <a:prstGeom prst="rect">
            <a:avLst/>
          </a:prstGeom>
          <a:noFill/>
        </p:spPr>
        <p:txBody>
          <a:bodyPr wrap="square" rtlCol="0">
            <a:spAutoFit/>
          </a:bodyPr>
          <a:lstStyle/>
          <a:p>
            <a:r>
              <a:rPr lang="en-US" sz="4400" dirty="0" smtClean="0">
                <a:latin typeface="Symbol" panose="05050102010706020507" pitchFamily="18" charset="2"/>
                <a:cs typeface="Arial" panose="020B0604020202020204" pitchFamily="34" charset="0"/>
              </a:rPr>
              <a:t>-1.1p</a:t>
            </a:r>
            <a:endParaRPr lang="en-US" sz="4400" dirty="0">
              <a:latin typeface="Symbol" panose="05050102010706020507" pitchFamily="18" charset="2"/>
              <a:cs typeface="Arial" panose="020B0604020202020204" pitchFamily="34" charset="0"/>
            </a:endParaRPr>
          </a:p>
        </p:txBody>
      </p:sp>
      <p:sp>
        <p:nvSpPr>
          <p:cNvPr id="23" name="Arc 22"/>
          <p:cNvSpPr/>
          <p:nvPr/>
        </p:nvSpPr>
        <p:spPr>
          <a:xfrm flipV="1">
            <a:off x="4935818" y="3036328"/>
            <a:ext cx="2129118" cy="2244226"/>
          </a:xfrm>
          <a:prstGeom prst="arc">
            <a:avLst>
              <a:gd name="adj1" fmla="val 17150148"/>
              <a:gd name="adj2" fmla="val 225687"/>
            </a:avLst>
          </a:prstGeom>
          <a:ln w="57150">
            <a:solidFill>
              <a:srgbClr val="00B050"/>
            </a:solidFill>
            <a:headEnd type="arrow" w="lg" len="lg"/>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5700231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323850" y="13838"/>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a:solidFill>
                  <a:srgbClr val="00386B"/>
                </a:solidFill>
                <a:latin typeface="Interstate Regular" pitchFamily="50" charset="0"/>
              </a:rPr>
              <a:t> </a:t>
            </a:r>
            <a:r>
              <a:rPr lang="en-US" kern="0" dirty="0" smtClean="0">
                <a:solidFill>
                  <a:srgbClr val="00386B"/>
                </a:solidFill>
                <a:latin typeface="Interstate Regular" pitchFamily="50" charset="0"/>
              </a:rPr>
              <a:t>    What about wrapping?</a:t>
            </a:r>
            <a:endParaRPr lang="en-US" kern="0" dirty="0">
              <a:solidFill>
                <a:srgbClr val="00386B"/>
              </a:solidFill>
              <a:latin typeface="Interstate Regular" pitchFamily="50" charset="0"/>
            </a:endParaRPr>
          </a:p>
        </p:txBody>
      </p:sp>
      <p:sp>
        <p:nvSpPr>
          <p:cNvPr id="17" name="Oval 16"/>
          <p:cNvSpPr/>
          <p:nvPr/>
        </p:nvSpPr>
        <p:spPr>
          <a:xfrm>
            <a:off x="965200" y="5280555"/>
            <a:ext cx="47625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Arrow Connector 18"/>
          <p:cNvCxnSpPr/>
          <p:nvPr/>
        </p:nvCxnSpPr>
        <p:spPr>
          <a:xfrm flipH="1" flipV="1">
            <a:off x="8051800" y="1498600"/>
            <a:ext cx="1092200" cy="2066818"/>
          </a:xfrm>
          <a:prstGeom prst="straightConnector1">
            <a:avLst/>
          </a:prstGeom>
          <a:ln w="571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1" y="3592728"/>
            <a:ext cx="1203324" cy="1916427"/>
          </a:xfrm>
          <a:prstGeom prst="straightConnector1">
            <a:avLst/>
          </a:prstGeom>
          <a:ln w="571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1942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C:\Users\bbrown\Desktop\desktop 110913\bouncing ball animat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66800"/>
            <a:ext cx="13032038" cy="73152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323850" y="13838"/>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     </a:t>
            </a:r>
            <a:r>
              <a:rPr lang="en-US" kern="0" dirty="0" smtClean="0">
                <a:solidFill>
                  <a:srgbClr val="00386B"/>
                </a:solidFill>
                <a:latin typeface="Interstate Regular" pitchFamily="50" charset="0"/>
              </a:rPr>
              <a:t>Animation: </a:t>
            </a:r>
          </a:p>
          <a:p>
            <a:r>
              <a:rPr lang="en-US" kern="0" dirty="0">
                <a:solidFill>
                  <a:srgbClr val="00386B"/>
                </a:solidFill>
                <a:latin typeface="Interstate Regular" pitchFamily="50" charset="0"/>
              </a:rPr>
              <a:t> </a:t>
            </a:r>
            <a:r>
              <a:rPr lang="en-US" kern="0" dirty="0" smtClean="0">
                <a:solidFill>
                  <a:srgbClr val="00386B"/>
                </a:solidFill>
                <a:latin typeface="Interstate Regular" pitchFamily="50" charset="0"/>
              </a:rPr>
              <a:t>    Using </a:t>
            </a:r>
            <a:r>
              <a:rPr lang="en-US" kern="0" dirty="0" smtClean="0">
                <a:solidFill>
                  <a:srgbClr val="00386B"/>
                </a:solidFill>
                <a:latin typeface="Interstate Regular" pitchFamily="50" charset="0"/>
              </a:rPr>
              <a:t>Radians</a:t>
            </a:r>
            <a:endParaRPr lang="en-US" kern="0" dirty="0">
              <a:solidFill>
                <a:srgbClr val="00386B"/>
              </a:solidFill>
              <a:latin typeface="Interstate Regular" pitchFamily="50" charset="0"/>
            </a:endParaRPr>
          </a:p>
        </p:txBody>
      </p:sp>
      <p:sp>
        <p:nvSpPr>
          <p:cNvPr id="11" name="Title 1"/>
          <p:cNvSpPr txBox="1">
            <a:spLocks/>
          </p:cNvSpPr>
          <p:nvPr/>
        </p:nvSpPr>
        <p:spPr>
          <a:xfrm>
            <a:off x="457200" y="4512706"/>
            <a:ext cx="9086850" cy="2345294"/>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endParaRPr lang="en-US" kern="0" dirty="0">
              <a:solidFill>
                <a:srgbClr val="00386B"/>
              </a:solidFill>
            </a:endParaRPr>
          </a:p>
        </p:txBody>
      </p:sp>
    </p:spTree>
    <p:extLst>
      <p:ext uri="{BB962C8B-B14F-4D97-AF65-F5344CB8AC3E}">
        <p14:creationId xmlns:p14="http://schemas.microsoft.com/office/powerpoint/2010/main" val="7621333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C:\Users\bbrown\Desktop\desktop 110913\bouncing ball animat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14500"/>
            <a:ext cx="11521813" cy="6467474"/>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323850" y="13838"/>
            <a:ext cx="9867900" cy="1700662"/>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     </a:t>
            </a:r>
            <a:r>
              <a:rPr lang="en-US" kern="0" dirty="0" smtClean="0">
                <a:solidFill>
                  <a:srgbClr val="00386B"/>
                </a:solidFill>
                <a:latin typeface="Interstate Regular" pitchFamily="50" charset="0"/>
              </a:rPr>
              <a:t>Animation: </a:t>
            </a:r>
          </a:p>
          <a:p>
            <a:r>
              <a:rPr lang="en-US" kern="0" dirty="0">
                <a:solidFill>
                  <a:srgbClr val="00386B"/>
                </a:solidFill>
                <a:latin typeface="Interstate Regular" pitchFamily="50" charset="0"/>
              </a:rPr>
              <a:t> </a:t>
            </a:r>
            <a:r>
              <a:rPr lang="en-US" kern="0" dirty="0" smtClean="0">
                <a:solidFill>
                  <a:srgbClr val="00386B"/>
                </a:solidFill>
                <a:latin typeface="Interstate Regular" pitchFamily="50" charset="0"/>
              </a:rPr>
              <a:t>    Resolving a Vector into Components</a:t>
            </a:r>
            <a:endParaRPr lang="en-US" kern="0" dirty="0">
              <a:solidFill>
                <a:srgbClr val="00386B"/>
              </a:solidFill>
              <a:latin typeface="Interstate Regular" pitchFamily="50" charset="0"/>
            </a:endParaRPr>
          </a:p>
        </p:txBody>
      </p:sp>
      <p:sp>
        <p:nvSpPr>
          <p:cNvPr id="11" name="Title 1"/>
          <p:cNvSpPr txBox="1">
            <a:spLocks/>
          </p:cNvSpPr>
          <p:nvPr/>
        </p:nvSpPr>
        <p:spPr>
          <a:xfrm>
            <a:off x="457200" y="3810000"/>
            <a:ext cx="9086850" cy="3048000"/>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endParaRPr lang="en-US" kern="0" dirty="0">
              <a:solidFill>
                <a:srgbClr val="00386B"/>
              </a:solidFill>
            </a:endParaRPr>
          </a:p>
        </p:txBody>
      </p:sp>
    </p:spTree>
    <p:extLst>
      <p:ext uri="{BB962C8B-B14F-4D97-AF65-F5344CB8AC3E}">
        <p14:creationId xmlns:p14="http://schemas.microsoft.com/office/powerpoint/2010/main" val="10474390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C:\Users\bbrown\Desktop\desktop 110913\bouncing ball animat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165" y="-1066800"/>
            <a:ext cx="13032038" cy="73152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323850" y="13838"/>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     </a:t>
            </a:r>
            <a:r>
              <a:rPr lang="en-US" kern="0" dirty="0" smtClean="0">
                <a:solidFill>
                  <a:srgbClr val="00386B"/>
                </a:solidFill>
                <a:latin typeface="Interstate Regular" pitchFamily="50" charset="0"/>
              </a:rPr>
              <a:t>Animation: </a:t>
            </a:r>
          </a:p>
          <a:p>
            <a:r>
              <a:rPr lang="en-US" kern="0" dirty="0">
                <a:solidFill>
                  <a:srgbClr val="00386B"/>
                </a:solidFill>
                <a:latin typeface="Interstate Regular" pitchFamily="50" charset="0"/>
              </a:rPr>
              <a:t> </a:t>
            </a:r>
            <a:r>
              <a:rPr lang="en-US" kern="0" dirty="0" smtClean="0">
                <a:solidFill>
                  <a:srgbClr val="00386B"/>
                </a:solidFill>
                <a:latin typeface="Interstate Regular" pitchFamily="50" charset="0"/>
              </a:rPr>
              <a:t>    Using </a:t>
            </a:r>
            <a:r>
              <a:rPr lang="en-US" kern="0" dirty="0" smtClean="0">
                <a:solidFill>
                  <a:srgbClr val="00386B"/>
                </a:solidFill>
                <a:latin typeface="Interstate Regular" pitchFamily="50" charset="0"/>
              </a:rPr>
              <a:t>Radians</a:t>
            </a:r>
            <a:endParaRPr lang="en-US" kern="0" dirty="0">
              <a:solidFill>
                <a:srgbClr val="00386B"/>
              </a:solidFill>
              <a:latin typeface="Interstate Regular" pitchFamily="50" charset="0"/>
            </a:endParaRPr>
          </a:p>
        </p:txBody>
      </p:sp>
      <p:sp>
        <p:nvSpPr>
          <p:cNvPr id="11" name="Title 1"/>
          <p:cNvSpPr txBox="1">
            <a:spLocks/>
          </p:cNvSpPr>
          <p:nvPr/>
        </p:nvSpPr>
        <p:spPr>
          <a:xfrm>
            <a:off x="457200" y="4512706"/>
            <a:ext cx="9086850" cy="2345294"/>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endParaRPr lang="en-US" kern="0" dirty="0">
              <a:solidFill>
                <a:srgbClr val="00386B"/>
              </a:solidFill>
            </a:endParaRPr>
          </a:p>
        </p:txBody>
      </p:sp>
    </p:spTree>
    <p:extLst>
      <p:ext uri="{BB962C8B-B14F-4D97-AF65-F5344CB8AC3E}">
        <p14:creationId xmlns:p14="http://schemas.microsoft.com/office/powerpoint/2010/main" val="22251100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1348878"/>
            <a:ext cx="8229600" cy="4525963"/>
          </a:xfrm>
        </p:spPr>
        <p:txBody>
          <a:bodyPr/>
          <a:lstStyle/>
          <a:p>
            <a:r>
              <a:rPr lang="en-US" dirty="0" smtClean="0">
                <a:latin typeface="Georgia" panose="02040502050405020303" pitchFamily="18" charset="0"/>
              </a:rPr>
              <a:t>Vectors = magnitude and direction</a:t>
            </a:r>
          </a:p>
          <a:p>
            <a:r>
              <a:rPr lang="en-US" dirty="0" smtClean="0">
                <a:latin typeface="Georgia" panose="02040502050405020303" pitchFamily="18" charset="0"/>
              </a:rPr>
              <a:t>Scalar vs. Vector</a:t>
            </a:r>
          </a:p>
          <a:p>
            <a:r>
              <a:rPr lang="en-US" dirty="0" smtClean="0">
                <a:latin typeface="Georgia" panose="02040502050405020303" pitchFamily="18" charset="0"/>
              </a:rPr>
              <a:t>Speed vs. Velocity</a:t>
            </a:r>
          </a:p>
        </p:txBody>
      </p:sp>
      <p:sp>
        <p:nvSpPr>
          <p:cNvPr id="6" name="TextBox 5"/>
          <p:cNvSpPr txBox="1"/>
          <p:nvPr/>
        </p:nvSpPr>
        <p:spPr>
          <a:xfrm>
            <a:off x="3653118" y="3385553"/>
            <a:ext cx="2514600" cy="769441"/>
          </a:xfrm>
          <a:prstGeom prst="rect">
            <a:avLst/>
          </a:prstGeom>
          <a:noFill/>
        </p:spPr>
        <p:txBody>
          <a:bodyPr wrap="square" rtlCol="0">
            <a:spAutoFit/>
          </a:bodyPr>
          <a:lstStyle/>
          <a:p>
            <a:r>
              <a:rPr lang="en-US" sz="4400" dirty="0" smtClean="0">
                <a:latin typeface="Georgia" panose="02040502050405020303" pitchFamily="18" charset="0"/>
                <a:cs typeface="Arial" panose="020B0604020202020204" pitchFamily="34" charset="0"/>
              </a:rPr>
              <a:t>c</a:t>
            </a:r>
            <a:endParaRPr lang="en-US" sz="4400" dirty="0">
              <a:latin typeface="Georgia" panose="02040502050405020303" pitchFamily="18" charset="0"/>
              <a:cs typeface="Arial" panose="020B0604020202020204" pitchFamily="34" charset="0"/>
            </a:endParaRPr>
          </a:p>
        </p:txBody>
      </p:sp>
      <p:cxnSp>
        <p:nvCxnSpPr>
          <p:cNvPr id="8" name="Straight Arrow Connector 7"/>
          <p:cNvCxnSpPr/>
          <p:nvPr/>
        </p:nvCxnSpPr>
        <p:spPr>
          <a:xfrm flipV="1">
            <a:off x="1905000" y="3048000"/>
            <a:ext cx="4495800" cy="20574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itle 1"/>
          <p:cNvSpPr txBox="1">
            <a:spLocks/>
          </p:cNvSpPr>
          <p:nvPr/>
        </p:nvSpPr>
        <p:spPr>
          <a:xfrm>
            <a:off x="-323850" y="13838"/>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     Vectors</a:t>
            </a:r>
            <a:endParaRPr lang="en-US" kern="0" dirty="0">
              <a:solidFill>
                <a:srgbClr val="00386B"/>
              </a:solidFill>
              <a:latin typeface="Interstate Regular" pitchFamily="50" charset="0"/>
            </a:endParaRPr>
          </a:p>
        </p:txBody>
      </p:sp>
      <p:sp>
        <p:nvSpPr>
          <p:cNvPr id="2" name="Oval 1"/>
          <p:cNvSpPr/>
          <p:nvPr/>
        </p:nvSpPr>
        <p:spPr>
          <a:xfrm>
            <a:off x="1600200" y="4914900"/>
            <a:ext cx="47625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257931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a:xfrm>
            <a:off x="6010275" y="4899212"/>
            <a:ext cx="47625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1600200" y="4914900"/>
            <a:ext cx="47625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6096000" y="2819400"/>
            <a:ext cx="47625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419100" y="1348878"/>
            <a:ext cx="8229600" cy="4525963"/>
          </a:xfrm>
        </p:spPr>
        <p:txBody>
          <a:bodyPr/>
          <a:lstStyle/>
          <a:p>
            <a:r>
              <a:rPr lang="en-US" dirty="0" smtClean="0">
                <a:latin typeface="Georgia" panose="02040502050405020303" pitchFamily="18" charset="0"/>
              </a:rPr>
              <a:t>Resolving a vector into components</a:t>
            </a:r>
          </a:p>
        </p:txBody>
      </p:sp>
      <p:sp>
        <p:nvSpPr>
          <p:cNvPr id="4" name="TextBox 3"/>
          <p:cNvSpPr txBox="1"/>
          <p:nvPr/>
        </p:nvSpPr>
        <p:spPr>
          <a:xfrm>
            <a:off x="3733800" y="5105400"/>
            <a:ext cx="2514600" cy="769441"/>
          </a:xfrm>
          <a:prstGeom prst="rect">
            <a:avLst/>
          </a:prstGeom>
          <a:noFill/>
        </p:spPr>
        <p:txBody>
          <a:bodyPr wrap="square" rtlCol="0">
            <a:spAutoFit/>
          </a:bodyPr>
          <a:lstStyle/>
          <a:p>
            <a:r>
              <a:rPr lang="en-US" sz="4400" dirty="0" smtClean="0">
                <a:latin typeface="Arial" panose="020B0604020202020204" pitchFamily="34" charset="0"/>
                <a:cs typeface="Arial" panose="020B0604020202020204" pitchFamily="34" charset="0"/>
              </a:rPr>
              <a:t>a</a:t>
            </a:r>
            <a:endParaRPr lang="en-US" sz="4400" dirty="0">
              <a:latin typeface="Arial" panose="020B0604020202020204" pitchFamily="34" charset="0"/>
              <a:cs typeface="Arial" panose="020B0604020202020204" pitchFamily="34" charset="0"/>
            </a:endParaRPr>
          </a:p>
        </p:txBody>
      </p:sp>
      <p:sp>
        <p:nvSpPr>
          <p:cNvPr id="5" name="TextBox 4"/>
          <p:cNvSpPr txBox="1"/>
          <p:nvPr/>
        </p:nvSpPr>
        <p:spPr>
          <a:xfrm>
            <a:off x="6400800" y="3760700"/>
            <a:ext cx="2514600" cy="769441"/>
          </a:xfrm>
          <a:prstGeom prst="rect">
            <a:avLst/>
          </a:prstGeom>
          <a:noFill/>
        </p:spPr>
        <p:txBody>
          <a:bodyPr wrap="square" rtlCol="0">
            <a:spAutoFit/>
          </a:bodyPr>
          <a:lstStyle/>
          <a:p>
            <a:r>
              <a:rPr lang="en-US" sz="4400" dirty="0" smtClean="0">
                <a:latin typeface="Arial" panose="020B0604020202020204" pitchFamily="34" charset="0"/>
                <a:cs typeface="Arial" panose="020B0604020202020204" pitchFamily="34" charset="0"/>
              </a:rPr>
              <a:t>b</a:t>
            </a:r>
            <a:endParaRPr lang="en-US" sz="4400" dirty="0">
              <a:latin typeface="Arial" panose="020B0604020202020204" pitchFamily="34" charset="0"/>
              <a:cs typeface="Arial" panose="020B0604020202020204" pitchFamily="34" charset="0"/>
            </a:endParaRPr>
          </a:p>
        </p:txBody>
      </p:sp>
      <p:sp>
        <p:nvSpPr>
          <p:cNvPr id="6" name="TextBox 5"/>
          <p:cNvSpPr txBox="1"/>
          <p:nvPr/>
        </p:nvSpPr>
        <p:spPr>
          <a:xfrm>
            <a:off x="3653118" y="3385553"/>
            <a:ext cx="2514600" cy="769441"/>
          </a:xfrm>
          <a:prstGeom prst="rect">
            <a:avLst/>
          </a:prstGeom>
          <a:noFill/>
        </p:spPr>
        <p:txBody>
          <a:bodyPr wrap="square" rtlCol="0">
            <a:spAutoFit/>
          </a:bodyPr>
          <a:lstStyle/>
          <a:p>
            <a:r>
              <a:rPr lang="en-US" sz="4400" dirty="0" smtClean="0">
                <a:latin typeface="Arial" panose="020B0604020202020204" pitchFamily="34" charset="0"/>
                <a:cs typeface="Arial" panose="020B0604020202020204" pitchFamily="34" charset="0"/>
              </a:rPr>
              <a:t>c</a:t>
            </a:r>
            <a:endParaRPr lang="en-US" sz="4400" dirty="0">
              <a:latin typeface="Arial" panose="020B0604020202020204" pitchFamily="34" charset="0"/>
              <a:cs typeface="Arial" panose="020B0604020202020204" pitchFamily="34" charset="0"/>
            </a:endParaRPr>
          </a:p>
        </p:txBody>
      </p:sp>
      <p:sp>
        <p:nvSpPr>
          <p:cNvPr id="7" name="TextBox 6"/>
          <p:cNvSpPr txBox="1"/>
          <p:nvPr/>
        </p:nvSpPr>
        <p:spPr>
          <a:xfrm>
            <a:off x="3124200" y="4412159"/>
            <a:ext cx="2514600" cy="769441"/>
          </a:xfrm>
          <a:prstGeom prst="rect">
            <a:avLst/>
          </a:prstGeom>
          <a:noFill/>
        </p:spPr>
        <p:txBody>
          <a:bodyPr wrap="square" rtlCol="0">
            <a:spAutoFit/>
          </a:bodyPr>
          <a:lstStyle/>
          <a:p>
            <a:r>
              <a:rPr lang="en-US" sz="4400" dirty="0" smtClean="0">
                <a:latin typeface="Symbol" panose="05050102010706020507" pitchFamily="18" charset="2"/>
                <a:cs typeface="Arial" panose="020B0604020202020204" pitchFamily="34" charset="0"/>
              </a:rPr>
              <a:t>q</a:t>
            </a:r>
            <a:endParaRPr lang="en-US" sz="4400" dirty="0">
              <a:latin typeface="Symbol" panose="05050102010706020507" pitchFamily="18" charset="2"/>
              <a:cs typeface="Arial" panose="020B0604020202020204" pitchFamily="34" charset="0"/>
            </a:endParaRPr>
          </a:p>
        </p:txBody>
      </p:sp>
      <p:cxnSp>
        <p:nvCxnSpPr>
          <p:cNvPr id="8" name="Straight Arrow Connector 7"/>
          <p:cNvCxnSpPr/>
          <p:nvPr/>
        </p:nvCxnSpPr>
        <p:spPr>
          <a:xfrm flipV="1">
            <a:off x="1905000" y="3048000"/>
            <a:ext cx="4495800" cy="20574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905000" y="5127812"/>
            <a:ext cx="4419600" cy="0"/>
          </a:xfrm>
          <a:prstGeom prst="straightConnector1">
            <a:avLst/>
          </a:prstGeom>
          <a:ln w="571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6324600" y="3180254"/>
            <a:ext cx="0" cy="1947558"/>
          </a:xfrm>
          <a:prstGeom prst="straightConnector1">
            <a:avLst/>
          </a:prstGeom>
          <a:ln w="571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1" name="Arc 10"/>
          <p:cNvSpPr/>
          <p:nvPr/>
        </p:nvSpPr>
        <p:spPr>
          <a:xfrm>
            <a:off x="3128682" y="4419600"/>
            <a:ext cx="681318" cy="145524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Title 1"/>
          <p:cNvSpPr txBox="1">
            <a:spLocks/>
          </p:cNvSpPr>
          <p:nvPr/>
        </p:nvSpPr>
        <p:spPr>
          <a:xfrm>
            <a:off x="-323850" y="13838"/>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    Vector Components</a:t>
            </a:r>
            <a:endParaRPr lang="en-US" kern="0" dirty="0">
              <a:solidFill>
                <a:srgbClr val="00386B"/>
              </a:solidFill>
              <a:latin typeface="Interstate Regular" pitchFamily="50" charset="0"/>
            </a:endParaRPr>
          </a:p>
        </p:txBody>
      </p:sp>
    </p:spTree>
    <p:extLst>
      <p:ext uri="{BB962C8B-B14F-4D97-AF65-F5344CB8AC3E}">
        <p14:creationId xmlns:p14="http://schemas.microsoft.com/office/powerpoint/2010/main" val="31961091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Georgia" panose="02040502050405020303" pitchFamily="18" charset="0"/>
              </a:rPr>
              <a:t>Hypotenuse and two legs</a:t>
            </a:r>
          </a:p>
        </p:txBody>
      </p:sp>
      <p:sp>
        <p:nvSpPr>
          <p:cNvPr id="4" name="TextBox 3"/>
          <p:cNvSpPr txBox="1"/>
          <p:nvPr/>
        </p:nvSpPr>
        <p:spPr>
          <a:xfrm>
            <a:off x="3886200" y="4495800"/>
            <a:ext cx="2514600" cy="769441"/>
          </a:xfrm>
          <a:prstGeom prst="rect">
            <a:avLst/>
          </a:prstGeom>
          <a:noFill/>
        </p:spPr>
        <p:txBody>
          <a:bodyPr wrap="square" rtlCol="0">
            <a:spAutoFit/>
          </a:bodyPr>
          <a:lstStyle/>
          <a:p>
            <a:r>
              <a:rPr lang="en-US" sz="4400" dirty="0" smtClean="0">
                <a:latin typeface="Georgia" panose="02040502050405020303" pitchFamily="18" charset="0"/>
                <a:cs typeface="Arial" panose="020B0604020202020204" pitchFamily="34" charset="0"/>
              </a:rPr>
              <a:t>adjacent</a:t>
            </a:r>
            <a:endParaRPr lang="en-US" sz="4400" dirty="0">
              <a:latin typeface="Georgia" panose="02040502050405020303" pitchFamily="18" charset="0"/>
              <a:cs typeface="Arial" panose="020B0604020202020204" pitchFamily="34" charset="0"/>
            </a:endParaRPr>
          </a:p>
        </p:txBody>
      </p:sp>
      <p:sp>
        <p:nvSpPr>
          <p:cNvPr id="5" name="TextBox 4"/>
          <p:cNvSpPr txBox="1"/>
          <p:nvPr/>
        </p:nvSpPr>
        <p:spPr>
          <a:xfrm>
            <a:off x="6629400" y="3145286"/>
            <a:ext cx="2514600" cy="769441"/>
          </a:xfrm>
          <a:prstGeom prst="rect">
            <a:avLst/>
          </a:prstGeom>
          <a:noFill/>
        </p:spPr>
        <p:txBody>
          <a:bodyPr wrap="square" rtlCol="0">
            <a:spAutoFit/>
          </a:bodyPr>
          <a:lstStyle/>
          <a:p>
            <a:r>
              <a:rPr lang="en-US" sz="4400" dirty="0">
                <a:latin typeface="Georgia" panose="02040502050405020303" pitchFamily="18" charset="0"/>
                <a:cs typeface="Arial" panose="020B0604020202020204" pitchFamily="34" charset="0"/>
              </a:rPr>
              <a:t>o</a:t>
            </a:r>
            <a:r>
              <a:rPr lang="en-US" sz="4400" dirty="0" smtClean="0">
                <a:latin typeface="Georgia" panose="02040502050405020303" pitchFamily="18" charset="0"/>
                <a:cs typeface="Arial" panose="020B0604020202020204" pitchFamily="34" charset="0"/>
              </a:rPr>
              <a:t>pposite</a:t>
            </a:r>
          </a:p>
        </p:txBody>
      </p:sp>
      <p:sp>
        <p:nvSpPr>
          <p:cNvPr id="6" name="TextBox 5"/>
          <p:cNvSpPr txBox="1"/>
          <p:nvPr/>
        </p:nvSpPr>
        <p:spPr>
          <a:xfrm rot="20138805">
            <a:off x="2234100" y="2760564"/>
            <a:ext cx="3304196" cy="769441"/>
          </a:xfrm>
          <a:prstGeom prst="rect">
            <a:avLst/>
          </a:prstGeom>
          <a:noFill/>
        </p:spPr>
        <p:txBody>
          <a:bodyPr wrap="square" rtlCol="0">
            <a:spAutoFit/>
          </a:bodyPr>
          <a:lstStyle/>
          <a:p>
            <a:r>
              <a:rPr lang="en-US" sz="4400" dirty="0" smtClean="0">
                <a:latin typeface="Georgia" panose="02040502050405020303" pitchFamily="18" charset="0"/>
                <a:cs typeface="Arial" panose="020B0604020202020204" pitchFamily="34" charset="0"/>
              </a:rPr>
              <a:t>hypotenuse</a:t>
            </a:r>
            <a:endParaRPr lang="en-US" sz="4400" dirty="0">
              <a:latin typeface="Georgia" panose="02040502050405020303" pitchFamily="18" charset="0"/>
              <a:cs typeface="Arial" panose="020B0604020202020204" pitchFamily="34" charset="0"/>
            </a:endParaRPr>
          </a:p>
        </p:txBody>
      </p:sp>
      <p:sp>
        <p:nvSpPr>
          <p:cNvPr id="7" name="TextBox 6"/>
          <p:cNvSpPr txBox="1"/>
          <p:nvPr/>
        </p:nvSpPr>
        <p:spPr>
          <a:xfrm>
            <a:off x="3276600" y="3802559"/>
            <a:ext cx="2514600" cy="769441"/>
          </a:xfrm>
          <a:prstGeom prst="rect">
            <a:avLst/>
          </a:prstGeom>
          <a:noFill/>
        </p:spPr>
        <p:txBody>
          <a:bodyPr wrap="square" rtlCol="0">
            <a:spAutoFit/>
          </a:bodyPr>
          <a:lstStyle/>
          <a:p>
            <a:r>
              <a:rPr lang="en-US" sz="4400" dirty="0" smtClean="0">
                <a:latin typeface="Symbol" panose="05050102010706020507" pitchFamily="18" charset="2"/>
                <a:cs typeface="Arial" panose="020B0604020202020204" pitchFamily="34" charset="0"/>
              </a:rPr>
              <a:t>q</a:t>
            </a:r>
            <a:endParaRPr lang="en-US" sz="4400" dirty="0">
              <a:latin typeface="Symbol" panose="05050102010706020507" pitchFamily="18" charset="2"/>
              <a:cs typeface="Arial" panose="020B0604020202020204" pitchFamily="34" charset="0"/>
            </a:endParaRPr>
          </a:p>
        </p:txBody>
      </p:sp>
      <p:cxnSp>
        <p:nvCxnSpPr>
          <p:cNvPr id="8" name="Straight Arrow Connector 7"/>
          <p:cNvCxnSpPr/>
          <p:nvPr/>
        </p:nvCxnSpPr>
        <p:spPr>
          <a:xfrm flipV="1">
            <a:off x="2057400" y="2438400"/>
            <a:ext cx="4495800" cy="20574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057400" y="4518212"/>
            <a:ext cx="4419600" cy="0"/>
          </a:xfrm>
          <a:prstGeom prst="straightConnector1">
            <a:avLst/>
          </a:prstGeom>
          <a:ln w="571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6477000" y="2570654"/>
            <a:ext cx="0" cy="1947558"/>
          </a:xfrm>
          <a:prstGeom prst="straightConnector1">
            <a:avLst/>
          </a:prstGeom>
          <a:ln w="571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1" name="Arc 10"/>
          <p:cNvSpPr/>
          <p:nvPr/>
        </p:nvSpPr>
        <p:spPr>
          <a:xfrm>
            <a:off x="3281082" y="3810000"/>
            <a:ext cx="681318" cy="145524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Title 1"/>
          <p:cNvSpPr txBox="1">
            <a:spLocks/>
          </p:cNvSpPr>
          <p:nvPr/>
        </p:nvSpPr>
        <p:spPr>
          <a:xfrm>
            <a:off x="-323850" y="13838"/>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     Right Triangle Trigonometry</a:t>
            </a:r>
            <a:endParaRPr lang="en-US" kern="0" dirty="0">
              <a:solidFill>
                <a:srgbClr val="00386B"/>
              </a:solidFill>
              <a:latin typeface="Interstate Regular" pitchFamily="50" charset="0"/>
            </a:endParaRPr>
          </a:p>
        </p:txBody>
      </p:sp>
    </p:spTree>
    <p:extLst>
      <p:ext uri="{BB962C8B-B14F-4D97-AF65-F5344CB8AC3E}">
        <p14:creationId xmlns:p14="http://schemas.microsoft.com/office/powerpoint/2010/main" val="9172838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Georgia" panose="02040502050405020303" pitchFamily="18" charset="0"/>
              </a:rPr>
              <a:t>sine (sin), cosine (cos), and tangent (tan)</a:t>
            </a:r>
          </a:p>
          <a:p>
            <a:r>
              <a:rPr lang="en-US" dirty="0" smtClean="0">
                <a:latin typeface="Georgia" panose="02040502050405020303" pitchFamily="18" charset="0"/>
              </a:rPr>
              <a:t>SOH-CAH-TOA</a:t>
            </a:r>
          </a:p>
        </p:txBody>
      </p:sp>
      <p:sp>
        <p:nvSpPr>
          <p:cNvPr id="4" name="TextBox 3"/>
          <p:cNvSpPr txBox="1"/>
          <p:nvPr/>
        </p:nvSpPr>
        <p:spPr>
          <a:xfrm>
            <a:off x="3886200" y="4495800"/>
            <a:ext cx="2514600" cy="769441"/>
          </a:xfrm>
          <a:prstGeom prst="rect">
            <a:avLst/>
          </a:prstGeom>
          <a:noFill/>
        </p:spPr>
        <p:txBody>
          <a:bodyPr wrap="square" rtlCol="0">
            <a:spAutoFit/>
          </a:bodyPr>
          <a:lstStyle/>
          <a:p>
            <a:r>
              <a:rPr lang="en-US" sz="4400" dirty="0" smtClean="0">
                <a:latin typeface="Georgia" panose="02040502050405020303" pitchFamily="18" charset="0"/>
                <a:cs typeface="Arial" panose="020B0604020202020204" pitchFamily="34" charset="0"/>
              </a:rPr>
              <a:t>adjacent</a:t>
            </a:r>
            <a:endParaRPr lang="en-US" sz="4400" dirty="0">
              <a:latin typeface="Georgia" panose="02040502050405020303" pitchFamily="18" charset="0"/>
              <a:cs typeface="Arial" panose="020B0604020202020204" pitchFamily="34" charset="0"/>
            </a:endParaRPr>
          </a:p>
        </p:txBody>
      </p:sp>
      <p:sp>
        <p:nvSpPr>
          <p:cNvPr id="5" name="TextBox 4"/>
          <p:cNvSpPr txBox="1"/>
          <p:nvPr/>
        </p:nvSpPr>
        <p:spPr>
          <a:xfrm>
            <a:off x="6629400" y="3145286"/>
            <a:ext cx="2514600" cy="769441"/>
          </a:xfrm>
          <a:prstGeom prst="rect">
            <a:avLst/>
          </a:prstGeom>
          <a:noFill/>
        </p:spPr>
        <p:txBody>
          <a:bodyPr wrap="square" rtlCol="0">
            <a:spAutoFit/>
          </a:bodyPr>
          <a:lstStyle/>
          <a:p>
            <a:r>
              <a:rPr lang="en-US" sz="4400" dirty="0">
                <a:latin typeface="Georgia" panose="02040502050405020303" pitchFamily="18" charset="0"/>
                <a:cs typeface="Arial" panose="020B0604020202020204" pitchFamily="34" charset="0"/>
              </a:rPr>
              <a:t>o</a:t>
            </a:r>
            <a:r>
              <a:rPr lang="en-US" sz="4400" dirty="0" smtClean="0">
                <a:latin typeface="Georgia" panose="02040502050405020303" pitchFamily="18" charset="0"/>
                <a:cs typeface="Arial" panose="020B0604020202020204" pitchFamily="34" charset="0"/>
              </a:rPr>
              <a:t>pposite</a:t>
            </a:r>
          </a:p>
        </p:txBody>
      </p:sp>
      <p:sp>
        <p:nvSpPr>
          <p:cNvPr id="6" name="TextBox 5"/>
          <p:cNvSpPr txBox="1"/>
          <p:nvPr/>
        </p:nvSpPr>
        <p:spPr>
          <a:xfrm rot="20138805">
            <a:off x="2234100" y="2760564"/>
            <a:ext cx="3304196" cy="769441"/>
          </a:xfrm>
          <a:prstGeom prst="rect">
            <a:avLst/>
          </a:prstGeom>
          <a:noFill/>
        </p:spPr>
        <p:txBody>
          <a:bodyPr wrap="square" rtlCol="0">
            <a:spAutoFit/>
          </a:bodyPr>
          <a:lstStyle/>
          <a:p>
            <a:r>
              <a:rPr lang="en-US" sz="4400" dirty="0" smtClean="0">
                <a:latin typeface="Georgia" panose="02040502050405020303" pitchFamily="18" charset="0"/>
                <a:cs typeface="Arial" panose="020B0604020202020204" pitchFamily="34" charset="0"/>
              </a:rPr>
              <a:t>hypotenuse</a:t>
            </a:r>
            <a:endParaRPr lang="en-US" sz="4400" dirty="0">
              <a:latin typeface="Georgia" panose="02040502050405020303" pitchFamily="18" charset="0"/>
              <a:cs typeface="Arial" panose="020B0604020202020204" pitchFamily="34" charset="0"/>
            </a:endParaRPr>
          </a:p>
        </p:txBody>
      </p:sp>
      <p:sp>
        <p:nvSpPr>
          <p:cNvPr id="7" name="TextBox 6"/>
          <p:cNvSpPr txBox="1"/>
          <p:nvPr/>
        </p:nvSpPr>
        <p:spPr>
          <a:xfrm>
            <a:off x="3276600" y="3802559"/>
            <a:ext cx="2514600" cy="769441"/>
          </a:xfrm>
          <a:prstGeom prst="rect">
            <a:avLst/>
          </a:prstGeom>
          <a:noFill/>
        </p:spPr>
        <p:txBody>
          <a:bodyPr wrap="square" rtlCol="0">
            <a:spAutoFit/>
          </a:bodyPr>
          <a:lstStyle/>
          <a:p>
            <a:r>
              <a:rPr lang="en-US" sz="4400" dirty="0" smtClean="0">
                <a:latin typeface="Symbol" panose="05050102010706020507" pitchFamily="18" charset="2"/>
                <a:cs typeface="Arial" panose="020B0604020202020204" pitchFamily="34" charset="0"/>
              </a:rPr>
              <a:t>q</a:t>
            </a:r>
            <a:endParaRPr lang="en-US" sz="4400" dirty="0">
              <a:latin typeface="Symbol" panose="05050102010706020507" pitchFamily="18" charset="2"/>
              <a:cs typeface="Arial" panose="020B0604020202020204" pitchFamily="34" charset="0"/>
            </a:endParaRPr>
          </a:p>
        </p:txBody>
      </p:sp>
      <p:cxnSp>
        <p:nvCxnSpPr>
          <p:cNvPr id="8" name="Straight Arrow Connector 7"/>
          <p:cNvCxnSpPr/>
          <p:nvPr/>
        </p:nvCxnSpPr>
        <p:spPr>
          <a:xfrm flipV="1">
            <a:off x="2057400" y="2438400"/>
            <a:ext cx="4495800" cy="20574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057400" y="4518212"/>
            <a:ext cx="4419600" cy="0"/>
          </a:xfrm>
          <a:prstGeom prst="straightConnector1">
            <a:avLst/>
          </a:prstGeom>
          <a:ln w="571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6477000" y="2570654"/>
            <a:ext cx="0" cy="1947558"/>
          </a:xfrm>
          <a:prstGeom prst="straightConnector1">
            <a:avLst/>
          </a:prstGeom>
          <a:ln w="571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1" name="Arc 10"/>
          <p:cNvSpPr/>
          <p:nvPr/>
        </p:nvSpPr>
        <p:spPr>
          <a:xfrm>
            <a:off x="3281082" y="3810000"/>
            <a:ext cx="681318" cy="145524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Title 1"/>
          <p:cNvSpPr txBox="1">
            <a:spLocks/>
          </p:cNvSpPr>
          <p:nvPr/>
        </p:nvSpPr>
        <p:spPr>
          <a:xfrm>
            <a:off x="-323850" y="13838"/>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     Right Triangle Trigonometry</a:t>
            </a:r>
            <a:endParaRPr lang="en-US" kern="0" dirty="0">
              <a:solidFill>
                <a:srgbClr val="00386B"/>
              </a:solidFill>
              <a:latin typeface="Interstate Regular" pitchFamily="50" charset="0"/>
            </a:endParaRPr>
          </a:p>
        </p:txBody>
      </p:sp>
    </p:spTree>
    <p:extLst>
      <p:ext uri="{BB962C8B-B14F-4D97-AF65-F5344CB8AC3E}">
        <p14:creationId xmlns:p14="http://schemas.microsoft.com/office/powerpoint/2010/main" val="1878733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21" name="Rectangle 2"/>
          <p:cNvSpPr>
            <a:spLocks noGrp="1" noChangeArrowheads="1"/>
          </p:cNvSpPr>
          <p:nvPr>
            <p:ph type="title"/>
          </p:nvPr>
        </p:nvSpPr>
        <p:spPr/>
        <p:txBody>
          <a:bodyPr/>
          <a:lstStyle/>
          <a:p>
            <a:pPr eaLnBrk="1" hangingPunct="1"/>
            <a:r>
              <a:rPr lang="en-US" dirty="0" smtClean="0"/>
              <a:t>Trigonometry Review</a:t>
            </a:r>
          </a:p>
        </p:txBody>
      </p:sp>
      <p:sp>
        <p:nvSpPr>
          <p:cNvPr id="78867" name="Rectangle 19"/>
          <p:cNvSpPr>
            <a:spLocks noGrp="1" noChangeArrowheads="1"/>
          </p:cNvSpPr>
          <p:nvPr>
            <p:ph idx="1"/>
          </p:nvPr>
        </p:nvSpPr>
        <p:spPr>
          <a:xfrm>
            <a:off x="1384300" y="1746250"/>
            <a:ext cx="7607300" cy="1878013"/>
          </a:xfrm>
        </p:spPr>
        <p:txBody>
          <a:bodyPr/>
          <a:lstStyle/>
          <a:p>
            <a:pPr eaLnBrk="1" hangingPunct="1">
              <a:buFontTx/>
              <a:buNone/>
            </a:pPr>
            <a:r>
              <a:rPr lang="en-US" dirty="0" smtClean="0">
                <a:latin typeface="Georgia" panose="02040502050405020303" pitchFamily="18" charset="0"/>
              </a:rPr>
              <a:t>sin θ  = opp / hyp              SOH 	</a:t>
            </a:r>
          </a:p>
          <a:p>
            <a:pPr eaLnBrk="1" hangingPunct="1">
              <a:buFontTx/>
              <a:buNone/>
            </a:pPr>
            <a:r>
              <a:rPr lang="en-US" dirty="0" smtClean="0">
                <a:latin typeface="Georgia" panose="02040502050405020303" pitchFamily="18" charset="0"/>
              </a:rPr>
              <a:t>cos θ =  adj / hyp 	         CAH</a:t>
            </a:r>
          </a:p>
          <a:p>
            <a:pPr eaLnBrk="1" hangingPunct="1">
              <a:buFontTx/>
              <a:buNone/>
            </a:pPr>
            <a:r>
              <a:rPr lang="en-US" dirty="0" smtClean="0">
                <a:latin typeface="Georgia" panose="02040502050405020303" pitchFamily="18" charset="0"/>
              </a:rPr>
              <a:t>tan θ  =  opp / adj              TOA</a:t>
            </a:r>
          </a:p>
        </p:txBody>
      </p:sp>
      <p:grpSp>
        <p:nvGrpSpPr>
          <p:cNvPr id="25623" name="Group 3"/>
          <p:cNvGrpSpPr>
            <a:grpSpLocks/>
          </p:cNvGrpSpPr>
          <p:nvPr/>
        </p:nvGrpSpPr>
        <p:grpSpPr bwMode="auto">
          <a:xfrm>
            <a:off x="1851025" y="3792536"/>
            <a:ext cx="6721475" cy="2878137"/>
            <a:chOff x="1300" y="1300"/>
            <a:chExt cx="4234" cy="1813"/>
          </a:xfrm>
        </p:grpSpPr>
        <p:sp>
          <p:nvSpPr>
            <p:cNvPr id="25625" name="Arc 4"/>
            <p:cNvSpPr>
              <a:spLocks/>
            </p:cNvSpPr>
            <p:nvPr/>
          </p:nvSpPr>
          <p:spPr bwMode="auto">
            <a:xfrm>
              <a:off x="2086" y="2479"/>
              <a:ext cx="78" cy="37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p:spPr>
          <p:txBody>
            <a:bodyPr wrap="none" anchor="ctr"/>
            <a:lstStyle/>
            <a:p>
              <a:endParaRPr lang="en-US" dirty="0">
                <a:latin typeface="Georgia" panose="02040502050405020303" pitchFamily="18" charset="0"/>
              </a:endParaRPr>
            </a:p>
          </p:txBody>
        </p:sp>
        <p:grpSp>
          <p:nvGrpSpPr>
            <p:cNvPr id="25626" name="Group 6"/>
            <p:cNvGrpSpPr>
              <a:grpSpLocks/>
            </p:cNvGrpSpPr>
            <p:nvPr/>
          </p:nvGrpSpPr>
          <p:grpSpPr bwMode="auto">
            <a:xfrm>
              <a:off x="1300" y="1300"/>
              <a:ext cx="4234" cy="1813"/>
              <a:chOff x="1300" y="1300"/>
              <a:chExt cx="4234" cy="1813"/>
            </a:xfrm>
          </p:grpSpPr>
          <p:grpSp>
            <p:nvGrpSpPr>
              <p:cNvPr id="25627" name="Group 7"/>
              <p:cNvGrpSpPr>
                <a:grpSpLocks/>
              </p:cNvGrpSpPr>
              <p:nvPr/>
            </p:nvGrpSpPr>
            <p:grpSpPr bwMode="auto">
              <a:xfrm>
                <a:off x="1300" y="1300"/>
                <a:ext cx="3011" cy="1563"/>
                <a:chOff x="1213" y="724"/>
                <a:chExt cx="3011" cy="1563"/>
              </a:xfrm>
            </p:grpSpPr>
            <p:sp>
              <p:nvSpPr>
                <p:cNvPr id="25632" name="Line 8"/>
                <p:cNvSpPr>
                  <a:spLocks noChangeShapeType="1"/>
                </p:cNvSpPr>
                <p:nvPr/>
              </p:nvSpPr>
              <p:spPr bwMode="auto">
                <a:xfrm>
                  <a:off x="1222" y="2287"/>
                  <a:ext cx="3002" cy="0"/>
                </a:xfrm>
                <a:prstGeom prst="line">
                  <a:avLst/>
                </a:prstGeom>
                <a:noFill/>
                <a:ln w="38100">
                  <a:solidFill>
                    <a:schemeClr val="tx1"/>
                  </a:solidFill>
                  <a:round/>
                  <a:headEnd/>
                  <a:tailEnd/>
                </a:ln>
              </p:spPr>
              <p:txBody>
                <a:bodyPr/>
                <a:lstStyle/>
                <a:p>
                  <a:endParaRPr lang="en-US" dirty="0">
                    <a:latin typeface="Georgia" panose="02040502050405020303" pitchFamily="18" charset="0"/>
                  </a:endParaRPr>
                </a:p>
              </p:txBody>
            </p:sp>
            <p:sp>
              <p:nvSpPr>
                <p:cNvPr id="25633" name="Line 9"/>
                <p:cNvSpPr>
                  <a:spLocks noChangeShapeType="1"/>
                </p:cNvSpPr>
                <p:nvPr/>
              </p:nvSpPr>
              <p:spPr bwMode="auto">
                <a:xfrm flipV="1">
                  <a:off x="4224" y="724"/>
                  <a:ext cx="0" cy="1562"/>
                </a:xfrm>
                <a:prstGeom prst="line">
                  <a:avLst/>
                </a:prstGeom>
                <a:noFill/>
                <a:ln w="38100">
                  <a:solidFill>
                    <a:schemeClr val="tx1"/>
                  </a:solidFill>
                  <a:round/>
                  <a:headEnd/>
                  <a:tailEnd/>
                </a:ln>
              </p:spPr>
              <p:txBody>
                <a:bodyPr/>
                <a:lstStyle/>
                <a:p>
                  <a:endParaRPr lang="en-US" dirty="0">
                    <a:latin typeface="Georgia" panose="02040502050405020303" pitchFamily="18" charset="0"/>
                  </a:endParaRPr>
                </a:p>
              </p:txBody>
            </p:sp>
            <p:sp>
              <p:nvSpPr>
                <p:cNvPr id="25634" name="Line 10"/>
                <p:cNvSpPr>
                  <a:spLocks noChangeShapeType="1"/>
                </p:cNvSpPr>
                <p:nvPr/>
              </p:nvSpPr>
              <p:spPr bwMode="auto">
                <a:xfrm flipH="1">
                  <a:off x="1213" y="724"/>
                  <a:ext cx="3011" cy="1554"/>
                </a:xfrm>
                <a:prstGeom prst="line">
                  <a:avLst/>
                </a:prstGeom>
                <a:noFill/>
                <a:ln w="38100">
                  <a:solidFill>
                    <a:schemeClr val="tx1"/>
                  </a:solidFill>
                  <a:round/>
                  <a:headEnd/>
                  <a:tailEnd/>
                </a:ln>
              </p:spPr>
              <p:txBody>
                <a:bodyPr/>
                <a:lstStyle/>
                <a:p>
                  <a:endParaRPr lang="en-US" dirty="0">
                    <a:latin typeface="Georgia" panose="02040502050405020303" pitchFamily="18" charset="0"/>
                  </a:endParaRPr>
                </a:p>
              </p:txBody>
            </p:sp>
            <p:sp>
              <p:nvSpPr>
                <p:cNvPr id="25635" name="Line 11"/>
                <p:cNvSpPr>
                  <a:spLocks noChangeShapeType="1"/>
                </p:cNvSpPr>
                <p:nvPr/>
              </p:nvSpPr>
              <p:spPr bwMode="auto">
                <a:xfrm flipH="1">
                  <a:off x="3962" y="1990"/>
                  <a:ext cx="262" cy="0"/>
                </a:xfrm>
                <a:prstGeom prst="line">
                  <a:avLst/>
                </a:prstGeom>
                <a:noFill/>
                <a:ln w="31750">
                  <a:solidFill>
                    <a:schemeClr val="tx1"/>
                  </a:solidFill>
                  <a:round/>
                  <a:headEnd/>
                  <a:tailEnd/>
                </a:ln>
              </p:spPr>
              <p:txBody>
                <a:bodyPr/>
                <a:lstStyle/>
                <a:p>
                  <a:endParaRPr lang="en-US" dirty="0">
                    <a:latin typeface="Georgia" panose="02040502050405020303" pitchFamily="18" charset="0"/>
                  </a:endParaRPr>
                </a:p>
              </p:txBody>
            </p:sp>
            <p:sp>
              <p:nvSpPr>
                <p:cNvPr id="25636" name="Line 12"/>
                <p:cNvSpPr>
                  <a:spLocks noChangeShapeType="1"/>
                </p:cNvSpPr>
                <p:nvPr/>
              </p:nvSpPr>
              <p:spPr bwMode="auto">
                <a:xfrm>
                  <a:off x="3961" y="1990"/>
                  <a:ext cx="9" cy="297"/>
                </a:xfrm>
                <a:prstGeom prst="line">
                  <a:avLst/>
                </a:prstGeom>
                <a:noFill/>
                <a:ln w="31750">
                  <a:solidFill>
                    <a:schemeClr val="tx1"/>
                  </a:solidFill>
                  <a:round/>
                  <a:headEnd/>
                  <a:tailEnd/>
                </a:ln>
              </p:spPr>
              <p:txBody>
                <a:bodyPr/>
                <a:lstStyle/>
                <a:p>
                  <a:endParaRPr lang="en-US" dirty="0">
                    <a:latin typeface="Georgia" panose="02040502050405020303" pitchFamily="18" charset="0"/>
                  </a:endParaRPr>
                </a:p>
              </p:txBody>
            </p:sp>
          </p:grpSp>
          <p:sp>
            <p:nvSpPr>
              <p:cNvPr id="25628" name="Text Box 13"/>
              <p:cNvSpPr txBox="1">
                <a:spLocks noChangeArrowheads="1"/>
              </p:cNvSpPr>
              <p:nvPr/>
            </p:nvSpPr>
            <p:spPr bwMode="auto">
              <a:xfrm rot="-1620245">
                <a:off x="1942" y="1751"/>
                <a:ext cx="1998" cy="250"/>
              </a:xfrm>
              <a:prstGeom prst="rect">
                <a:avLst/>
              </a:prstGeom>
              <a:noFill/>
              <a:ln w="9525">
                <a:noFill/>
                <a:miter lim="800000"/>
                <a:headEnd/>
                <a:tailEnd/>
              </a:ln>
            </p:spPr>
            <p:txBody>
              <a:bodyPr>
                <a:spAutoFit/>
              </a:bodyPr>
              <a:lstStyle/>
              <a:p>
                <a:pPr>
                  <a:spcBef>
                    <a:spcPct val="50000"/>
                  </a:spcBef>
                </a:pPr>
                <a:r>
                  <a:rPr lang="en-US" sz="2000" dirty="0">
                    <a:latin typeface="Georgia" panose="02040502050405020303" pitchFamily="18" charset="0"/>
                  </a:rPr>
                  <a:t>Hypotenuse (hyp)</a:t>
                </a:r>
              </a:p>
            </p:txBody>
          </p:sp>
          <p:sp>
            <p:nvSpPr>
              <p:cNvPr id="25629" name="Text Box 14"/>
              <p:cNvSpPr txBox="1">
                <a:spLocks noChangeArrowheads="1"/>
              </p:cNvSpPr>
              <p:nvPr/>
            </p:nvSpPr>
            <p:spPr bwMode="auto">
              <a:xfrm>
                <a:off x="3656" y="2549"/>
                <a:ext cx="402" cy="250"/>
              </a:xfrm>
              <a:prstGeom prst="rect">
                <a:avLst/>
              </a:prstGeom>
              <a:noFill/>
              <a:ln w="9525">
                <a:noFill/>
                <a:miter lim="800000"/>
                <a:headEnd/>
                <a:tailEnd/>
              </a:ln>
            </p:spPr>
            <p:txBody>
              <a:bodyPr>
                <a:spAutoFit/>
              </a:bodyPr>
              <a:lstStyle/>
              <a:p>
                <a:pPr>
                  <a:spcBef>
                    <a:spcPct val="50000"/>
                  </a:spcBef>
                </a:pPr>
                <a:r>
                  <a:rPr lang="en-US" sz="2000" dirty="0">
                    <a:latin typeface="Georgia" panose="02040502050405020303" pitchFamily="18" charset="0"/>
                  </a:rPr>
                  <a:t>90</a:t>
                </a:r>
                <a:r>
                  <a:rPr lang="en-US" sz="2000" dirty="0">
                    <a:latin typeface="Georgia" panose="02040502050405020303" pitchFamily="18" charset="0"/>
                    <a:cs typeface="Arial" charset="0"/>
                  </a:rPr>
                  <a:t>°</a:t>
                </a:r>
              </a:p>
            </p:txBody>
          </p:sp>
          <p:sp>
            <p:nvSpPr>
              <p:cNvPr id="25630" name="Text Box 15"/>
              <p:cNvSpPr txBox="1">
                <a:spLocks noChangeArrowheads="1"/>
              </p:cNvSpPr>
              <p:nvPr/>
            </p:nvSpPr>
            <p:spPr bwMode="auto">
              <a:xfrm>
                <a:off x="4347" y="1833"/>
                <a:ext cx="1187" cy="442"/>
              </a:xfrm>
              <a:prstGeom prst="rect">
                <a:avLst/>
              </a:prstGeom>
              <a:noFill/>
              <a:ln w="9525">
                <a:noFill/>
                <a:miter lim="800000"/>
                <a:headEnd/>
                <a:tailEnd/>
              </a:ln>
            </p:spPr>
            <p:txBody>
              <a:bodyPr>
                <a:spAutoFit/>
              </a:bodyPr>
              <a:lstStyle/>
              <a:p>
                <a:pPr>
                  <a:spcBef>
                    <a:spcPct val="50000"/>
                  </a:spcBef>
                </a:pPr>
                <a:r>
                  <a:rPr lang="en-US" sz="2000" dirty="0">
                    <a:latin typeface="Georgia" panose="02040502050405020303" pitchFamily="18" charset="0"/>
                  </a:rPr>
                  <a:t>Opposite Side</a:t>
                </a:r>
                <a:br>
                  <a:rPr lang="en-US" sz="2000" dirty="0">
                    <a:latin typeface="Georgia" panose="02040502050405020303" pitchFamily="18" charset="0"/>
                  </a:rPr>
                </a:br>
                <a:r>
                  <a:rPr lang="en-US" sz="2000" dirty="0">
                    <a:latin typeface="Georgia" panose="02040502050405020303" pitchFamily="18" charset="0"/>
                  </a:rPr>
                  <a:t>(opp)</a:t>
                </a:r>
              </a:p>
            </p:txBody>
          </p:sp>
          <p:sp>
            <p:nvSpPr>
              <p:cNvPr id="25631" name="Text Box 16"/>
              <p:cNvSpPr txBox="1">
                <a:spLocks noChangeArrowheads="1"/>
              </p:cNvSpPr>
              <p:nvPr/>
            </p:nvSpPr>
            <p:spPr bwMode="auto">
              <a:xfrm>
                <a:off x="2119" y="2863"/>
                <a:ext cx="2784" cy="250"/>
              </a:xfrm>
              <a:prstGeom prst="rect">
                <a:avLst/>
              </a:prstGeom>
              <a:noFill/>
              <a:ln w="9525">
                <a:noFill/>
                <a:miter lim="800000"/>
                <a:headEnd/>
                <a:tailEnd/>
              </a:ln>
            </p:spPr>
            <p:txBody>
              <a:bodyPr>
                <a:spAutoFit/>
              </a:bodyPr>
              <a:lstStyle/>
              <a:p>
                <a:pPr>
                  <a:spcBef>
                    <a:spcPct val="50000"/>
                  </a:spcBef>
                </a:pPr>
                <a:r>
                  <a:rPr lang="en-US" sz="2000" dirty="0">
                    <a:latin typeface="Georgia" panose="02040502050405020303" pitchFamily="18" charset="0"/>
                  </a:rPr>
                  <a:t>Adjacent Side (adj)</a:t>
                </a:r>
              </a:p>
            </p:txBody>
          </p:sp>
        </p:grpSp>
      </p:grpSp>
      <p:sp>
        <p:nvSpPr>
          <p:cNvPr id="25624" name="Text Box 18"/>
          <p:cNvSpPr txBox="1">
            <a:spLocks noChangeArrowheads="1"/>
          </p:cNvSpPr>
          <p:nvPr/>
        </p:nvSpPr>
        <p:spPr bwMode="auto">
          <a:xfrm>
            <a:off x="457200" y="1138238"/>
            <a:ext cx="7391400" cy="579437"/>
          </a:xfrm>
          <a:prstGeom prst="rect">
            <a:avLst/>
          </a:prstGeom>
          <a:noFill/>
          <a:ln w="9525">
            <a:noFill/>
            <a:miter lim="800000"/>
            <a:headEnd/>
            <a:tailEnd/>
          </a:ln>
        </p:spPr>
        <p:txBody>
          <a:bodyPr>
            <a:spAutoFit/>
          </a:bodyPr>
          <a:lstStyle/>
          <a:p>
            <a:pPr>
              <a:spcBef>
                <a:spcPct val="50000"/>
              </a:spcBef>
            </a:pPr>
            <a:r>
              <a:rPr lang="en-US" sz="3200" dirty="0">
                <a:solidFill>
                  <a:srgbClr val="FF0000"/>
                </a:solidFill>
                <a:latin typeface="Georgia" panose="02040502050405020303" pitchFamily="18" charset="0"/>
              </a:rPr>
              <a:t>Trigonometric </a:t>
            </a:r>
            <a:r>
              <a:rPr lang="en-US" sz="3200" dirty="0" smtClean="0">
                <a:solidFill>
                  <a:srgbClr val="FF0000"/>
                </a:solidFill>
                <a:latin typeface="Georgia" panose="02040502050405020303" pitchFamily="18" charset="0"/>
              </a:rPr>
              <a:t>Functions</a:t>
            </a:r>
            <a:endParaRPr lang="en-US" sz="3200" b="1" i="1" dirty="0">
              <a:solidFill>
                <a:srgbClr val="0000FF"/>
              </a:solidFill>
              <a:latin typeface="Georgia" panose="02040502050405020303" pitchFamily="18" charset="0"/>
            </a:endParaRPr>
          </a:p>
        </p:txBody>
      </p:sp>
      <p:sp>
        <p:nvSpPr>
          <p:cNvPr id="19" name="Title 1"/>
          <p:cNvSpPr txBox="1">
            <a:spLocks/>
          </p:cNvSpPr>
          <p:nvPr/>
        </p:nvSpPr>
        <p:spPr>
          <a:xfrm>
            <a:off x="-323850" y="13838"/>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     Right Triangle Trigonometry</a:t>
            </a:r>
            <a:endParaRPr lang="en-US" kern="0" dirty="0">
              <a:solidFill>
                <a:srgbClr val="00386B"/>
              </a:solidFill>
              <a:latin typeface="Interstate Regular" pitchFamily="50" charset="0"/>
            </a:endParaRPr>
          </a:p>
        </p:txBody>
      </p:sp>
      <p:sp>
        <p:nvSpPr>
          <p:cNvPr id="20" name="Rectangle 19"/>
          <p:cNvSpPr txBox="1">
            <a:spLocks noChangeArrowheads="1"/>
          </p:cNvSpPr>
          <p:nvPr/>
        </p:nvSpPr>
        <p:spPr>
          <a:xfrm>
            <a:off x="2745041" y="5657053"/>
            <a:ext cx="415925" cy="633413"/>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3200">
                <a:solidFill>
                  <a:schemeClr val="tx1"/>
                </a:solidFill>
                <a:latin typeface="+mn-lt"/>
              </a:defRPr>
            </a:lvl3pPr>
            <a:lvl4pPr marL="1600200" indent="-228600" algn="l" rtl="0" eaLnBrk="1" fontAlgn="base" hangingPunct="1">
              <a:spcBef>
                <a:spcPct val="20000"/>
              </a:spcBef>
              <a:spcAft>
                <a:spcPct val="0"/>
              </a:spcAft>
              <a:buChar char="–"/>
              <a:defRPr sz="3200">
                <a:solidFill>
                  <a:schemeClr val="tx1"/>
                </a:solidFill>
                <a:latin typeface="+mn-lt"/>
              </a:defRPr>
            </a:lvl4pPr>
            <a:lvl5pPr marL="2057400" indent="-228600" algn="l" rtl="0" eaLnBrk="1" fontAlgn="base" hangingPunct="1">
              <a:spcBef>
                <a:spcPct val="20000"/>
              </a:spcBef>
              <a:spcAft>
                <a:spcPct val="0"/>
              </a:spcAft>
              <a:buChar char="»"/>
              <a:defRPr sz="32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buFontTx/>
              <a:buNone/>
            </a:pPr>
            <a:r>
              <a:rPr lang="en-US" kern="0" dirty="0" smtClean="0">
                <a:latin typeface="Georgia" panose="02040502050405020303" pitchFamily="18" charset="0"/>
              </a:rPr>
              <a:t>θ</a:t>
            </a:r>
          </a:p>
        </p:txBody>
      </p:sp>
    </p:spTree>
    <p:extLst>
      <p:ext uri="{BB962C8B-B14F-4D97-AF65-F5344CB8AC3E}">
        <p14:creationId xmlns:p14="http://schemas.microsoft.com/office/powerpoint/2010/main" val="4616932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867">
                                            <p:txEl>
                                              <p:pRg st="0" end="0"/>
                                            </p:txEl>
                                          </p:spTgt>
                                        </p:tgtEl>
                                        <p:attrNameLst>
                                          <p:attrName>style.visibility</p:attrName>
                                        </p:attrNameLst>
                                      </p:cBhvr>
                                      <p:to>
                                        <p:strVal val="visible"/>
                                      </p:to>
                                    </p:set>
                                    <p:anim calcmode="lin" valueType="num">
                                      <p:cBhvr additive="base">
                                        <p:cTn id="7" dur="500" fill="hold"/>
                                        <p:tgtEl>
                                          <p:spTgt spid="788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8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8867">
                                            <p:txEl>
                                              <p:pRg st="1" end="1"/>
                                            </p:txEl>
                                          </p:spTgt>
                                        </p:tgtEl>
                                        <p:attrNameLst>
                                          <p:attrName>style.visibility</p:attrName>
                                        </p:attrNameLst>
                                      </p:cBhvr>
                                      <p:to>
                                        <p:strVal val="visible"/>
                                      </p:to>
                                    </p:set>
                                    <p:anim calcmode="lin" valueType="num">
                                      <p:cBhvr additive="base">
                                        <p:cTn id="13" dur="500" fill="hold"/>
                                        <p:tgtEl>
                                          <p:spTgt spid="788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88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8867">
                                            <p:txEl>
                                              <p:pRg st="2" end="2"/>
                                            </p:txEl>
                                          </p:spTgt>
                                        </p:tgtEl>
                                        <p:attrNameLst>
                                          <p:attrName>style.visibility</p:attrName>
                                        </p:attrNameLst>
                                      </p:cBhvr>
                                      <p:to>
                                        <p:strVal val="visible"/>
                                      </p:to>
                                    </p:set>
                                    <p:anim calcmode="lin" valueType="num">
                                      <p:cBhvr additive="base">
                                        <p:cTn id="19" dur="500" fill="hold"/>
                                        <p:tgtEl>
                                          <p:spTgt spid="788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88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
                                            <p:txEl>
                                              <p:pRg st="0" end="0"/>
                                            </p:txEl>
                                          </p:spTgt>
                                        </p:tgtEl>
                                        <p:attrNameLst>
                                          <p:attrName>style.visibility</p:attrName>
                                        </p:attrNameLst>
                                      </p:cBhvr>
                                      <p:to>
                                        <p:strVal val="visible"/>
                                      </p:to>
                                    </p:set>
                                    <p:anim calcmode="lin" valueType="num">
                                      <p:cBhvr additive="base">
                                        <p:cTn id="25"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67" grpId="0" build="p" autoUpdateAnimBg="0"/>
      <p:bldP spid="20"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70" name="Rectangle 2"/>
          <p:cNvSpPr>
            <a:spLocks noGrp="1" noChangeArrowheads="1"/>
          </p:cNvSpPr>
          <p:nvPr>
            <p:ph type="title"/>
          </p:nvPr>
        </p:nvSpPr>
        <p:spPr>
          <a:xfrm>
            <a:off x="190500" y="50800"/>
            <a:ext cx="8229600" cy="1143000"/>
          </a:xfrm>
        </p:spPr>
        <p:txBody>
          <a:bodyPr>
            <a:normAutofit/>
          </a:bodyPr>
          <a:lstStyle/>
          <a:p>
            <a:pPr eaLnBrk="1" hangingPunct="1"/>
            <a:r>
              <a:rPr lang="en-US" dirty="0" smtClean="0">
                <a:solidFill>
                  <a:srgbClr val="00396B"/>
                </a:solidFill>
                <a:latin typeface="Interstate Regular" pitchFamily="50" charset="0"/>
              </a:rPr>
              <a:t>Applying the Right Triangle Trig</a:t>
            </a:r>
          </a:p>
        </p:txBody>
      </p:sp>
      <p:sp>
        <p:nvSpPr>
          <p:cNvPr id="77840" name="Rectangle 16"/>
          <p:cNvSpPr>
            <a:spLocks noGrp="1" noChangeArrowheads="1"/>
          </p:cNvSpPr>
          <p:nvPr>
            <p:ph idx="1"/>
          </p:nvPr>
        </p:nvSpPr>
        <p:spPr>
          <a:xfrm>
            <a:off x="395288" y="1006475"/>
            <a:ext cx="3436937" cy="2700338"/>
          </a:xfrm>
        </p:spPr>
        <p:txBody>
          <a:bodyPr/>
          <a:lstStyle/>
          <a:p>
            <a:pPr eaLnBrk="1" hangingPunct="1">
              <a:lnSpc>
                <a:spcPct val="150000"/>
              </a:lnSpc>
              <a:buFontTx/>
              <a:buNone/>
            </a:pPr>
            <a:r>
              <a:rPr lang="en-US" dirty="0" smtClean="0">
                <a:latin typeface="Georgia" panose="02040502050405020303" pitchFamily="18" charset="0"/>
              </a:rPr>
              <a:t>sin θ°   = v</a:t>
            </a:r>
            <a:r>
              <a:rPr lang="en-US" baseline="-25000" dirty="0" smtClean="0">
                <a:latin typeface="Georgia" panose="02040502050405020303" pitchFamily="18" charset="0"/>
              </a:rPr>
              <a:t>y</a:t>
            </a:r>
            <a:r>
              <a:rPr lang="en-US" dirty="0" smtClean="0">
                <a:latin typeface="Georgia" panose="02040502050405020303" pitchFamily="18" charset="0"/>
              </a:rPr>
              <a:t> / v </a:t>
            </a:r>
          </a:p>
          <a:p>
            <a:pPr eaLnBrk="1" hangingPunct="1">
              <a:lnSpc>
                <a:spcPct val="150000"/>
              </a:lnSpc>
              <a:buFontTx/>
              <a:buNone/>
            </a:pPr>
            <a:r>
              <a:rPr lang="en-US" dirty="0" smtClean="0">
                <a:latin typeface="Georgia" panose="02040502050405020303" pitchFamily="18" charset="0"/>
              </a:rPr>
              <a:t>cos θ°  = v</a:t>
            </a:r>
            <a:r>
              <a:rPr lang="en-US" baseline="-25000" dirty="0" smtClean="0">
                <a:latin typeface="Georgia" panose="02040502050405020303" pitchFamily="18" charset="0"/>
              </a:rPr>
              <a:t>x</a:t>
            </a:r>
            <a:r>
              <a:rPr lang="en-US" dirty="0" smtClean="0">
                <a:latin typeface="Georgia" panose="02040502050405020303" pitchFamily="18" charset="0"/>
              </a:rPr>
              <a:t> / v</a:t>
            </a:r>
          </a:p>
          <a:p>
            <a:pPr eaLnBrk="1" hangingPunct="1">
              <a:lnSpc>
                <a:spcPct val="150000"/>
              </a:lnSpc>
              <a:buFontTx/>
              <a:buNone/>
            </a:pPr>
            <a:r>
              <a:rPr lang="en-US" dirty="0" smtClean="0">
                <a:latin typeface="Georgia" panose="02040502050405020303" pitchFamily="18" charset="0"/>
              </a:rPr>
              <a:t>tan θ°   = v</a:t>
            </a:r>
            <a:r>
              <a:rPr lang="en-US" baseline="-25000" dirty="0" smtClean="0">
                <a:latin typeface="Georgia" panose="02040502050405020303" pitchFamily="18" charset="0"/>
              </a:rPr>
              <a:t>y</a:t>
            </a:r>
            <a:r>
              <a:rPr lang="en-US" dirty="0" smtClean="0">
                <a:latin typeface="Georgia" panose="02040502050405020303" pitchFamily="18" charset="0"/>
              </a:rPr>
              <a:t> / v</a:t>
            </a:r>
            <a:r>
              <a:rPr lang="en-US" baseline="-25000" dirty="0" smtClean="0">
                <a:latin typeface="Georgia" panose="02040502050405020303" pitchFamily="18" charset="0"/>
              </a:rPr>
              <a:t>x</a:t>
            </a:r>
          </a:p>
        </p:txBody>
      </p:sp>
      <p:grpSp>
        <p:nvGrpSpPr>
          <p:cNvPr id="27672" name="Group 4"/>
          <p:cNvGrpSpPr>
            <a:grpSpLocks/>
          </p:cNvGrpSpPr>
          <p:nvPr/>
        </p:nvGrpSpPr>
        <p:grpSpPr bwMode="auto">
          <a:xfrm>
            <a:off x="1056355" y="3394076"/>
            <a:ext cx="8232776" cy="3127376"/>
            <a:chOff x="1378" y="2042"/>
            <a:chExt cx="5186" cy="1970"/>
          </a:xfrm>
        </p:grpSpPr>
        <p:sp>
          <p:nvSpPr>
            <p:cNvPr id="27677" name="Arc 5"/>
            <p:cNvSpPr>
              <a:spLocks/>
            </p:cNvSpPr>
            <p:nvPr/>
          </p:nvSpPr>
          <p:spPr bwMode="auto">
            <a:xfrm>
              <a:off x="1684" y="3456"/>
              <a:ext cx="78" cy="1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p:spPr>
          <p:txBody>
            <a:bodyPr wrap="none" anchor="ctr"/>
            <a:lstStyle/>
            <a:p>
              <a:endParaRPr lang="en-US" dirty="0">
                <a:latin typeface="Georgia" panose="02040502050405020303" pitchFamily="18" charset="0"/>
              </a:endParaRPr>
            </a:p>
          </p:txBody>
        </p:sp>
        <p:sp>
          <p:nvSpPr>
            <p:cNvPr id="27678" name="Line 7"/>
            <p:cNvSpPr>
              <a:spLocks noChangeShapeType="1"/>
            </p:cNvSpPr>
            <p:nvPr/>
          </p:nvSpPr>
          <p:spPr bwMode="auto">
            <a:xfrm>
              <a:off x="1387" y="3605"/>
              <a:ext cx="3002" cy="0"/>
            </a:xfrm>
            <a:prstGeom prst="line">
              <a:avLst/>
            </a:prstGeom>
            <a:noFill/>
            <a:ln w="38100">
              <a:solidFill>
                <a:schemeClr val="tx1"/>
              </a:solidFill>
              <a:prstDash val="sysDot"/>
              <a:round/>
              <a:headEnd/>
              <a:tailEnd type="triangle" w="med" len="med"/>
            </a:ln>
          </p:spPr>
          <p:txBody>
            <a:bodyPr/>
            <a:lstStyle/>
            <a:p>
              <a:endParaRPr lang="en-US" dirty="0">
                <a:latin typeface="Georgia" panose="02040502050405020303" pitchFamily="18" charset="0"/>
              </a:endParaRPr>
            </a:p>
          </p:txBody>
        </p:sp>
        <p:sp>
          <p:nvSpPr>
            <p:cNvPr id="27679" name="Line 8"/>
            <p:cNvSpPr>
              <a:spLocks noChangeShapeType="1"/>
            </p:cNvSpPr>
            <p:nvPr/>
          </p:nvSpPr>
          <p:spPr bwMode="auto">
            <a:xfrm flipV="1">
              <a:off x="4389" y="2042"/>
              <a:ext cx="0" cy="1562"/>
            </a:xfrm>
            <a:prstGeom prst="line">
              <a:avLst/>
            </a:prstGeom>
            <a:noFill/>
            <a:ln w="38100">
              <a:solidFill>
                <a:schemeClr val="tx1"/>
              </a:solidFill>
              <a:prstDash val="sysDot"/>
              <a:round/>
              <a:headEnd/>
              <a:tailEnd type="triangle" w="med" len="med"/>
            </a:ln>
          </p:spPr>
          <p:txBody>
            <a:bodyPr/>
            <a:lstStyle/>
            <a:p>
              <a:endParaRPr lang="en-US" dirty="0">
                <a:latin typeface="Georgia" panose="02040502050405020303" pitchFamily="18" charset="0"/>
              </a:endParaRPr>
            </a:p>
          </p:txBody>
        </p:sp>
        <p:sp>
          <p:nvSpPr>
            <p:cNvPr id="27680" name="Line 9"/>
            <p:cNvSpPr>
              <a:spLocks noChangeShapeType="1"/>
            </p:cNvSpPr>
            <p:nvPr/>
          </p:nvSpPr>
          <p:spPr bwMode="auto">
            <a:xfrm flipH="1">
              <a:off x="1378" y="2042"/>
              <a:ext cx="3011" cy="1554"/>
            </a:xfrm>
            <a:prstGeom prst="line">
              <a:avLst/>
            </a:prstGeom>
            <a:noFill/>
            <a:ln w="63500">
              <a:solidFill>
                <a:srgbClr val="FF0000"/>
              </a:solidFill>
              <a:round/>
              <a:headEnd type="triangle" w="med" len="med"/>
              <a:tailEnd/>
            </a:ln>
          </p:spPr>
          <p:txBody>
            <a:bodyPr/>
            <a:lstStyle/>
            <a:p>
              <a:endParaRPr lang="en-US" dirty="0">
                <a:latin typeface="Georgia" panose="02040502050405020303" pitchFamily="18" charset="0"/>
              </a:endParaRPr>
            </a:p>
          </p:txBody>
        </p:sp>
        <p:sp>
          <p:nvSpPr>
            <p:cNvPr id="27681" name="Line 10"/>
            <p:cNvSpPr>
              <a:spLocks noChangeShapeType="1"/>
            </p:cNvSpPr>
            <p:nvPr/>
          </p:nvSpPr>
          <p:spPr bwMode="auto">
            <a:xfrm flipH="1">
              <a:off x="4127" y="3308"/>
              <a:ext cx="262" cy="0"/>
            </a:xfrm>
            <a:prstGeom prst="line">
              <a:avLst/>
            </a:prstGeom>
            <a:noFill/>
            <a:ln w="31750">
              <a:solidFill>
                <a:schemeClr val="tx1"/>
              </a:solidFill>
              <a:round/>
              <a:headEnd/>
              <a:tailEnd/>
            </a:ln>
          </p:spPr>
          <p:txBody>
            <a:bodyPr/>
            <a:lstStyle/>
            <a:p>
              <a:endParaRPr lang="en-US" dirty="0">
                <a:latin typeface="Georgia" panose="02040502050405020303" pitchFamily="18" charset="0"/>
              </a:endParaRPr>
            </a:p>
          </p:txBody>
        </p:sp>
        <p:sp>
          <p:nvSpPr>
            <p:cNvPr id="27682" name="Line 11"/>
            <p:cNvSpPr>
              <a:spLocks noChangeShapeType="1"/>
            </p:cNvSpPr>
            <p:nvPr/>
          </p:nvSpPr>
          <p:spPr bwMode="auto">
            <a:xfrm>
              <a:off x="4126" y="3308"/>
              <a:ext cx="9" cy="297"/>
            </a:xfrm>
            <a:prstGeom prst="line">
              <a:avLst/>
            </a:prstGeom>
            <a:noFill/>
            <a:ln w="31750">
              <a:solidFill>
                <a:schemeClr val="tx1"/>
              </a:solidFill>
              <a:round/>
              <a:headEnd/>
              <a:tailEnd/>
            </a:ln>
          </p:spPr>
          <p:txBody>
            <a:bodyPr/>
            <a:lstStyle/>
            <a:p>
              <a:endParaRPr lang="en-US" dirty="0">
                <a:latin typeface="Georgia" panose="02040502050405020303" pitchFamily="18" charset="0"/>
              </a:endParaRPr>
            </a:p>
          </p:txBody>
        </p:sp>
        <p:sp>
          <p:nvSpPr>
            <p:cNvPr id="27683" name="Text Box 12"/>
            <p:cNvSpPr txBox="1">
              <a:spLocks noChangeArrowheads="1"/>
            </p:cNvSpPr>
            <p:nvPr/>
          </p:nvSpPr>
          <p:spPr bwMode="auto">
            <a:xfrm rot="19979755">
              <a:off x="1788" y="2376"/>
              <a:ext cx="1998" cy="446"/>
            </a:xfrm>
            <a:prstGeom prst="rect">
              <a:avLst/>
            </a:prstGeom>
            <a:noFill/>
            <a:ln w="9525">
              <a:noFill/>
              <a:miter lim="800000"/>
              <a:headEnd/>
              <a:tailEnd/>
            </a:ln>
          </p:spPr>
          <p:txBody>
            <a:bodyPr>
              <a:spAutoFit/>
            </a:bodyPr>
            <a:lstStyle/>
            <a:p>
              <a:pPr>
                <a:spcBef>
                  <a:spcPct val="50000"/>
                </a:spcBef>
              </a:pPr>
              <a:r>
                <a:rPr lang="en-US" sz="4000" dirty="0" smtClean="0">
                  <a:latin typeface="Georgia" panose="02040502050405020303" pitchFamily="18" charset="0"/>
                </a:rPr>
                <a:t>speed = v</a:t>
              </a:r>
              <a:endParaRPr lang="en-US" sz="4000" dirty="0">
                <a:solidFill>
                  <a:srgbClr val="0000FF"/>
                </a:solidFill>
                <a:latin typeface="Georgia" panose="02040502050405020303" pitchFamily="18" charset="0"/>
              </a:endParaRPr>
            </a:p>
          </p:txBody>
        </p:sp>
        <p:sp>
          <p:nvSpPr>
            <p:cNvPr id="27684" name="Text Box 13"/>
            <p:cNvSpPr txBox="1">
              <a:spLocks noChangeArrowheads="1"/>
            </p:cNvSpPr>
            <p:nvPr/>
          </p:nvSpPr>
          <p:spPr bwMode="auto">
            <a:xfrm>
              <a:off x="3734" y="3291"/>
              <a:ext cx="402" cy="250"/>
            </a:xfrm>
            <a:prstGeom prst="rect">
              <a:avLst/>
            </a:prstGeom>
            <a:noFill/>
            <a:ln w="9525">
              <a:noFill/>
              <a:miter lim="800000"/>
              <a:headEnd/>
              <a:tailEnd/>
            </a:ln>
          </p:spPr>
          <p:txBody>
            <a:bodyPr>
              <a:spAutoFit/>
            </a:bodyPr>
            <a:lstStyle/>
            <a:p>
              <a:pPr>
                <a:spcBef>
                  <a:spcPct val="50000"/>
                </a:spcBef>
              </a:pPr>
              <a:r>
                <a:rPr lang="en-US" sz="2000" dirty="0">
                  <a:latin typeface="Georgia" panose="02040502050405020303" pitchFamily="18" charset="0"/>
                </a:rPr>
                <a:t>90</a:t>
              </a:r>
              <a:r>
                <a:rPr lang="en-US" sz="2000" dirty="0">
                  <a:latin typeface="Georgia" panose="02040502050405020303" pitchFamily="18" charset="0"/>
                  <a:cs typeface="Arial" charset="0"/>
                </a:rPr>
                <a:t>°</a:t>
              </a:r>
            </a:p>
          </p:txBody>
        </p:sp>
        <p:sp>
          <p:nvSpPr>
            <p:cNvPr id="27685" name="Text Box 14"/>
            <p:cNvSpPr txBox="1">
              <a:spLocks noChangeArrowheads="1"/>
            </p:cNvSpPr>
            <p:nvPr/>
          </p:nvSpPr>
          <p:spPr bwMode="auto">
            <a:xfrm>
              <a:off x="4448" y="2450"/>
              <a:ext cx="2116" cy="834"/>
            </a:xfrm>
            <a:prstGeom prst="rect">
              <a:avLst/>
            </a:prstGeom>
            <a:noFill/>
            <a:ln w="9525">
              <a:noFill/>
              <a:miter lim="800000"/>
              <a:headEnd/>
              <a:tailEnd/>
            </a:ln>
          </p:spPr>
          <p:txBody>
            <a:bodyPr wrap="square">
              <a:spAutoFit/>
            </a:bodyPr>
            <a:lstStyle/>
            <a:p>
              <a:pPr>
                <a:spcBef>
                  <a:spcPct val="50000"/>
                </a:spcBef>
              </a:pPr>
              <a:r>
                <a:rPr lang="en-US" sz="4000" dirty="0">
                  <a:latin typeface="Georgia" panose="02040502050405020303" pitchFamily="18" charset="0"/>
                </a:rPr>
                <a:t>y component = </a:t>
              </a:r>
              <a:r>
                <a:rPr lang="en-US" sz="4000" dirty="0" smtClean="0">
                  <a:latin typeface="Georgia" panose="02040502050405020303" pitchFamily="18" charset="0"/>
                </a:rPr>
                <a:t>v</a:t>
              </a:r>
              <a:r>
                <a:rPr lang="en-US" sz="4000" baseline="-25000" dirty="0" smtClean="0">
                  <a:latin typeface="Georgia" panose="02040502050405020303" pitchFamily="18" charset="0"/>
                </a:rPr>
                <a:t>y</a:t>
              </a:r>
              <a:endParaRPr lang="en-US" sz="4000" baseline="-25000" dirty="0">
                <a:solidFill>
                  <a:srgbClr val="0000FF"/>
                </a:solidFill>
                <a:latin typeface="Georgia" panose="02040502050405020303" pitchFamily="18" charset="0"/>
              </a:endParaRPr>
            </a:p>
          </p:txBody>
        </p:sp>
        <p:sp>
          <p:nvSpPr>
            <p:cNvPr id="27686" name="Text Box 15"/>
            <p:cNvSpPr txBox="1">
              <a:spLocks noChangeArrowheads="1"/>
            </p:cNvSpPr>
            <p:nvPr/>
          </p:nvSpPr>
          <p:spPr bwMode="auto">
            <a:xfrm>
              <a:off x="1850" y="3605"/>
              <a:ext cx="2784" cy="407"/>
            </a:xfrm>
            <a:prstGeom prst="rect">
              <a:avLst/>
            </a:prstGeom>
            <a:noFill/>
            <a:ln w="9525">
              <a:noFill/>
              <a:miter lim="800000"/>
              <a:headEnd/>
              <a:tailEnd/>
            </a:ln>
          </p:spPr>
          <p:txBody>
            <a:bodyPr>
              <a:spAutoFit/>
            </a:bodyPr>
            <a:lstStyle/>
            <a:p>
              <a:pPr>
                <a:spcBef>
                  <a:spcPct val="50000"/>
                </a:spcBef>
              </a:pPr>
              <a:r>
                <a:rPr lang="en-US" sz="3600" dirty="0">
                  <a:latin typeface="Georgia" panose="02040502050405020303" pitchFamily="18" charset="0"/>
                </a:rPr>
                <a:t>x component = </a:t>
              </a:r>
              <a:r>
                <a:rPr lang="en-US" sz="3600" dirty="0" smtClean="0">
                  <a:latin typeface="Georgia" panose="02040502050405020303" pitchFamily="18" charset="0"/>
                </a:rPr>
                <a:t>v</a:t>
              </a:r>
              <a:r>
                <a:rPr lang="en-US" sz="3600" baseline="-25000" dirty="0" smtClean="0">
                  <a:latin typeface="Georgia" panose="02040502050405020303" pitchFamily="18" charset="0"/>
                </a:rPr>
                <a:t>x</a:t>
              </a:r>
              <a:endParaRPr lang="en-US" sz="3600" baseline="-25000" dirty="0">
                <a:solidFill>
                  <a:srgbClr val="0000FF"/>
                </a:solidFill>
                <a:latin typeface="Georgia" panose="02040502050405020303" pitchFamily="18" charset="0"/>
              </a:endParaRPr>
            </a:p>
          </p:txBody>
        </p:sp>
      </p:grpSp>
      <p:sp>
        <p:nvSpPr>
          <p:cNvPr id="77841" name="Text Box 17"/>
          <p:cNvSpPr txBox="1">
            <a:spLocks noChangeArrowheads="1"/>
          </p:cNvSpPr>
          <p:nvPr/>
        </p:nvSpPr>
        <p:spPr bwMode="auto">
          <a:xfrm>
            <a:off x="5092700" y="1193800"/>
            <a:ext cx="2424113" cy="579438"/>
          </a:xfrm>
          <a:prstGeom prst="rect">
            <a:avLst/>
          </a:prstGeom>
          <a:noFill/>
          <a:ln w="9525">
            <a:noFill/>
            <a:miter lim="800000"/>
            <a:headEnd/>
            <a:tailEnd/>
          </a:ln>
        </p:spPr>
        <p:txBody>
          <a:bodyPr>
            <a:spAutoFit/>
          </a:bodyPr>
          <a:lstStyle/>
          <a:p>
            <a:pPr>
              <a:spcBef>
                <a:spcPct val="50000"/>
              </a:spcBef>
            </a:pPr>
            <a:r>
              <a:rPr lang="en-US" sz="3200" dirty="0" smtClean="0">
                <a:solidFill>
                  <a:srgbClr val="0000FF"/>
                </a:solidFill>
                <a:latin typeface="Georgia" panose="02040502050405020303" pitchFamily="18" charset="0"/>
              </a:rPr>
              <a:t>v</a:t>
            </a:r>
            <a:r>
              <a:rPr lang="en-US" sz="3200" baseline="-25000" dirty="0" smtClean="0">
                <a:solidFill>
                  <a:srgbClr val="0000FF"/>
                </a:solidFill>
                <a:latin typeface="Georgia" panose="02040502050405020303" pitchFamily="18" charset="0"/>
              </a:rPr>
              <a:t>y</a:t>
            </a:r>
            <a:r>
              <a:rPr lang="en-US" sz="3200" dirty="0">
                <a:solidFill>
                  <a:srgbClr val="0000FF"/>
                </a:solidFill>
                <a:latin typeface="Georgia" panose="02040502050405020303" pitchFamily="18" charset="0"/>
              </a:rPr>
              <a:t>= </a:t>
            </a:r>
            <a:r>
              <a:rPr lang="en-US" sz="3200" dirty="0" smtClean="0">
                <a:solidFill>
                  <a:srgbClr val="0000FF"/>
                </a:solidFill>
                <a:latin typeface="Georgia" panose="02040502050405020303" pitchFamily="18" charset="0"/>
              </a:rPr>
              <a:t>v </a:t>
            </a:r>
            <a:r>
              <a:rPr lang="en-US" sz="3200" dirty="0">
                <a:solidFill>
                  <a:srgbClr val="0000FF"/>
                </a:solidFill>
                <a:latin typeface="Georgia" panose="02040502050405020303" pitchFamily="18" charset="0"/>
              </a:rPr>
              <a:t>sin θ°</a:t>
            </a:r>
            <a:r>
              <a:rPr lang="en-US" dirty="0">
                <a:latin typeface="Georgia" panose="02040502050405020303" pitchFamily="18" charset="0"/>
              </a:rPr>
              <a:t> </a:t>
            </a:r>
          </a:p>
        </p:txBody>
      </p:sp>
      <p:sp>
        <p:nvSpPr>
          <p:cNvPr id="77842" name="Line 18"/>
          <p:cNvSpPr>
            <a:spLocks noChangeShapeType="1"/>
          </p:cNvSpPr>
          <p:nvPr/>
        </p:nvSpPr>
        <p:spPr bwMode="auto">
          <a:xfrm>
            <a:off x="3541713" y="1555750"/>
            <a:ext cx="1201737" cy="0"/>
          </a:xfrm>
          <a:prstGeom prst="line">
            <a:avLst/>
          </a:prstGeom>
          <a:noFill/>
          <a:ln w="38100">
            <a:solidFill>
              <a:srgbClr val="FF0000"/>
            </a:solidFill>
            <a:prstDash val="sysDot"/>
            <a:round/>
            <a:headEnd/>
            <a:tailEnd type="triangle" w="med" len="med"/>
          </a:ln>
        </p:spPr>
        <p:txBody>
          <a:bodyPr/>
          <a:lstStyle/>
          <a:p>
            <a:endParaRPr lang="en-US" dirty="0"/>
          </a:p>
        </p:txBody>
      </p:sp>
      <p:sp>
        <p:nvSpPr>
          <p:cNvPr id="77843" name="Line 19"/>
          <p:cNvSpPr>
            <a:spLocks noChangeShapeType="1"/>
          </p:cNvSpPr>
          <p:nvPr/>
        </p:nvSpPr>
        <p:spPr bwMode="auto">
          <a:xfrm>
            <a:off x="3514725" y="2325688"/>
            <a:ext cx="1201738" cy="0"/>
          </a:xfrm>
          <a:prstGeom prst="line">
            <a:avLst/>
          </a:prstGeom>
          <a:noFill/>
          <a:ln w="38100">
            <a:solidFill>
              <a:srgbClr val="FF0000"/>
            </a:solidFill>
            <a:prstDash val="sysDot"/>
            <a:round/>
            <a:headEnd/>
            <a:tailEnd type="triangle" w="med" len="med"/>
          </a:ln>
        </p:spPr>
        <p:txBody>
          <a:bodyPr/>
          <a:lstStyle/>
          <a:p>
            <a:endParaRPr lang="en-US" dirty="0"/>
          </a:p>
        </p:txBody>
      </p:sp>
      <p:sp>
        <p:nvSpPr>
          <p:cNvPr id="77845" name="Text Box 21"/>
          <p:cNvSpPr txBox="1">
            <a:spLocks noChangeArrowheads="1"/>
          </p:cNvSpPr>
          <p:nvPr/>
        </p:nvSpPr>
        <p:spPr bwMode="auto">
          <a:xfrm>
            <a:off x="5022850" y="2027238"/>
            <a:ext cx="2424113" cy="579437"/>
          </a:xfrm>
          <a:prstGeom prst="rect">
            <a:avLst/>
          </a:prstGeom>
          <a:noFill/>
          <a:ln w="9525">
            <a:noFill/>
            <a:miter lim="800000"/>
            <a:headEnd/>
            <a:tailEnd/>
          </a:ln>
        </p:spPr>
        <p:txBody>
          <a:bodyPr>
            <a:spAutoFit/>
          </a:bodyPr>
          <a:lstStyle/>
          <a:p>
            <a:pPr>
              <a:spcBef>
                <a:spcPct val="50000"/>
              </a:spcBef>
            </a:pPr>
            <a:r>
              <a:rPr lang="en-US" sz="3200" dirty="0" smtClean="0">
                <a:solidFill>
                  <a:srgbClr val="0000FF"/>
                </a:solidFill>
                <a:latin typeface="Georgia" panose="02040502050405020303" pitchFamily="18" charset="0"/>
              </a:rPr>
              <a:t>v</a:t>
            </a:r>
            <a:r>
              <a:rPr lang="en-US" sz="3200" baseline="-25000" dirty="0" smtClean="0">
                <a:solidFill>
                  <a:srgbClr val="0000FF"/>
                </a:solidFill>
                <a:latin typeface="Georgia" panose="02040502050405020303" pitchFamily="18" charset="0"/>
              </a:rPr>
              <a:t>x</a:t>
            </a:r>
            <a:r>
              <a:rPr lang="en-US" sz="3200" dirty="0">
                <a:solidFill>
                  <a:srgbClr val="0000FF"/>
                </a:solidFill>
                <a:latin typeface="Georgia" panose="02040502050405020303" pitchFamily="18" charset="0"/>
              </a:rPr>
              <a:t>= </a:t>
            </a:r>
            <a:r>
              <a:rPr lang="en-US" sz="3200" dirty="0" smtClean="0">
                <a:solidFill>
                  <a:srgbClr val="0000FF"/>
                </a:solidFill>
                <a:latin typeface="Georgia" panose="02040502050405020303" pitchFamily="18" charset="0"/>
              </a:rPr>
              <a:t>v </a:t>
            </a:r>
            <a:r>
              <a:rPr lang="en-US" sz="3200" dirty="0">
                <a:solidFill>
                  <a:srgbClr val="0000FF"/>
                </a:solidFill>
                <a:latin typeface="Georgia" panose="02040502050405020303" pitchFamily="18" charset="0"/>
              </a:rPr>
              <a:t>cos θ°</a:t>
            </a:r>
            <a:r>
              <a:rPr lang="en-US" dirty="0">
                <a:latin typeface="Georgia" panose="02040502050405020303" pitchFamily="18" charset="0"/>
              </a:rPr>
              <a:t> </a:t>
            </a:r>
          </a:p>
        </p:txBody>
      </p:sp>
      <p:sp>
        <p:nvSpPr>
          <p:cNvPr id="21" name="TextBox 20"/>
          <p:cNvSpPr txBox="1"/>
          <p:nvPr/>
        </p:nvSpPr>
        <p:spPr>
          <a:xfrm>
            <a:off x="2023936" y="5163049"/>
            <a:ext cx="2514600" cy="769441"/>
          </a:xfrm>
          <a:prstGeom prst="rect">
            <a:avLst/>
          </a:prstGeom>
          <a:noFill/>
        </p:spPr>
        <p:txBody>
          <a:bodyPr wrap="square" rtlCol="0">
            <a:spAutoFit/>
          </a:bodyPr>
          <a:lstStyle/>
          <a:p>
            <a:r>
              <a:rPr lang="en-US" sz="4400" dirty="0" smtClean="0">
                <a:latin typeface="Symbol" panose="05050102010706020507" pitchFamily="18" charset="2"/>
                <a:cs typeface="Arial" panose="020B0604020202020204" pitchFamily="34" charset="0"/>
              </a:rPr>
              <a:t>q</a:t>
            </a:r>
            <a:endParaRPr lang="en-US" sz="4400" dirty="0">
              <a:latin typeface="Symbol" panose="05050102010706020507" pitchFamily="18" charset="2"/>
              <a:cs typeface="Arial" panose="020B0604020202020204" pitchFamily="34" charset="0"/>
            </a:endParaRPr>
          </a:p>
        </p:txBody>
      </p:sp>
    </p:spTree>
    <p:extLst>
      <p:ext uri="{BB962C8B-B14F-4D97-AF65-F5344CB8AC3E}">
        <p14:creationId xmlns:p14="http://schemas.microsoft.com/office/powerpoint/2010/main" val="6300324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840">
                                            <p:txEl>
                                              <p:pRg st="0" end="0"/>
                                            </p:txEl>
                                          </p:spTgt>
                                        </p:tgtEl>
                                        <p:attrNameLst>
                                          <p:attrName>style.visibility</p:attrName>
                                        </p:attrNameLst>
                                      </p:cBhvr>
                                      <p:to>
                                        <p:strVal val="visible"/>
                                      </p:to>
                                    </p:set>
                                    <p:anim calcmode="lin" valueType="num">
                                      <p:cBhvr additive="base">
                                        <p:cTn id="7" dur="500" fill="hold"/>
                                        <p:tgtEl>
                                          <p:spTgt spid="7784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84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7840">
                                            <p:txEl>
                                              <p:pRg st="1" end="1"/>
                                            </p:txEl>
                                          </p:spTgt>
                                        </p:tgtEl>
                                        <p:attrNameLst>
                                          <p:attrName>style.visibility</p:attrName>
                                        </p:attrNameLst>
                                      </p:cBhvr>
                                      <p:to>
                                        <p:strVal val="visible"/>
                                      </p:to>
                                    </p:set>
                                    <p:anim calcmode="lin" valueType="num">
                                      <p:cBhvr additive="base">
                                        <p:cTn id="13" dur="500" fill="hold"/>
                                        <p:tgtEl>
                                          <p:spTgt spid="7784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784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7840">
                                            <p:txEl>
                                              <p:pRg st="2" end="2"/>
                                            </p:txEl>
                                          </p:spTgt>
                                        </p:tgtEl>
                                        <p:attrNameLst>
                                          <p:attrName>style.visibility</p:attrName>
                                        </p:attrNameLst>
                                      </p:cBhvr>
                                      <p:to>
                                        <p:strVal val="visible"/>
                                      </p:to>
                                    </p:set>
                                    <p:anim calcmode="lin" valueType="num">
                                      <p:cBhvr additive="base">
                                        <p:cTn id="19" dur="500" fill="hold"/>
                                        <p:tgtEl>
                                          <p:spTgt spid="7784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784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78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784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78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78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40" grpId="0" build="p" autoUpdateAnimBg="0"/>
      <p:bldP spid="77841" grpId="0"/>
      <p:bldP spid="77842" grpId="0" animBg="1"/>
      <p:bldP spid="77843" grpId="0" animBg="1"/>
      <p:bldP spid="77845" grpId="0"/>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8.0&quot;&gt;&lt;object type=&quot;1&quot; unique_id=&quot;10001&quot;&gt;&lt;object type=&quot;8&quot; unique_id=&quot;10044&quot;&gt;&lt;/object&gt;&lt;object type=&quot;2&quot; unique_id=&quot;10045&quot;&gt;&lt;object type=&quot;3&quot; unique_id=&quot;10046&quot;&gt;&lt;property id=&quot;20148&quot; value=&quot;5&quot;/&gt;&lt;property id=&quot;20300&quot; value=&quot;Slide 1 - &amp;quot;Roles of Variables &amp;quot;&quot;/&gt;&lt;property id=&quot;20307&quot; value=&quot;256&quot;/&gt;&lt;/object&gt;&lt;object type=&quot;3&quot; unique_id=&quot;10048&quot;&gt;&lt;property id=&quot;20148&quot; value=&quot;5&quot;/&gt;&lt;property id=&quot;20300&quot; value=&quot;Slide 20 - &amp;quot;References&amp;quot;&quot;/&gt;&lt;property id=&quot;20307&quot; value=&quot;259&quot;/&gt;&lt;/object&gt;&lt;object type=&quot;3&quot; unique_id=&quot;10475&quot;&gt;&lt;property id=&quot;20148&quot; value=&quot;5&quot;/&gt;&lt;property id=&quot;20300&quot; value=&quot;Slide 3&quot;/&gt;&lt;property id=&quot;20307&quot; value=&quot;268&quot;/&gt;&lt;/object&gt;&lt;object type=&quot;3&quot; unique_id=&quot;10476&quot;&gt;&lt;property id=&quot;20148&quot; value=&quot;5&quot;/&gt;&lt;property id=&quot;20300&quot; value=&quot;Slide 5&quot;/&gt;&lt;property id=&quot;20307&quot; value=&quot;270&quot;/&gt;&lt;/object&gt;&lt;object type=&quot;3&quot; unique_id=&quot;11208&quot;&gt;&lt;property id=&quot;20148&quot; value=&quot;5&quot;/&gt;&lt;property id=&quot;20300&quot; value=&quot;Slide 2&quot;/&gt;&lt;property id=&quot;20307&quot; value=&quot;281&quot;/&gt;&lt;/object&gt;&lt;object type=&quot;3&quot; unique_id=&quot;11209&quot;&gt;&lt;property id=&quot;20148&quot; value=&quot;5&quot;/&gt;&lt;property id=&quot;20300&quot; value=&quot;Slide 4&quot;/&gt;&lt;property id=&quot;20307&quot; value=&quot;297&quot;/&gt;&lt;/object&gt;&lt;object type=&quot;3&quot; unique_id=&quot;11210&quot;&gt;&lt;property id=&quot;20148&quot; value=&quot;5&quot;/&gt;&lt;property id=&quot;20300&quot; value=&quot;Slide 6&quot;/&gt;&lt;property id=&quot;20307&quot; value=&quot;282&quot;/&gt;&lt;/object&gt;&lt;object type=&quot;3&quot; unique_id=&quot;11211&quot;&gt;&lt;property id=&quot;20148&quot; value=&quot;5&quot;/&gt;&lt;property id=&quot;20300&quot; value=&quot;Slide 7&quot;/&gt;&lt;property id=&quot;20307&quot; value=&quot;296&quot;/&gt;&lt;/object&gt;&lt;object type=&quot;3&quot; unique_id=&quot;11212&quot;&gt;&lt;property id=&quot;20148&quot; value=&quot;5&quot;/&gt;&lt;property id=&quot;20300&quot; value=&quot;Slide 8&quot;/&gt;&lt;property id=&quot;20307&quot; value=&quot;283&quot;/&gt;&lt;/object&gt;&lt;object type=&quot;3&quot; unique_id=&quot;11213&quot;&gt;&lt;property id=&quot;20148&quot; value=&quot;5&quot;/&gt;&lt;property id=&quot;20300&quot; value=&quot;Slide 9&quot;/&gt;&lt;property id=&quot;20307&quot; value=&quot;284&quot;/&gt;&lt;/object&gt;&lt;object type=&quot;3&quot; unique_id=&quot;11214&quot;&gt;&lt;property id=&quot;20148&quot; value=&quot;5&quot;/&gt;&lt;property id=&quot;20300&quot; value=&quot;Slide 10&quot;/&gt;&lt;property id=&quot;20307&quot; value=&quot;285&quot;/&gt;&lt;/object&gt;&lt;object type=&quot;3&quot; unique_id=&quot;11215&quot;&gt;&lt;property id=&quot;20148&quot; value=&quot;5&quot;/&gt;&lt;property id=&quot;20300&quot; value=&quot;Slide 11&quot;/&gt;&lt;property id=&quot;20307&quot; value=&quot;290&quot;/&gt;&lt;/object&gt;&lt;object type=&quot;3&quot; unique_id=&quot;11216&quot;&gt;&lt;property id=&quot;20148&quot; value=&quot;5&quot;/&gt;&lt;property id=&quot;20300&quot; value=&quot;Slide 12&quot;/&gt;&lt;property id=&quot;20307&quot; value=&quot;291&quot;/&gt;&lt;/object&gt;&lt;object type=&quot;3&quot; unique_id=&quot;11217&quot;&gt;&lt;property id=&quot;20148&quot; value=&quot;5&quot;/&gt;&lt;property id=&quot;20300&quot; value=&quot;Slide 13&quot;/&gt;&lt;property id=&quot;20307&quot; value=&quot;288&quot;/&gt;&lt;/object&gt;&lt;object type=&quot;3&quot; unique_id=&quot;11218&quot;&gt;&lt;property id=&quot;20148&quot; value=&quot;5&quot;/&gt;&lt;property id=&quot;20300&quot; value=&quot;Slide 14&quot;/&gt;&lt;property id=&quot;20307&quot; value=&quot;289&quot;/&gt;&lt;/object&gt;&lt;object type=&quot;3&quot; unique_id=&quot;11219&quot;&gt;&lt;property id=&quot;20148&quot; value=&quot;5&quot;/&gt;&lt;property id=&quot;20300&quot; value=&quot;Slide 15&quot;/&gt;&lt;property id=&quot;20307&quot; value=&quot;292&quot;/&gt;&lt;/object&gt;&lt;object type=&quot;3&quot; unique_id=&quot;11220&quot;&gt;&lt;property id=&quot;20148&quot; value=&quot;5&quot;/&gt;&lt;property id=&quot;20300&quot; value=&quot;Slide 16&quot;/&gt;&lt;property id=&quot;20307&quot; value=&quot;293&quot;/&gt;&lt;/object&gt;&lt;object type=&quot;3&quot; unique_id=&quot;11221&quot;&gt;&lt;property id=&quot;20148&quot; value=&quot;5&quot;/&gt;&lt;property id=&quot;20300&quot; value=&quot;Slide 17&quot;/&gt;&lt;property id=&quot;20307&quot; value=&quot;294&quot;/&gt;&lt;/object&gt;&lt;object type=&quot;3&quot; unique_id=&quot;11222&quot;&gt;&lt;property id=&quot;20148&quot; value=&quot;5&quot;/&gt;&lt;property id=&quot;20300&quot; value=&quot;Slide 18&quot;/&gt;&lt;property id=&quot;20307&quot; value=&quot;295&quot;/&gt;&lt;/object&gt;&lt;object type=&quot;3&quot; unique_id=&quot;11223&quot;&gt;&lt;property id=&quot;20148&quot; value=&quot;5&quot;/&gt;&lt;property id=&quot;20300&quot; value=&quot;Slide 19 - &amp;quot;Roles Help, Especially with Heavy Use &amp;quot;&quot;/&gt;&lt;property id=&quot;20307&quot; value=&quot;286&quot;/&gt;&lt;/object&gt;&lt;/object&gt;&lt;/object&gt;&lt;/database&gt;"/>
  <p:tag name="SECTOMILLISECCONVERTED" val="1"/>
</p:tagLst>
</file>

<file path=ppt/theme/theme1.xml><?xml version="1.0" encoding="utf-8"?>
<a:theme xmlns:a="http://schemas.openxmlformats.org/drawingml/2006/main" name="PowerPointTemplateAE_2009_1217_NEW NEW Template">
  <a:themeElements>
    <a:clrScheme name="General_PowerPoint_Template_20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neral_PowerPoint_Template_20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eneral_PowerPoint_Template_20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neral_PowerPoint_Template_20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neral_PowerPoint_Template_20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neral_PowerPoint_Template_20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neral_PowerPoint_Template_20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neral_PowerPoint_Template_20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neral_PowerPoint_Template_20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neral_PowerPoint_Template_20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neral_PowerPoint_Template_20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neral_PowerPoint_Template_20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neral_PowerPoint_Template_20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neral_PowerPoint_Template_20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PowerPointTemplateAE_2009_1217_NEW NEW Template</Template>
  <TotalTime>16992</TotalTime>
  <Words>1558</Words>
  <Application>Microsoft Office PowerPoint</Application>
  <PresentationFormat>On-screen Show (4:3)</PresentationFormat>
  <Paragraphs>175</Paragraphs>
  <Slides>17</Slides>
  <Notes>16</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PowerPointTemplateAE_2009_1217_NEW NEW Template</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Trigonometry Review</vt:lpstr>
      <vt:lpstr>Applying the Right Triangle Trig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Name</dc:title>
  <dc:subject>POE - Unit x - Lesson x.y - Lesson title</dc:subject>
  <dc:creator>PLTW Computer Science</dc:creator>
  <cp:lastModifiedBy>Kristen Champion-Terrell</cp:lastModifiedBy>
  <cp:revision>237</cp:revision>
  <dcterms:created xsi:type="dcterms:W3CDTF">2010-01-04T14:07:12Z</dcterms:created>
  <dcterms:modified xsi:type="dcterms:W3CDTF">2014-05-12T03:56:12Z</dcterms:modified>
</cp:coreProperties>
</file>