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6"/>
  </p:notesMasterIdLst>
  <p:handoutMasterIdLst>
    <p:handoutMasterId r:id="rId17"/>
  </p:handout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90" r:id="rId14"/>
    <p:sldId id="273"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8" autoAdjust="0"/>
    <p:restoredTop sz="77163" autoAdjust="0"/>
  </p:normalViewPr>
  <p:slideViewPr>
    <p:cSldViewPr>
      <p:cViewPr varScale="1">
        <p:scale>
          <a:sx n="71" d="100"/>
          <a:sy n="71" d="100"/>
        </p:scale>
        <p:origin x="-139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74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C8F468E-6AC7-48C1-8BFF-49BE0073034E}" type="slidenum">
              <a:rPr lang="tr-TR"/>
              <a:pPr>
                <a:defRPr/>
              </a:pPr>
              <a:t>‹#›</a:t>
            </a:fld>
            <a:endParaRPr lang="tr-TR"/>
          </a:p>
        </p:txBody>
      </p:sp>
    </p:spTree>
    <p:extLst>
      <p:ext uri="{BB962C8B-B14F-4D97-AF65-F5344CB8AC3E}">
        <p14:creationId xmlns:p14="http://schemas.microsoft.com/office/powerpoint/2010/main" val="382050340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794B3F2-CF67-45C5-8DB3-392C6BEF0A58}" type="slidenum">
              <a:rPr lang="tr-TR"/>
              <a:pPr>
                <a:defRPr/>
              </a:pPr>
              <a:t>‹#›</a:t>
            </a:fld>
            <a:endParaRPr lang="tr-TR"/>
          </a:p>
        </p:txBody>
      </p:sp>
    </p:spTree>
    <p:extLst>
      <p:ext uri="{BB962C8B-B14F-4D97-AF65-F5344CB8AC3E}">
        <p14:creationId xmlns:p14="http://schemas.microsoft.com/office/powerpoint/2010/main" val="97704117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6C552513-F18E-43E3-BC54-ABCDA519A174}"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dirty="0"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nvPr>
        </p:nvSpPr>
        <p:spPr/>
        <p:txBody>
          <a:bodyPr/>
          <a:lstStyle/>
          <a:p>
            <a:pPr>
              <a:defRPr/>
            </a:pPr>
            <a:endParaRPr lang="tr-TR"/>
          </a:p>
        </p:txBody>
      </p:sp>
      <p:sp>
        <p:nvSpPr>
          <p:cNvPr id="5" name="Altbilgi Yer Tutucusu 4"/>
          <p:cNvSpPr>
            <a:spLocks noGrp="1"/>
          </p:cNvSpPr>
          <p:nvPr>
            <p:ph type="ftr" sz="quarter" idx="11"/>
          </p:nvPr>
        </p:nvSpPr>
        <p:spPr/>
        <p:txBody>
          <a:bodyPr/>
          <a:lstStyle/>
          <a:p>
            <a:pPr>
              <a:defRPr/>
            </a:pPr>
            <a:endParaRPr lang="tr-TR"/>
          </a:p>
        </p:txBody>
      </p:sp>
      <p:sp>
        <p:nvSpPr>
          <p:cNvPr id="6" name="Slayt Numarası Yer Tutucusu 5"/>
          <p:cNvSpPr>
            <a:spLocks noGrp="1"/>
          </p:cNvSpPr>
          <p:nvPr>
            <p:ph type="sldNum" sz="quarter" idx="12"/>
          </p:nvPr>
        </p:nvSpPr>
        <p:spPr/>
        <p:txBody>
          <a:bodyPr/>
          <a:lstStyle/>
          <a:p>
            <a:pPr>
              <a:defRPr/>
            </a:pPr>
            <a:fld id="{5794B3F2-CF67-45C5-8DB3-392C6BEF0A58}" type="slidenum">
              <a:rPr lang="tr-TR" smtClean="0"/>
              <a:pPr>
                <a:defRPr/>
              </a:pPr>
              <a:t>11</a:t>
            </a:fld>
            <a:endParaRPr lang="tr-TR"/>
          </a:p>
        </p:txBody>
      </p:sp>
    </p:spTree>
    <p:extLst>
      <p:ext uri="{BB962C8B-B14F-4D97-AF65-F5344CB8AC3E}">
        <p14:creationId xmlns:p14="http://schemas.microsoft.com/office/powerpoint/2010/main" val="419486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Slayt Görüntüsü Yer Tutucusu"/>
          <p:cNvSpPr>
            <a:spLocks noGrp="1" noRot="1" noChangeAspect="1"/>
          </p:cNvSpPr>
          <p:nvPr>
            <p:ph type="sldImg"/>
          </p:nvPr>
        </p:nvSpPr>
        <p:spPr>
          <a:ln/>
        </p:spPr>
      </p:sp>
      <p:sp>
        <p:nvSpPr>
          <p:cNvPr id="76802" name="2 Not Yer Tutucusu"/>
          <p:cNvSpPr>
            <a:spLocks noGrp="1"/>
          </p:cNvSpPr>
          <p:nvPr>
            <p:ph type="body" idx="1"/>
          </p:nvPr>
        </p:nvSpPr>
        <p:spPr>
          <a:noFill/>
          <a:ln/>
        </p:spPr>
        <p:txBody>
          <a:bodyPr/>
          <a:lstStyle/>
          <a:p>
            <a:endParaRPr lang="tr-TR" smtClean="0"/>
          </a:p>
        </p:txBody>
      </p:sp>
      <p:sp>
        <p:nvSpPr>
          <p:cNvPr id="76803" name="3 Slayt Numarası Yer Tutucusu"/>
          <p:cNvSpPr>
            <a:spLocks noGrp="1"/>
          </p:cNvSpPr>
          <p:nvPr>
            <p:ph type="sldNum" sz="quarter" idx="5"/>
          </p:nvPr>
        </p:nvSpPr>
        <p:spPr>
          <a:noFill/>
        </p:spPr>
        <p:txBody>
          <a:bodyPr/>
          <a:lstStyle/>
          <a:p>
            <a:fld id="{4E4A8B5A-9FCB-45FD-81B9-505107A9320D}" type="slidenum">
              <a:rPr lang="tr-TR" smtClean="0"/>
              <a:pPr/>
              <a:t>14</a:t>
            </a:fld>
            <a:endParaRPr lang="tr-TR" smtClean="0"/>
          </a:p>
        </p:txBody>
      </p:sp>
      <p:sp>
        <p:nvSpPr>
          <p:cNvPr id="76804" name="4 Üstbilgi Yer Tutucusu"/>
          <p:cNvSpPr>
            <a:spLocks noGrp="1"/>
          </p:cNvSpPr>
          <p:nvPr>
            <p:ph type="hdr" sz="quarter"/>
          </p:nvPr>
        </p:nvSpPr>
        <p:spPr>
          <a:noFill/>
        </p:spPr>
        <p:txBody>
          <a:bodyPr/>
          <a:lstStyle/>
          <a:p>
            <a:endParaRPr lang="tr-TR" smtClean="0"/>
          </a:p>
        </p:txBody>
      </p:sp>
      <p:sp>
        <p:nvSpPr>
          <p:cNvPr id="76805"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562BC62-ADC5-472A-B5D6-9EA3DA297E3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6C880AB6-85B3-446E-B28A-8AE31480F40B}"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AFDFA3-6E7E-43E2-9E4A-C4FE85F1896F}"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7CE7073-3AE3-4740-8A2C-9A194022245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88123F4-F2C8-44EA-9A85-FF2B31D68B7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7F394CC-1CE0-4B84-A15D-8248CD7880B3}"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DEC4CD04-8A66-4B49-AAD9-CF341E0460A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00CFBDD3-23C7-4FFD-BE13-086FE391F9E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EDA9F320-15FA-40E0-B549-8AAB2FC54794}"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8B900AB6-5A95-42B3-87E4-B7D4F2502BD4}"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7DF5B5E7-A82C-4CEF-BB38-4F6448EB508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D5CEDBF-A2BF-4601-BA12-3000DAEC8CD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0DF4BE5-B2E7-4038-93A5-3B5E8D77EF70}"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dirty="0" smtClean="0">
                <a:latin typeface="Harrington"/>
              </a:rPr>
              <a:t>Optimizasyon</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dirty="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dirty="0" smtClean="0"/>
              <a:t>4.  </a:t>
            </a:r>
            <a:r>
              <a:rPr lang="tr-TR" dirty="0" smtClean="0"/>
              <a:t>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EB298488-89AE-4FB5-B33D-E7C1C567505A}"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sz="1800">
              <a:solidFill>
                <a:schemeClr val="accent2">
                  <a:lumMod val="50000"/>
                </a:schemeClr>
              </a:solidFill>
              <a:latin typeface="Arial" pitchFamily="34" charset="0"/>
              <a:cs typeface="Arial" pitchFamily="34" charset="0"/>
            </a:endParaRPr>
          </a:p>
          <a:p>
            <a:pPr algn="ctr" eaLnBrk="0" hangingPunct="0">
              <a:defRPr/>
            </a:pPr>
            <a:r>
              <a:rPr lang="tr-TR">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sz="1800">
                <a:solidFill>
                  <a:srgbClr val="3B334D"/>
                </a:solidFill>
                <a:latin typeface="Arial" charset="0"/>
                <a:cs typeface="Arial" charset="0"/>
              </a:rPr>
              <a:t>İletişim :</a:t>
            </a:r>
          </a:p>
          <a:p>
            <a:pPr algn="ctr" eaLnBrk="0" hangingPunct="0">
              <a:defRPr/>
            </a:pPr>
            <a:endParaRPr lang="tr-TR" sz="1800">
              <a:solidFill>
                <a:srgbClr val="3B334D"/>
              </a:solidFill>
              <a:latin typeface="Arial" charset="0"/>
              <a:cs typeface="Arial" charset="0"/>
            </a:endParaRPr>
          </a:p>
          <a:p>
            <a:pPr algn="ctr" eaLnBrk="0" hangingPunct="0">
              <a:defRPr/>
            </a:pPr>
            <a:r>
              <a:rPr lang="tr-TR" sz="1800">
                <a:solidFill>
                  <a:srgbClr val="BDAFC8"/>
                </a:solidFill>
                <a:latin typeface="Berlin Sans FB"/>
                <a:hlinkClick r:id="rId3"/>
              </a:rPr>
              <a:t>nyurtay@sakarya.edu.tr</a:t>
            </a:r>
            <a:endParaRPr lang="tr-TR" sz="1800">
              <a:solidFill>
                <a:srgbClr val="BDAFC8"/>
              </a:solidFill>
              <a:latin typeface="Berlin Sans FB"/>
            </a:endParaRPr>
          </a:p>
          <a:p>
            <a:pPr algn="ctr" eaLnBrk="0" hangingPunct="0">
              <a:defRPr/>
            </a:pPr>
            <a:r>
              <a:rPr lang="tr-TR" sz="1800">
                <a:solidFill>
                  <a:srgbClr val="6D577F"/>
                </a:solidFill>
                <a:latin typeface="Berlin Sans FB"/>
              </a:rPr>
              <a:t>(264) 295 58 98</a:t>
            </a:r>
          </a:p>
          <a:p>
            <a:pPr algn="ctr" eaLnBrk="0" hangingPunct="0">
              <a:defRPr/>
            </a:pPr>
            <a:endParaRPr lang="tr-TR" sz="1800">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691680" y="1484784"/>
            <a:ext cx="6995120" cy="4823941"/>
          </a:xfrm>
        </p:spPr>
        <p:txBody>
          <a:bodyPr/>
          <a:lstStyle/>
          <a:p>
            <a:pPr>
              <a:lnSpc>
                <a:spcPct val="80000"/>
              </a:lnSpc>
              <a:buFontTx/>
              <a:buNone/>
            </a:pPr>
            <a:r>
              <a:rPr lang="tr-TR" sz="2400" b="1" dirty="0">
                <a:latin typeface="Comic Sans MS" pitchFamily="66" charset="0"/>
              </a:rPr>
              <a:t>Genel olarak Model;</a:t>
            </a:r>
          </a:p>
          <a:p>
            <a:pPr>
              <a:lnSpc>
                <a:spcPct val="80000"/>
              </a:lnSpc>
              <a:buFontTx/>
              <a:buNone/>
            </a:pPr>
            <a:r>
              <a:rPr lang="tr-TR" sz="2000" dirty="0" err="1">
                <a:latin typeface="Comic Sans MS" pitchFamily="66" charset="0"/>
              </a:rPr>
              <a:t>Zmaks</a:t>
            </a:r>
            <a:r>
              <a:rPr lang="tr-TR" sz="2000" dirty="0">
                <a:latin typeface="Comic Sans MS" pitchFamily="66" charset="0"/>
              </a:rPr>
              <a:t> = 5x1 + 4x2</a:t>
            </a:r>
          </a:p>
          <a:p>
            <a:pPr>
              <a:lnSpc>
                <a:spcPct val="80000"/>
              </a:lnSpc>
              <a:buFontTx/>
              <a:buNone/>
            </a:pPr>
            <a:r>
              <a:rPr lang="tr-TR" sz="2000" dirty="0">
                <a:latin typeface="Comic Sans MS" pitchFamily="66" charset="0"/>
              </a:rPr>
              <a:t>6x1 + 4x2 ≤ 24 (1)</a:t>
            </a:r>
          </a:p>
          <a:p>
            <a:pPr>
              <a:lnSpc>
                <a:spcPct val="80000"/>
              </a:lnSpc>
              <a:buFontTx/>
              <a:buNone/>
            </a:pPr>
            <a:r>
              <a:rPr lang="tr-TR" sz="2000" dirty="0">
                <a:latin typeface="Comic Sans MS" pitchFamily="66" charset="0"/>
              </a:rPr>
              <a:t>x1 + 2x2 ≤ 6     (2)</a:t>
            </a:r>
          </a:p>
          <a:p>
            <a:pPr>
              <a:lnSpc>
                <a:spcPct val="80000"/>
              </a:lnSpc>
              <a:buFontTx/>
              <a:buNone/>
            </a:pPr>
            <a:r>
              <a:rPr lang="tr-TR" sz="2000" dirty="0">
                <a:latin typeface="Comic Sans MS" pitchFamily="66" charset="0"/>
              </a:rPr>
              <a:t>-x1 + x2 ≤ 1      (3)</a:t>
            </a:r>
          </a:p>
          <a:p>
            <a:pPr>
              <a:lnSpc>
                <a:spcPct val="80000"/>
              </a:lnSpc>
              <a:buFontTx/>
              <a:buNone/>
            </a:pPr>
            <a:r>
              <a:rPr lang="tr-TR" sz="2000" dirty="0">
                <a:latin typeface="Comic Sans MS" pitchFamily="66" charset="0"/>
              </a:rPr>
              <a:t>x2 ≤ 2              (4)</a:t>
            </a:r>
          </a:p>
          <a:p>
            <a:pPr>
              <a:lnSpc>
                <a:spcPct val="80000"/>
              </a:lnSpc>
              <a:buFontTx/>
              <a:buNone/>
            </a:pPr>
            <a:r>
              <a:rPr lang="tr-TR" sz="2000" dirty="0">
                <a:latin typeface="Comic Sans MS" pitchFamily="66" charset="0"/>
              </a:rPr>
              <a:t>x1 ≥ 0               (5)</a:t>
            </a:r>
          </a:p>
          <a:p>
            <a:pPr>
              <a:lnSpc>
                <a:spcPct val="80000"/>
              </a:lnSpc>
              <a:buFontTx/>
              <a:buNone/>
            </a:pPr>
            <a:r>
              <a:rPr lang="tr-TR" sz="2000" dirty="0">
                <a:latin typeface="Comic Sans MS" pitchFamily="66" charset="0"/>
              </a:rPr>
              <a:t>x2 ≥ 0               (6)</a:t>
            </a:r>
          </a:p>
          <a:p>
            <a:pPr>
              <a:lnSpc>
                <a:spcPct val="80000"/>
              </a:lnSpc>
              <a:buFontTx/>
              <a:buNone/>
            </a:pPr>
            <a:endParaRPr lang="tr-TR" sz="2000" dirty="0">
              <a:latin typeface="Comic Sans MS" pitchFamily="66" charset="0"/>
            </a:endParaRPr>
          </a:p>
          <a:p>
            <a:pPr>
              <a:lnSpc>
                <a:spcPct val="80000"/>
              </a:lnSpc>
              <a:buFontTx/>
              <a:buNone/>
            </a:pPr>
            <a:r>
              <a:rPr lang="tr-TR" sz="2000" dirty="0">
                <a:latin typeface="Comic Sans MS" pitchFamily="66" charset="0"/>
              </a:rPr>
              <a:t>Yöntem, çevresi (1)’den (5)’e kadar olan kısıtlara sarılı alan olarak tanımlanan çözüm aralığının grafikte gösterilmesine dayanır. Optimum çözüm, amaç fonksiyonu z’nin değerini maksimum yapan noktadır.</a:t>
            </a:r>
          </a:p>
        </p:txBody>
      </p:sp>
      <p:sp>
        <p:nvSpPr>
          <p:cNvPr id="17412" name="Rectangle 4"/>
          <p:cNvSpPr>
            <a:spLocks noGrp="1" noChangeArrowheads="1"/>
          </p:cNvSpPr>
          <p:nvPr>
            <p:ph type="title"/>
          </p:nvPr>
        </p:nvSpPr>
        <p:spPr>
          <a:noFill/>
          <a:ln/>
        </p:spPr>
        <p:txBody>
          <a:bodyPr/>
          <a:lstStyle/>
          <a:p>
            <a:pPr algn="ctr"/>
            <a:r>
              <a:rPr lang="tr-TR" sz="2800" b="1">
                <a:latin typeface="Comic Sans MS" pitchFamily="66" charset="0"/>
              </a:rPr>
              <a:t>DOĞRUSAL PROGRAMLAMA MODELİNİN ÇÖZÜMÜ</a:t>
            </a:r>
          </a:p>
        </p:txBody>
      </p:sp>
      <p:sp>
        <p:nvSpPr>
          <p:cNvPr id="7"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8"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10</a:t>
            </a:fld>
            <a:r>
              <a:rPr lang="tr-TR" dirty="0" smtClean="0"/>
              <a:t>. Sayfa</a:t>
            </a:r>
          </a:p>
        </p:txBody>
      </p:sp>
      <p:sp>
        <p:nvSpPr>
          <p:cNvPr id="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1598574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xEl>
                                              <p:pRg st="9" end="9"/>
                                            </p:txEl>
                                          </p:spTgt>
                                        </p:tgtEl>
                                        <p:attrNameLst>
                                          <p:attrName>style.visibility</p:attrName>
                                        </p:attrNameLst>
                                      </p:cBhvr>
                                      <p:to>
                                        <p:strVal val="visible"/>
                                      </p:to>
                                    </p:set>
                                    <p:animEffect transition="in" filter="checkerboard(across)">
                                      <p:cBhvr>
                                        <p:cTn id="7" dur="500"/>
                                        <p:tgtEl>
                                          <p:spTgt spid="17411">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checkerboard(across)">
                                      <p:cBhvr>
                                        <p:cTn id="12" dur="500"/>
                                        <p:tgtEl>
                                          <p:spTgt spid="174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7411">
                                            <p:txEl>
                                              <p:pRg st="1" end="1"/>
                                            </p:txEl>
                                          </p:spTgt>
                                        </p:tgtEl>
                                        <p:attrNameLst>
                                          <p:attrName>style.visibility</p:attrName>
                                        </p:attrNameLst>
                                      </p:cBhvr>
                                      <p:to>
                                        <p:strVal val="visible"/>
                                      </p:to>
                                    </p:set>
                                    <p:animEffect transition="in" filter="checkerboard(across)">
                                      <p:cBhvr>
                                        <p:cTn id="17" dur="500"/>
                                        <p:tgtEl>
                                          <p:spTgt spid="174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7411">
                                            <p:txEl>
                                              <p:pRg st="2" end="2"/>
                                            </p:txEl>
                                          </p:spTgt>
                                        </p:tgtEl>
                                        <p:attrNameLst>
                                          <p:attrName>style.visibility</p:attrName>
                                        </p:attrNameLst>
                                      </p:cBhvr>
                                      <p:to>
                                        <p:strVal val="visible"/>
                                      </p:to>
                                    </p:set>
                                    <p:animEffect transition="in" filter="checkerboard(across)">
                                      <p:cBhvr>
                                        <p:cTn id="22" dur="500"/>
                                        <p:tgtEl>
                                          <p:spTgt spid="174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7411">
                                            <p:txEl>
                                              <p:pRg st="3" end="3"/>
                                            </p:txEl>
                                          </p:spTgt>
                                        </p:tgtEl>
                                        <p:attrNameLst>
                                          <p:attrName>style.visibility</p:attrName>
                                        </p:attrNameLst>
                                      </p:cBhvr>
                                      <p:to>
                                        <p:strVal val="visible"/>
                                      </p:to>
                                    </p:set>
                                    <p:animEffect transition="in" filter="checkerboard(across)">
                                      <p:cBhvr>
                                        <p:cTn id="27" dur="500"/>
                                        <p:tgtEl>
                                          <p:spTgt spid="174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7411">
                                            <p:txEl>
                                              <p:pRg st="4" end="4"/>
                                            </p:txEl>
                                          </p:spTgt>
                                        </p:tgtEl>
                                        <p:attrNameLst>
                                          <p:attrName>style.visibility</p:attrName>
                                        </p:attrNameLst>
                                      </p:cBhvr>
                                      <p:to>
                                        <p:strVal val="visible"/>
                                      </p:to>
                                    </p:set>
                                    <p:animEffect transition="in" filter="checkerboard(across)">
                                      <p:cBhvr>
                                        <p:cTn id="32" dur="500"/>
                                        <p:tgtEl>
                                          <p:spTgt spid="174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Effect transition="in" filter="checkerboard(across)">
                                      <p:cBhvr>
                                        <p:cTn id="37" dur="500"/>
                                        <p:tgtEl>
                                          <p:spTgt spid="1741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7411">
                                            <p:txEl>
                                              <p:pRg st="6" end="6"/>
                                            </p:txEl>
                                          </p:spTgt>
                                        </p:tgtEl>
                                        <p:attrNameLst>
                                          <p:attrName>style.visibility</p:attrName>
                                        </p:attrNameLst>
                                      </p:cBhvr>
                                      <p:to>
                                        <p:strVal val="visible"/>
                                      </p:to>
                                    </p:set>
                                    <p:animEffect transition="in" filter="checkerboard(across)">
                                      <p:cBhvr>
                                        <p:cTn id="42" dur="500"/>
                                        <p:tgtEl>
                                          <p:spTgt spid="1741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7411">
                                            <p:txEl>
                                              <p:pRg st="7" end="7"/>
                                            </p:txEl>
                                          </p:spTgt>
                                        </p:tgtEl>
                                        <p:attrNameLst>
                                          <p:attrName>style.visibility</p:attrName>
                                        </p:attrNameLst>
                                      </p:cBhvr>
                                      <p:to>
                                        <p:strVal val="visible"/>
                                      </p:to>
                                    </p:set>
                                    <p:animEffect transition="in" filter="checkerboard(across)">
                                      <p:cBhvr>
                                        <p:cTn id="4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68313" y="0"/>
            <a:ext cx="8229600" cy="1384300"/>
          </a:xfrm>
          <a:noFill/>
          <a:ln/>
        </p:spPr>
        <p:txBody>
          <a:bodyPr/>
          <a:lstStyle/>
          <a:p>
            <a:pPr algn="ctr"/>
            <a:r>
              <a:rPr lang="tr-TR" sz="2800" b="1">
                <a:latin typeface="Comic Sans MS" pitchFamily="66" charset="0"/>
              </a:rPr>
              <a:t>DOĞRUSAL PROGRAMLAMA MODELİNİN ÇÖZÜMÜ</a:t>
            </a:r>
          </a:p>
        </p:txBody>
      </p:sp>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429" y="1614238"/>
            <a:ext cx="7423043" cy="4622355"/>
          </a:xfrm>
          <a:prstGeom prst="rect">
            <a:avLst/>
          </a:prstGeom>
          <a:noFill/>
          <a:extLst>
            <a:ext uri="{909E8E84-426E-40DD-AFC4-6F175D3DCCD1}">
              <a14:hiddenFill xmlns:a14="http://schemas.microsoft.com/office/drawing/2010/main">
                <a:solidFill>
                  <a:srgbClr val="FFFFFF"/>
                </a:solidFill>
              </a14:hiddenFill>
            </a:ext>
          </a:extLst>
        </p:spPr>
      </p:pic>
      <p:sp>
        <p:nvSpPr>
          <p:cNvPr id="7"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8"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11</a:t>
            </a:fld>
            <a:r>
              <a:rPr lang="tr-TR" dirty="0" smtClean="0"/>
              <a:t>. Sayfa</a:t>
            </a:r>
          </a:p>
        </p:txBody>
      </p:sp>
      <p:sp>
        <p:nvSpPr>
          <p:cNvPr id="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1333347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noFill/>
          <a:ln/>
        </p:spPr>
        <p:txBody>
          <a:bodyPr/>
          <a:lstStyle/>
          <a:p>
            <a:pPr algn="ctr"/>
            <a:r>
              <a:rPr lang="tr-TR" sz="2800" b="1">
                <a:latin typeface="Comic Sans MS" pitchFamily="66" charset="0"/>
              </a:rPr>
              <a:t>DOĞRUSAL PROGRAMLAMA MODELİNİN ÇÖZÜMÜ</a:t>
            </a:r>
          </a:p>
        </p:txBody>
      </p:sp>
      <p:sp>
        <p:nvSpPr>
          <p:cNvPr id="19459" name="Rectangle 3"/>
          <p:cNvSpPr>
            <a:spLocks noGrp="1" noChangeArrowheads="1"/>
          </p:cNvSpPr>
          <p:nvPr>
            <p:ph type="body" sz="half" idx="1"/>
          </p:nvPr>
        </p:nvSpPr>
        <p:spPr>
          <a:xfrm>
            <a:off x="1691680" y="1556792"/>
            <a:ext cx="7057033" cy="2377033"/>
          </a:xfrm>
        </p:spPr>
        <p:txBody>
          <a:bodyPr/>
          <a:lstStyle/>
          <a:p>
            <a:pPr>
              <a:lnSpc>
                <a:spcPct val="90000"/>
              </a:lnSpc>
              <a:buFontTx/>
              <a:buNone/>
            </a:pPr>
            <a:r>
              <a:rPr lang="tr-TR" sz="2000" dirty="0">
                <a:latin typeface="Comic Sans MS" pitchFamily="66" charset="0"/>
              </a:rPr>
              <a:t>Amaç fonksiyonu z, her zaman çözüm alanının A,B,C,D veya E noktalarından birinde maksimum değerini alır. Hangi köşe noktanın optimum seçileceği, amaç fonksiyonunun eğimine bağlıdır. Örneğin, okuyucu aşağıda verilen tablodaki gibi amaç fonksiyonunda değişiklik yaparsa, optimum köşe noktaları da değişir. </a:t>
            </a:r>
          </a:p>
        </p:txBody>
      </p:sp>
      <p:graphicFrame>
        <p:nvGraphicFramePr>
          <p:cNvPr id="19541" name="Group 85"/>
          <p:cNvGraphicFramePr>
            <a:graphicFrameLocks noGrp="1"/>
          </p:cNvGraphicFramePr>
          <p:nvPr>
            <p:ph sz="half" idx="2"/>
            <p:extLst>
              <p:ext uri="{D42A27DB-BD31-4B8C-83A1-F6EECF244321}">
                <p14:modId xmlns:p14="http://schemas.microsoft.com/office/powerpoint/2010/main" val="4292828529"/>
              </p:ext>
            </p:extLst>
          </p:nvPr>
        </p:nvGraphicFramePr>
        <p:xfrm>
          <a:off x="1907704" y="3284984"/>
          <a:ext cx="7067129" cy="2588835"/>
        </p:xfrm>
        <a:graphic>
          <a:graphicData uri="http://schemas.openxmlformats.org/drawingml/2006/table">
            <a:tbl>
              <a:tblPr/>
              <a:tblGrid>
                <a:gridCol w="2003303"/>
                <a:gridCol w="1298951"/>
                <a:gridCol w="3764875"/>
              </a:tblGrid>
              <a:tr h="9916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Comic Sans MS" pitchFamily="66" charset="0"/>
                          <a:cs typeface="Times New Roman" pitchFamily="18" charset="0"/>
                        </a:rPr>
                        <a:t>Amaç Fonksiyonu</a:t>
                      </a:r>
                      <a:endParaRPr kumimoji="0" lang="tr-TR" sz="1600" b="0" i="0" u="none" strike="noStrike" cap="none" normalizeH="0" baseline="0" dirty="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mic Sans MS" pitchFamily="66" charset="0"/>
                          <a:cs typeface="Times New Roman" pitchFamily="18" charset="0"/>
                        </a:rPr>
                        <a:t>Optimum Köşe Nokta</a:t>
                      </a:r>
                      <a:endParaRPr kumimoji="0" lang="tr-TR" sz="16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mic Sans MS" pitchFamily="66" charset="0"/>
                          <a:cs typeface="Times New Roman" pitchFamily="18" charset="0"/>
                        </a:rPr>
                        <a:t>Optimum Çözüm</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2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z  =  10 x1  +  x2</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B</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x1 = 2 ,  x2 = 0,   z = 20</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2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z  =    x1 + 20 x2</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D</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x1 = 3/13 ,  x2 = 24/13,   z = 483/13</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3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z  = -4 x1  +  2 x2</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E</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x1 = 0 ,   x2 = 3/3 ,   z = 2</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26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Comic Sans MS" pitchFamily="66" charset="0"/>
                          <a:cs typeface="Times New Roman" pitchFamily="18" charset="0"/>
                        </a:rPr>
                        <a:t>z  =   - x1  -  x2</a:t>
                      </a:r>
                      <a:endParaRPr kumimoji="0" lang="tr-TR" sz="1600" b="0" i="0" u="none" strike="noStrike" cap="none" normalizeH="0" baseline="0" dirty="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A</a:t>
                      </a:r>
                      <a:endParaRPr kumimoji="0" lang="tr-TR" sz="1600" b="0" i="0" u="none" strike="noStrike" cap="none" normalizeH="0" baseline="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Comic Sans MS" pitchFamily="66" charset="0"/>
                          <a:cs typeface="Times New Roman" pitchFamily="18" charset="0"/>
                        </a:rPr>
                        <a:t>x1 = 0 ,   x2 = 0 ,   z = 0</a:t>
                      </a:r>
                      <a:endParaRPr kumimoji="0" lang="tr-TR" sz="1600" b="0" i="0" u="none" strike="noStrike" cap="none" normalizeH="0" baseline="0" dirty="0" smtClean="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9 Veri Yer Tutucusu"/>
          <p:cNvSpPr>
            <a:spLocks noGrp="1"/>
          </p:cNvSpPr>
          <p:nvPr>
            <p:ph type="dt" sz="quarter" idx="10"/>
          </p:nvPr>
        </p:nvSpPr>
        <p:spPr>
          <a:xfrm>
            <a:off x="357188" y="4934892"/>
            <a:ext cx="714375" cy="642938"/>
          </a:xfrm>
          <a:noFill/>
        </p:spPr>
        <p:txBody>
          <a:bodyPr/>
          <a:lstStyle/>
          <a:p>
            <a:pPr algn="ctr"/>
            <a:r>
              <a:rPr lang="tr-TR" dirty="0" smtClean="0"/>
              <a:t>3.  Hafta</a:t>
            </a:r>
          </a:p>
        </p:txBody>
      </p:sp>
      <p:sp>
        <p:nvSpPr>
          <p:cNvPr id="6" name="4 Slayt Numarası Yer Tutucusu"/>
          <p:cNvSpPr>
            <a:spLocks noGrp="1"/>
          </p:cNvSpPr>
          <p:nvPr>
            <p:ph type="sldNum" sz="quarter" idx="12"/>
          </p:nvPr>
        </p:nvSpPr>
        <p:spPr>
          <a:xfrm>
            <a:off x="357188" y="5863580"/>
            <a:ext cx="714375" cy="571500"/>
          </a:xfrm>
          <a:noFill/>
        </p:spPr>
        <p:txBody>
          <a:bodyPr/>
          <a:lstStyle/>
          <a:p>
            <a:pPr algn="ctr"/>
            <a:fld id="{ABF519E1-4515-4FFB-AF30-92BBEEF8B7B6}" type="slidenum">
              <a:rPr lang="tr-TR" smtClean="0"/>
              <a:pPr algn="ctr"/>
              <a:t>12</a:t>
            </a:fld>
            <a:r>
              <a:rPr lang="tr-TR" dirty="0" smtClean="0"/>
              <a:t>. Sayfa</a:t>
            </a:r>
          </a:p>
        </p:txBody>
      </p:sp>
      <p:sp>
        <p:nvSpPr>
          <p:cNvPr id="7" name="8 Metin kutusu"/>
          <p:cNvSpPr txBox="1">
            <a:spLocks noChangeArrowheads="1"/>
          </p:cNvSpPr>
          <p:nvPr/>
        </p:nvSpPr>
        <p:spPr bwMode="auto">
          <a:xfrm>
            <a:off x="500063" y="4149080"/>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2567157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9541"/>
                                        </p:tgtEl>
                                        <p:attrNameLst>
                                          <p:attrName>style.visibility</p:attrName>
                                        </p:attrNameLst>
                                      </p:cBhvr>
                                      <p:to>
                                        <p:strVal val="visible"/>
                                      </p:to>
                                    </p:set>
                                    <p:animEffect transition="in" filter="diamond(in)">
                                      <p:cBhvr>
                                        <p:cTn id="12" dur="2000"/>
                                        <p:tgtEl>
                                          <p:spTgt spid="19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tr-TR"/>
              <a:t>ÖDEV</a:t>
            </a:r>
          </a:p>
        </p:txBody>
      </p:sp>
      <p:sp>
        <p:nvSpPr>
          <p:cNvPr id="25603" name="Rectangle 3"/>
          <p:cNvSpPr>
            <a:spLocks noGrp="1" noChangeArrowheads="1"/>
          </p:cNvSpPr>
          <p:nvPr>
            <p:ph type="body" idx="1"/>
          </p:nvPr>
        </p:nvSpPr>
        <p:spPr/>
        <p:txBody>
          <a:bodyPr/>
          <a:lstStyle/>
          <a:p>
            <a:pPr algn="ctr">
              <a:lnSpc>
                <a:spcPct val="80000"/>
              </a:lnSpc>
              <a:buFontTx/>
              <a:buNone/>
            </a:pPr>
            <a:r>
              <a:rPr lang="tr-TR" sz="2800">
                <a:latin typeface="Comic Sans MS" pitchFamily="66" charset="0"/>
              </a:rPr>
              <a:t>X1 ve x2 mamülleri A ve B işlem merkezlerinde sırasıyla işlenerek satılmaktadır. X1 mamülü A merkezinde 3 saatte B merkezinde 5 saatte, x2 mamülü A merkezinde 5 saatte B merkezinde 2 saatte işlenmektedir. Ayrıca x1 mamülünün satışından 5 TL  x2 mamülünün satışından 3 TL kar elde edilmektedir. A ve B merkezlerinin günlük işlem kapasiteleri sırasıyla 15 ve 10 saattir. İstenen, x1 ve x2 mamüllerinden günde kaç adet yapalım ki kar en büyük olsun. </a:t>
            </a:r>
          </a:p>
        </p:txBody>
      </p:sp>
      <p:sp>
        <p:nvSpPr>
          <p:cNvPr id="4"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5"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13</a:t>
            </a:fld>
            <a:r>
              <a:rPr lang="tr-TR" dirty="0" smtClean="0"/>
              <a:t>. Sayfa</a:t>
            </a:r>
          </a:p>
        </p:txBody>
      </p:sp>
      <p:sp>
        <p:nvSpPr>
          <p:cNvPr id="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51661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slide(fromBottom)">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 calcmode="lin" valueType="num">
                                      <p:cBhvr additive="base">
                                        <p:cTn id="12" dur="5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75779"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75780"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14</a:t>
            </a:fld>
            <a:r>
              <a:rPr lang="tr-TR" dirty="0"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7578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219786"/>
            <a:ext cx="7345363" cy="5262979"/>
          </a:xfrm>
          <a:prstGeom prst="rect">
            <a:avLst/>
          </a:prstGeom>
          <a:noFill/>
          <a:ln w="9525">
            <a:noFill/>
            <a:miter lim="800000"/>
            <a:headEnd/>
            <a:tailEnd/>
          </a:ln>
        </p:spPr>
        <p:txBody>
          <a:bodyPr anchor="ctr">
            <a:spAutoFit/>
          </a:bodyPr>
          <a:lstStyle/>
          <a:p>
            <a:r>
              <a:rPr lang="tr-TR" sz="1400" dirty="0"/>
              <a:t>Yöneylem Araştırması, </a:t>
            </a:r>
            <a:r>
              <a:rPr lang="tr-TR" sz="1400" dirty="0" err="1"/>
              <a:t>Hamdy</a:t>
            </a:r>
            <a:r>
              <a:rPr lang="tr-TR" sz="1400" dirty="0"/>
              <a:t> A. Taha, </a:t>
            </a:r>
            <a:r>
              <a:rPr lang="tr-TR" sz="1400" dirty="0" err="1"/>
              <a:t>Çeviri:Ş.Alp</a:t>
            </a:r>
            <a:r>
              <a:rPr lang="tr-TR" sz="1400" dirty="0"/>
              <a:t> </a:t>
            </a:r>
            <a:r>
              <a:rPr lang="tr-TR" sz="1400" dirty="0" err="1"/>
              <a:t>Baray</a:t>
            </a:r>
            <a:r>
              <a:rPr lang="tr-TR" sz="1400" dirty="0"/>
              <a:t>, Şakir Esnaf, Literatür Yayıncılık, 2000.</a:t>
            </a:r>
          </a:p>
          <a:p>
            <a:r>
              <a:rPr lang="tr-TR" sz="1400" dirty="0"/>
              <a:t>Yöneylem Araştırması ve Teknikleri, İbrahim Doğan, Bilim Teknik Kitabevi,1994.</a:t>
            </a:r>
          </a:p>
          <a:p>
            <a:r>
              <a:rPr lang="tr-TR" sz="1400" dirty="0"/>
              <a:t>“</a:t>
            </a:r>
            <a:r>
              <a:rPr lang="tr-TR" sz="1400" dirty="0" err="1"/>
              <a:t>Applied</a:t>
            </a:r>
            <a:r>
              <a:rPr lang="tr-TR" sz="1400" dirty="0"/>
              <a:t> </a:t>
            </a:r>
            <a:r>
              <a:rPr lang="tr-TR" sz="1400" dirty="0" err="1"/>
              <a:t>Combinatorics</a:t>
            </a:r>
            <a:r>
              <a:rPr lang="tr-TR" sz="1400" dirty="0"/>
              <a:t>”, Alan </a:t>
            </a:r>
            <a:r>
              <a:rPr lang="tr-TR" sz="1400" dirty="0" err="1"/>
              <a:t>Tucker</a:t>
            </a:r>
            <a:r>
              <a:rPr lang="tr-TR" sz="1400" dirty="0"/>
              <a:t>, John </a:t>
            </a:r>
            <a:r>
              <a:rPr lang="tr-TR" sz="1400" dirty="0" err="1"/>
              <a:t>Wiley&amp;Sons</a:t>
            </a:r>
            <a:r>
              <a:rPr lang="tr-TR" sz="1400" dirty="0"/>
              <a:t> </a:t>
            </a:r>
            <a:r>
              <a:rPr lang="tr-TR" sz="1400" dirty="0" err="1"/>
              <a:t>Inc</a:t>
            </a:r>
            <a:r>
              <a:rPr lang="tr-TR" sz="1400" dirty="0"/>
              <a:t>, 1994.</a:t>
            </a:r>
          </a:p>
          <a:p>
            <a:r>
              <a:rPr lang="tr-TR" sz="1400" dirty="0"/>
              <a:t>“Applications of </a:t>
            </a:r>
            <a:r>
              <a:rPr lang="tr-TR" sz="1400" dirty="0" err="1"/>
              <a:t>Discrete</a:t>
            </a:r>
            <a:r>
              <a:rPr lang="tr-TR" sz="1400" dirty="0"/>
              <a:t> </a:t>
            </a:r>
            <a:r>
              <a:rPr lang="tr-TR" sz="1400" dirty="0" err="1"/>
              <a:t>Mathematics</a:t>
            </a:r>
            <a:r>
              <a:rPr lang="tr-TR" sz="1400" dirty="0"/>
              <a:t>”, John G. </a:t>
            </a:r>
            <a:r>
              <a:rPr lang="tr-TR" sz="1400" dirty="0" err="1"/>
              <a:t>Michaels</a:t>
            </a:r>
            <a:r>
              <a:rPr lang="tr-TR" sz="1400" dirty="0"/>
              <a:t>, </a:t>
            </a:r>
            <a:r>
              <a:rPr lang="tr-TR" sz="1400" dirty="0" err="1"/>
              <a:t>Kenneth</a:t>
            </a:r>
            <a:r>
              <a:rPr lang="tr-TR" sz="1400" dirty="0"/>
              <a:t> H. </a:t>
            </a:r>
            <a:r>
              <a:rPr lang="tr-TR" sz="1400" dirty="0" err="1"/>
              <a:t>Rosen</a:t>
            </a:r>
            <a:r>
              <a:rPr lang="tr-TR" sz="1400" dirty="0"/>
              <a:t>, </a:t>
            </a:r>
            <a:r>
              <a:rPr lang="tr-TR" sz="1400" dirty="0" err="1"/>
              <a:t>McGraw-Hill</a:t>
            </a:r>
            <a:r>
              <a:rPr lang="tr-TR" sz="1400" dirty="0"/>
              <a:t> International Edition, 1991.</a:t>
            </a:r>
          </a:p>
          <a:p>
            <a:r>
              <a:rPr lang="en-US" sz="1400" dirty="0"/>
              <a:t> “Discrete Mathematics”, Paul F. </a:t>
            </a:r>
            <a:r>
              <a:rPr lang="en-US" sz="1400" dirty="0" err="1"/>
              <a:t>Dierker</a:t>
            </a:r>
            <a:r>
              <a:rPr lang="en-US" sz="1400" dirty="0"/>
              <a:t> and William </a:t>
            </a:r>
            <a:r>
              <a:rPr lang="en-US" sz="1400" dirty="0" err="1"/>
              <a:t>L.Voxman</a:t>
            </a:r>
            <a:r>
              <a:rPr lang="en-US" sz="1400" dirty="0"/>
              <a:t>, Harcourt Brace Jovanovich International  Edition, 1986.</a:t>
            </a:r>
            <a:endParaRPr lang="tr-TR" sz="1400" dirty="0"/>
          </a:p>
          <a:p>
            <a:r>
              <a:rPr lang="en-US" sz="1400" dirty="0"/>
              <a:t>“Discrete Mathematic and  Its Applications”, Kenneth H. Rosen, McGraw-Hill International Editions, 5th Edition, 1999.</a:t>
            </a:r>
            <a:endParaRPr lang="tr-TR" sz="1400" dirty="0"/>
          </a:p>
          <a:p>
            <a:r>
              <a:rPr lang="en-US" sz="1400" dirty="0"/>
              <a:t>“Discrete Mathematics”, Richard Johnson Baugh, Prentice Hall, </a:t>
            </a:r>
            <a:r>
              <a:rPr lang="tr-TR" sz="1400" dirty="0" err="1"/>
              <a:t>Fifth</a:t>
            </a:r>
            <a:r>
              <a:rPr lang="tr-TR" sz="1400" dirty="0"/>
              <a:t> Edition, 2001.</a:t>
            </a:r>
          </a:p>
          <a:p>
            <a:r>
              <a:rPr lang="tr-TR" sz="1400" dirty="0"/>
              <a:t>“</a:t>
            </a:r>
            <a:r>
              <a:rPr lang="tr-TR" sz="1400" dirty="0" err="1"/>
              <a:t>Discrete</a:t>
            </a:r>
            <a:r>
              <a:rPr lang="tr-TR" sz="1400" dirty="0"/>
              <a:t> </a:t>
            </a:r>
            <a:r>
              <a:rPr lang="tr-TR" sz="1400" dirty="0" err="1"/>
              <a:t>Mathematics</a:t>
            </a:r>
            <a:r>
              <a:rPr lang="tr-TR" sz="1400" dirty="0"/>
              <a:t> </a:t>
            </a:r>
            <a:r>
              <a:rPr lang="tr-TR" sz="1400" dirty="0" err="1"/>
              <a:t>with</a:t>
            </a:r>
            <a:r>
              <a:rPr lang="tr-TR" sz="1400" dirty="0"/>
              <a:t> </a:t>
            </a:r>
            <a:r>
              <a:rPr lang="tr-TR" sz="1400" dirty="0" err="1"/>
              <a:t>Graph</a:t>
            </a:r>
            <a:r>
              <a:rPr lang="tr-TR" sz="1400" dirty="0"/>
              <a:t> </a:t>
            </a:r>
            <a:r>
              <a:rPr lang="tr-TR" sz="1400" dirty="0" err="1"/>
              <a:t>Theory</a:t>
            </a:r>
            <a:r>
              <a:rPr lang="tr-TR" sz="1400" dirty="0"/>
              <a:t>” , Edgar G. </a:t>
            </a:r>
            <a:r>
              <a:rPr lang="tr-TR" sz="1400" dirty="0" err="1"/>
              <a:t>Goodaire</a:t>
            </a:r>
            <a:r>
              <a:rPr lang="tr-TR" sz="1400" dirty="0"/>
              <a:t>, Michael M. </a:t>
            </a:r>
            <a:r>
              <a:rPr lang="tr-TR" sz="1400" dirty="0" err="1"/>
              <a:t>Parmenter</a:t>
            </a:r>
            <a:r>
              <a:rPr lang="tr-TR" sz="1400" dirty="0"/>
              <a:t>, </a:t>
            </a:r>
            <a:r>
              <a:rPr lang="tr-TR" sz="1400" dirty="0" err="1"/>
              <a:t>Prentice</a:t>
            </a:r>
            <a:r>
              <a:rPr lang="tr-TR" sz="1400" dirty="0"/>
              <a:t> </a:t>
            </a:r>
            <a:r>
              <a:rPr lang="tr-TR" sz="1400" dirty="0" err="1"/>
              <a:t>Hall</a:t>
            </a:r>
            <a:r>
              <a:rPr lang="tr-TR" sz="1400" dirty="0"/>
              <a:t>, 2nd Edition, 2001.</a:t>
            </a:r>
          </a:p>
          <a:p>
            <a:r>
              <a:rPr lang="tr-TR" sz="1400" dirty="0"/>
              <a:t>“</a:t>
            </a:r>
            <a:r>
              <a:rPr lang="tr-TR" sz="1400" dirty="0" err="1"/>
              <a:t>Discrete</a:t>
            </a:r>
            <a:r>
              <a:rPr lang="tr-TR" sz="1400" dirty="0"/>
              <a:t> </a:t>
            </a:r>
            <a:r>
              <a:rPr lang="tr-TR" sz="1400" dirty="0" err="1"/>
              <a:t>Mathematics</a:t>
            </a:r>
            <a:r>
              <a:rPr lang="tr-TR" sz="1400" dirty="0"/>
              <a:t>  Using a </a:t>
            </a:r>
            <a:r>
              <a:rPr lang="tr-TR" sz="1400" dirty="0" err="1"/>
              <a:t>Computer</a:t>
            </a:r>
            <a:r>
              <a:rPr lang="tr-TR" sz="1400" dirty="0"/>
              <a:t>”, </a:t>
            </a:r>
            <a:r>
              <a:rPr lang="tr-TR" sz="1400" dirty="0" err="1"/>
              <a:t>Cordelia</a:t>
            </a:r>
            <a:r>
              <a:rPr lang="tr-TR" sz="1400" dirty="0"/>
              <a:t> </a:t>
            </a:r>
            <a:r>
              <a:rPr lang="tr-TR" sz="1400" dirty="0" err="1"/>
              <a:t>Hall</a:t>
            </a:r>
            <a:r>
              <a:rPr lang="tr-TR" sz="1400" dirty="0"/>
              <a:t> </a:t>
            </a:r>
            <a:r>
              <a:rPr lang="tr-TR" sz="1400" dirty="0" err="1"/>
              <a:t>and</a:t>
            </a:r>
            <a:r>
              <a:rPr lang="tr-TR" sz="1400" dirty="0"/>
              <a:t>  John </a:t>
            </a:r>
            <a:r>
              <a:rPr lang="tr-TR" sz="1400" dirty="0" err="1"/>
              <a:t>O’Donnell</a:t>
            </a:r>
            <a:r>
              <a:rPr lang="tr-TR" sz="1400" dirty="0"/>
              <a:t>, </a:t>
            </a:r>
            <a:r>
              <a:rPr lang="tr-TR" sz="1400" dirty="0" err="1"/>
              <a:t>Springer</a:t>
            </a:r>
            <a:r>
              <a:rPr lang="tr-TR" sz="1400" dirty="0"/>
              <a:t>, 2000.</a:t>
            </a:r>
          </a:p>
          <a:p>
            <a:r>
              <a:rPr lang="tr-TR" sz="1400" dirty="0"/>
              <a:t>“</a:t>
            </a:r>
            <a:r>
              <a:rPr lang="tr-TR" sz="1400" dirty="0" err="1"/>
              <a:t>Discrete</a:t>
            </a:r>
            <a:r>
              <a:rPr lang="tr-TR" sz="1400" dirty="0"/>
              <a:t> </a:t>
            </a:r>
            <a:r>
              <a:rPr lang="tr-TR" sz="1400" dirty="0" err="1"/>
              <a:t>Mathematics</a:t>
            </a:r>
            <a:r>
              <a:rPr lang="tr-TR" sz="1400" dirty="0"/>
              <a:t> </a:t>
            </a:r>
            <a:r>
              <a:rPr lang="tr-TR" sz="1400" dirty="0" err="1"/>
              <a:t>with</a:t>
            </a:r>
            <a:r>
              <a:rPr lang="tr-TR" sz="1400" dirty="0"/>
              <a:t> </a:t>
            </a:r>
            <a:r>
              <a:rPr lang="tr-TR" sz="1400" dirty="0" err="1"/>
              <a:t>Combinatorics</a:t>
            </a:r>
            <a:r>
              <a:rPr lang="tr-TR" sz="1400" dirty="0"/>
              <a:t>”, James A. </a:t>
            </a:r>
            <a:r>
              <a:rPr lang="tr-TR" sz="1400" dirty="0" err="1"/>
              <a:t>Anderson</a:t>
            </a:r>
            <a:r>
              <a:rPr lang="tr-TR" sz="1400" dirty="0"/>
              <a:t>, </a:t>
            </a:r>
            <a:r>
              <a:rPr lang="tr-TR" sz="1400" dirty="0" err="1"/>
              <a:t>Prentice</a:t>
            </a:r>
            <a:r>
              <a:rPr lang="tr-TR" sz="1400" dirty="0"/>
              <a:t> </a:t>
            </a:r>
            <a:r>
              <a:rPr lang="tr-TR" sz="1400" dirty="0" err="1"/>
              <a:t>Hall</a:t>
            </a:r>
            <a:r>
              <a:rPr lang="tr-TR" sz="1400" dirty="0"/>
              <a:t>, 2000.</a:t>
            </a:r>
          </a:p>
          <a:p>
            <a:r>
              <a:rPr lang="tr-TR" sz="1400" dirty="0"/>
              <a:t>“</a:t>
            </a:r>
            <a:r>
              <a:rPr lang="tr-TR" sz="1400" dirty="0" err="1"/>
              <a:t>Discrete</a:t>
            </a:r>
            <a:r>
              <a:rPr lang="tr-TR" sz="1400" dirty="0"/>
              <a:t> </a:t>
            </a:r>
            <a:r>
              <a:rPr lang="tr-TR" sz="1400" dirty="0" err="1"/>
              <a:t>and</a:t>
            </a:r>
            <a:r>
              <a:rPr lang="tr-TR" sz="1400" dirty="0"/>
              <a:t> </a:t>
            </a:r>
            <a:r>
              <a:rPr lang="tr-TR" sz="1400" dirty="0" err="1"/>
              <a:t>Combinatorial</a:t>
            </a:r>
            <a:r>
              <a:rPr lang="tr-TR" sz="1400" dirty="0"/>
              <a:t> </a:t>
            </a:r>
            <a:r>
              <a:rPr lang="tr-TR" sz="1400" dirty="0" err="1"/>
              <a:t>Mathematics</a:t>
            </a:r>
            <a:r>
              <a:rPr lang="tr-TR" sz="1400" dirty="0"/>
              <a:t>”, </a:t>
            </a:r>
            <a:r>
              <a:rPr lang="tr-TR" sz="1400" dirty="0" err="1"/>
              <a:t>Ralph</a:t>
            </a:r>
            <a:r>
              <a:rPr lang="tr-TR" sz="1400" dirty="0"/>
              <a:t> P. </a:t>
            </a:r>
            <a:r>
              <a:rPr lang="tr-TR" sz="1400" dirty="0" err="1"/>
              <a:t>Grimaldi</a:t>
            </a:r>
            <a:r>
              <a:rPr lang="tr-TR" sz="1400" dirty="0"/>
              <a:t>, </a:t>
            </a:r>
            <a:r>
              <a:rPr lang="tr-TR" sz="1400" dirty="0" err="1"/>
              <a:t>Addison-Wesley</a:t>
            </a:r>
            <a:r>
              <a:rPr lang="tr-TR" sz="1400" dirty="0"/>
              <a:t>, 1998.</a:t>
            </a:r>
          </a:p>
          <a:p>
            <a:r>
              <a:rPr lang="tr-TR" sz="1400" dirty="0"/>
              <a:t>“</a:t>
            </a:r>
            <a:r>
              <a:rPr lang="tr-TR" sz="1400" dirty="0" err="1"/>
              <a:t>Discrete</a:t>
            </a:r>
            <a:r>
              <a:rPr lang="tr-TR" sz="1400" dirty="0"/>
              <a:t> </a:t>
            </a:r>
            <a:r>
              <a:rPr lang="tr-TR" sz="1400" dirty="0" err="1"/>
              <a:t>Mathematics</a:t>
            </a:r>
            <a:r>
              <a:rPr lang="tr-TR" sz="1400" dirty="0"/>
              <a:t>”, John A. </a:t>
            </a:r>
            <a:r>
              <a:rPr lang="tr-TR" sz="1400" dirty="0" err="1"/>
              <a:t>Dossey</a:t>
            </a:r>
            <a:r>
              <a:rPr lang="tr-TR" sz="1400" dirty="0"/>
              <a:t>, Albert D. </a:t>
            </a:r>
            <a:r>
              <a:rPr lang="tr-TR" sz="1400" dirty="0" err="1"/>
              <a:t>Otto</a:t>
            </a:r>
            <a:r>
              <a:rPr lang="tr-TR" sz="1400" dirty="0"/>
              <a:t>, Lawrence E. </a:t>
            </a:r>
            <a:r>
              <a:rPr lang="tr-TR" sz="1400" dirty="0" err="1"/>
              <a:t>Spence</a:t>
            </a:r>
            <a:r>
              <a:rPr lang="tr-TR" sz="1400" dirty="0"/>
              <a:t>, C. </a:t>
            </a:r>
            <a:r>
              <a:rPr lang="tr-TR" sz="1400" dirty="0" err="1"/>
              <a:t>Vanden</a:t>
            </a:r>
            <a:r>
              <a:rPr lang="tr-TR" sz="1400" dirty="0"/>
              <a:t> </a:t>
            </a:r>
            <a:r>
              <a:rPr lang="tr-TR" sz="1400" dirty="0" err="1"/>
              <a:t>Eynden</a:t>
            </a:r>
            <a:r>
              <a:rPr lang="tr-TR" sz="1400" dirty="0"/>
              <a:t>, </a:t>
            </a:r>
            <a:r>
              <a:rPr lang="tr-TR" sz="1400" dirty="0" err="1"/>
              <a:t>Pearson</a:t>
            </a:r>
            <a:r>
              <a:rPr lang="tr-TR" sz="1400" dirty="0"/>
              <a:t> </a:t>
            </a:r>
            <a:r>
              <a:rPr lang="tr-TR" sz="1400" dirty="0" err="1"/>
              <a:t>Addison</a:t>
            </a:r>
            <a:r>
              <a:rPr lang="tr-TR" sz="1400" dirty="0"/>
              <a:t> </a:t>
            </a:r>
            <a:r>
              <a:rPr lang="tr-TR" sz="1400" dirty="0" err="1"/>
              <a:t>Wesley</a:t>
            </a:r>
            <a:r>
              <a:rPr lang="tr-TR" sz="1400" dirty="0"/>
              <a:t>; 4th </a:t>
            </a:r>
            <a:r>
              <a:rPr lang="tr-TR" sz="1400" dirty="0" err="1"/>
              <a:t>edition</a:t>
            </a:r>
            <a:r>
              <a:rPr lang="tr-TR" sz="1400" dirty="0"/>
              <a:t> 2001.</a:t>
            </a:r>
          </a:p>
          <a:p>
            <a:r>
              <a:rPr lang="tr-TR" sz="1400" dirty="0"/>
              <a:t>“</a:t>
            </a:r>
            <a:r>
              <a:rPr lang="tr-TR" sz="1400" dirty="0" err="1"/>
              <a:t>Essence</a:t>
            </a:r>
            <a:r>
              <a:rPr lang="tr-TR" sz="1400" dirty="0"/>
              <a:t> of </a:t>
            </a:r>
            <a:r>
              <a:rPr lang="tr-TR" sz="1400" dirty="0" err="1"/>
              <a:t>Discrete</a:t>
            </a:r>
            <a:r>
              <a:rPr lang="tr-TR" sz="1400" dirty="0"/>
              <a:t> </a:t>
            </a:r>
            <a:r>
              <a:rPr lang="tr-TR" sz="1400" dirty="0" err="1"/>
              <a:t>Mathematics</a:t>
            </a:r>
            <a:r>
              <a:rPr lang="tr-TR" sz="1400" dirty="0"/>
              <a:t>”, </a:t>
            </a:r>
            <a:r>
              <a:rPr lang="tr-TR" sz="1400" dirty="0" err="1"/>
              <a:t>Neville</a:t>
            </a:r>
            <a:r>
              <a:rPr lang="tr-TR" sz="1400" dirty="0"/>
              <a:t> Dean, </a:t>
            </a:r>
            <a:r>
              <a:rPr lang="tr-TR" sz="1400" dirty="0" err="1"/>
              <a:t>Prentice</a:t>
            </a:r>
            <a:r>
              <a:rPr lang="tr-TR" sz="1400" dirty="0"/>
              <a:t> </a:t>
            </a:r>
            <a:r>
              <a:rPr lang="tr-TR" sz="1400" dirty="0" err="1"/>
              <a:t>Hall</a:t>
            </a:r>
            <a:r>
              <a:rPr lang="tr-TR" sz="1400" dirty="0"/>
              <a:t> PTR, 1st Edition, 1996.</a:t>
            </a:r>
          </a:p>
          <a:p>
            <a:r>
              <a:rPr lang="tr-TR" sz="1400" dirty="0"/>
              <a:t>“</a:t>
            </a:r>
            <a:r>
              <a:rPr lang="tr-TR" sz="1400" dirty="0" err="1"/>
              <a:t>Mathematics:A</a:t>
            </a:r>
            <a:r>
              <a:rPr lang="tr-TR" sz="1400" dirty="0"/>
              <a:t> </a:t>
            </a:r>
            <a:r>
              <a:rPr lang="tr-TR" sz="1400" dirty="0" err="1"/>
              <a:t>Discrete</a:t>
            </a:r>
            <a:r>
              <a:rPr lang="tr-TR" sz="1400" dirty="0"/>
              <a:t> </a:t>
            </a:r>
            <a:r>
              <a:rPr lang="tr-TR" sz="1400" dirty="0" err="1"/>
              <a:t>Introduction</a:t>
            </a:r>
            <a:r>
              <a:rPr lang="tr-TR" sz="1400" dirty="0"/>
              <a:t>”, </a:t>
            </a:r>
            <a:r>
              <a:rPr lang="tr-TR" sz="1400" dirty="0" err="1"/>
              <a:t>Edvard</a:t>
            </a:r>
            <a:r>
              <a:rPr lang="tr-TR" sz="1400" dirty="0"/>
              <a:t> R. </a:t>
            </a:r>
            <a:r>
              <a:rPr lang="tr-TR" sz="1400" dirty="0" err="1"/>
              <a:t>Schneiderman</a:t>
            </a:r>
            <a:r>
              <a:rPr lang="tr-TR" sz="1400" dirty="0"/>
              <a:t>, </a:t>
            </a:r>
            <a:r>
              <a:rPr lang="tr-TR" sz="1400" dirty="0" err="1"/>
              <a:t>Brooks</a:t>
            </a:r>
            <a:r>
              <a:rPr lang="tr-TR" sz="1400" dirty="0"/>
              <a:t> </a:t>
            </a:r>
            <a:r>
              <a:rPr lang="tr-TR" sz="1400" dirty="0" err="1"/>
              <a:t>Cole</a:t>
            </a:r>
            <a:r>
              <a:rPr lang="tr-TR" sz="1400" dirty="0"/>
              <a:t>; 1st </a:t>
            </a:r>
            <a:r>
              <a:rPr lang="tr-TR" sz="1400" dirty="0" err="1"/>
              <a:t>edition</a:t>
            </a:r>
            <a:r>
              <a:rPr lang="tr-TR" sz="1400" dirty="0"/>
              <a:t>, 2000.</a:t>
            </a:r>
          </a:p>
          <a:p>
            <a:r>
              <a:rPr lang="en-US" sz="1400" dirty="0"/>
              <a:t>“Mathematics for Computer Science”, </a:t>
            </a:r>
            <a:r>
              <a:rPr lang="en-US" sz="1400" dirty="0" err="1"/>
              <a:t>A.Arnold</a:t>
            </a:r>
            <a:r>
              <a:rPr lang="en-US" sz="1400" dirty="0"/>
              <a:t> and </a:t>
            </a:r>
            <a:r>
              <a:rPr lang="en-US" sz="1400" dirty="0" err="1"/>
              <a:t>I.Guessarian</a:t>
            </a:r>
            <a:r>
              <a:rPr lang="en-US" sz="1400" dirty="0"/>
              <a:t>, Prentice Hall, 1996.</a:t>
            </a:r>
            <a:endParaRPr lang="tr-TR" sz="1400" dirty="0"/>
          </a:p>
          <a:p>
            <a:r>
              <a:rPr lang="tr-TR" sz="1400" dirty="0"/>
              <a:t>“</a:t>
            </a:r>
            <a:r>
              <a:rPr lang="tr-TR" sz="1400" dirty="0" err="1"/>
              <a:t>Theory</a:t>
            </a:r>
            <a:r>
              <a:rPr lang="tr-TR" sz="1400" dirty="0"/>
              <a:t> </a:t>
            </a:r>
            <a:r>
              <a:rPr lang="tr-TR" sz="1400" dirty="0" err="1"/>
              <a:t>and</a:t>
            </a:r>
            <a:r>
              <a:rPr lang="tr-TR" sz="1400" dirty="0"/>
              <a:t> </a:t>
            </a:r>
            <a:r>
              <a:rPr lang="tr-TR" sz="1400" dirty="0" err="1"/>
              <a:t>Problems</a:t>
            </a:r>
            <a:r>
              <a:rPr lang="tr-TR" sz="1400" dirty="0"/>
              <a:t> of </a:t>
            </a:r>
            <a:r>
              <a:rPr lang="tr-TR" sz="1400" dirty="0" err="1"/>
              <a:t>Discrete</a:t>
            </a:r>
            <a:r>
              <a:rPr lang="tr-TR" sz="1400" dirty="0"/>
              <a:t> </a:t>
            </a:r>
            <a:r>
              <a:rPr lang="tr-TR" sz="1400" dirty="0" err="1"/>
              <a:t>Mathematics</a:t>
            </a:r>
            <a:r>
              <a:rPr lang="tr-TR" sz="1400" dirty="0"/>
              <a:t>”, </a:t>
            </a:r>
            <a:r>
              <a:rPr lang="tr-TR" sz="1400" dirty="0" err="1"/>
              <a:t>Seymour</a:t>
            </a:r>
            <a:r>
              <a:rPr lang="tr-TR" sz="1400" dirty="0"/>
              <a:t> </a:t>
            </a:r>
            <a:r>
              <a:rPr lang="tr-TR" sz="1400" dirty="0" err="1"/>
              <a:t>Lipschuts</a:t>
            </a:r>
            <a:r>
              <a:rPr lang="tr-TR" sz="1400" dirty="0"/>
              <a:t>, </a:t>
            </a:r>
            <a:r>
              <a:rPr lang="tr-TR" sz="1400" dirty="0" err="1"/>
              <a:t>Marc</a:t>
            </a:r>
            <a:r>
              <a:rPr lang="tr-TR" sz="1400" dirty="0"/>
              <a:t>. L. </a:t>
            </a:r>
            <a:r>
              <a:rPr lang="tr-TR" sz="1400" dirty="0" err="1"/>
              <a:t>Lipson</a:t>
            </a:r>
            <a:r>
              <a:rPr lang="tr-TR" sz="1400" dirty="0"/>
              <a:t>, </a:t>
            </a:r>
            <a:r>
              <a:rPr lang="tr-TR" sz="1400" dirty="0" err="1"/>
              <a:t>Shaum’s</a:t>
            </a:r>
            <a:r>
              <a:rPr lang="tr-TR" sz="1400" dirty="0"/>
              <a:t> </a:t>
            </a:r>
            <a:r>
              <a:rPr lang="tr-TR" sz="1400" dirty="0" err="1"/>
              <a:t>Outline</a:t>
            </a:r>
            <a:r>
              <a:rPr lang="tr-TR" sz="1400" dirty="0"/>
              <a:t> Series, </a:t>
            </a:r>
            <a:r>
              <a:rPr lang="tr-TR" sz="1400" dirty="0" err="1"/>
              <a:t>McGraw-Hill</a:t>
            </a:r>
            <a:r>
              <a:rPr lang="tr-TR" sz="1400" dirty="0"/>
              <a:t> </a:t>
            </a:r>
            <a:r>
              <a:rPr lang="tr-TR" sz="1400" dirty="0" err="1"/>
              <a:t>Book</a:t>
            </a:r>
            <a:r>
              <a:rPr lang="tr-TR" sz="1400" dirty="0"/>
              <a:t> </a:t>
            </a:r>
            <a:r>
              <a:rPr lang="tr-TR" sz="1400" dirty="0" err="1"/>
              <a:t>Company</a:t>
            </a:r>
            <a:r>
              <a:rPr lang="tr-TR" sz="1400" dirty="0"/>
              <a:t>, 1997.</a:t>
            </a:r>
          </a:p>
          <a:p>
            <a:r>
              <a:rPr lang="tr-TR" sz="1400" dirty="0"/>
              <a:t>“2000 </a:t>
            </a:r>
            <a:r>
              <a:rPr lang="tr-TR" sz="1400" dirty="0" err="1"/>
              <a:t>Solved</a:t>
            </a:r>
            <a:r>
              <a:rPr lang="tr-TR" sz="1400" dirty="0"/>
              <a:t> </a:t>
            </a:r>
            <a:r>
              <a:rPr lang="tr-TR" sz="1400" dirty="0" err="1"/>
              <a:t>Problems</a:t>
            </a:r>
            <a:r>
              <a:rPr lang="tr-TR" sz="1400" dirty="0"/>
              <a:t> in </a:t>
            </a:r>
            <a:r>
              <a:rPr lang="tr-TR" sz="1400" dirty="0" err="1"/>
              <a:t>Discrete</a:t>
            </a:r>
            <a:r>
              <a:rPr lang="tr-TR" sz="1400" dirty="0"/>
              <a:t> </a:t>
            </a:r>
            <a:r>
              <a:rPr lang="tr-TR" sz="1400" dirty="0" err="1"/>
              <a:t>Mathematics</a:t>
            </a:r>
            <a:r>
              <a:rPr lang="tr-TR" sz="1400" dirty="0"/>
              <a:t>”,  </a:t>
            </a:r>
            <a:r>
              <a:rPr lang="tr-TR" sz="1400" dirty="0" err="1"/>
              <a:t>Seymour</a:t>
            </a:r>
            <a:r>
              <a:rPr lang="tr-TR" sz="1400" dirty="0"/>
              <a:t> </a:t>
            </a:r>
            <a:r>
              <a:rPr lang="tr-TR" sz="1400" dirty="0" err="1"/>
              <a:t>Lipschuts</a:t>
            </a:r>
            <a:r>
              <a:rPr lang="tr-TR" sz="1400" dirty="0"/>
              <a:t>, </a:t>
            </a:r>
            <a:r>
              <a:rPr lang="tr-TR" sz="1400" dirty="0" err="1"/>
              <a:t>McGraw</a:t>
            </a:r>
            <a:r>
              <a:rPr lang="tr-TR" sz="1400" dirty="0"/>
              <a:t>- </a:t>
            </a:r>
            <a:r>
              <a:rPr lang="tr-TR" sz="1400" dirty="0" err="1"/>
              <a:t>Hill</a:t>
            </a:r>
            <a:r>
              <a:rPr lang="tr-TR" sz="1400" dirty="0"/>
              <a:t> </a:t>
            </a:r>
            <a:r>
              <a:rPr lang="tr-TR" sz="1400" dirty="0" err="1"/>
              <a:t>Trade</a:t>
            </a:r>
            <a:r>
              <a:rPr lang="tr-TR" sz="1400" dirty="0"/>
              <a:t>, 1991.</a:t>
            </a:r>
          </a:p>
          <a:p>
            <a:pPr eaLnBrk="0" hangingPunct="0"/>
            <a:endParaRPr lang="tr-TR" sz="1400"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288" y="476250"/>
            <a:ext cx="8348662" cy="865188"/>
          </a:xfrm>
        </p:spPr>
        <p:txBody>
          <a:bodyPr/>
          <a:lstStyle/>
          <a:p>
            <a:r>
              <a:rPr lang="tr-TR">
                <a:latin typeface="Comic Sans MS" pitchFamily="66" charset="0"/>
              </a:rPr>
              <a:t>DOĞRUSAL PROGRAMLAMA</a:t>
            </a:r>
          </a:p>
        </p:txBody>
      </p:sp>
      <p:sp>
        <p:nvSpPr>
          <p:cNvPr id="2051" name="Rectangle 3"/>
          <p:cNvSpPr>
            <a:spLocks noGrp="1" noChangeArrowheads="1"/>
          </p:cNvSpPr>
          <p:nvPr>
            <p:ph type="subTitle" idx="1"/>
          </p:nvPr>
        </p:nvSpPr>
        <p:spPr>
          <a:xfrm>
            <a:off x="1547664" y="1484784"/>
            <a:ext cx="7380312" cy="4176713"/>
          </a:xfrm>
        </p:spPr>
        <p:txBody>
          <a:bodyPr/>
          <a:lstStyle/>
          <a:p>
            <a:pPr>
              <a:lnSpc>
                <a:spcPct val="90000"/>
              </a:lnSpc>
            </a:pPr>
            <a:endParaRPr lang="tr-TR" sz="2000" dirty="0" smtClean="0"/>
          </a:p>
          <a:p>
            <a:pPr>
              <a:lnSpc>
                <a:spcPct val="90000"/>
              </a:lnSpc>
            </a:pPr>
            <a:r>
              <a:rPr lang="tr-TR" sz="2000" dirty="0" smtClean="0"/>
              <a:t>Sınırlı </a:t>
            </a:r>
            <a:r>
              <a:rPr lang="tr-TR" sz="2000" dirty="0"/>
              <a:t>kaynakların kullanımını optimum kılmak için tasarlanmış matematiksel modelleme yöntemidir. Askerlik, endüstri, tarım, ulaştırma, ekonomi, sağlık sistemleri, sosyal bilimler de başarılı uygulamalar vardır. Bir doğrusal programlama hesaplamalarında çok fazla sayıda işlem vardır. Bu nedenle birçok bilgisayar yazılımı geliştirilmiştir (TORA).</a:t>
            </a:r>
          </a:p>
        </p:txBody>
      </p:sp>
      <p:sp>
        <p:nvSpPr>
          <p:cNvPr id="4"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5"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2</a:t>
            </a:fld>
            <a:r>
              <a:rPr lang="tr-TR" dirty="0" smtClean="0"/>
              <a:t>. Sayfa</a:t>
            </a:r>
          </a:p>
        </p:txBody>
      </p:sp>
      <p:sp>
        <p:nvSpPr>
          <p:cNvPr id="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290799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noFill/>
          <a:ln/>
        </p:spPr>
        <p:txBody>
          <a:bodyPr/>
          <a:lstStyle/>
          <a:p>
            <a:r>
              <a:rPr lang="tr-TR">
                <a:latin typeface="Comic Sans MS" pitchFamily="66" charset="0"/>
              </a:rPr>
              <a:t>DOĞRUSAL PROGRAMLAMA</a:t>
            </a:r>
          </a:p>
        </p:txBody>
      </p:sp>
      <p:sp>
        <p:nvSpPr>
          <p:cNvPr id="7171" name="Rectangle 3"/>
          <p:cNvSpPr>
            <a:spLocks noGrp="1" noChangeArrowheads="1"/>
          </p:cNvSpPr>
          <p:nvPr>
            <p:ph type="body" sz="half" idx="1"/>
          </p:nvPr>
        </p:nvSpPr>
        <p:spPr>
          <a:xfrm>
            <a:off x="1763688" y="1484784"/>
            <a:ext cx="7128792" cy="876275"/>
          </a:xfrm>
        </p:spPr>
        <p:txBody>
          <a:bodyPr/>
          <a:lstStyle/>
          <a:p>
            <a:pPr>
              <a:lnSpc>
                <a:spcPct val="80000"/>
              </a:lnSpc>
              <a:buFontTx/>
              <a:buNone/>
            </a:pPr>
            <a:r>
              <a:rPr lang="tr-TR" sz="1800" dirty="0">
                <a:latin typeface="Comic Sans MS" pitchFamily="66" charset="0"/>
              </a:rPr>
              <a:t>Model Kurma</a:t>
            </a:r>
          </a:p>
          <a:p>
            <a:pPr>
              <a:lnSpc>
                <a:spcPct val="80000"/>
              </a:lnSpc>
              <a:buFontTx/>
              <a:buNone/>
            </a:pPr>
            <a:r>
              <a:rPr lang="tr-TR" sz="1800" dirty="0">
                <a:latin typeface="Comic Sans MS" pitchFamily="66" charset="0"/>
              </a:rPr>
              <a:t>X şirketi M1 ve M2 hammaddelerinin karışımından elde edilen, iç ve dış duvar boyaları üretmektedir. Temel veriler aşağıdaki tablodadır.</a:t>
            </a:r>
          </a:p>
          <a:p>
            <a:pPr>
              <a:lnSpc>
                <a:spcPct val="80000"/>
              </a:lnSpc>
              <a:buFontTx/>
              <a:buNone/>
            </a:pPr>
            <a:endParaRPr lang="tr-TR" sz="1800" dirty="0">
              <a:latin typeface="Comic Sans MS" pitchFamily="66" charset="0"/>
            </a:endParaRPr>
          </a:p>
          <a:p>
            <a:pPr>
              <a:lnSpc>
                <a:spcPct val="80000"/>
              </a:lnSpc>
              <a:buFontTx/>
              <a:buNone/>
            </a:pPr>
            <a:endParaRPr lang="tr-TR" sz="1800" dirty="0">
              <a:latin typeface="Comic Sans MS" pitchFamily="66" charset="0"/>
            </a:endParaRPr>
          </a:p>
          <a:p>
            <a:pPr>
              <a:lnSpc>
                <a:spcPct val="80000"/>
              </a:lnSpc>
              <a:buFontTx/>
              <a:buNone/>
            </a:pPr>
            <a:endParaRPr lang="tr-TR" sz="1800" dirty="0">
              <a:latin typeface="Comic Sans MS" pitchFamily="66" charset="0"/>
            </a:endParaRPr>
          </a:p>
          <a:p>
            <a:pPr>
              <a:lnSpc>
                <a:spcPct val="80000"/>
              </a:lnSpc>
              <a:buFontTx/>
              <a:buNone/>
            </a:pPr>
            <a:endParaRPr lang="tr-TR" sz="1800" dirty="0">
              <a:latin typeface="Comic Sans MS" pitchFamily="66" charset="0"/>
            </a:endParaRPr>
          </a:p>
          <a:p>
            <a:pPr>
              <a:lnSpc>
                <a:spcPct val="80000"/>
              </a:lnSpc>
              <a:buFontTx/>
              <a:buNone/>
            </a:pPr>
            <a:endParaRPr lang="tr-TR" sz="1800" dirty="0">
              <a:latin typeface="Comic Sans MS" pitchFamily="66" charset="0"/>
            </a:endParaRPr>
          </a:p>
          <a:p>
            <a:pPr>
              <a:lnSpc>
                <a:spcPct val="80000"/>
              </a:lnSpc>
              <a:buFontTx/>
              <a:buNone/>
            </a:pPr>
            <a:r>
              <a:rPr lang="tr-TR" sz="1800" dirty="0">
                <a:latin typeface="Comic Sans MS" pitchFamily="66" charset="0"/>
              </a:rPr>
              <a:t>	</a:t>
            </a:r>
          </a:p>
        </p:txBody>
      </p:sp>
      <p:graphicFrame>
        <p:nvGraphicFramePr>
          <p:cNvPr id="7300" name="Group 132"/>
          <p:cNvGraphicFramePr>
            <a:graphicFrameLocks noGrp="1"/>
          </p:cNvGraphicFramePr>
          <p:nvPr>
            <p:ph sz="half" idx="2"/>
            <p:extLst>
              <p:ext uri="{D42A27DB-BD31-4B8C-83A1-F6EECF244321}">
                <p14:modId xmlns:p14="http://schemas.microsoft.com/office/powerpoint/2010/main" val="459910996"/>
              </p:ext>
            </p:extLst>
          </p:nvPr>
        </p:nvGraphicFramePr>
        <p:xfrm>
          <a:off x="1979712" y="2444472"/>
          <a:ext cx="6120680" cy="2712720"/>
        </p:xfrm>
        <a:graphic>
          <a:graphicData uri="http://schemas.openxmlformats.org/drawingml/2006/table">
            <a:tbl>
              <a:tblPr/>
              <a:tblGrid>
                <a:gridCol w="2100257"/>
                <a:gridCol w="1066229"/>
                <a:gridCol w="927882"/>
                <a:gridCol w="2026312"/>
              </a:tblGrid>
              <a:tr h="6871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tr-TR"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Comic Sans MS" pitchFamily="66" charset="0"/>
                          <a:cs typeface="Times New Roman" pitchFamily="18" charset="0"/>
                        </a:rPr>
                        <a:t>Ton başına hammadde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Comic Sans MS" pitchFamily="66" charset="0"/>
                          <a:cs typeface="Times New Roman" pitchFamily="18" charset="0"/>
                        </a:rPr>
                        <a:t>      miktarı (TON)</a:t>
                      </a:r>
                      <a:endParaRPr kumimoji="0" lang="tr-TR" sz="16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Günlük maksimum</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kullanılabilirlik (TON)</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267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tr-TR"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Dış boya</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İç boya</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tr>
              <a:tr h="3054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M1</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6</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4</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24</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54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M2</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1</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2</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6</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4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Ton başına kar (100 pb)</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mic Sans MS" pitchFamily="66" charset="0"/>
                          <a:cs typeface="Times New Roman" pitchFamily="18" charset="0"/>
                        </a:rPr>
                        <a:t>5</a:t>
                      </a:r>
                      <a:endParaRPr kumimoji="0"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Comic Sans MS" pitchFamily="66" charset="0"/>
                          <a:cs typeface="Times New Roman" pitchFamily="18" charset="0"/>
                        </a:rPr>
                        <a:t>4</a:t>
                      </a:r>
                      <a:endParaRPr kumimoji="0" lang="tr-TR" sz="16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tr-TR" sz="1600" b="0" i="0" u="none" strike="noStrike" cap="none" normalizeH="0" baseline="0" dirty="0" smtClean="0">
                        <a:ln>
                          <a:noFill/>
                        </a:ln>
                        <a:solidFill>
                          <a:schemeClr val="tx1"/>
                        </a:solidFill>
                        <a:effectLst>
                          <a:outerShdw blurRad="38100" dist="38100" dir="2700000" algn="tl">
                            <a:srgbClr val="000000"/>
                          </a:outerShdw>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98" name="Text Box 130"/>
          <p:cNvSpPr txBox="1">
            <a:spLocks noChangeArrowheads="1"/>
          </p:cNvSpPr>
          <p:nvPr/>
        </p:nvSpPr>
        <p:spPr bwMode="auto">
          <a:xfrm>
            <a:off x="1763688" y="5157192"/>
            <a:ext cx="73803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sz="1200" dirty="0">
                <a:effectLst>
                  <a:outerShdw blurRad="38100" dist="38100" dir="2700000" algn="tl">
                    <a:srgbClr val="000000"/>
                  </a:outerShdw>
                </a:effectLst>
                <a:latin typeface="Comic Sans MS" pitchFamily="66" charset="0"/>
              </a:rPr>
              <a:t>Günlük iç boya talebinin en çok 2 ton olduğu belirlenmiştir.</a:t>
            </a:r>
          </a:p>
          <a:p>
            <a:r>
              <a:rPr lang="tr-TR" sz="1200" dirty="0">
                <a:effectLst>
                  <a:outerShdw blurRad="38100" dist="38100" dir="2700000" algn="tl">
                    <a:srgbClr val="000000"/>
                  </a:outerShdw>
                </a:effectLst>
                <a:latin typeface="Comic Sans MS" pitchFamily="66" charset="0"/>
              </a:rPr>
              <a:t>Günlük iç boya talebinin günlük dış boya talebinden fazla olduğu, bu fazlalığın en çok 1 ton olduğu saptanmıştır.</a:t>
            </a:r>
          </a:p>
          <a:p>
            <a:endParaRPr lang="tr-TR" sz="1200" dirty="0">
              <a:effectLst>
                <a:outerShdw blurRad="38100" dist="38100" dir="2700000" algn="tl">
                  <a:srgbClr val="000000"/>
                </a:outerShdw>
              </a:effectLst>
              <a:latin typeface="Comic Sans MS" pitchFamily="66" charset="0"/>
            </a:endParaRPr>
          </a:p>
          <a:p>
            <a:r>
              <a:rPr lang="tr-TR" sz="1200" dirty="0">
                <a:effectLst>
                  <a:outerShdw blurRad="38100" dist="38100" dir="2700000" algn="tl">
                    <a:srgbClr val="000000"/>
                  </a:outerShdw>
                </a:effectLst>
                <a:latin typeface="Comic Sans MS" pitchFamily="66" charset="0"/>
              </a:rPr>
              <a:t>Karar   		x1 = Dış boyanın günlük üretim miktarı (TON)</a:t>
            </a:r>
          </a:p>
          <a:p>
            <a:r>
              <a:rPr lang="tr-TR" sz="1200" dirty="0">
                <a:effectLst>
                  <a:outerShdw blurRad="38100" dist="38100" dir="2700000" algn="tl">
                    <a:srgbClr val="000000"/>
                  </a:outerShdw>
                </a:effectLst>
                <a:latin typeface="Comic Sans MS" pitchFamily="66" charset="0"/>
              </a:rPr>
              <a:t>Değişkenleri	</a:t>
            </a:r>
            <a:r>
              <a:rPr lang="tr-TR" sz="1200" dirty="0" smtClean="0">
                <a:effectLst>
                  <a:outerShdw blurRad="38100" dist="38100" dir="2700000" algn="tl">
                    <a:srgbClr val="000000"/>
                  </a:outerShdw>
                </a:effectLst>
                <a:latin typeface="Comic Sans MS" pitchFamily="66" charset="0"/>
              </a:rPr>
              <a:t>                   x2 </a:t>
            </a:r>
            <a:r>
              <a:rPr lang="tr-TR" sz="1200" dirty="0">
                <a:effectLst>
                  <a:outerShdw blurRad="38100" dist="38100" dir="2700000" algn="tl">
                    <a:srgbClr val="000000"/>
                  </a:outerShdw>
                </a:effectLst>
                <a:latin typeface="Comic Sans MS" pitchFamily="66" charset="0"/>
              </a:rPr>
              <a:t>= İç boyanın günlük üretim miktarı (TON)</a:t>
            </a:r>
          </a:p>
          <a:p>
            <a:endParaRPr lang="tr-TR" sz="1200" dirty="0">
              <a:latin typeface="Comic Sans MS" pitchFamily="66" charset="0"/>
            </a:endParaRPr>
          </a:p>
        </p:txBody>
      </p:sp>
      <p:sp>
        <p:nvSpPr>
          <p:cNvPr id="6"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7"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3</a:t>
            </a:fld>
            <a:r>
              <a:rPr lang="tr-TR" dirty="0" smtClean="0"/>
              <a:t>. Sayfa</a:t>
            </a:r>
          </a:p>
        </p:txBody>
      </p:sp>
      <p:sp>
        <p:nvSpPr>
          <p:cNvPr id="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3134134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298">
                                            <p:txEl>
                                              <p:pRg st="0" end="0"/>
                                            </p:txEl>
                                          </p:spTgt>
                                        </p:tgtEl>
                                        <p:attrNameLst>
                                          <p:attrName>style.visibility</p:attrName>
                                        </p:attrNameLst>
                                      </p:cBhvr>
                                      <p:to>
                                        <p:strVal val="visible"/>
                                      </p:to>
                                    </p:set>
                                    <p:animEffect transition="in" filter="checkerboard(across)">
                                      <p:cBhvr>
                                        <p:cTn id="7" dur="500"/>
                                        <p:tgtEl>
                                          <p:spTgt spid="7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298">
                                            <p:txEl>
                                              <p:pRg st="1" end="1"/>
                                            </p:txEl>
                                          </p:spTgt>
                                        </p:tgtEl>
                                        <p:attrNameLst>
                                          <p:attrName>style.visibility</p:attrName>
                                        </p:attrNameLst>
                                      </p:cBhvr>
                                      <p:to>
                                        <p:strVal val="visible"/>
                                      </p:to>
                                    </p:set>
                                    <p:animEffect transition="in" filter="checkerboard(across)">
                                      <p:cBhvr>
                                        <p:cTn id="12" dur="500"/>
                                        <p:tgtEl>
                                          <p:spTgt spid="72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298">
                                            <p:txEl>
                                              <p:pRg st="3" end="3"/>
                                            </p:txEl>
                                          </p:spTgt>
                                        </p:tgtEl>
                                        <p:attrNameLst>
                                          <p:attrName>style.visibility</p:attrName>
                                        </p:attrNameLst>
                                      </p:cBhvr>
                                      <p:to>
                                        <p:strVal val="visible"/>
                                      </p:to>
                                    </p:set>
                                    <p:animEffect transition="in" filter="checkerboard(across)">
                                      <p:cBhvr>
                                        <p:cTn id="17" dur="500"/>
                                        <p:tgtEl>
                                          <p:spTgt spid="7298">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7298">
                                            <p:txEl>
                                              <p:pRg st="4" end="4"/>
                                            </p:txEl>
                                          </p:spTgt>
                                        </p:tgtEl>
                                        <p:attrNameLst>
                                          <p:attrName>style.visibility</p:attrName>
                                        </p:attrNameLst>
                                      </p:cBhvr>
                                      <p:to>
                                        <p:strVal val="visible"/>
                                      </p:to>
                                    </p:set>
                                    <p:animEffect transition="in" filter="checkerboard(across)">
                                      <p:cBhvr>
                                        <p:cTn id="20" dur="500"/>
                                        <p:tgtEl>
                                          <p:spTgt spid="7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lstStyle/>
          <a:p>
            <a:pPr>
              <a:lnSpc>
                <a:spcPct val="80000"/>
              </a:lnSpc>
              <a:buFontTx/>
              <a:buNone/>
            </a:pPr>
            <a:r>
              <a:rPr lang="tr-TR" sz="1800">
                <a:latin typeface="Comic Sans MS" pitchFamily="66" charset="0"/>
              </a:rPr>
              <a:t>Z = 5x1 + 4x2 </a:t>
            </a:r>
            <a:r>
              <a:rPr lang="tr-TR" sz="1800" b="1">
                <a:latin typeface="Comic Sans MS" pitchFamily="66" charset="0"/>
              </a:rPr>
              <a:t>→ </a:t>
            </a:r>
            <a:r>
              <a:rPr lang="tr-TR" sz="1800">
                <a:latin typeface="Comic Sans MS" pitchFamily="66" charset="0"/>
              </a:rPr>
              <a:t>Amaç fonksiyonu</a:t>
            </a:r>
          </a:p>
          <a:p>
            <a:pPr>
              <a:lnSpc>
                <a:spcPct val="80000"/>
              </a:lnSpc>
              <a:buFontTx/>
              <a:buNone/>
            </a:pPr>
            <a:r>
              <a:rPr lang="tr-TR" sz="1800">
                <a:latin typeface="Comic Sans MS" pitchFamily="66" charset="0"/>
              </a:rPr>
              <a:t>6x1 + 4x2 ≤ 24       malzeme</a:t>
            </a:r>
          </a:p>
          <a:p>
            <a:pPr>
              <a:lnSpc>
                <a:spcPct val="80000"/>
              </a:lnSpc>
              <a:buFontTx/>
              <a:buNone/>
            </a:pPr>
            <a:r>
              <a:rPr lang="tr-TR" sz="1800">
                <a:latin typeface="Comic Sans MS" pitchFamily="66" charset="0"/>
              </a:rPr>
              <a:t>1x1 + 2x2 ≤6         kısıtları</a:t>
            </a:r>
          </a:p>
          <a:p>
            <a:pPr>
              <a:lnSpc>
                <a:spcPct val="80000"/>
              </a:lnSpc>
              <a:buFontTx/>
              <a:buNone/>
            </a:pPr>
            <a:r>
              <a:rPr lang="tr-TR" sz="1800">
                <a:latin typeface="Comic Sans MS" pitchFamily="66" charset="0"/>
              </a:rPr>
              <a:t>-x1 + x2 ≤ 1	       diğer</a:t>
            </a:r>
          </a:p>
          <a:p>
            <a:pPr>
              <a:lnSpc>
                <a:spcPct val="80000"/>
              </a:lnSpc>
              <a:buFontTx/>
              <a:buNone/>
            </a:pPr>
            <a:r>
              <a:rPr lang="tr-TR" sz="1800">
                <a:latin typeface="Comic Sans MS" pitchFamily="66" charset="0"/>
              </a:rPr>
              <a:t>x2 ≤ 2                     kısıtlar</a:t>
            </a:r>
          </a:p>
          <a:p>
            <a:pPr>
              <a:lnSpc>
                <a:spcPct val="80000"/>
              </a:lnSpc>
              <a:buFontTx/>
              <a:buNone/>
            </a:pPr>
            <a:r>
              <a:rPr lang="tr-TR" sz="1800">
                <a:latin typeface="Comic Sans MS" pitchFamily="66" charset="0"/>
              </a:rPr>
              <a:t>x1,x2 ≥ 0</a:t>
            </a:r>
          </a:p>
          <a:p>
            <a:pPr>
              <a:lnSpc>
                <a:spcPct val="80000"/>
              </a:lnSpc>
              <a:buFontTx/>
              <a:buNone/>
            </a:pPr>
            <a:endParaRPr lang="tr-TR" sz="1800">
              <a:latin typeface="Comic Sans MS" pitchFamily="66" charset="0"/>
            </a:endParaRPr>
          </a:p>
          <a:p>
            <a:pPr>
              <a:lnSpc>
                <a:spcPct val="80000"/>
              </a:lnSpc>
              <a:buFontTx/>
              <a:buNone/>
            </a:pPr>
            <a:r>
              <a:rPr lang="tr-TR" sz="2000" b="1">
                <a:latin typeface="Comic Sans MS" pitchFamily="66" charset="0"/>
              </a:rPr>
              <a:t>Genel olarak Model;</a:t>
            </a:r>
          </a:p>
          <a:p>
            <a:pPr>
              <a:lnSpc>
                <a:spcPct val="80000"/>
              </a:lnSpc>
              <a:buFontTx/>
              <a:buNone/>
            </a:pPr>
            <a:r>
              <a:rPr lang="tr-TR" sz="1800">
                <a:latin typeface="Comic Sans MS" pitchFamily="66" charset="0"/>
              </a:rPr>
              <a:t>Zmaks = 5x1 + 4x2</a:t>
            </a:r>
          </a:p>
          <a:p>
            <a:pPr>
              <a:lnSpc>
                <a:spcPct val="80000"/>
              </a:lnSpc>
              <a:buFontTx/>
              <a:buNone/>
            </a:pPr>
            <a:r>
              <a:rPr lang="tr-TR" sz="1800">
                <a:latin typeface="Comic Sans MS" pitchFamily="66" charset="0"/>
              </a:rPr>
              <a:t>6x1 + 4x2 ≤ 24 </a:t>
            </a:r>
          </a:p>
          <a:p>
            <a:pPr>
              <a:lnSpc>
                <a:spcPct val="80000"/>
              </a:lnSpc>
              <a:buFontTx/>
              <a:buNone/>
            </a:pPr>
            <a:r>
              <a:rPr lang="tr-TR" sz="1800">
                <a:latin typeface="Comic Sans MS" pitchFamily="66" charset="0"/>
              </a:rPr>
              <a:t>x1 + 2x2 ≤ 6</a:t>
            </a:r>
          </a:p>
          <a:p>
            <a:pPr>
              <a:lnSpc>
                <a:spcPct val="80000"/>
              </a:lnSpc>
              <a:buFontTx/>
              <a:buNone/>
            </a:pPr>
            <a:r>
              <a:rPr lang="tr-TR" sz="1800">
                <a:latin typeface="Comic Sans MS" pitchFamily="66" charset="0"/>
              </a:rPr>
              <a:t>-x1 + x2 ≤ 1</a:t>
            </a:r>
          </a:p>
          <a:p>
            <a:pPr>
              <a:lnSpc>
                <a:spcPct val="80000"/>
              </a:lnSpc>
              <a:buFontTx/>
              <a:buNone/>
            </a:pPr>
            <a:r>
              <a:rPr lang="tr-TR" sz="1800">
                <a:latin typeface="Comic Sans MS" pitchFamily="66" charset="0"/>
              </a:rPr>
              <a:t>x2 ≤ 2</a:t>
            </a:r>
          </a:p>
          <a:p>
            <a:pPr>
              <a:lnSpc>
                <a:spcPct val="80000"/>
              </a:lnSpc>
              <a:buFontTx/>
              <a:buNone/>
            </a:pPr>
            <a:r>
              <a:rPr lang="tr-TR" sz="1800">
                <a:latin typeface="Comic Sans MS" pitchFamily="66" charset="0"/>
              </a:rPr>
              <a:t>x1,x2 ≥ 0</a:t>
            </a:r>
          </a:p>
          <a:p>
            <a:pPr>
              <a:lnSpc>
                <a:spcPct val="80000"/>
              </a:lnSpc>
            </a:pPr>
            <a:endParaRPr lang="tr-TR" sz="1800">
              <a:latin typeface="Comic Sans MS" pitchFamily="66" charset="0"/>
            </a:endParaRPr>
          </a:p>
        </p:txBody>
      </p:sp>
      <p:sp>
        <p:nvSpPr>
          <p:cNvPr id="8196" name="Rectangle 4"/>
          <p:cNvSpPr>
            <a:spLocks noGrp="1" noChangeArrowheads="1"/>
          </p:cNvSpPr>
          <p:nvPr>
            <p:ph type="title"/>
          </p:nvPr>
        </p:nvSpPr>
        <p:spPr>
          <a:noFill/>
          <a:ln/>
        </p:spPr>
        <p:txBody>
          <a:bodyPr/>
          <a:lstStyle/>
          <a:p>
            <a:r>
              <a:rPr lang="tr-TR">
                <a:latin typeface="Comic Sans MS" pitchFamily="66" charset="0"/>
              </a:rPr>
              <a:t>DOĞRUSAL PROGRAMLAMA</a:t>
            </a:r>
          </a:p>
        </p:txBody>
      </p:sp>
      <p:sp>
        <p:nvSpPr>
          <p:cNvPr id="4"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5"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4</a:t>
            </a:fld>
            <a:r>
              <a:rPr lang="tr-TR" dirty="0" smtClean="0"/>
              <a:t>. Sayfa</a:t>
            </a:r>
          </a:p>
        </p:txBody>
      </p:sp>
      <p:sp>
        <p:nvSpPr>
          <p:cNvPr id="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2700023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checkerboard(across)">
                                      <p:cBhvr>
                                        <p:cTn id="7" dur="500"/>
                                        <p:tgtEl>
                                          <p:spTgt spid="81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checkerboard(across)">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checkerboard(across)">
                                      <p:cBhvr>
                                        <p:cTn id="15" dur="500"/>
                                        <p:tgtEl>
                                          <p:spTgt spid="819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checkerboard(across)">
                                      <p:cBhvr>
                                        <p:cTn id="18" dur="500"/>
                                        <p:tgtEl>
                                          <p:spTgt spid="819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animEffect transition="in" filter="checkerboard(across)">
                                      <p:cBhvr>
                                        <p:cTn id="21" dur="500"/>
                                        <p:tgtEl>
                                          <p:spTgt spid="8195">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7" presetClass="entr" presetSubtype="4" fill="hold" nodeType="click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 calcmode="lin" valueType="num">
                                      <p:cBhvr additive="base">
                                        <p:cTn id="26" dur="5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27" dur="5000" fill="hold"/>
                                        <p:tgtEl>
                                          <p:spTgt spid="8195">
                                            <p:txEl>
                                              <p:pRg st="7" end="7"/>
                                            </p:txEl>
                                          </p:spTgt>
                                        </p:tgtEl>
                                        <p:attrNameLst>
                                          <p:attrName>ppt_y</p:attrName>
                                        </p:attrNameLst>
                                      </p:cBhvr>
                                      <p:tavLst>
                                        <p:tav tm="0">
                                          <p:val>
                                            <p:strVal val="1+#ppt_h/2"/>
                                          </p:val>
                                        </p:tav>
                                        <p:tav tm="100000">
                                          <p:val>
                                            <p:strVal val="#ppt_y"/>
                                          </p:val>
                                        </p:tav>
                                      </p:tavLst>
                                    </p:anim>
                                  </p:childTnLst>
                                </p:cTn>
                              </p:par>
                              <p:par>
                                <p:cTn id="28" presetID="7" presetClass="entr" presetSubtype="4" fill="hold" nodeType="withEffect">
                                  <p:stCondLst>
                                    <p:cond delay="0"/>
                                  </p:stCondLst>
                                  <p:childTnLst>
                                    <p:set>
                                      <p:cBhvr>
                                        <p:cTn id="29" dur="1" fill="hold">
                                          <p:stCondLst>
                                            <p:cond delay="0"/>
                                          </p:stCondLst>
                                        </p:cTn>
                                        <p:tgtEl>
                                          <p:spTgt spid="8195">
                                            <p:txEl>
                                              <p:pRg st="8" end="8"/>
                                            </p:txEl>
                                          </p:spTgt>
                                        </p:tgtEl>
                                        <p:attrNameLst>
                                          <p:attrName>style.visibility</p:attrName>
                                        </p:attrNameLst>
                                      </p:cBhvr>
                                      <p:to>
                                        <p:strVal val="visible"/>
                                      </p:to>
                                    </p:set>
                                    <p:anim calcmode="lin" valueType="num">
                                      <p:cBhvr additive="base">
                                        <p:cTn id="30" dur="5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31" dur="5000" fill="hold"/>
                                        <p:tgtEl>
                                          <p:spTgt spid="8195">
                                            <p:txEl>
                                              <p:pRg st="8" end="8"/>
                                            </p:txEl>
                                          </p:spTgt>
                                        </p:tgtEl>
                                        <p:attrNameLst>
                                          <p:attrName>ppt_y</p:attrName>
                                        </p:attrNameLst>
                                      </p:cBhvr>
                                      <p:tavLst>
                                        <p:tav tm="0">
                                          <p:val>
                                            <p:strVal val="1+#ppt_h/2"/>
                                          </p:val>
                                        </p:tav>
                                        <p:tav tm="100000">
                                          <p:val>
                                            <p:strVal val="#ppt_y"/>
                                          </p:val>
                                        </p:tav>
                                      </p:tavLst>
                                    </p:anim>
                                  </p:childTnLst>
                                </p:cTn>
                              </p:par>
                              <p:par>
                                <p:cTn id="32" presetID="7" presetClass="entr" presetSubtype="4" fill="hold" nodeType="withEffect">
                                  <p:stCondLst>
                                    <p:cond delay="0"/>
                                  </p:stCondLst>
                                  <p:childTnLst>
                                    <p:set>
                                      <p:cBhvr>
                                        <p:cTn id="33" dur="1" fill="hold">
                                          <p:stCondLst>
                                            <p:cond delay="0"/>
                                          </p:stCondLst>
                                        </p:cTn>
                                        <p:tgtEl>
                                          <p:spTgt spid="8195">
                                            <p:txEl>
                                              <p:pRg st="9" end="9"/>
                                            </p:txEl>
                                          </p:spTgt>
                                        </p:tgtEl>
                                        <p:attrNameLst>
                                          <p:attrName>style.visibility</p:attrName>
                                        </p:attrNameLst>
                                      </p:cBhvr>
                                      <p:to>
                                        <p:strVal val="visible"/>
                                      </p:to>
                                    </p:set>
                                    <p:anim calcmode="lin" valueType="num">
                                      <p:cBhvr additive="base">
                                        <p:cTn id="34" dur="50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35" dur="5000" fill="hold"/>
                                        <p:tgtEl>
                                          <p:spTgt spid="8195">
                                            <p:txEl>
                                              <p:pRg st="9" end="9"/>
                                            </p:txEl>
                                          </p:spTgt>
                                        </p:tgtEl>
                                        <p:attrNameLst>
                                          <p:attrName>ppt_y</p:attrName>
                                        </p:attrNameLst>
                                      </p:cBhvr>
                                      <p:tavLst>
                                        <p:tav tm="0">
                                          <p:val>
                                            <p:strVal val="1+#ppt_h/2"/>
                                          </p:val>
                                        </p:tav>
                                        <p:tav tm="100000">
                                          <p:val>
                                            <p:strVal val="#ppt_y"/>
                                          </p:val>
                                        </p:tav>
                                      </p:tavLst>
                                    </p:anim>
                                  </p:childTnLst>
                                </p:cTn>
                              </p:par>
                              <p:par>
                                <p:cTn id="36" presetID="7" presetClass="entr" presetSubtype="4" fill="hold" nodeType="withEffect">
                                  <p:stCondLst>
                                    <p:cond delay="0"/>
                                  </p:stCondLst>
                                  <p:childTnLst>
                                    <p:set>
                                      <p:cBhvr>
                                        <p:cTn id="37" dur="1" fill="hold">
                                          <p:stCondLst>
                                            <p:cond delay="0"/>
                                          </p:stCondLst>
                                        </p:cTn>
                                        <p:tgtEl>
                                          <p:spTgt spid="8195">
                                            <p:txEl>
                                              <p:pRg st="10" end="10"/>
                                            </p:txEl>
                                          </p:spTgt>
                                        </p:tgtEl>
                                        <p:attrNameLst>
                                          <p:attrName>style.visibility</p:attrName>
                                        </p:attrNameLst>
                                      </p:cBhvr>
                                      <p:to>
                                        <p:strVal val="visible"/>
                                      </p:to>
                                    </p:set>
                                    <p:anim calcmode="lin" valueType="num">
                                      <p:cBhvr additive="base">
                                        <p:cTn id="38" dur="50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additive="base">
                                        <p:cTn id="39" dur="5000" fill="hold"/>
                                        <p:tgtEl>
                                          <p:spTgt spid="8195">
                                            <p:txEl>
                                              <p:pRg st="10" end="10"/>
                                            </p:txEl>
                                          </p:spTgt>
                                        </p:tgtEl>
                                        <p:attrNameLst>
                                          <p:attrName>ppt_y</p:attrName>
                                        </p:attrNameLst>
                                      </p:cBhvr>
                                      <p:tavLst>
                                        <p:tav tm="0">
                                          <p:val>
                                            <p:strVal val="1+#ppt_h/2"/>
                                          </p:val>
                                        </p:tav>
                                        <p:tav tm="100000">
                                          <p:val>
                                            <p:strVal val="#ppt_y"/>
                                          </p:val>
                                        </p:tav>
                                      </p:tavLst>
                                    </p:anim>
                                  </p:childTnLst>
                                </p:cTn>
                              </p:par>
                              <p:par>
                                <p:cTn id="40" presetID="7" presetClass="entr" presetSubtype="4" fill="hold" nodeType="withEffect">
                                  <p:stCondLst>
                                    <p:cond delay="0"/>
                                  </p:stCondLst>
                                  <p:childTnLst>
                                    <p:set>
                                      <p:cBhvr>
                                        <p:cTn id="41" dur="1" fill="hold">
                                          <p:stCondLst>
                                            <p:cond delay="0"/>
                                          </p:stCondLst>
                                        </p:cTn>
                                        <p:tgtEl>
                                          <p:spTgt spid="8195">
                                            <p:txEl>
                                              <p:pRg st="11" end="11"/>
                                            </p:txEl>
                                          </p:spTgt>
                                        </p:tgtEl>
                                        <p:attrNameLst>
                                          <p:attrName>style.visibility</p:attrName>
                                        </p:attrNameLst>
                                      </p:cBhvr>
                                      <p:to>
                                        <p:strVal val="visible"/>
                                      </p:to>
                                    </p:set>
                                    <p:anim calcmode="lin" valueType="num">
                                      <p:cBhvr additive="base">
                                        <p:cTn id="42" dur="5000" fill="hold"/>
                                        <p:tgtEl>
                                          <p:spTgt spid="8195">
                                            <p:txEl>
                                              <p:pRg st="11" end="11"/>
                                            </p:txEl>
                                          </p:spTgt>
                                        </p:tgtEl>
                                        <p:attrNameLst>
                                          <p:attrName>ppt_x</p:attrName>
                                        </p:attrNameLst>
                                      </p:cBhvr>
                                      <p:tavLst>
                                        <p:tav tm="0">
                                          <p:val>
                                            <p:strVal val="#ppt_x"/>
                                          </p:val>
                                        </p:tav>
                                        <p:tav tm="100000">
                                          <p:val>
                                            <p:strVal val="#ppt_x"/>
                                          </p:val>
                                        </p:tav>
                                      </p:tavLst>
                                    </p:anim>
                                    <p:anim calcmode="lin" valueType="num">
                                      <p:cBhvr additive="base">
                                        <p:cTn id="43" dur="5000" fill="hold"/>
                                        <p:tgtEl>
                                          <p:spTgt spid="8195">
                                            <p:txEl>
                                              <p:pRg st="11" end="11"/>
                                            </p:txEl>
                                          </p:spTgt>
                                        </p:tgtEl>
                                        <p:attrNameLst>
                                          <p:attrName>ppt_y</p:attrName>
                                        </p:attrNameLst>
                                      </p:cBhvr>
                                      <p:tavLst>
                                        <p:tav tm="0">
                                          <p:val>
                                            <p:strVal val="1+#ppt_h/2"/>
                                          </p:val>
                                        </p:tav>
                                        <p:tav tm="100000">
                                          <p:val>
                                            <p:strVal val="#ppt_y"/>
                                          </p:val>
                                        </p:tav>
                                      </p:tavLst>
                                    </p:anim>
                                  </p:childTnLst>
                                </p:cTn>
                              </p:par>
                              <p:par>
                                <p:cTn id="44" presetID="7" presetClass="entr" presetSubtype="4" fill="hold" nodeType="withEffect">
                                  <p:stCondLst>
                                    <p:cond delay="0"/>
                                  </p:stCondLst>
                                  <p:childTnLst>
                                    <p:set>
                                      <p:cBhvr>
                                        <p:cTn id="45" dur="1" fill="hold">
                                          <p:stCondLst>
                                            <p:cond delay="0"/>
                                          </p:stCondLst>
                                        </p:cTn>
                                        <p:tgtEl>
                                          <p:spTgt spid="8195">
                                            <p:txEl>
                                              <p:pRg st="12" end="12"/>
                                            </p:txEl>
                                          </p:spTgt>
                                        </p:tgtEl>
                                        <p:attrNameLst>
                                          <p:attrName>style.visibility</p:attrName>
                                        </p:attrNameLst>
                                      </p:cBhvr>
                                      <p:to>
                                        <p:strVal val="visible"/>
                                      </p:to>
                                    </p:set>
                                    <p:anim calcmode="lin" valueType="num">
                                      <p:cBhvr additive="base">
                                        <p:cTn id="46" dur="5000" fill="hold"/>
                                        <p:tgtEl>
                                          <p:spTgt spid="8195">
                                            <p:txEl>
                                              <p:pRg st="12" end="12"/>
                                            </p:txEl>
                                          </p:spTgt>
                                        </p:tgtEl>
                                        <p:attrNameLst>
                                          <p:attrName>ppt_x</p:attrName>
                                        </p:attrNameLst>
                                      </p:cBhvr>
                                      <p:tavLst>
                                        <p:tav tm="0">
                                          <p:val>
                                            <p:strVal val="#ppt_x"/>
                                          </p:val>
                                        </p:tav>
                                        <p:tav tm="100000">
                                          <p:val>
                                            <p:strVal val="#ppt_x"/>
                                          </p:val>
                                        </p:tav>
                                      </p:tavLst>
                                    </p:anim>
                                    <p:anim calcmode="lin" valueType="num">
                                      <p:cBhvr additive="base">
                                        <p:cTn id="47" dur="5000" fill="hold"/>
                                        <p:tgtEl>
                                          <p:spTgt spid="8195">
                                            <p:txEl>
                                              <p:pRg st="12" end="12"/>
                                            </p:txEl>
                                          </p:spTgt>
                                        </p:tgtEl>
                                        <p:attrNameLst>
                                          <p:attrName>ppt_y</p:attrName>
                                        </p:attrNameLst>
                                      </p:cBhvr>
                                      <p:tavLst>
                                        <p:tav tm="0">
                                          <p:val>
                                            <p:strVal val="1+#ppt_h/2"/>
                                          </p:val>
                                        </p:tav>
                                        <p:tav tm="100000">
                                          <p:val>
                                            <p:strVal val="#ppt_y"/>
                                          </p:val>
                                        </p:tav>
                                      </p:tavLst>
                                    </p:anim>
                                  </p:childTnLst>
                                </p:cTn>
                              </p:par>
                              <p:par>
                                <p:cTn id="48" presetID="7" presetClass="entr" presetSubtype="4" fill="hold" nodeType="withEffect">
                                  <p:stCondLst>
                                    <p:cond delay="0"/>
                                  </p:stCondLst>
                                  <p:childTnLst>
                                    <p:set>
                                      <p:cBhvr>
                                        <p:cTn id="49" dur="1" fill="hold">
                                          <p:stCondLst>
                                            <p:cond delay="0"/>
                                          </p:stCondLst>
                                        </p:cTn>
                                        <p:tgtEl>
                                          <p:spTgt spid="8195">
                                            <p:txEl>
                                              <p:pRg st="13" end="13"/>
                                            </p:txEl>
                                          </p:spTgt>
                                        </p:tgtEl>
                                        <p:attrNameLst>
                                          <p:attrName>style.visibility</p:attrName>
                                        </p:attrNameLst>
                                      </p:cBhvr>
                                      <p:to>
                                        <p:strVal val="visible"/>
                                      </p:to>
                                    </p:set>
                                    <p:anim calcmode="lin" valueType="num">
                                      <p:cBhvr additive="base">
                                        <p:cTn id="50" dur="5000" fill="hold"/>
                                        <p:tgtEl>
                                          <p:spTgt spid="8195">
                                            <p:txEl>
                                              <p:pRg st="13" end="13"/>
                                            </p:txEl>
                                          </p:spTgt>
                                        </p:tgtEl>
                                        <p:attrNameLst>
                                          <p:attrName>ppt_x</p:attrName>
                                        </p:attrNameLst>
                                      </p:cBhvr>
                                      <p:tavLst>
                                        <p:tav tm="0">
                                          <p:val>
                                            <p:strVal val="#ppt_x"/>
                                          </p:val>
                                        </p:tav>
                                        <p:tav tm="100000">
                                          <p:val>
                                            <p:strVal val="#ppt_x"/>
                                          </p:val>
                                        </p:tav>
                                      </p:tavLst>
                                    </p:anim>
                                    <p:anim calcmode="lin" valueType="num">
                                      <p:cBhvr additive="base">
                                        <p:cTn id="51" dur="5000" fill="hold"/>
                                        <p:tgtEl>
                                          <p:spTgt spid="819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noFill/>
          <a:ln/>
        </p:spPr>
        <p:txBody>
          <a:bodyPr/>
          <a:lstStyle/>
          <a:p>
            <a:r>
              <a:rPr lang="tr-TR">
                <a:latin typeface="Comic Sans MS" pitchFamily="66" charset="0"/>
              </a:rPr>
              <a:t>DOĞRUSAL PROGRAMLAMA</a:t>
            </a:r>
          </a:p>
        </p:txBody>
      </p:sp>
      <p:sp>
        <p:nvSpPr>
          <p:cNvPr id="10243" name="Rectangle 3"/>
          <p:cNvSpPr>
            <a:spLocks noGrp="1" noChangeArrowheads="1"/>
          </p:cNvSpPr>
          <p:nvPr>
            <p:ph type="body" sz="half" idx="1"/>
          </p:nvPr>
        </p:nvSpPr>
        <p:spPr>
          <a:xfrm>
            <a:off x="1758454" y="1412776"/>
            <a:ext cx="7056016" cy="1584052"/>
          </a:xfrm>
        </p:spPr>
        <p:txBody>
          <a:bodyPr/>
          <a:lstStyle/>
          <a:p>
            <a:pPr>
              <a:buFontTx/>
              <a:buNone/>
            </a:pPr>
            <a:r>
              <a:rPr lang="tr-TR" sz="1600" b="1" dirty="0">
                <a:latin typeface="Comic Sans MS" pitchFamily="66" charset="0"/>
              </a:rPr>
              <a:t>ÖRNEK: </a:t>
            </a:r>
            <a:r>
              <a:rPr lang="tr-TR" sz="1600" dirty="0">
                <a:latin typeface="Comic Sans MS" pitchFamily="66" charset="0"/>
              </a:rPr>
              <a:t>ARAZİ KULLANIMI</a:t>
            </a:r>
          </a:p>
          <a:p>
            <a:pPr algn="ctr">
              <a:buFontTx/>
              <a:buNone/>
            </a:pPr>
            <a:r>
              <a:rPr lang="tr-TR" sz="1600" dirty="0">
                <a:latin typeface="Comic Sans MS" pitchFamily="66" charset="0"/>
              </a:rPr>
              <a:t>Bir emlak şirketinin göl manzaralı 800 dönümlük bir arazisi vardır. Burada kurulması düşünülen site müstakil, dubleks ve </a:t>
            </a:r>
            <a:r>
              <a:rPr lang="tr-TR" sz="1600" dirty="0" err="1">
                <a:latin typeface="Comic Sans MS" pitchFamily="66" charset="0"/>
              </a:rPr>
              <a:t>tribleks</a:t>
            </a:r>
            <a:r>
              <a:rPr lang="tr-TR" sz="1600" dirty="0">
                <a:latin typeface="Comic Sans MS" pitchFamily="66" charset="0"/>
              </a:rPr>
              <a:t> tipte evlerden oluşacak ve toplam arazinin %15 i cadde, yol ve diğer kullanım alanları için ayrılacaktır. Farklı ev tiplerinin getirileri de farklıdır.</a:t>
            </a:r>
          </a:p>
        </p:txBody>
      </p:sp>
      <p:graphicFrame>
        <p:nvGraphicFramePr>
          <p:cNvPr id="10294" name="Group 54"/>
          <p:cNvGraphicFramePr>
            <a:graphicFrameLocks noGrp="1"/>
          </p:cNvGraphicFramePr>
          <p:nvPr>
            <p:ph sz="half" idx="2"/>
            <p:extLst>
              <p:ext uri="{D42A27DB-BD31-4B8C-83A1-F6EECF244321}">
                <p14:modId xmlns:p14="http://schemas.microsoft.com/office/powerpoint/2010/main" val="611330231"/>
              </p:ext>
            </p:extLst>
          </p:nvPr>
        </p:nvGraphicFramePr>
        <p:xfrm>
          <a:off x="1619671" y="3429000"/>
          <a:ext cx="6995691" cy="933451"/>
        </p:xfrm>
        <a:graphic>
          <a:graphicData uri="http://schemas.openxmlformats.org/drawingml/2006/table">
            <a:tbl>
              <a:tblPr/>
              <a:tblGrid>
                <a:gridCol w="3035737"/>
                <a:gridCol w="1361788"/>
                <a:gridCol w="1297720"/>
                <a:gridCol w="1300446"/>
              </a:tblGrid>
              <a:tr h="4674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Comic Sans MS" pitchFamily="66" charset="0"/>
                          <a:cs typeface="Times New Roman" pitchFamily="18" charset="0"/>
                        </a:rPr>
                        <a:t>Ev Tipi</a:t>
                      </a:r>
                      <a:endParaRPr kumimoji="0" lang="tr-TR" sz="18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Müstakil</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Dubleks</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Tribleks</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Ev başına net gelir (pb)</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10000</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mic Sans MS" pitchFamily="66" charset="0"/>
                          <a:cs typeface="Times New Roman" pitchFamily="18" charset="0"/>
                        </a:rPr>
                        <a:t>12000</a:t>
                      </a:r>
                      <a:endParaRPr kumimoji="0" lang="tr-TR" sz="1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Comic Sans MS" pitchFamily="66" charset="0"/>
                          <a:cs typeface="Times New Roman" pitchFamily="18" charset="0"/>
                        </a:rPr>
                        <a:t>15000</a:t>
                      </a:r>
                      <a:endParaRPr kumimoji="0" lang="tr-TR" sz="18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96" name="Rectangle 56"/>
          <p:cNvSpPr>
            <a:spLocks noChangeArrowheads="1"/>
          </p:cNvSpPr>
          <p:nvPr/>
        </p:nvSpPr>
        <p:spPr bwMode="auto">
          <a:xfrm>
            <a:off x="1547664" y="4367967"/>
            <a:ext cx="72724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buFontTx/>
              <a:buChar char="•"/>
            </a:pPr>
            <a:endParaRPr lang="tr-TR" sz="1600" dirty="0">
              <a:latin typeface="Comic Sans MS" pitchFamily="66" charset="0"/>
            </a:endParaRPr>
          </a:p>
          <a:p>
            <a:pPr algn="ctr">
              <a:buFontTx/>
              <a:buChar char="•"/>
            </a:pPr>
            <a:r>
              <a:rPr lang="tr-TR" sz="1600" dirty="0">
                <a:latin typeface="Comic Sans MS" pitchFamily="66" charset="0"/>
              </a:rPr>
              <a:t>Sadece müstakil, dubleks ve </a:t>
            </a:r>
            <a:r>
              <a:rPr lang="tr-TR" sz="1600" dirty="0" err="1">
                <a:latin typeface="Comic Sans MS" pitchFamily="66" charset="0"/>
              </a:rPr>
              <a:t>tribleks</a:t>
            </a:r>
            <a:r>
              <a:rPr lang="tr-TR" sz="1600" dirty="0">
                <a:latin typeface="Comic Sans MS" pitchFamily="66" charset="0"/>
              </a:rPr>
              <a:t> evlere iskan izni verilecektir. Bir haneli müstakil evler toplamın %50 sini oluşturacaktır. </a:t>
            </a:r>
          </a:p>
          <a:p>
            <a:pPr algn="ctr">
              <a:buFontTx/>
              <a:buChar char="•"/>
            </a:pPr>
            <a:r>
              <a:rPr lang="tr-TR" sz="1600" dirty="0">
                <a:latin typeface="Comic Sans MS" pitchFamily="66" charset="0"/>
              </a:rPr>
              <a:t>Fosseptik çukuru sayısını sınırlamak amacıyla bir haneli müstakil evlerin en az 2 dönüm, dublekslerin en az 3 dönüm, </a:t>
            </a:r>
            <a:r>
              <a:rPr lang="tr-TR" sz="1600" dirty="0" err="1">
                <a:latin typeface="Comic Sans MS" pitchFamily="66" charset="0"/>
              </a:rPr>
              <a:t>triblekslerin</a:t>
            </a:r>
            <a:r>
              <a:rPr lang="tr-TR" sz="1600" dirty="0">
                <a:latin typeface="Comic Sans MS" pitchFamily="66" charset="0"/>
              </a:rPr>
              <a:t> de en az 4 dönüm arazi içinde olması gerekiyor.</a:t>
            </a:r>
          </a:p>
          <a:p>
            <a:pPr algn="ctr">
              <a:buFontTx/>
              <a:buChar char="•"/>
            </a:pPr>
            <a:r>
              <a:rPr lang="tr-TR" sz="1600" dirty="0">
                <a:latin typeface="Comic Sans MS" pitchFamily="66" charset="0"/>
              </a:rPr>
              <a:t>Her biri 1 dönüm olan eğlence ve dinlenme alanları 200 aile başına 1 adet olarak belirlenmiştir.</a:t>
            </a:r>
          </a:p>
          <a:p>
            <a:pPr algn="ctr">
              <a:buFontTx/>
              <a:buChar char="•"/>
            </a:pPr>
            <a:r>
              <a:rPr lang="tr-TR" sz="1600" dirty="0">
                <a:latin typeface="Comic Sans MS" pitchFamily="66" charset="0"/>
              </a:rPr>
              <a:t>Yer altı suları ev ve bahçe kullanımına sunulmayacaktır </a:t>
            </a:r>
          </a:p>
        </p:txBody>
      </p:sp>
      <p:sp>
        <p:nvSpPr>
          <p:cNvPr id="6"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7"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5</a:t>
            </a:fld>
            <a:r>
              <a:rPr lang="tr-TR" dirty="0" smtClean="0"/>
              <a:t>. Sayfa</a:t>
            </a:r>
          </a:p>
        </p:txBody>
      </p:sp>
      <p:sp>
        <p:nvSpPr>
          <p:cNvPr id="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2419077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96">
                                            <p:txEl>
                                              <p:pRg st="1" end="1"/>
                                            </p:txEl>
                                          </p:spTgt>
                                        </p:tgtEl>
                                        <p:attrNameLst>
                                          <p:attrName>style.visibility</p:attrName>
                                        </p:attrNameLst>
                                      </p:cBhvr>
                                      <p:to>
                                        <p:strVal val="visible"/>
                                      </p:to>
                                    </p:set>
                                    <p:animEffect transition="in" filter="checkerboard(across)">
                                      <p:cBhvr>
                                        <p:cTn id="7" dur="500"/>
                                        <p:tgtEl>
                                          <p:spTgt spid="1029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96">
                                            <p:txEl>
                                              <p:pRg st="2" end="2"/>
                                            </p:txEl>
                                          </p:spTgt>
                                        </p:tgtEl>
                                        <p:attrNameLst>
                                          <p:attrName>style.visibility</p:attrName>
                                        </p:attrNameLst>
                                      </p:cBhvr>
                                      <p:to>
                                        <p:strVal val="visible"/>
                                      </p:to>
                                    </p:set>
                                    <p:animEffect transition="in" filter="checkerboard(across)">
                                      <p:cBhvr>
                                        <p:cTn id="12" dur="500"/>
                                        <p:tgtEl>
                                          <p:spTgt spid="1029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96">
                                            <p:txEl>
                                              <p:pRg st="3" end="3"/>
                                            </p:txEl>
                                          </p:spTgt>
                                        </p:tgtEl>
                                        <p:attrNameLst>
                                          <p:attrName>style.visibility</p:attrName>
                                        </p:attrNameLst>
                                      </p:cBhvr>
                                      <p:to>
                                        <p:strVal val="visible"/>
                                      </p:to>
                                    </p:set>
                                    <p:animEffect transition="in" filter="checkerboard(across)">
                                      <p:cBhvr>
                                        <p:cTn id="17" dur="500"/>
                                        <p:tgtEl>
                                          <p:spTgt spid="1029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96">
                                            <p:txEl>
                                              <p:pRg st="4" end="4"/>
                                            </p:txEl>
                                          </p:spTgt>
                                        </p:tgtEl>
                                        <p:attrNameLst>
                                          <p:attrName>style.visibility</p:attrName>
                                        </p:attrNameLst>
                                      </p:cBhvr>
                                      <p:to>
                                        <p:strVal val="visible"/>
                                      </p:to>
                                    </p:set>
                                    <p:animEffect transition="in" filter="checkerboard(across)">
                                      <p:cBhvr>
                                        <p:cTn id="22" dur="500"/>
                                        <p:tgtEl>
                                          <p:spTgt spid="102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noFill/>
          <a:ln/>
        </p:spPr>
        <p:txBody>
          <a:bodyPr/>
          <a:lstStyle/>
          <a:p>
            <a:r>
              <a:rPr lang="tr-TR">
                <a:latin typeface="Comic Sans MS" pitchFamily="66" charset="0"/>
              </a:rPr>
              <a:t>DOĞRUSAL PROGRAMLAMA</a:t>
            </a:r>
          </a:p>
        </p:txBody>
      </p:sp>
      <p:sp>
        <p:nvSpPr>
          <p:cNvPr id="12291" name="Rectangle 3"/>
          <p:cNvSpPr>
            <a:spLocks noGrp="1" noChangeArrowheads="1"/>
          </p:cNvSpPr>
          <p:nvPr>
            <p:ph type="body" sz="half" idx="1"/>
          </p:nvPr>
        </p:nvSpPr>
        <p:spPr>
          <a:xfrm>
            <a:off x="1547664" y="1484784"/>
            <a:ext cx="7201049" cy="1367706"/>
          </a:xfrm>
        </p:spPr>
        <p:txBody>
          <a:bodyPr/>
          <a:lstStyle/>
          <a:p>
            <a:pPr>
              <a:lnSpc>
                <a:spcPct val="90000"/>
              </a:lnSpc>
              <a:buFont typeface="Symbol" pitchFamily="18" charset="2"/>
              <a:buChar char=""/>
            </a:pPr>
            <a:r>
              <a:rPr lang="tr-TR" sz="1800" dirty="0">
                <a:latin typeface="Comic Sans MS" pitchFamily="66" charset="0"/>
              </a:rPr>
              <a:t>Su getirmenin maliyeti yapılacak olan ev sayısıyla orantılıdır. Bununla birlikte belediye en az 100000 </a:t>
            </a:r>
            <a:r>
              <a:rPr lang="tr-TR" sz="1800" dirty="0" err="1">
                <a:latin typeface="Comic Sans MS" pitchFamily="66" charset="0"/>
              </a:rPr>
              <a:t>pb</a:t>
            </a:r>
            <a:r>
              <a:rPr lang="tr-TR" sz="1800" dirty="0">
                <a:latin typeface="Comic Sans MS" pitchFamily="66" charset="0"/>
              </a:rPr>
              <a:t> </a:t>
            </a:r>
            <a:r>
              <a:rPr lang="tr-TR" sz="1800" dirty="0" err="1">
                <a:latin typeface="Comic Sans MS" pitchFamily="66" charset="0"/>
              </a:rPr>
              <a:t>lik</a:t>
            </a:r>
            <a:r>
              <a:rPr lang="tr-TR" sz="1800" dirty="0">
                <a:latin typeface="Comic Sans MS" pitchFamily="66" charset="0"/>
              </a:rPr>
              <a:t> bir bağlantı olması şartını koşmaktadır. Günlük su harcaması gün başına en çok 200000 kg ile sınırlandırılmıştır. Aşağıda hem bir ailenin ortalama su tüketimine ait varsayımlara, hem de su getirme maliyetine ait veriler yer almaktadır.</a:t>
            </a:r>
          </a:p>
        </p:txBody>
      </p:sp>
      <p:graphicFrame>
        <p:nvGraphicFramePr>
          <p:cNvPr id="12395" name="Group 107"/>
          <p:cNvGraphicFramePr>
            <a:graphicFrameLocks noGrp="1"/>
          </p:cNvGraphicFramePr>
          <p:nvPr>
            <p:ph sz="half" idx="2"/>
            <p:extLst>
              <p:ext uri="{D42A27DB-BD31-4B8C-83A1-F6EECF244321}">
                <p14:modId xmlns:p14="http://schemas.microsoft.com/office/powerpoint/2010/main" val="33687631"/>
              </p:ext>
            </p:extLst>
          </p:nvPr>
        </p:nvGraphicFramePr>
        <p:xfrm>
          <a:off x="1691680" y="3717032"/>
          <a:ext cx="7236420" cy="2155131"/>
        </p:xfrm>
        <a:graphic>
          <a:graphicData uri="http://schemas.openxmlformats.org/drawingml/2006/table">
            <a:tbl>
              <a:tblPr/>
              <a:tblGrid>
                <a:gridCol w="1541444"/>
                <a:gridCol w="1846329"/>
                <a:gridCol w="1232305"/>
                <a:gridCol w="816809"/>
                <a:gridCol w="1799533"/>
              </a:tblGrid>
              <a:tr h="59143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Comic Sans MS" pitchFamily="66" charset="0"/>
                          <a:cs typeface="Times New Roman" pitchFamily="18" charset="0"/>
                        </a:rPr>
                        <a:t>Ev Tipi</a:t>
                      </a:r>
                      <a:endParaRPr kumimoji="0" lang="tr-TR" sz="1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Müstakil</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Dubleks</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Tribleks</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Dinlenme alanı</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184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Comic Sans MS" pitchFamily="66" charset="0"/>
                          <a:cs typeface="Times New Roman" pitchFamily="18" charset="0"/>
                        </a:rPr>
                        <a:t>Birim başına su</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err="1" smtClean="0">
                          <a:ln>
                            <a:noFill/>
                          </a:ln>
                          <a:solidFill>
                            <a:schemeClr val="tx1"/>
                          </a:solidFill>
                          <a:effectLst/>
                          <a:latin typeface="Comic Sans MS" pitchFamily="66" charset="0"/>
                          <a:cs typeface="Times New Roman" pitchFamily="18" charset="0"/>
                        </a:rPr>
                        <a:t>get</a:t>
                      </a:r>
                      <a:r>
                        <a:rPr kumimoji="0" lang="tr-TR" sz="1400" b="0" i="0" u="none" strike="noStrike" cap="none" normalizeH="0" baseline="0" dirty="0" smtClean="0">
                          <a:ln>
                            <a:noFill/>
                          </a:ln>
                          <a:solidFill>
                            <a:schemeClr val="tx1"/>
                          </a:solidFill>
                          <a:effectLst/>
                          <a:latin typeface="Comic Sans MS" pitchFamily="66" charset="0"/>
                          <a:cs typeface="Times New Roman" pitchFamily="18" charset="0"/>
                        </a:rPr>
                        <a:t>. maliyeti (</a:t>
                      </a:r>
                      <a:r>
                        <a:rPr kumimoji="0" lang="tr-TR" sz="1400" b="0" i="0" u="none" strike="noStrike" cap="none" normalizeH="0" baseline="0" dirty="0" err="1" smtClean="0">
                          <a:ln>
                            <a:noFill/>
                          </a:ln>
                          <a:solidFill>
                            <a:schemeClr val="tx1"/>
                          </a:solidFill>
                          <a:effectLst/>
                          <a:latin typeface="Comic Sans MS" pitchFamily="66" charset="0"/>
                          <a:cs typeface="Times New Roman" pitchFamily="18" charset="0"/>
                        </a:rPr>
                        <a:t>pb</a:t>
                      </a:r>
                      <a:r>
                        <a:rPr kumimoji="0" lang="tr-TR" sz="1400" b="0" i="0" u="none" strike="noStrike" cap="none" normalizeH="0" baseline="0" dirty="0" smtClean="0">
                          <a:ln>
                            <a:noFill/>
                          </a:ln>
                          <a:solidFill>
                            <a:schemeClr val="tx1"/>
                          </a:solidFill>
                          <a:effectLst/>
                          <a:latin typeface="Comic Sans MS" pitchFamily="66" charset="0"/>
                          <a:cs typeface="Times New Roman" pitchFamily="18" charset="0"/>
                        </a:rPr>
                        <a:t>) </a:t>
                      </a:r>
                      <a:endParaRPr kumimoji="0" lang="tr-TR" sz="1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1000</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1200</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1400</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800</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184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Birim başına su</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tüketimi (kg/gün)</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400</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600</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mic Sans MS" pitchFamily="66" charset="0"/>
                          <a:cs typeface="Times New Roman" pitchFamily="18" charset="0"/>
                        </a:rPr>
                        <a:t>840</a:t>
                      </a:r>
                      <a:endParaRPr kumimoji="0" lang="tr-TR" sz="14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Comic Sans MS" pitchFamily="66" charset="0"/>
                          <a:cs typeface="Times New Roman" pitchFamily="18" charset="0"/>
                        </a:rPr>
                        <a:t>450</a:t>
                      </a:r>
                      <a:endParaRPr kumimoji="0" lang="tr-TR" sz="14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6"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6</a:t>
            </a:fld>
            <a:r>
              <a:rPr lang="tr-TR" dirty="0" smtClean="0"/>
              <a:t>. Sayfa</a:t>
            </a:r>
          </a:p>
        </p:txBody>
      </p:sp>
      <p:sp>
        <p:nvSpPr>
          <p:cNvPr id="7"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3790641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checkerboard(across)">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2395"/>
                                        </p:tgtEl>
                                        <p:attrNameLst>
                                          <p:attrName>style.visibility</p:attrName>
                                        </p:attrNameLst>
                                      </p:cBhvr>
                                      <p:to>
                                        <p:strVal val="visible"/>
                                      </p:to>
                                    </p:set>
                                    <p:animEffect transition="in" filter="diamond(in)">
                                      <p:cBhvr>
                                        <p:cTn id="12" dur="2000"/>
                                        <p:tgtEl>
                                          <p:spTgt spid="12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619672" y="1268760"/>
            <a:ext cx="7524328" cy="5328890"/>
          </a:xfrm>
        </p:spPr>
        <p:txBody>
          <a:bodyPr/>
          <a:lstStyle/>
          <a:p>
            <a:pPr>
              <a:lnSpc>
                <a:spcPct val="80000"/>
              </a:lnSpc>
              <a:buFontTx/>
              <a:buNone/>
            </a:pPr>
            <a:r>
              <a:rPr lang="tr-TR" sz="1200" dirty="0"/>
              <a:t>Şirket ilçe belediyesinin koyduğu kurallara uyacak şekilde eğlence ve dinlenme alanlarının sayısı ile birlikte, inşa edilecek her bir tip ev sayısına karar vermek durumundadır.</a:t>
            </a:r>
          </a:p>
          <a:p>
            <a:pPr>
              <a:lnSpc>
                <a:spcPct val="80000"/>
              </a:lnSpc>
              <a:buFontTx/>
              <a:buNone/>
            </a:pPr>
            <a:r>
              <a:rPr lang="tr-TR" sz="1200" dirty="0"/>
              <a:t> </a:t>
            </a:r>
          </a:p>
          <a:p>
            <a:pPr>
              <a:lnSpc>
                <a:spcPct val="80000"/>
              </a:lnSpc>
              <a:buFontTx/>
              <a:buNone/>
            </a:pPr>
            <a:r>
              <a:rPr lang="tr-TR" sz="1200" dirty="0"/>
              <a:t>	x1 = Müstakil ev sayısı</a:t>
            </a:r>
          </a:p>
          <a:p>
            <a:pPr>
              <a:lnSpc>
                <a:spcPct val="80000"/>
              </a:lnSpc>
              <a:buFontTx/>
              <a:buNone/>
            </a:pPr>
            <a:r>
              <a:rPr lang="tr-TR" sz="1200" dirty="0"/>
              <a:t>	x2 = Dubleks ev sayısı </a:t>
            </a:r>
          </a:p>
          <a:p>
            <a:pPr>
              <a:lnSpc>
                <a:spcPct val="80000"/>
              </a:lnSpc>
              <a:buFontTx/>
              <a:buNone/>
            </a:pPr>
            <a:r>
              <a:rPr lang="tr-TR" sz="1200" dirty="0"/>
              <a:t>	x3 = </a:t>
            </a:r>
            <a:r>
              <a:rPr lang="tr-TR" sz="1200" dirty="0" err="1"/>
              <a:t>Tribleks</a:t>
            </a:r>
            <a:r>
              <a:rPr lang="tr-TR" sz="1200" dirty="0"/>
              <a:t> ev sayısı </a:t>
            </a:r>
          </a:p>
          <a:p>
            <a:pPr>
              <a:lnSpc>
                <a:spcPct val="80000"/>
              </a:lnSpc>
              <a:buFontTx/>
              <a:buNone/>
            </a:pPr>
            <a:r>
              <a:rPr lang="tr-TR" sz="1200" dirty="0"/>
              <a:t>	x4 = Eğlence ve dinlenme alanlarının sayısı.</a:t>
            </a:r>
          </a:p>
          <a:p>
            <a:pPr>
              <a:lnSpc>
                <a:spcPct val="80000"/>
              </a:lnSpc>
              <a:buFontTx/>
              <a:buNone/>
            </a:pPr>
            <a:endParaRPr lang="tr-TR" sz="1200" dirty="0"/>
          </a:p>
          <a:p>
            <a:pPr>
              <a:lnSpc>
                <a:spcPct val="80000"/>
              </a:lnSpc>
              <a:buFontTx/>
              <a:buNone/>
            </a:pPr>
            <a:r>
              <a:rPr lang="tr-TR" sz="1200" dirty="0"/>
              <a:t>Şirketin amacı, toplam getiriyi maksimum kılmaktır.</a:t>
            </a:r>
          </a:p>
          <a:p>
            <a:pPr>
              <a:lnSpc>
                <a:spcPct val="80000"/>
              </a:lnSpc>
              <a:buFontTx/>
              <a:buNone/>
            </a:pPr>
            <a:r>
              <a:rPr lang="tr-TR" sz="1200" dirty="0" err="1"/>
              <a:t>Zmaks</a:t>
            </a:r>
            <a:r>
              <a:rPr lang="tr-TR" sz="1200" dirty="0"/>
              <a:t> = 10000x1+12000x2 + 15000x3 amaç fonksiyonudur.</a:t>
            </a:r>
          </a:p>
          <a:p>
            <a:pPr>
              <a:lnSpc>
                <a:spcPct val="80000"/>
              </a:lnSpc>
              <a:buFontTx/>
              <a:buNone/>
            </a:pPr>
            <a:endParaRPr lang="tr-TR" sz="1200" dirty="0"/>
          </a:p>
          <a:p>
            <a:pPr>
              <a:lnSpc>
                <a:spcPct val="80000"/>
              </a:lnSpc>
              <a:buFontTx/>
              <a:buNone/>
            </a:pPr>
            <a:r>
              <a:rPr lang="tr-TR" sz="1200" dirty="0"/>
              <a:t>Arazi kullanım </a:t>
            </a:r>
            <a:r>
              <a:rPr lang="tr-TR" sz="1200" dirty="0" err="1"/>
              <a:t>kısıtı</a:t>
            </a:r>
            <a:endParaRPr lang="tr-TR" sz="1200" dirty="0"/>
          </a:p>
          <a:p>
            <a:pPr>
              <a:lnSpc>
                <a:spcPct val="80000"/>
              </a:lnSpc>
              <a:buFontTx/>
              <a:buNone/>
            </a:pPr>
            <a:r>
              <a:rPr lang="tr-TR" sz="1200" dirty="0"/>
              <a:t>2x1 + 3x2 + 4x3 + 1.x4 ≤ 680 (= 0.85x800 )</a:t>
            </a:r>
          </a:p>
          <a:p>
            <a:pPr>
              <a:lnSpc>
                <a:spcPct val="80000"/>
              </a:lnSpc>
              <a:buFontTx/>
              <a:buNone/>
            </a:pPr>
            <a:endParaRPr lang="tr-TR" sz="1200" dirty="0"/>
          </a:p>
          <a:p>
            <a:pPr>
              <a:lnSpc>
                <a:spcPct val="80000"/>
              </a:lnSpc>
              <a:buFontTx/>
              <a:buNone/>
            </a:pPr>
            <a:r>
              <a:rPr lang="tr-TR" sz="1200" dirty="0"/>
              <a:t>Müstakil ev gereksiniminin diğer tiplere olan oranıyla ilgili kısıt</a:t>
            </a:r>
          </a:p>
          <a:p>
            <a:pPr>
              <a:lnSpc>
                <a:spcPct val="80000"/>
              </a:lnSpc>
              <a:buFontTx/>
              <a:buNone/>
            </a:pPr>
            <a:r>
              <a:rPr lang="tr-TR" sz="1200" dirty="0"/>
              <a:t>x1/(x1 + x2 + x3) ≥ 0.50 veya (0.5x1 – 0.5x2 – 0.5x3 ≥ 0)</a:t>
            </a:r>
          </a:p>
          <a:p>
            <a:pPr>
              <a:lnSpc>
                <a:spcPct val="80000"/>
              </a:lnSpc>
              <a:buFontTx/>
              <a:buNone/>
            </a:pPr>
            <a:endParaRPr lang="tr-TR" sz="1200" dirty="0"/>
          </a:p>
          <a:p>
            <a:pPr>
              <a:lnSpc>
                <a:spcPct val="80000"/>
              </a:lnSpc>
              <a:buFontTx/>
              <a:buNone/>
            </a:pPr>
            <a:r>
              <a:rPr lang="tr-TR" sz="1200" dirty="0"/>
              <a:t>Eğlence ve dinlenme alanlarıyla ilgili kısıt</a:t>
            </a:r>
          </a:p>
          <a:p>
            <a:pPr>
              <a:lnSpc>
                <a:spcPct val="80000"/>
              </a:lnSpc>
              <a:buFontTx/>
              <a:buNone/>
            </a:pPr>
            <a:r>
              <a:rPr lang="tr-TR" sz="1200" dirty="0"/>
              <a:t>x4 ≥ (x1 +2 x2 +3 x3)/200 veya (200x4 – x1 – 2x2 – 3x3 ≥ 0)</a:t>
            </a:r>
          </a:p>
          <a:p>
            <a:pPr>
              <a:lnSpc>
                <a:spcPct val="80000"/>
              </a:lnSpc>
              <a:buFontTx/>
              <a:buNone/>
            </a:pPr>
            <a:endParaRPr lang="tr-TR" sz="1200" dirty="0"/>
          </a:p>
          <a:p>
            <a:pPr>
              <a:lnSpc>
                <a:spcPct val="80000"/>
              </a:lnSpc>
              <a:buFontTx/>
              <a:buNone/>
            </a:pPr>
            <a:r>
              <a:rPr lang="tr-TR" sz="1200" dirty="0"/>
              <a:t>Su getirme için gerekli sermaye </a:t>
            </a:r>
            <a:r>
              <a:rPr lang="tr-TR" sz="1200" dirty="0" err="1"/>
              <a:t>kısıtı</a:t>
            </a:r>
            <a:endParaRPr lang="tr-TR" sz="1200" dirty="0"/>
          </a:p>
          <a:p>
            <a:pPr>
              <a:lnSpc>
                <a:spcPct val="80000"/>
              </a:lnSpc>
              <a:buFontTx/>
              <a:buNone/>
            </a:pPr>
            <a:r>
              <a:rPr lang="tr-TR" sz="1200" dirty="0"/>
              <a:t> 1000x1 + 1200x2 + 1400x3 + 800x4 ≥ 100000</a:t>
            </a:r>
          </a:p>
          <a:p>
            <a:pPr>
              <a:lnSpc>
                <a:spcPct val="80000"/>
              </a:lnSpc>
              <a:buFontTx/>
              <a:buNone/>
            </a:pPr>
            <a:endParaRPr lang="tr-TR" sz="1200" dirty="0"/>
          </a:p>
          <a:p>
            <a:pPr>
              <a:lnSpc>
                <a:spcPct val="80000"/>
              </a:lnSpc>
              <a:buFontTx/>
              <a:buNone/>
            </a:pPr>
            <a:r>
              <a:rPr lang="tr-TR" sz="1200" dirty="0"/>
              <a:t>Su tüketimi </a:t>
            </a:r>
            <a:r>
              <a:rPr lang="tr-TR" sz="1200" dirty="0" err="1"/>
              <a:t>kısıtı</a:t>
            </a:r>
            <a:endParaRPr lang="tr-TR" sz="1200" dirty="0"/>
          </a:p>
          <a:p>
            <a:pPr>
              <a:lnSpc>
                <a:spcPct val="80000"/>
              </a:lnSpc>
              <a:buFontTx/>
              <a:buNone/>
            </a:pPr>
            <a:r>
              <a:rPr lang="tr-TR" sz="1200" dirty="0"/>
              <a:t> 400x1 + 600x2 + 840x3 + 450x4 ≤ 200000</a:t>
            </a:r>
          </a:p>
          <a:p>
            <a:pPr>
              <a:lnSpc>
                <a:spcPct val="80000"/>
              </a:lnSpc>
              <a:buFontTx/>
              <a:buNone/>
            </a:pPr>
            <a:endParaRPr lang="tr-TR" sz="1200" dirty="0"/>
          </a:p>
          <a:p>
            <a:pPr>
              <a:lnSpc>
                <a:spcPct val="80000"/>
              </a:lnSpc>
              <a:buFontTx/>
              <a:buNone/>
            </a:pPr>
            <a:r>
              <a:rPr lang="tr-TR" sz="1200" dirty="0"/>
              <a:t>Negatif olmama                                   		</a:t>
            </a:r>
            <a:endParaRPr lang="tr-TR" sz="1200" b="1" dirty="0"/>
          </a:p>
          <a:p>
            <a:pPr>
              <a:lnSpc>
                <a:spcPct val="80000"/>
              </a:lnSpc>
              <a:buFontTx/>
              <a:buNone/>
            </a:pPr>
            <a:r>
              <a:rPr lang="tr-TR" sz="1200" dirty="0"/>
              <a:t>					</a:t>
            </a:r>
            <a:endParaRPr lang="tr-TR" sz="1200" b="1" dirty="0"/>
          </a:p>
          <a:p>
            <a:pPr>
              <a:lnSpc>
                <a:spcPct val="80000"/>
              </a:lnSpc>
              <a:buFontTx/>
              <a:buNone/>
            </a:pPr>
            <a:r>
              <a:rPr lang="tr-TR" sz="1200" dirty="0"/>
              <a:t>x1 ≥ 0 ,   x2 ≥ 0 ,   x3 ≥ 0 ,   x4 ≥ 0 		</a:t>
            </a:r>
            <a:endParaRPr lang="tr-TR" sz="1200" b="1" dirty="0"/>
          </a:p>
        </p:txBody>
      </p:sp>
      <p:sp>
        <p:nvSpPr>
          <p:cNvPr id="14340" name="Rectangle 4"/>
          <p:cNvSpPr>
            <a:spLocks noGrp="1" noChangeArrowheads="1"/>
          </p:cNvSpPr>
          <p:nvPr>
            <p:ph type="title"/>
          </p:nvPr>
        </p:nvSpPr>
        <p:spPr>
          <a:xfrm>
            <a:off x="457200" y="292100"/>
            <a:ext cx="8229600" cy="544513"/>
          </a:xfrm>
          <a:noFill/>
          <a:ln/>
        </p:spPr>
        <p:txBody>
          <a:bodyPr/>
          <a:lstStyle/>
          <a:p>
            <a:r>
              <a:rPr lang="tr-TR" sz="4000">
                <a:latin typeface="Comic Sans MS" pitchFamily="66" charset="0"/>
              </a:rPr>
              <a:t>DOĞRUSAL PROGRAMLAMA</a:t>
            </a:r>
          </a:p>
        </p:txBody>
      </p:sp>
      <p:sp>
        <p:nvSpPr>
          <p:cNvPr id="14343" name="Text Box 7"/>
          <p:cNvSpPr txBox="1">
            <a:spLocks noChangeArrowheads="1"/>
          </p:cNvSpPr>
          <p:nvPr/>
        </p:nvSpPr>
        <p:spPr bwMode="auto">
          <a:xfrm>
            <a:off x="6084168" y="2276872"/>
            <a:ext cx="295275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hlink"/>
              </a:buClr>
              <a:buSzPct val="120000"/>
            </a:pPr>
            <a:r>
              <a:rPr lang="tr-TR" sz="1400" b="1">
                <a:effectLst>
                  <a:outerShdw blurRad="38100" dist="38100" dir="2700000" algn="tl">
                    <a:srgbClr val="000000"/>
                  </a:outerShdw>
                </a:effectLst>
              </a:rPr>
              <a:t>müstakil  = 339.152 ≈ 339</a:t>
            </a:r>
          </a:p>
          <a:p>
            <a:pPr>
              <a:lnSpc>
                <a:spcPct val="80000"/>
              </a:lnSpc>
              <a:spcBef>
                <a:spcPct val="20000"/>
              </a:spcBef>
              <a:buClr>
                <a:schemeClr val="hlink"/>
              </a:buClr>
              <a:buSzPct val="120000"/>
            </a:pPr>
            <a:r>
              <a:rPr lang="tr-TR" sz="1400" b="1">
                <a:effectLst>
                  <a:outerShdw blurRad="38100" dist="38100" dir="2700000" algn="tl">
                    <a:srgbClr val="000000"/>
                  </a:outerShdw>
                </a:effectLst>
              </a:rPr>
              <a:t>dinlenme = 1.696 ≈ 2</a:t>
            </a:r>
          </a:p>
          <a:p>
            <a:pPr>
              <a:lnSpc>
                <a:spcPct val="80000"/>
              </a:lnSpc>
              <a:spcBef>
                <a:spcPct val="20000"/>
              </a:spcBef>
              <a:buClr>
                <a:schemeClr val="hlink"/>
              </a:buClr>
              <a:buSzPct val="120000"/>
            </a:pPr>
            <a:r>
              <a:rPr lang="tr-TR" sz="1400" b="1">
                <a:effectLst>
                  <a:outerShdw blurRad="38100" dist="38100" dir="2700000" algn="tl">
                    <a:srgbClr val="000000"/>
                  </a:outerShdw>
                </a:effectLst>
              </a:rPr>
              <a:t>dubleks = tribleks = 0</a:t>
            </a:r>
          </a:p>
          <a:p>
            <a:pPr>
              <a:lnSpc>
                <a:spcPct val="80000"/>
              </a:lnSpc>
              <a:spcBef>
                <a:spcPct val="20000"/>
              </a:spcBef>
              <a:buClr>
                <a:schemeClr val="hlink"/>
              </a:buClr>
              <a:buSzPct val="120000"/>
            </a:pPr>
            <a:endParaRPr lang="tr-TR" sz="1400" b="1">
              <a:effectLst>
                <a:outerShdw blurRad="38100" dist="38100" dir="2700000" algn="tl">
                  <a:srgbClr val="000000"/>
                </a:outerShdw>
              </a:effectLst>
            </a:endParaRPr>
          </a:p>
          <a:p>
            <a:pPr>
              <a:lnSpc>
                <a:spcPct val="80000"/>
              </a:lnSpc>
              <a:spcBef>
                <a:spcPct val="20000"/>
              </a:spcBef>
              <a:buClr>
                <a:schemeClr val="hlink"/>
              </a:buClr>
              <a:buSzPct val="120000"/>
            </a:pPr>
            <a:endParaRPr lang="tr-TR" sz="1400" b="1">
              <a:effectLst>
                <a:outerShdw blurRad="38100" dist="38100" dir="2700000" algn="tl">
                  <a:srgbClr val="000000"/>
                </a:outerShdw>
              </a:effectLst>
            </a:endParaRPr>
          </a:p>
          <a:p>
            <a:pPr>
              <a:spcBef>
                <a:spcPct val="50000"/>
              </a:spcBef>
            </a:pPr>
            <a:endParaRPr lang="tr-TR" sz="1400"/>
          </a:p>
        </p:txBody>
      </p:sp>
      <p:sp>
        <p:nvSpPr>
          <p:cNvPr id="5"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6"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7</a:t>
            </a:fld>
            <a:r>
              <a:rPr lang="tr-TR" dirty="0" smtClean="0"/>
              <a:t>. Sayfa</a:t>
            </a:r>
          </a:p>
        </p:txBody>
      </p:sp>
      <p:sp>
        <p:nvSpPr>
          <p:cNvPr id="7"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72566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4339">
                                            <p:txEl>
                                              <p:pRg st="27" end="27"/>
                                            </p:txEl>
                                          </p:spTgt>
                                        </p:tgtEl>
                                      </p:cBhvr>
                                    </p:animEffect>
                                    <p:animScale>
                                      <p:cBhvr>
                                        <p:cTn id="7" dur="250" autoRev="1" fill="hold"/>
                                        <p:tgtEl>
                                          <p:spTgt spid="14339">
                                            <p:txEl>
                                              <p:pRg st="27" end="27"/>
                                            </p:txEl>
                                          </p:spTgt>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checkerboard(across)">
                                      <p:cBhvr>
                                        <p:cTn id="12" dur="500"/>
                                        <p:tgtEl>
                                          <p:spTgt spid="143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checkerboard(across)">
                                      <p:cBhvr>
                                        <p:cTn id="17" dur="500"/>
                                        <p:tgtEl>
                                          <p:spTgt spid="14339">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checkerboard(across)">
                                      <p:cBhvr>
                                        <p:cTn id="20" dur="500"/>
                                        <p:tgtEl>
                                          <p:spTgt spid="14339">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checkerboard(across)">
                                      <p:cBhvr>
                                        <p:cTn id="23" dur="500"/>
                                        <p:tgtEl>
                                          <p:spTgt spid="14339">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4339">
                                            <p:txEl>
                                              <p:pRg st="5" end="5"/>
                                            </p:txEl>
                                          </p:spTgt>
                                        </p:tgtEl>
                                        <p:attrNameLst>
                                          <p:attrName>style.visibility</p:attrName>
                                        </p:attrNameLst>
                                      </p:cBhvr>
                                      <p:to>
                                        <p:strVal val="visible"/>
                                      </p:to>
                                    </p:set>
                                    <p:animEffect transition="in" filter="checkerboard(across)">
                                      <p:cBhvr>
                                        <p:cTn id="26" dur="500"/>
                                        <p:tgtEl>
                                          <p:spTgt spid="1433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4339">
                                            <p:txEl>
                                              <p:pRg st="7" end="7"/>
                                            </p:txEl>
                                          </p:spTgt>
                                        </p:tgtEl>
                                        <p:attrNameLst>
                                          <p:attrName>style.visibility</p:attrName>
                                        </p:attrNameLst>
                                      </p:cBhvr>
                                      <p:to>
                                        <p:strVal val="visible"/>
                                      </p:to>
                                    </p:set>
                                    <p:animEffect transition="in" filter="checkerboard(across)">
                                      <p:cBhvr>
                                        <p:cTn id="31" dur="500"/>
                                        <p:tgtEl>
                                          <p:spTgt spid="14339">
                                            <p:txEl>
                                              <p:pRg st="7" end="7"/>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4339">
                                            <p:txEl>
                                              <p:pRg st="8" end="8"/>
                                            </p:txEl>
                                          </p:spTgt>
                                        </p:tgtEl>
                                        <p:attrNameLst>
                                          <p:attrName>style.visibility</p:attrName>
                                        </p:attrNameLst>
                                      </p:cBhvr>
                                      <p:to>
                                        <p:strVal val="visible"/>
                                      </p:to>
                                    </p:set>
                                    <p:animEffect transition="in" filter="checkerboard(across)">
                                      <p:cBhvr>
                                        <p:cTn id="34" dur="500"/>
                                        <p:tgtEl>
                                          <p:spTgt spid="14339">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14339">
                                            <p:txEl>
                                              <p:pRg st="10" end="10"/>
                                            </p:txEl>
                                          </p:spTgt>
                                        </p:tgtEl>
                                        <p:attrNameLst>
                                          <p:attrName>style.visibility</p:attrName>
                                        </p:attrNameLst>
                                      </p:cBhvr>
                                      <p:to>
                                        <p:strVal val="visible"/>
                                      </p:to>
                                    </p:set>
                                    <p:animEffect transition="in" filter="checkerboard(across)">
                                      <p:cBhvr>
                                        <p:cTn id="39" dur="500"/>
                                        <p:tgtEl>
                                          <p:spTgt spid="14339">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14339">
                                            <p:txEl>
                                              <p:pRg st="11" end="11"/>
                                            </p:txEl>
                                          </p:spTgt>
                                        </p:tgtEl>
                                        <p:attrNameLst>
                                          <p:attrName>style.visibility</p:attrName>
                                        </p:attrNameLst>
                                      </p:cBhvr>
                                      <p:to>
                                        <p:strVal val="visible"/>
                                      </p:to>
                                    </p:set>
                                    <p:animEffect transition="in" filter="checkerboard(across)">
                                      <p:cBhvr>
                                        <p:cTn id="42" dur="500"/>
                                        <p:tgtEl>
                                          <p:spTgt spid="14339">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4339">
                                            <p:txEl>
                                              <p:pRg st="13" end="13"/>
                                            </p:txEl>
                                          </p:spTgt>
                                        </p:tgtEl>
                                        <p:attrNameLst>
                                          <p:attrName>style.visibility</p:attrName>
                                        </p:attrNameLst>
                                      </p:cBhvr>
                                      <p:to>
                                        <p:strVal val="visible"/>
                                      </p:to>
                                    </p:set>
                                    <p:animEffect transition="in" filter="checkerboard(across)">
                                      <p:cBhvr>
                                        <p:cTn id="47" dur="500"/>
                                        <p:tgtEl>
                                          <p:spTgt spid="14339">
                                            <p:txEl>
                                              <p:pRg st="13" end="13"/>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14339">
                                            <p:txEl>
                                              <p:pRg st="14" end="14"/>
                                            </p:txEl>
                                          </p:spTgt>
                                        </p:tgtEl>
                                        <p:attrNameLst>
                                          <p:attrName>style.visibility</p:attrName>
                                        </p:attrNameLst>
                                      </p:cBhvr>
                                      <p:to>
                                        <p:strVal val="visible"/>
                                      </p:to>
                                    </p:set>
                                    <p:animEffect transition="in" filter="checkerboard(across)">
                                      <p:cBhvr>
                                        <p:cTn id="50" dur="500"/>
                                        <p:tgtEl>
                                          <p:spTgt spid="14339">
                                            <p:txEl>
                                              <p:pRg st="14" end="1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14339">
                                            <p:txEl>
                                              <p:pRg st="16" end="16"/>
                                            </p:txEl>
                                          </p:spTgt>
                                        </p:tgtEl>
                                        <p:attrNameLst>
                                          <p:attrName>style.visibility</p:attrName>
                                        </p:attrNameLst>
                                      </p:cBhvr>
                                      <p:to>
                                        <p:strVal val="visible"/>
                                      </p:to>
                                    </p:set>
                                    <p:animEffect transition="in" filter="checkerboard(across)">
                                      <p:cBhvr>
                                        <p:cTn id="55" dur="500"/>
                                        <p:tgtEl>
                                          <p:spTgt spid="14339">
                                            <p:txEl>
                                              <p:pRg st="16" end="16"/>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14339">
                                            <p:txEl>
                                              <p:pRg st="17" end="17"/>
                                            </p:txEl>
                                          </p:spTgt>
                                        </p:tgtEl>
                                        <p:attrNameLst>
                                          <p:attrName>style.visibility</p:attrName>
                                        </p:attrNameLst>
                                      </p:cBhvr>
                                      <p:to>
                                        <p:strVal val="visible"/>
                                      </p:to>
                                    </p:set>
                                    <p:animEffect transition="in" filter="checkerboard(across)">
                                      <p:cBhvr>
                                        <p:cTn id="58" dur="500"/>
                                        <p:tgtEl>
                                          <p:spTgt spid="14339">
                                            <p:txEl>
                                              <p:pRg st="17" end="1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nodeType="clickEffect">
                                  <p:stCondLst>
                                    <p:cond delay="0"/>
                                  </p:stCondLst>
                                  <p:childTnLst>
                                    <p:set>
                                      <p:cBhvr>
                                        <p:cTn id="62" dur="1" fill="hold">
                                          <p:stCondLst>
                                            <p:cond delay="0"/>
                                          </p:stCondLst>
                                        </p:cTn>
                                        <p:tgtEl>
                                          <p:spTgt spid="14339">
                                            <p:txEl>
                                              <p:pRg st="19" end="19"/>
                                            </p:txEl>
                                          </p:spTgt>
                                        </p:tgtEl>
                                        <p:attrNameLst>
                                          <p:attrName>style.visibility</p:attrName>
                                        </p:attrNameLst>
                                      </p:cBhvr>
                                      <p:to>
                                        <p:strVal val="visible"/>
                                      </p:to>
                                    </p:set>
                                    <p:animEffect transition="in" filter="checkerboard(across)">
                                      <p:cBhvr>
                                        <p:cTn id="63" dur="500"/>
                                        <p:tgtEl>
                                          <p:spTgt spid="14339">
                                            <p:txEl>
                                              <p:pRg st="19" end="19"/>
                                            </p:txEl>
                                          </p:spTgt>
                                        </p:tgtEl>
                                      </p:cBhvr>
                                    </p:animEffect>
                                  </p:childTnLst>
                                </p:cTn>
                              </p:par>
                              <p:par>
                                <p:cTn id="64" presetID="5" presetClass="entr" presetSubtype="10" fill="hold" nodeType="withEffect">
                                  <p:stCondLst>
                                    <p:cond delay="0"/>
                                  </p:stCondLst>
                                  <p:childTnLst>
                                    <p:set>
                                      <p:cBhvr>
                                        <p:cTn id="65" dur="1" fill="hold">
                                          <p:stCondLst>
                                            <p:cond delay="0"/>
                                          </p:stCondLst>
                                        </p:cTn>
                                        <p:tgtEl>
                                          <p:spTgt spid="14339">
                                            <p:txEl>
                                              <p:pRg st="20" end="20"/>
                                            </p:txEl>
                                          </p:spTgt>
                                        </p:tgtEl>
                                        <p:attrNameLst>
                                          <p:attrName>style.visibility</p:attrName>
                                        </p:attrNameLst>
                                      </p:cBhvr>
                                      <p:to>
                                        <p:strVal val="visible"/>
                                      </p:to>
                                    </p:set>
                                    <p:animEffect transition="in" filter="checkerboard(across)">
                                      <p:cBhvr>
                                        <p:cTn id="66" dur="500"/>
                                        <p:tgtEl>
                                          <p:spTgt spid="14339">
                                            <p:txEl>
                                              <p:pRg st="20" end="2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14339">
                                            <p:txEl>
                                              <p:pRg st="22" end="22"/>
                                            </p:txEl>
                                          </p:spTgt>
                                        </p:tgtEl>
                                        <p:attrNameLst>
                                          <p:attrName>style.visibility</p:attrName>
                                        </p:attrNameLst>
                                      </p:cBhvr>
                                      <p:to>
                                        <p:strVal val="visible"/>
                                      </p:to>
                                    </p:set>
                                    <p:animEffect transition="in" filter="checkerboard(across)">
                                      <p:cBhvr>
                                        <p:cTn id="71" dur="500"/>
                                        <p:tgtEl>
                                          <p:spTgt spid="14339">
                                            <p:txEl>
                                              <p:pRg st="22" end="22"/>
                                            </p:txEl>
                                          </p:spTgt>
                                        </p:tgtEl>
                                      </p:cBhvr>
                                    </p:animEffect>
                                  </p:childTnLst>
                                </p:cTn>
                              </p:par>
                              <p:par>
                                <p:cTn id="72" presetID="5" presetClass="entr" presetSubtype="10" fill="hold" nodeType="withEffect">
                                  <p:stCondLst>
                                    <p:cond delay="0"/>
                                  </p:stCondLst>
                                  <p:childTnLst>
                                    <p:set>
                                      <p:cBhvr>
                                        <p:cTn id="73" dur="1" fill="hold">
                                          <p:stCondLst>
                                            <p:cond delay="0"/>
                                          </p:stCondLst>
                                        </p:cTn>
                                        <p:tgtEl>
                                          <p:spTgt spid="14339">
                                            <p:txEl>
                                              <p:pRg st="23" end="23"/>
                                            </p:txEl>
                                          </p:spTgt>
                                        </p:tgtEl>
                                        <p:attrNameLst>
                                          <p:attrName>style.visibility</p:attrName>
                                        </p:attrNameLst>
                                      </p:cBhvr>
                                      <p:to>
                                        <p:strVal val="visible"/>
                                      </p:to>
                                    </p:set>
                                    <p:animEffect transition="in" filter="checkerboard(across)">
                                      <p:cBhvr>
                                        <p:cTn id="74" dur="500"/>
                                        <p:tgtEl>
                                          <p:spTgt spid="14339">
                                            <p:txEl>
                                              <p:pRg st="23" end="23"/>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10" fill="hold" nodeType="clickEffect">
                                  <p:stCondLst>
                                    <p:cond delay="0"/>
                                  </p:stCondLst>
                                  <p:childTnLst>
                                    <p:set>
                                      <p:cBhvr>
                                        <p:cTn id="78" dur="1" fill="hold">
                                          <p:stCondLst>
                                            <p:cond delay="0"/>
                                          </p:stCondLst>
                                        </p:cTn>
                                        <p:tgtEl>
                                          <p:spTgt spid="14339">
                                            <p:txEl>
                                              <p:pRg st="25" end="25"/>
                                            </p:txEl>
                                          </p:spTgt>
                                        </p:tgtEl>
                                        <p:attrNameLst>
                                          <p:attrName>style.visibility</p:attrName>
                                        </p:attrNameLst>
                                      </p:cBhvr>
                                      <p:to>
                                        <p:strVal val="visible"/>
                                      </p:to>
                                    </p:set>
                                    <p:animEffect transition="in" filter="checkerboard(across)">
                                      <p:cBhvr>
                                        <p:cTn id="79" dur="500"/>
                                        <p:tgtEl>
                                          <p:spTgt spid="14339">
                                            <p:txEl>
                                              <p:pRg st="25" end="25"/>
                                            </p:txEl>
                                          </p:spTgt>
                                        </p:tgtEl>
                                      </p:cBhvr>
                                    </p:animEffect>
                                  </p:childTnLst>
                                </p:cTn>
                              </p:par>
                              <p:par>
                                <p:cTn id="80" presetID="5" presetClass="entr" presetSubtype="10" fill="hold" nodeType="withEffect">
                                  <p:stCondLst>
                                    <p:cond delay="0"/>
                                  </p:stCondLst>
                                  <p:childTnLst>
                                    <p:set>
                                      <p:cBhvr>
                                        <p:cTn id="81" dur="1" fill="hold">
                                          <p:stCondLst>
                                            <p:cond delay="0"/>
                                          </p:stCondLst>
                                        </p:cTn>
                                        <p:tgtEl>
                                          <p:spTgt spid="14339">
                                            <p:txEl>
                                              <p:pRg st="26" end="26"/>
                                            </p:txEl>
                                          </p:spTgt>
                                        </p:tgtEl>
                                        <p:attrNameLst>
                                          <p:attrName>style.visibility</p:attrName>
                                        </p:attrNameLst>
                                      </p:cBhvr>
                                      <p:to>
                                        <p:strVal val="visible"/>
                                      </p:to>
                                    </p:set>
                                    <p:animEffect transition="in" filter="checkerboard(across)">
                                      <p:cBhvr>
                                        <p:cTn id="82" dur="500"/>
                                        <p:tgtEl>
                                          <p:spTgt spid="14339">
                                            <p:txEl>
                                              <p:pRg st="26" end="26"/>
                                            </p:txEl>
                                          </p:spTgt>
                                        </p:tgtEl>
                                      </p:cBhvr>
                                    </p:animEffect>
                                  </p:childTnLst>
                                </p:cTn>
                              </p:par>
                              <p:par>
                                <p:cTn id="83" presetID="5" presetClass="entr" presetSubtype="10" fill="hold" nodeType="withEffect">
                                  <p:stCondLst>
                                    <p:cond delay="0"/>
                                  </p:stCondLst>
                                  <p:childTnLst>
                                    <p:set>
                                      <p:cBhvr>
                                        <p:cTn id="84" dur="1" fill="hold">
                                          <p:stCondLst>
                                            <p:cond delay="0"/>
                                          </p:stCondLst>
                                        </p:cTn>
                                        <p:tgtEl>
                                          <p:spTgt spid="14339">
                                            <p:txEl>
                                              <p:pRg st="27" end="27"/>
                                            </p:txEl>
                                          </p:spTgt>
                                        </p:tgtEl>
                                        <p:attrNameLst>
                                          <p:attrName>style.visibility</p:attrName>
                                        </p:attrNameLst>
                                      </p:cBhvr>
                                      <p:to>
                                        <p:strVal val="visible"/>
                                      </p:to>
                                    </p:set>
                                    <p:animEffect transition="in" filter="checkerboard(across)">
                                      <p:cBhvr>
                                        <p:cTn id="85" dur="500"/>
                                        <p:tgtEl>
                                          <p:spTgt spid="14339">
                                            <p:txEl>
                                              <p:pRg st="27" end="27"/>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14343"/>
                                        </p:tgtEl>
                                        <p:attrNameLst>
                                          <p:attrName>style.visibility</p:attrName>
                                        </p:attrNameLst>
                                      </p:cBhvr>
                                      <p:to>
                                        <p:strVal val="visible"/>
                                      </p:to>
                                    </p:set>
                                    <p:animEffect transition="in" filter="diamond(in)">
                                      <p:cBhvr>
                                        <p:cTn id="90" dur="20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tr-TR" sz="2800" b="1">
                <a:latin typeface="Comic Sans MS" pitchFamily="66" charset="0"/>
              </a:rPr>
              <a:t>DOĞRUSAL PROGRAMLAMA MODELİNİN ÇÖZÜMÜ</a:t>
            </a:r>
          </a:p>
        </p:txBody>
      </p:sp>
      <p:sp>
        <p:nvSpPr>
          <p:cNvPr id="15363" name="Rectangle 3"/>
          <p:cNvSpPr>
            <a:spLocks noGrp="1" noChangeArrowheads="1"/>
          </p:cNvSpPr>
          <p:nvPr>
            <p:ph type="body" idx="1"/>
          </p:nvPr>
        </p:nvSpPr>
        <p:spPr>
          <a:xfrm>
            <a:off x="1619672" y="1700808"/>
            <a:ext cx="7524328" cy="4318992"/>
          </a:xfrm>
        </p:spPr>
        <p:txBody>
          <a:bodyPr/>
          <a:lstStyle/>
          <a:p>
            <a:pPr>
              <a:buFontTx/>
              <a:buNone/>
            </a:pPr>
            <a:r>
              <a:rPr lang="tr-TR" sz="2800" dirty="0">
                <a:latin typeface="Comic Sans MS" pitchFamily="66" charset="0"/>
              </a:rPr>
              <a:t>Oluşturulan doğrusal programlama modelini genel olarak, grafik metodu ve </a:t>
            </a:r>
            <a:r>
              <a:rPr lang="tr-TR" sz="2800" dirty="0" err="1">
                <a:latin typeface="Comic Sans MS" pitchFamily="66" charset="0"/>
              </a:rPr>
              <a:t>simpleks</a:t>
            </a:r>
            <a:r>
              <a:rPr lang="tr-TR" sz="2800" dirty="0">
                <a:latin typeface="Comic Sans MS" pitchFamily="66" charset="0"/>
              </a:rPr>
              <a:t> metodu ile çözme imkânı mevcuttur. Her iki metodunda kullanım imkânları vardır. Bu metotların kullanma imkân ve sınırlarına göre de metot tercihleri şekillenecektir </a:t>
            </a:r>
          </a:p>
        </p:txBody>
      </p:sp>
      <p:sp>
        <p:nvSpPr>
          <p:cNvPr id="4"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5"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8</a:t>
            </a:fld>
            <a:r>
              <a:rPr lang="tr-TR" dirty="0" smtClean="0"/>
              <a:t>. Sayfa</a:t>
            </a:r>
          </a:p>
        </p:txBody>
      </p:sp>
      <p:sp>
        <p:nvSpPr>
          <p:cNvPr id="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3467862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checkerboard(across)">
                                      <p:cBhvr>
                                        <p:cTn id="7"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1619672" y="1484784"/>
            <a:ext cx="7524328" cy="4535016"/>
          </a:xfrm>
        </p:spPr>
        <p:txBody>
          <a:bodyPr/>
          <a:lstStyle/>
          <a:p>
            <a:pPr>
              <a:buFontTx/>
              <a:buNone/>
            </a:pPr>
            <a:r>
              <a:rPr lang="tr-TR" sz="2800" b="1" dirty="0">
                <a:latin typeface="Comic Sans MS" pitchFamily="66" charset="0"/>
              </a:rPr>
              <a:t>Grafik Metodu</a:t>
            </a:r>
            <a:endParaRPr lang="tr-TR" sz="2800" dirty="0">
              <a:latin typeface="Comic Sans MS" pitchFamily="66" charset="0"/>
            </a:endParaRPr>
          </a:p>
          <a:p>
            <a:pPr>
              <a:buFontTx/>
              <a:buNone/>
            </a:pPr>
            <a:r>
              <a:rPr lang="tr-TR" sz="2800" dirty="0">
                <a:latin typeface="Comic Sans MS" pitchFamily="66" charset="0"/>
              </a:rPr>
              <a:t>Matematik olarak formüle edilen doğrusal programlama modelinin grafik metodu yardımıyla çözümü mümkündür. Özellikle iki boyutlu, yani iki değişkene sahip modellerin grafikle çözümü ve gösterilmesi oldukça kolaydır. Bu çözüm şeklini </a:t>
            </a:r>
            <a:r>
              <a:rPr lang="tr-TR" sz="2800" dirty="0" err="1">
                <a:latin typeface="Comic Sans MS" pitchFamily="66" charset="0"/>
              </a:rPr>
              <a:t>mak</a:t>
            </a:r>
            <a:r>
              <a:rPr lang="tr-TR" sz="2800" dirty="0">
                <a:latin typeface="Comic Sans MS" pitchFamily="66" charset="0"/>
              </a:rPr>
              <a:t>. ve min. örnekleri ile gösterelim </a:t>
            </a:r>
          </a:p>
        </p:txBody>
      </p:sp>
      <p:sp>
        <p:nvSpPr>
          <p:cNvPr id="16388" name="Rectangle 4"/>
          <p:cNvSpPr>
            <a:spLocks noGrp="1" noChangeArrowheads="1"/>
          </p:cNvSpPr>
          <p:nvPr>
            <p:ph type="title"/>
          </p:nvPr>
        </p:nvSpPr>
        <p:spPr>
          <a:noFill/>
          <a:ln/>
        </p:spPr>
        <p:txBody>
          <a:bodyPr/>
          <a:lstStyle/>
          <a:p>
            <a:pPr algn="ctr"/>
            <a:r>
              <a:rPr lang="tr-TR" sz="2800" b="1">
                <a:latin typeface="Comic Sans MS" pitchFamily="66" charset="0"/>
              </a:rPr>
              <a:t>DOĞRUSAL PROGRAMLAMA MODELİNİN ÇÖZÜMÜ</a:t>
            </a:r>
          </a:p>
        </p:txBody>
      </p:sp>
      <p:sp>
        <p:nvSpPr>
          <p:cNvPr id="7" name="9 Veri Yer Tutucusu"/>
          <p:cNvSpPr>
            <a:spLocks noGrp="1"/>
          </p:cNvSpPr>
          <p:nvPr>
            <p:ph type="dt" sz="quarter" idx="10"/>
          </p:nvPr>
        </p:nvSpPr>
        <p:spPr>
          <a:xfrm>
            <a:off x="357188" y="5000625"/>
            <a:ext cx="714375" cy="642938"/>
          </a:xfrm>
          <a:noFill/>
        </p:spPr>
        <p:txBody>
          <a:bodyPr/>
          <a:lstStyle/>
          <a:p>
            <a:pPr algn="ctr"/>
            <a:r>
              <a:rPr lang="tr-TR" dirty="0" smtClean="0"/>
              <a:t>3.  Hafta</a:t>
            </a:r>
          </a:p>
        </p:txBody>
      </p:sp>
      <p:sp>
        <p:nvSpPr>
          <p:cNvPr id="8"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9</a:t>
            </a:fld>
            <a:r>
              <a:rPr lang="tr-TR" dirty="0" smtClean="0"/>
              <a:t>. Sayfa</a:t>
            </a:r>
          </a:p>
        </p:txBody>
      </p:sp>
      <p:sp>
        <p:nvSpPr>
          <p:cNvPr id="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extLst>
      <p:ext uri="{BB962C8B-B14F-4D97-AF65-F5344CB8AC3E}">
        <p14:creationId xmlns:p14="http://schemas.microsoft.com/office/powerpoint/2010/main" val="1365263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checkerboard(across)">
                                      <p:cBhvr>
                                        <p:cTn id="7"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TotalTime>
  <Words>1284</Words>
  <Application>Microsoft Office PowerPoint</Application>
  <PresentationFormat>Ekran Gösterisi (4:3)</PresentationFormat>
  <Paragraphs>243</Paragraphs>
  <Slides>14</Slides>
  <Notes>3</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Bitler ve baytlar tasarım şablonu</vt:lpstr>
      <vt:lpstr>Optimizasyon</vt:lpstr>
      <vt:lpstr>DOĞRUSAL PROGRAMLAMA</vt:lpstr>
      <vt:lpstr>DOĞRUSAL PROGRAMLAMA</vt:lpstr>
      <vt:lpstr>DOĞRUSAL PROGRAMLAMA</vt:lpstr>
      <vt:lpstr>DOĞRUSAL PROGRAMLAMA</vt:lpstr>
      <vt:lpstr>DOĞRUSAL PROGRAMLAMA</vt:lpstr>
      <vt:lpstr>DOĞRUSAL PROGRAMLAMA</vt:lpstr>
      <vt:lpstr>DOĞRUSAL PROGRAMLAMA MODELİNİN ÇÖZÜMÜ</vt:lpstr>
      <vt:lpstr>DOĞRUSAL PROGRAMLAMA MODELİNİN ÇÖZÜMÜ</vt:lpstr>
      <vt:lpstr>DOĞRUSAL PROGRAMLAMA MODELİNİN ÇÖZÜMÜ</vt:lpstr>
      <vt:lpstr>DOĞRUSAL PROGRAMLAMA MODELİNİN ÇÖZÜMÜ</vt:lpstr>
      <vt:lpstr>DOĞRUSAL PROGRAMLAMA MODELİNİN ÇÖZÜMÜ</vt:lpstr>
      <vt:lpstr>ÖDEV</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75</cp:revision>
  <dcterms:created xsi:type="dcterms:W3CDTF">2009-08-30T08:05:20Z</dcterms:created>
  <dcterms:modified xsi:type="dcterms:W3CDTF">2013-10-22T09:34:36Z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