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8" r:id="rId12"/>
    <p:sldId id="269" r:id="rId13"/>
    <p:sldId id="270" r:id="rId14"/>
    <p:sldId id="271" r:id="rId15"/>
    <p:sldId id="273" r:id="rId16"/>
    <p:sldId id="275" r:id="rId17"/>
    <p:sldId id="277" r:id="rId18"/>
    <p:sldId id="279" r:id="rId19"/>
    <p:sldId id="281" r:id="rId20"/>
    <p:sldId id="282" r:id="rId21"/>
    <p:sldId id="283" r:id="rId22"/>
    <p:sldId id="286" r:id="rId23"/>
    <p:sldId id="287" r:id="rId24"/>
    <p:sldId id="289" r:id="rId25"/>
    <p:sldId id="291" r:id="rId26"/>
    <p:sldId id="292" r:id="rId27"/>
    <p:sldId id="295" r:id="rId28"/>
    <p:sldId id="296" r:id="rId29"/>
    <p:sldId id="297" r:id="rId30"/>
    <p:sldId id="298" r:id="rId31"/>
    <p:sldId id="299" r:id="rId32"/>
    <p:sldId id="300" r:id="rId33"/>
    <p:sldId id="301"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 için tıklatın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 için tıklatın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 için tıklatın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tıklatın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 için tıklatın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tıklatın</a:t>
            </a:r>
          </a:p>
        </p:txBody>
      </p:sp>
      <p:sp>
        <p:nvSpPr>
          <p:cNvPr id="5" name="Date Placeholder 4"/>
          <p:cNvSpPr>
            <a:spLocks noGrp="1"/>
          </p:cNvSpPr>
          <p:nvPr>
            <p:ph type="dt" sz="half" idx="10"/>
          </p:nvPr>
        </p:nvSpPr>
        <p:spPr/>
        <p:txBody>
          <a:bodyPr/>
          <a:lstStyle/>
          <a:p>
            <a:fld id="{B61BEF0D-F0BB-DE4B-95CE-6DB70DBA9567}" type="datetimeFigureOut">
              <a:rPr lang="en-US" dirty="0"/>
              <a:pPr/>
              <a:t>12/13/2021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tıklatın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tıklatın</a:t>
            </a:r>
          </a:p>
        </p:txBody>
      </p:sp>
      <p:sp>
        <p:nvSpPr>
          <p:cNvPr id="5" name="Date Placeholder 4"/>
          <p:cNvSpPr>
            <a:spLocks noGrp="1"/>
          </p:cNvSpPr>
          <p:nvPr>
            <p:ph type="dt" sz="half" idx="10"/>
          </p:nvPr>
        </p:nvSpPr>
        <p:spPr/>
        <p:txBody>
          <a:bodyPr/>
          <a:lstStyle/>
          <a:p>
            <a:fld id="{B61BEF0D-F0BB-DE4B-95CE-6DB70DBA9567}" type="datetimeFigureOut">
              <a:rPr lang="en-US" dirty="0"/>
              <a:pPr/>
              <a:t>12/13/2021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tıklatın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tıklatın</a:t>
            </a:r>
          </a:p>
        </p:txBody>
      </p:sp>
      <p:sp>
        <p:nvSpPr>
          <p:cNvPr id="5" name="Date Placeholder 4"/>
          <p:cNvSpPr>
            <a:spLocks noGrp="1"/>
          </p:cNvSpPr>
          <p:nvPr>
            <p:ph type="dt" sz="half" idx="10"/>
          </p:nvPr>
        </p:nvSpPr>
        <p:spPr/>
        <p:txBody>
          <a:bodyPr/>
          <a:lstStyle/>
          <a:p>
            <a:fld id="{B61BEF0D-F0BB-DE4B-95CE-6DB70DBA9567}" type="datetimeFigureOut">
              <a:rPr lang="en-US" dirty="0"/>
              <a:pPr/>
              <a:t>12/13/2021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 için tıklatın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 için tıklatın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 için tıklatın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 için tıklatın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 için tıklatın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B61BEF0D-F0BB-DE4B-95CE-6DB70DBA9567}" type="datetimeFigureOut">
              <a:rPr lang="en-US" dirty="0"/>
              <a:pPr/>
              <a:t>12/13/2021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B61BEF0D-F0BB-DE4B-95CE-6DB70DBA9567}" type="datetimeFigureOut">
              <a:rPr lang="en-US" dirty="0"/>
              <a:pPr/>
              <a:t>12/13/2021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 için tıklatın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12/13/2021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a:t>Genetik Algoritma</a:t>
            </a:r>
          </a:p>
        </p:txBody>
      </p:sp>
      <p:sp>
        <p:nvSpPr>
          <p:cNvPr id="3" name="Alt Başlık 2"/>
          <p:cNvSpPr>
            <a:spLocks noGrp="1"/>
          </p:cNvSpPr>
          <p:nvPr>
            <p:ph type="subTitle" idx="1"/>
          </p:nvPr>
        </p:nvSpPr>
        <p:spPr/>
        <p:txBody>
          <a:bodyPr/>
          <a:lstStyle/>
          <a:p>
            <a:r>
              <a:rPr lang="tr-TR" dirty="0"/>
              <a:t>Arş. </a:t>
            </a:r>
            <a:r>
              <a:rPr lang="tr-TR"/>
              <a:t>Gör. Hüseyin </a:t>
            </a:r>
            <a:r>
              <a:rPr lang="tr-TR" dirty="0"/>
              <a:t>Demirci</a:t>
            </a:r>
          </a:p>
        </p:txBody>
      </p:sp>
    </p:spTree>
    <p:extLst>
      <p:ext uri="{BB962C8B-B14F-4D97-AF65-F5344CB8AC3E}">
        <p14:creationId xmlns:p14="http://schemas.microsoft.com/office/powerpoint/2010/main" val="3529092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89212" y="0"/>
            <a:ext cx="8911687" cy="638634"/>
          </a:xfrm>
        </p:spPr>
        <p:txBody>
          <a:bodyPr>
            <a:normAutofit fontScale="90000"/>
          </a:bodyPr>
          <a:lstStyle/>
          <a:p>
            <a:r>
              <a:rPr lang="tr-TR" dirty="0"/>
              <a:t>Seçim İşlemi</a:t>
            </a: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799772" y="638634"/>
                <a:ext cx="10392228" cy="6219366"/>
              </a:xfrm>
            </p:spPr>
            <p:txBody>
              <a:bodyPr>
                <a:normAutofit/>
              </a:bodyPr>
              <a:lstStyle/>
              <a:p>
                <a:pPr algn="just"/>
                <a:r>
                  <a:rPr lang="tr-TR" b="1" dirty="0"/>
                  <a:t>Ağırlıklı Rastgele Seçim: </a:t>
                </a:r>
                <a:r>
                  <a:rPr lang="tr-TR" dirty="0"/>
                  <a:t>Bu seçim stratejisi de kendi içerisinde ikiye ayrılmaktadır Bunlar sıra ağırlık ve değer ağırlık stratejileridir. Her iki yöntem içinde ilk önce</a:t>
                </a:r>
                <a:r>
                  <a:rPr lang="tr-TR" b="1" dirty="0"/>
                  <a:t> </a:t>
                </a:r>
                <a:r>
                  <a:rPr lang="tr-TR" dirty="0"/>
                  <a:t>kromozomlar uygunluk değerlerine göre sıralanır.</a:t>
                </a:r>
              </a:p>
              <a:p>
                <a:pPr lvl="1" algn="just"/>
                <a:r>
                  <a:rPr lang="tr-TR" b="1" dirty="0"/>
                  <a:t>Sıra Ağırlık:</a:t>
                </a:r>
                <a:r>
                  <a:rPr lang="tr-TR" dirty="0"/>
                  <a:t> Havuz boyutu (popülasyon/4) adedince kromozom uygunluk değerine göre sıralandıktan sonra her bir kromozomun seçilme ihtimali </a:t>
                </a:r>
                <a:r>
                  <a:rPr lang="tr-TR" dirty="0" err="1"/>
                  <a:t>Pn</a:t>
                </a:r>
                <a:r>
                  <a:rPr lang="tr-TR" dirty="0"/>
                  <a:t> aşağıdaki denkleme göre hesaplanır.</a:t>
                </a:r>
              </a:p>
              <a:p>
                <a:pPr lvl="1" algn="just"/>
                <a14:m>
                  <m:oMath xmlns:m="http://schemas.openxmlformats.org/officeDocument/2006/math">
                    <m:sSub>
                      <m:sSubPr>
                        <m:ctrlPr>
                          <a:rPr lang="tr-TR" b="1" i="1" smtClean="0">
                            <a:latin typeface="Cambria Math" panose="02040503050406030204" pitchFamily="18" charset="0"/>
                          </a:rPr>
                        </m:ctrlPr>
                      </m:sSubPr>
                      <m:e>
                        <m:r>
                          <a:rPr lang="tr-TR" b="1" i="1" smtClean="0">
                            <a:latin typeface="Cambria Math" panose="02040503050406030204" pitchFamily="18" charset="0"/>
                          </a:rPr>
                          <m:t>𝒑</m:t>
                        </m:r>
                      </m:e>
                      <m:sub>
                        <m:r>
                          <a:rPr lang="tr-TR" b="1" i="1" smtClean="0">
                            <a:latin typeface="Cambria Math" panose="02040503050406030204" pitchFamily="18" charset="0"/>
                          </a:rPr>
                          <m:t>𝒏</m:t>
                        </m:r>
                      </m:sub>
                    </m:sSub>
                    <m:r>
                      <a:rPr lang="tr-TR" b="1" i="1" smtClean="0">
                        <a:latin typeface="Cambria Math" panose="02040503050406030204" pitchFamily="18" charset="0"/>
                      </a:rPr>
                      <m:t>=</m:t>
                    </m:r>
                    <m:f>
                      <m:fPr>
                        <m:ctrlPr>
                          <a:rPr lang="tr-TR" b="1" i="1" smtClean="0">
                            <a:latin typeface="Cambria Math" panose="02040503050406030204" pitchFamily="18" charset="0"/>
                          </a:rPr>
                        </m:ctrlPr>
                      </m:fPr>
                      <m:num>
                        <m:r>
                          <a:rPr lang="tr-TR" b="1" i="1" smtClean="0">
                            <a:latin typeface="Cambria Math" panose="02040503050406030204" pitchFamily="18" charset="0"/>
                          </a:rPr>
                          <m:t>𝑯</m:t>
                        </m:r>
                        <m:r>
                          <a:rPr lang="tr-TR" b="1" i="1" smtClean="0">
                            <a:latin typeface="Cambria Math" panose="02040503050406030204" pitchFamily="18" charset="0"/>
                          </a:rPr>
                          <m:t>.</m:t>
                        </m:r>
                        <m:r>
                          <a:rPr lang="tr-TR" b="1" i="1" smtClean="0">
                            <a:latin typeface="Cambria Math" panose="02040503050406030204" pitchFamily="18" charset="0"/>
                          </a:rPr>
                          <m:t>𝑩</m:t>
                        </m:r>
                        <m:r>
                          <a:rPr lang="tr-TR" b="1" i="1" smtClean="0">
                            <a:latin typeface="Cambria Math" panose="02040503050406030204" pitchFamily="18" charset="0"/>
                          </a:rPr>
                          <m:t>.−</m:t>
                        </m:r>
                        <m:r>
                          <a:rPr lang="tr-TR" b="1" i="1" smtClean="0">
                            <a:latin typeface="Cambria Math" panose="02040503050406030204" pitchFamily="18" charset="0"/>
                          </a:rPr>
                          <m:t>𝒏</m:t>
                        </m:r>
                        <m:r>
                          <a:rPr lang="tr-TR" b="1" i="1" smtClean="0">
                            <a:latin typeface="Cambria Math" panose="02040503050406030204" pitchFamily="18" charset="0"/>
                          </a:rPr>
                          <m:t>+</m:t>
                        </m:r>
                        <m:r>
                          <a:rPr lang="tr-TR" b="1" i="1" smtClean="0">
                            <a:latin typeface="Cambria Math" panose="02040503050406030204" pitchFamily="18" charset="0"/>
                          </a:rPr>
                          <m:t>𝟏</m:t>
                        </m:r>
                      </m:num>
                      <m:den>
                        <m:nary>
                          <m:naryPr>
                            <m:chr m:val="∑"/>
                            <m:ctrlPr>
                              <a:rPr lang="tr-TR" b="1" i="1" smtClean="0">
                                <a:latin typeface="Cambria Math" panose="02040503050406030204" pitchFamily="18" charset="0"/>
                              </a:rPr>
                            </m:ctrlPr>
                          </m:naryPr>
                          <m:sub>
                            <m:r>
                              <m:rPr>
                                <m:brk m:alnAt="23"/>
                              </m:rPr>
                              <a:rPr lang="tr-TR" b="1" i="1" smtClean="0">
                                <a:latin typeface="Cambria Math" panose="02040503050406030204" pitchFamily="18" charset="0"/>
                              </a:rPr>
                              <m:t>𝒏</m:t>
                            </m:r>
                            <m:r>
                              <a:rPr lang="tr-TR" b="1" i="1" smtClean="0">
                                <a:latin typeface="Cambria Math" panose="02040503050406030204" pitchFamily="18" charset="0"/>
                              </a:rPr>
                              <m:t>=</m:t>
                            </m:r>
                            <m:r>
                              <a:rPr lang="tr-TR" b="1" i="1" smtClean="0">
                                <a:latin typeface="Cambria Math" panose="02040503050406030204" pitchFamily="18" charset="0"/>
                              </a:rPr>
                              <m:t>𝟏</m:t>
                            </m:r>
                          </m:sub>
                          <m:sup>
                            <m:r>
                              <a:rPr lang="tr-TR" b="1" i="1" smtClean="0">
                                <a:latin typeface="Cambria Math" panose="02040503050406030204" pitchFamily="18" charset="0"/>
                              </a:rPr>
                              <m:t>𝑯</m:t>
                            </m:r>
                            <m:r>
                              <a:rPr lang="tr-TR" b="1" i="1" smtClean="0">
                                <a:latin typeface="Cambria Math" panose="02040503050406030204" pitchFamily="18" charset="0"/>
                              </a:rPr>
                              <m:t>.</m:t>
                            </m:r>
                            <m:r>
                              <a:rPr lang="tr-TR" b="1" i="1" smtClean="0">
                                <a:latin typeface="Cambria Math" panose="02040503050406030204" pitchFamily="18" charset="0"/>
                              </a:rPr>
                              <m:t>𝑩</m:t>
                            </m:r>
                            <m:r>
                              <a:rPr lang="tr-TR" b="1" i="1" smtClean="0">
                                <a:latin typeface="Cambria Math" panose="02040503050406030204" pitchFamily="18" charset="0"/>
                              </a:rPr>
                              <m:t>.</m:t>
                            </m:r>
                          </m:sup>
                          <m:e>
                            <m:r>
                              <a:rPr lang="tr-TR" b="1" i="1" smtClean="0">
                                <a:latin typeface="Cambria Math" panose="02040503050406030204" pitchFamily="18" charset="0"/>
                              </a:rPr>
                              <m:t>𝒏</m:t>
                            </m:r>
                          </m:e>
                        </m:nary>
                      </m:den>
                    </m:f>
                  </m:oMath>
                </a14:m>
                <a:r>
                  <a:rPr lang="tr-TR" b="1" dirty="0"/>
                  <a:t>      </a:t>
                </a:r>
                <a:r>
                  <a:rPr lang="tr-TR" dirty="0"/>
                  <a:t>Bu denklemde n sıra sayısını göstermektedir. Hesaplanan olasılıklar kümülatif olarak toplanır. Daha sonra seçim işleminde 0-1 arası rastgele bir sayı üretilir ve sıranın en başından itibaren üretilen değer ile kümülatif değerler kontrol edilir. Eğer kümülatif değer üretilen değerden büyük ise o kromozom seçim için işaretlenir.</a:t>
                </a:r>
                <a:endParaRPr lang="tr-TR" b="1" dirty="0"/>
              </a:p>
              <a:p>
                <a:pPr lvl="1" algn="just"/>
                <a:r>
                  <a:rPr lang="tr-TR" b="1" dirty="0"/>
                  <a:t>Değer Ağırlık: </a:t>
                </a:r>
                <a:r>
                  <a:rPr lang="tr-TR" dirty="0"/>
                  <a:t>Havuz boyutu (popülasyon/4) adedince kromozomlar uygunluk değerine göre sıralanır. H.B.+1’inci kromozomun uygunluk değeri havuzdaki kromozomların uygunluk değerinden çıkarılır ve </a:t>
                </a:r>
                <a:r>
                  <a:rPr lang="tr-TR" dirty="0" err="1"/>
                  <a:t>Cn</a:t>
                </a:r>
                <a:r>
                  <a:rPr lang="tr-TR" dirty="0"/>
                  <a:t> elde edilir. Daha sonra havuzdaki her bir kromozomun seçilme ihtimali </a:t>
                </a:r>
                <a:r>
                  <a:rPr lang="tr-TR" dirty="0" err="1"/>
                  <a:t>Pn</a:t>
                </a:r>
                <a:r>
                  <a:rPr lang="tr-TR" dirty="0"/>
                  <a:t> aşağıdaki denkleme göre hesaplanır.</a:t>
                </a:r>
              </a:p>
              <a:p>
                <a:pPr lvl="1" algn="just"/>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𝑛</m:t>
                        </m:r>
                      </m:sub>
                    </m:sSub>
                    <m:r>
                      <a:rPr lang="tr-TR" b="0" i="1" smtClean="0">
                        <a:latin typeface="Cambria Math" panose="02040503050406030204" pitchFamily="18" charset="0"/>
                      </a:rPr>
                      <m:t>=</m:t>
                    </m:r>
                    <m:d>
                      <m:dPr>
                        <m:begChr m:val="|"/>
                        <m:endChr m:val="|"/>
                        <m:ctrlPr>
                          <a:rPr lang="tr-TR" b="0" i="1" smtClean="0">
                            <a:latin typeface="Cambria Math" panose="02040503050406030204" pitchFamily="18" charset="0"/>
                          </a:rPr>
                        </m:ctrlPr>
                      </m:dPr>
                      <m:e>
                        <m:f>
                          <m:fPr>
                            <m:ctrlPr>
                              <a:rPr lang="tr-TR" b="0" i="1" smtClean="0">
                                <a:latin typeface="Cambria Math" panose="02040503050406030204" pitchFamily="18" charset="0"/>
                              </a:rPr>
                            </m:ctrlPr>
                          </m:fPr>
                          <m:num>
                            <m:sSub>
                              <m:sSubPr>
                                <m:ctrlPr>
                                  <a:rPr lang="tr-TR" b="0" i="1" smtClean="0">
                                    <a:latin typeface="Cambria Math" panose="02040503050406030204" pitchFamily="18" charset="0"/>
                                  </a:rPr>
                                </m:ctrlPr>
                              </m:sSubPr>
                              <m:e>
                                <m:r>
                                  <a:rPr lang="tr-TR" b="0" i="1" smtClean="0">
                                    <a:latin typeface="Cambria Math" panose="02040503050406030204" pitchFamily="18" charset="0"/>
                                  </a:rPr>
                                  <m:t>𝐶</m:t>
                                </m:r>
                              </m:e>
                              <m:sub>
                                <m:r>
                                  <a:rPr lang="tr-TR" b="0" i="1" smtClean="0">
                                    <a:latin typeface="Cambria Math" panose="02040503050406030204" pitchFamily="18" charset="0"/>
                                  </a:rPr>
                                  <m:t>𝑛</m:t>
                                </m:r>
                              </m:sub>
                            </m:sSub>
                          </m:num>
                          <m:den>
                            <m:nary>
                              <m:naryPr>
                                <m:chr m:val="∑"/>
                                <m:ctrlPr>
                                  <a:rPr lang="tr-TR" b="0" i="1" smtClean="0">
                                    <a:latin typeface="Cambria Math" panose="02040503050406030204" pitchFamily="18" charset="0"/>
                                  </a:rPr>
                                </m:ctrlPr>
                              </m:naryPr>
                              <m:sub>
                                <m:r>
                                  <m:rPr>
                                    <m:brk m:alnAt="23"/>
                                  </m:rPr>
                                  <a:rPr lang="tr-TR" b="0" i="1" smtClean="0">
                                    <a:latin typeface="Cambria Math" panose="02040503050406030204" pitchFamily="18" charset="0"/>
                                  </a:rPr>
                                  <m:t>𝑝</m:t>
                                </m:r>
                                <m:r>
                                  <a:rPr lang="tr-TR" b="0" i="1" smtClean="0">
                                    <a:latin typeface="Cambria Math" panose="02040503050406030204" pitchFamily="18" charset="0"/>
                                  </a:rPr>
                                  <m:t>=1</m:t>
                                </m:r>
                              </m:sub>
                              <m:sup>
                                <m:r>
                                  <a:rPr lang="tr-TR" b="0" i="1" smtClean="0">
                                    <a:latin typeface="Cambria Math" panose="02040503050406030204" pitchFamily="18" charset="0"/>
                                  </a:rPr>
                                  <m:t>𝐻</m:t>
                                </m:r>
                                <m:r>
                                  <a:rPr lang="tr-TR" b="0" i="1" smtClean="0">
                                    <a:latin typeface="Cambria Math" panose="02040503050406030204" pitchFamily="18" charset="0"/>
                                  </a:rPr>
                                  <m:t>.</m:t>
                                </m:r>
                                <m:r>
                                  <a:rPr lang="tr-TR" b="0" i="1" smtClean="0">
                                    <a:latin typeface="Cambria Math" panose="02040503050406030204" pitchFamily="18" charset="0"/>
                                  </a:rPr>
                                  <m:t>𝐵</m:t>
                                </m:r>
                                <m:r>
                                  <a:rPr lang="tr-TR" b="0" i="1" smtClean="0">
                                    <a:latin typeface="Cambria Math" panose="02040503050406030204" pitchFamily="18" charset="0"/>
                                  </a:rPr>
                                  <m:t>.</m:t>
                                </m:r>
                              </m:sup>
                              <m:e>
                                <m:sSub>
                                  <m:sSubPr>
                                    <m:ctrlPr>
                                      <a:rPr lang="tr-TR" b="0" i="1" smtClean="0">
                                        <a:latin typeface="Cambria Math" panose="02040503050406030204" pitchFamily="18" charset="0"/>
                                      </a:rPr>
                                    </m:ctrlPr>
                                  </m:sSubPr>
                                  <m:e>
                                    <m:r>
                                      <a:rPr lang="tr-TR" b="0" i="1" smtClean="0">
                                        <a:latin typeface="Cambria Math" panose="02040503050406030204" pitchFamily="18" charset="0"/>
                                      </a:rPr>
                                      <m:t>𝐶</m:t>
                                    </m:r>
                                  </m:e>
                                  <m:sub>
                                    <m:r>
                                      <a:rPr lang="tr-TR" b="0" i="1" smtClean="0">
                                        <a:latin typeface="Cambria Math" panose="02040503050406030204" pitchFamily="18" charset="0"/>
                                      </a:rPr>
                                      <m:t>𝑝</m:t>
                                    </m:r>
                                  </m:sub>
                                </m:sSub>
                              </m:e>
                            </m:nary>
                          </m:den>
                        </m:f>
                      </m:e>
                    </m:d>
                  </m:oMath>
                </a14:m>
                <a:r>
                  <a:rPr lang="tr-TR" dirty="0"/>
                  <a:t> Bu denklemde n sıra sayısını göstermektedir. Hesaplanan olasılıklar kümülatif olarak toplanır. Daha sonra seçim işleminde 0-1 arası rastgele bir sayı üretilir ve sıranın en başından itibaren üretilen değer ile kümülatif değerler kontrol edilir. Eğer kümülatif değer üretilen değerden büyük ise o kromozom seçim için işaretlenir.</a:t>
                </a:r>
                <a:endParaRPr lang="tr-TR" b="1"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799772" y="638634"/>
                <a:ext cx="10392228" cy="6219366"/>
              </a:xfrm>
              <a:blipFill rotWithShape="0">
                <a:blip r:embed="rId2"/>
                <a:stretch>
                  <a:fillRect l="-411" t="-588" r="-528"/>
                </a:stretch>
              </a:blipFill>
            </p:spPr>
            <p:txBody>
              <a:bodyPr/>
              <a:lstStyle/>
              <a:p>
                <a:r>
                  <a:rPr lang="tr-TR">
                    <a:noFill/>
                  </a:rPr>
                  <a:t> </a:t>
                </a:r>
              </a:p>
            </p:txBody>
          </p:sp>
        </mc:Fallback>
      </mc:AlternateContent>
    </p:spTree>
    <p:extLst>
      <p:ext uri="{BB962C8B-B14F-4D97-AF65-F5344CB8AC3E}">
        <p14:creationId xmlns:p14="http://schemas.microsoft.com/office/powerpoint/2010/main" val="542056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89212" y="0"/>
            <a:ext cx="8911687" cy="638634"/>
          </a:xfrm>
        </p:spPr>
        <p:txBody>
          <a:bodyPr>
            <a:normAutofit fontScale="90000"/>
          </a:bodyPr>
          <a:lstStyle/>
          <a:p>
            <a:r>
              <a:rPr lang="tr-TR" dirty="0"/>
              <a:t>Seçim İşlemi</a:t>
            </a:r>
          </a:p>
        </p:txBody>
      </p:sp>
      <p:sp>
        <p:nvSpPr>
          <p:cNvPr id="3" name="İçerik Yer Tutucusu 2"/>
          <p:cNvSpPr>
            <a:spLocks noGrp="1"/>
          </p:cNvSpPr>
          <p:nvPr>
            <p:ph idx="1"/>
          </p:nvPr>
        </p:nvSpPr>
        <p:spPr>
          <a:xfrm>
            <a:off x="1799772" y="638634"/>
            <a:ext cx="10392228" cy="6219366"/>
          </a:xfrm>
        </p:spPr>
        <p:txBody>
          <a:bodyPr>
            <a:normAutofit/>
          </a:bodyPr>
          <a:lstStyle/>
          <a:p>
            <a:pPr algn="just"/>
            <a:r>
              <a:rPr lang="tr-TR" b="1" dirty="0"/>
              <a:t>Eşik Değer Seçimi: </a:t>
            </a:r>
            <a:r>
              <a:rPr lang="tr-TR" dirty="0"/>
              <a:t>Bir eşik değeri seçilir bu eşik değerinden küçük olanlar yaşamaya devam ederken büyük olanlar ise popülasyondan atılır. Tek avantajı sıralamaya ihtiyaç duyulmamasıdır.</a:t>
            </a:r>
          </a:p>
          <a:p>
            <a:pPr algn="just"/>
            <a:r>
              <a:rPr lang="tr-TR" b="1" dirty="0"/>
              <a:t>Rulet Tekerleği Seçimi: </a:t>
            </a:r>
            <a:r>
              <a:rPr lang="tr-TR" dirty="0"/>
              <a:t>Her bir kromozomun uygunluk değerleri toplanarak toplam bir uygunluk değeri elde edilir. Her bir kromozomun uygunluk değeri toplam uygunluk değerine bölünerek 0-1 arasında seçilim ihtimali bulunur. Daha sonra, kümülatif ihtimaller hesaplanır. Seçim işleminde 0-1 arası rastgele bir sayı üretilir ve sıranın en başından itibaren üretilen değer ile kümülatif değerler kontrol edilir. Eğer kümülatif değer üretilen değerden büyük ise o kromozom seçim için işaretlenir.</a:t>
            </a:r>
          </a:p>
          <a:p>
            <a:pPr algn="just"/>
            <a:r>
              <a:rPr lang="tr-TR" b="1" dirty="0"/>
              <a:t>Turnuva Seçimi:</a:t>
            </a:r>
            <a:r>
              <a:rPr lang="tr-TR" dirty="0"/>
              <a:t> Bir grup k kromozom rastgele olarak seçilir. Bu k adet kromozom turnuvaya katılır ve en iyi uygunluktaki kromozom seçilir. Bir çaprazlama yapabilmek için iki adet turnuvaya ihtiyaç vardır. Bu yöntemin avantajı popülasyonun daha kötü bireyleri gelecek nesil için seçilemeyecek olmasıdır. </a:t>
            </a:r>
          </a:p>
          <a:p>
            <a:pPr algn="just"/>
            <a:r>
              <a:rPr lang="tr-TR" b="1" dirty="0"/>
              <a:t>Seçkinlik(</a:t>
            </a:r>
            <a:r>
              <a:rPr lang="tr-TR" b="1" dirty="0" err="1"/>
              <a:t>Elitizm</a:t>
            </a:r>
            <a:r>
              <a:rPr lang="tr-TR" b="1" dirty="0"/>
              <a:t>): </a:t>
            </a:r>
            <a:r>
              <a:rPr lang="tr-TR" dirty="0"/>
              <a:t>Şu anki nesilden bir sonraki nesle hiç değişmeden aktarılan kromozomların seçimi işlemidir. Genelde uygunluk değeri en iyi olan k adet kromozom seçilir ve hiçbir işleme tabi tutulmadan yeni  nesle aktarılır.</a:t>
            </a:r>
            <a:endParaRPr lang="tr-TR" b="1" dirty="0"/>
          </a:p>
          <a:p>
            <a:pPr algn="just"/>
            <a:endParaRPr lang="tr-TR" b="1" dirty="0"/>
          </a:p>
          <a:p>
            <a:pPr algn="just"/>
            <a:endParaRPr lang="tr-TR" b="1" dirty="0"/>
          </a:p>
        </p:txBody>
      </p:sp>
    </p:spTree>
    <p:extLst>
      <p:ext uri="{BB962C8B-B14F-4D97-AF65-F5344CB8AC3E}">
        <p14:creationId xmlns:p14="http://schemas.microsoft.com/office/powerpoint/2010/main" val="1171489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Çaprazlama</a:t>
            </a:r>
          </a:p>
        </p:txBody>
      </p:sp>
      <p:sp>
        <p:nvSpPr>
          <p:cNvPr id="3" name="İçerik Yer Tutucusu 2"/>
          <p:cNvSpPr>
            <a:spLocks noGrp="1"/>
          </p:cNvSpPr>
          <p:nvPr>
            <p:ph idx="1"/>
          </p:nvPr>
        </p:nvSpPr>
        <p:spPr>
          <a:xfrm>
            <a:off x="2589212" y="1253067"/>
            <a:ext cx="8915400" cy="4658155"/>
          </a:xfrm>
        </p:spPr>
        <p:txBody>
          <a:bodyPr>
            <a:normAutofit fontScale="85000" lnSpcReduction="10000"/>
          </a:bodyPr>
          <a:lstStyle/>
          <a:p>
            <a:pPr algn="just"/>
            <a:r>
              <a:rPr lang="tr-TR" dirty="0"/>
              <a:t>Seçim işlemi ile havuza atılan kromozomlardan yeni nesil için yeni kromozomlar üretilir.</a:t>
            </a:r>
          </a:p>
          <a:p>
            <a:pPr algn="just"/>
            <a:r>
              <a:rPr lang="tr-TR" dirty="0"/>
              <a:t>Yeni kromozom üretmek için 0-1 arasında bir rastgele sayı üretilir. Üretilen bu sayı eğer çaprazlama oranı sabitinden küçük ise o kromozom çifti çaprazlama işlemine tabi tutulur eğer büyükse çaprazlama işlemine tabi tutulmadan çaprazlama için alınan kromozomlar değiştirilmeden yeni nesle kopyalanır.</a:t>
            </a:r>
          </a:p>
          <a:p>
            <a:pPr algn="just"/>
            <a:r>
              <a:rPr lang="tr-TR" dirty="0"/>
              <a:t>Çaprazlama işlemi </a:t>
            </a:r>
            <a:r>
              <a:rPr lang="tr-TR" dirty="0" err="1"/>
              <a:t>elitizm</a:t>
            </a:r>
            <a:r>
              <a:rPr lang="tr-TR" dirty="0"/>
              <a:t> kullanılmamışsa popülasyon boyutu kadar yapılır yani popülasyonun tamamı değiştirilir.</a:t>
            </a:r>
          </a:p>
          <a:p>
            <a:pPr algn="just"/>
            <a:r>
              <a:rPr lang="tr-TR" dirty="0"/>
              <a:t>Çaprazlama yapılırken seçilen kromozom çifti alınır. Kromozomların bitleri üzerinde rastgele bir nokta seçilir ve bu noktalardan itibaren iki kromozomun bitleri değiştirilir. Bunun dışında birçok farklı çaprazlama yöntemi mevcuttur.</a:t>
            </a:r>
          </a:p>
          <a:p>
            <a:pPr algn="just"/>
            <a:r>
              <a:rPr lang="tr-TR" dirty="0" err="1"/>
              <a:t>Örn</a:t>
            </a:r>
            <a:r>
              <a:rPr lang="tr-TR" dirty="0"/>
              <a:t>:</a:t>
            </a:r>
          </a:p>
          <a:p>
            <a:pPr lvl="1" algn="just"/>
            <a:r>
              <a:rPr lang="tr-TR" dirty="0"/>
              <a:t>K1=00100110011</a:t>
            </a:r>
            <a:r>
              <a:rPr lang="tr-TR" b="1" dirty="0">
                <a:solidFill>
                  <a:schemeClr val="tx1"/>
                </a:solidFill>
              </a:rPr>
              <a:t>{101}</a:t>
            </a:r>
            <a:r>
              <a:rPr lang="tr-TR" dirty="0"/>
              <a:t>		K2=01010110000</a:t>
            </a:r>
            <a:r>
              <a:rPr lang="tr-TR" b="1" dirty="0"/>
              <a:t>{100}</a:t>
            </a:r>
          </a:p>
          <a:p>
            <a:pPr lvl="1" algn="just"/>
            <a:r>
              <a:rPr lang="tr-TR" dirty="0"/>
              <a:t>Y1=00100110011</a:t>
            </a:r>
            <a:r>
              <a:rPr lang="tr-TR" b="1" dirty="0">
                <a:solidFill>
                  <a:srgbClr val="FF0000"/>
                </a:solidFill>
              </a:rPr>
              <a:t>{100}		</a:t>
            </a:r>
            <a:r>
              <a:rPr lang="tr-TR" dirty="0">
                <a:solidFill>
                  <a:schemeClr val="tx1"/>
                </a:solidFill>
              </a:rPr>
              <a:t>Y2=01010110000</a:t>
            </a:r>
            <a:r>
              <a:rPr lang="tr-TR" b="1" dirty="0">
                <a:solidFill>
                  <a:srgbClr val="FF0000"/>
                </a:solidFill>
              </a:rPr>
              <a:t>{101}</a:t>
            </a:r>
          </a:p>
          <a:p>
            <a:pPr algn="just"/>
            <a:r>
              <a:rPr lang="tr-TR" dirty="0" err="1"/>
              <a:t>Örn</a:t>
            </a:r>
            <a:r>
              <a:rPr lang="tr-TR" dirty="0"/>
              <a:t>: </a:t>
            </a:r>
          </a:p>
          <a:p>
            <a:pPr lvl="1" algn="just"/>
            <a:r>
              <a:rPr lang="tr-TR" dirty="0"/>
              <a:t>K1G1=3,15					K2G1=5,25				</a:t>
            </a:r>
            <a:r>
              <a:rPr lang="el-GR" dirty="0"/>
              <a:t> </a:t>
            </a:r>
            <a:r>
              <a:rPr lang="tr-TR"/>
              <a:t>	</a:t>
            </a:r>
            <a:r>
              <a:rPr lang="el-GR"/>
              <a:t>β</a:t>
            </a:r>
            <a:r>
              <a:rPr lang="tr-TR" dirty="0"/>
              <a:t>=0,37(Rastgele Sayı)</a:t>
            </a:r>
          </a:p>
          <a:p>
            <a:pPr lvl="1" algn="just"/>
            <a:r>
              <a:rPr lang="tr-TR" dirty="0"/>
              <a:t>Y1G1=</a:t>
            </a:r>
            <a:r>
              <a:rPr lang="el-GR" dirty="0"/>
              <a:t>β</a:t>
            </a:r>
            <a:r>
              <a:rPr lang="tr-TR" dirty="0"/>
              <a:t>*K1+(1-</a:t>
            </a:r>
            <a:r>
              <a:rPr lang="el-GR" dirty="0"/>
              <a:t> β</a:t>
            </a:r>
            <a:r>
              <a:rPr lang="tr-TR" dirty="0"/>
              <a:t>)*K2=4,473		Y2G1=</a:t>
            </a:r>
            <a:r>
              <a:rPr lang="el-GR" dirty="0"/>
              <a:t>β</a:t>
            </a:r>
            <a:r>
              <a:rPr lang="tr-TR" dirty="0"/>
              <a:t>*K2+(1-</a:t>
            </a:r>
            <a:r>
              <a:rPr lang="el-GR" dirty="0"/>
              <a:t> β</a:t>
            </a:r>
            <a:r>
              <a:rPr lang="tr-TR" dirty="0"/>
              <a:t>)*K1=3,927</a:t>
            </a:r>
          </a:p>
          <a:p>
            <a:pPr algn="just"/>
            <a:endParaRPr lang="tr-TR" dirty="0"/>
          </a:p>
        </p:txBody>
      </p:sp>
    </p:spTree>
    <p:extLst>
      <p:ext uri="{BB962C8B-B14F-4D97-AF65-F5344CB8AC3E}">
        <p14:creationId xmlns:p14="http://schemas.microsoft.com/office/powerpoint/2010/main" val="1991496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Mutasyon</a:t>
            </a:r>
          </a:p>
        </p:txBody>
      </p:sp>
      <p:sp>
        <p:nvSpPr>
          <p:cNvPr id="3" name="İçerik Yer Tutucusu 2"/>
          <p:cNvSpPr>
            <a:spLocks noGrp="1"/>
          </p:cNvSpPr>
          <p:nvPr>
            <p:ph idx="1"/>
          </p:nvPr>
        </p:nvSpPr>
        <p:spPr/>
        <p:txBody>
          <a:bodyPr>
            <a:normAutofit lnSpcReduction="10000"/>
          </a:bodyPr>
          <a:lstStyle/>
          <a:p>
            <a:pPr algn="just"/>
            <a:r>
              <a:rPr lang="tr-TR" dirty="0"/>
              <a:t>Çaprazlama işleminden sonra oluşan yeni popülasyonda aynı kromozomlardan aynı yeni bireylerin oluşma ihtimaline karşılık mutasyon operatörü geliştirilmiştir. Bu sayede yeni bireyler arasında çeşitlilik artmış olacaktır.</a:t>
            </a:r>
          </a:p>
          <a:p>
            <a:pPr algn="just"/>
            <a:r>
              <a:rPr lang="tr-TR" dirty="0"/>
              <a:t>Mutasyon aşamasında her bir kromozom için rastgele 0-1 arasında bir sayı üretilir. Üretilen bu sayı eğer mutasyon oranı sabitinden küçükse o kromozom mutasyona uğratılır. Mutasyona uğratılan kromozomun rastgele seçilmiş bir biti terslenir.</a:t>
            </a:r>
          </a:p>
          <a:p>
            <a:pPr algn="just"/>
            <a:r>
              <a:rPr lang="tr-TR" dirty="0" err="1"/>
              <a:t>Örn</a:t>
            </a:r>
            <a:r>
              <a:rPr lang="tr-TR" dirty="0"/>
              <a:t>:</a:t>
            </a:r>
          </a:p>
          <a:p>
            <a:pPr lvl="1" algn="just"/>
            <a:r>
              <a:rPr lang="tr-TR" dirty="0"/>
              <a:t>0001011000</a:t>
            </a:r>
            <a:r>
              <a:rPr lang="tr-TR" b="1" dirty="0"/>
              <a:t>0</a:t>
            </a:r>
            <a:r>
              <a:rPr lang="tr-TR" dirty="0"/>
              <a:t>010 </a:t>
            </a:r>
            <a:r>
              <a:rPr lang="tr-TR" dirty="0">
                <a:sym typeface="Wingdings" panose="05000000000000000000" pitchFamily="2" charset="2"/>
              </a:rPr>
              <a:t> </a:t>
            </a:r>
            <a:r>
              <a:rPr lang="tr-TR" dirty="0"/>
              <a:t>0001011000</a:t>
            </a:r>
            <a:r>
              <a:rPr lang="tr-TR" b="1" dirty="0"/>
              <a:t>1</a:t>
            </a:r>
            <a:r>
              <a:rPr lang="tr-TR" dirty="0"/>
              <a:t>010 </a:t>
            </a:r>
          </a:p>
          <a:p>
            <a:pPr algn="just"/>
            <a:r>
              <a:rPr lang="tr-TR" dirty="0" err="1"/>
              <a:t>Örn</a:t>
            </a:r>
            <a:r>
              <a:rPr lang="tr-TR" dirty="0"/>
              <a:t>:</a:t>
            </a:r>
          </a:p>
          <a:p>
            <a:pPr lvl="1" algn="just"/>
            <a:r>
              <a:rPr lang="tr-TR" dirty="0"/>
              <a:t>3,15 </a:t>
            </a:r>
            <a:r>
              <a:rPr lang="tr-TR" dirty="0">
                <a:sym typeface="Wingdings" panose="05000000000000000000" pitchFamily="2" charset="2"/>
              </a:rPr>
              <a:t> Rastgele Sayı</a:t>
            </a:r>
            <a:endParaRPr lang="tr-TR" dirty="0"/>
          </a:p>
        </p:txBody>
      </p:sp>
    </p:spTree>
    <p:extLst>
      <p:ext uri="{BB962C8B-B14F-4D97-AF65-F5344CB8AC3E}">
        <p14:creationId xmlns:p14="http://schemas.microsoft.com/office/powerpoint/2010/main" val="1340986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618764"/>
          </a:xfrm>
        </p:spPr>
        <p:txBody>
          <a:bodyPr>
            <a:normAutofit fontScale="90000"/>
          </a:bodyPr>
          <a:lstStyle/>
          <a:p>
            <a:r>
              <a:rPr lang="tr-TR" dirty="0"/>
              <a:t>Örnek:</a:t>
            </a: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2589212" y="1242874"/>
                <a:ext cx="8915400" cy="4668348"/>
              </a:xfrm>
            </p:spPr>
            <p:txBody>
              <a:bodyPr/>
              <a:lstStyle/>
              <a:p>
                <a:pPr algn="just"/>
                <a14:m>
                  <m:oMath xmlns:m="http://schemas.openxmlformats.org/officeDocument/2006/math">
                    <m:r>
                      <a:rPr lang="tr-TR" b="0" i="1" smtClean="0">
                        <a:latin typeface="Cambria Math" panose="02040503050406030204" pitchFamily="18" charset="0"/>
                      </a:rPr>
                      <m:t>𝑓</m:t>
                    </m:r>
                    <m:r>
                      <a:rPr lang="tr-TR" b="0" i="1" smtClean="0">
                        <a:latin typeface="Cambria Math" panose="02040503050406030204" pitchFamily="18" charset="0"/>
                      </a:rPr>
                      <m:t>(</m:t>
                    </m:r>
                    <m:r>
                      <a:rPr lang="tr-TR" b="0" i="1" smtClean="0">
                        <a:latin typeface="Cambria Math" panose="02040503050406030204" pitchFamily="18" charset="0"/>
                      </a:rPr>
                      <m:t>𝑥</m:t>
                    </m:r>
                    <m:r>
                      <a:rPr lang="tr-TR" b="0" i="1" smtClean="0">
                        <a:latin typeface="Cambria Math" panose="02040503050406030204" pitchFamily="18" charset="0"/>
                      </a:rPr>
                      <m:t>)=(30</m:t>
                    </m:r>
                    <m:r>
                      <a:rPr lang="tr-TR" b="0" i="1" smtClean="0">
                        <a:latin typeface="Cambria Math" panose="02040503050406030204" pitchFamily="18" charset="0"/>
                      </a:rPr>
                      <m:t>𝑥</m:t>
                    </m:r>
                    <m:r>
                      <a:rPr lang="tr-TR" b="0" i="1" smtClean="0">
                        <a:latin typeface="Cambria Math" panose="02040503050406030204" pitchFamily="18" charset="0"/>
                      </a:rPr>
                      <m:t>−</m:t>
                    </m:r>
                    <m:sSup>
                      <m:sSupPr>
                        <m:ctrlPr>
                          <a:rPr lang="tr-TR" b="0" i="1" smtClean="0">
                            <a:latin typeface="Cambria Math" panose="02040503050406030204" pitchFamily="18" charset="0"/>
                          </a:rPr>
                        </m:ctrlPr>
                      </m:sSupPr>
                      <m:e>
                        <m:r>
                          <a:rPr lang="tr-TR" b="0" i="1" smtClean="0">
                            <a:latin typeface="Cambria Math" panose="02040503050406030204" pitchFamily="18" charset="0"/>
                          </a:rPr>
                          <m:t>𝑥</m:t>
                        </m:r>
                      </m:e>
                      <m:sup>
                        <m:r>
                          <a:rPr lang="tr-TR" b="0" i="1" smtClean="0">
                            <a:latin typeface="Cambria Math" panose="02040503050406030204" pitchFamily="18" charset="0"/>
                          </a:rPr>
                          <m:t>2</m:t>
                        </m:r>
                      </m:sup>
                    </m:sSup>
                    <m:r>
                      <a:rPr lang="tr-TR" b="0" i="1" smtClean="0">
                        <a:latin typeface="Cambria Math" panose="02040503050406030204" pitchFamily="18" charset="0"/>
                      </a:rPr>
                      <m:t>)</m:t>
                    </m:r>
                  </m:oMath>
                </a14:m>
                <a:r>
                  <a:rPr lang="tr-TR" dirty="0"/>
                  <a:t>		</a:t>
                </a:r>
                <a14:m>
                  <m:oMath xmlns:m="http://schemas.openxmlformats.org/officeDocument/2006/math">
                    <m:r>
                      <a:rPr lang="tr-TR" b="0" i="1" smtClean="0">
                        <a:latin typeface="Cambria Math" panose="02040503050406030204" pitchFamily="18" charset="0"/>
                      </a:rPr>
                      <m:t>0</m:t>
                    </m:r>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𝑥</m:t>
                    </m:r>
                    <m:r>
                      <a:rPr lang="tr-TR" b="0" i="1" smtClean="0">
                        <a:latin typeface="Cambria Math" panose="02040503050406030204" pitchFamily="18" charset="0"/>
                        <a:ea typeface="Cambria Math" panose="02040503050406030204" pitchFamily="18" charset="0"/>
                      </a:rPr>
                      <m:t>≤31</m:t>
                    </m:r>
                  </m:oMath>
                </a14:m>
                <a:r>
                  <a:rPr lang="tr-TR" dirty="0"/>
                  <a:t> 	f fonksiyonunu maksimum yapan x tamsayı değerini bulunuz.</a:t>
                </a:r>
              </a:p>
              <a:p>
                <a:pPr algn="just"/>
                <a:r>
                  <a:rPr lang="tr-TR" dirty="0"/>
                  <a:t>Popülasyon Boyutu=4	</a:t>
                </a:r>
              </a:p>
              <a:p>
                <a:pPr algn="just"/>
                <a:r>
                  <a:rPr lang="tr-TR" dirty="0"/>
                  <a:t>Çaprazlama Olasılığı:0,7</a:t>
                </a:r>
              </a:p>
              <a:p>
                <a:pPr algn="just"/>
                <a:r>
                  <a:rPr lang="tr-TR" dirty="0"/>
                  <a:t>Mutasyon Olasılığı=0,001</a:t>
                </a:r>
              </a:p>
              <a:p>
                <a:pPr algn="just"/>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2589212" y="1242874"/>
                <a:ext cx="8915400" cy="4668348"/>
              </a:xfrm>
              <a:blipFill rotWithShape="0">
                <a:blip r:embed="rId2"/>
                <a:stretch>
                  <a:fillRect l="-479" t="-783" r="-547"/>
                </a:stretch>
              </a:blipFill>
            </p:spPr>
            <p:txBody>
              <a:bodyPr/>
              <a:lstStyle/>
              <a:p>
                <a:r>
                  <a:rPr lang="tr-TR">
                    <a:noFill/>
                  </a:rPr>
                  <a:t> </a:t>
                </a:r>
              </a:p>
            </p:txBody>
          </p:sp>
        </mc:Fallback>
      </mc:AlternateContent>
      <p:graphicFrame>
        <p:nvGraphicFramePr>
          <p:cNvPr id="4" name="Tablo 3"/>
          <p:cNvGraphicFramePr>
            <a:graphicFrameLocks noGrp="1"/>
          </p:cNvGraphicFramePr>
          <p:nvPr>
            <p:extLst>
              <p:ext uri="{D42A27DB-BD31-4B8C-83A1-F6EECF244321}">
                <p14:modId xmlns:p14="http://schemas.microsoft.com/office/powerpoint/2010/main" val="4257079649"/>
              </p:ext>
            </p:extLst>
          </p:nvPr>
        </p:nvGraphicFramePr>
        <p:xfrm>
          <a:off x="1033672" y="3224325"/>
          <a:ext cx="10813770" cy="3355378"/>
        </p:xfrm>
        <a:graphic>
          <a:graphicData uri="http://schemas.openxmlformats.org/drawingml/2006/table">
            <a:tbl>
              <a:tblPr firstRow="1" bandRow="1">
                <a:tableStyleId>{5C22544A-7EE6-4342-B048-85BDC9FD1C3A}</a:tableStyleId>
              </a:tblPr>
              <a:tblGrid>
                <a:gridCol w="2162754">
                  <a:extLst>
                    <a:ext uri="{9D8B030D-6E8A-4147-A177-3AD203B41FA5}">
                      <a16:colId xmlns:a16="http://schemas.microsoft.com/office/drawing/2014/main" val="20000"/>
                    </a:ext>
                  </a:extLst>
                </a:gridCol>
                <a:gridCol w="2162754">
                  <a:extLst>
                    <a:ext uri="{9D8B030D-6E8A-4147-A177-3AD203B41FA5}">
                      <a16:colId xmlns:a16="http://schemas.microsoft.com/office/drawing/2014/main" val="20001"/>
                    </a:ext>
                  </a:extLst>
                </a:gridCol>
                <a:gridCol w="2162754">
                  <a:extLst>
                    <a:ext uri="{9D8B030D-6E8A-4147-A177-3AD203B41FA5}">
                      <a16:colId xmlns:a16="http://schemas.microsoft.com/office/drawing/2014/main" val="20002"/>
                    </a:ext>
                  </a:extLst>
                </a:gridCol>
                <a:gridCol w="2162754">
                  <a:extLst>
                    <a:ext uri="{9D8B030D-6E8A-4147-A177-3AD203B41FA5}">
                      <a16:colId xmlns:a16="http://schemas.microsoft.com/office/drawing/2014/main" val="20003"/>
                    </a:ext>
                  </a:extLst>
                </a:gridCol>
                <a:gridCol w="2162754">
                  <a:extLst>
                    <a:ext uri="{9D8B030D-6E8A-4147-A177-3AD203B41FA5}">
                      <a16:colId xmlns:a16="http://schemas.microsoft.com/office/drawing/2014/main" val="20004"/>
                    </a:ext>
                  </a:extLst>
                </a:gridCol>
              </a:tblGrid>
              <a:tr h="1108198">
                <a:tc>
                  <a:txBody>
                    <a:bodyPr/>
                    <a:lstStyle/>
                    <a:p>
                      <a:pPr algn="ctr"/>
                      <a:r>
                        <a:rPr lang="tr-TR" dirty="0"/>
                        <a:t>Kromozom</a:t>
                      </a:r>
                      <a:r>
                        <a:rPr lang="tr-TR" baseline="0" dirty="0"/>
                        <a:t> No</a:t>
                      </a:r>
                      <a:endParaRPr lang="tr-TR" dirty="0"/>
                    </a:p>
                  </a:txBody>
                  <a:tcPr/>
                </a:tc>
                <a:tc>
                  <a:txBody>
                    <a:bodyPr/>
                    <a:lstStyle/>
                    <a:p>
                      <a:pPr algn="ctr"/>
                      <a:r>
                        <a:rPr lang="tr-TR" dirty="0"/>
                        <a:t>Kromozom </a:t>
                      </a:r>
                      <a:r>
                        <a:rPr lang="tr-TR" dirty="0" err="1"/>
                        <a:t>String</a:t>
                      </a:r>
                      <a:endParaRPr lang="tr-TR" dirty="0"/>
                    </a:p>
                  </a:txBody>
                  <a:tcPr/>
                </a:tc>
                <a:tc>
                  <a:txBody>
                    <a:bodyPr/>
                    <a:lstStyle/>
                    <a:p>
                      <a:pPr algn="ctr"/>
                      <a:r>
                        <a:rPr lang="tr-TR" dirty="0"/>
                        <a:t>Çözülmüş Tamsayı</a:t>
                      </a:r>
                    </a:p>
                  </a:txBody>
                  <a:tcPr/>
                </a:tc>
                <a:tc>
                  <a:txBody>
                    <a:bodyPr/>
                    <a:lstStyle/>
                    <a:p>
                      <a:pPr algn="ctr"/>
                      <a:r>
                        <a:rPr lang="tr-TR" dirty="0"/>
                        <a:t>Uygunluk</a:t>
                      </a:r>
                      <a:r>
                        <a:rPr lang="tr-TR" baseline="0" dirty="0"/>
                        <a:t> Değeri</a:t>
                      </a:r>
                      <a:endParaRPr lang="tr-TR" dirty="0"/>
                    </a:p>
                  </a:txBody>
                  <a:tcPr/>
                </a:tc>
                <a:tc>
                  <a:txBody>
                    <a:bodyPr/>
                    <a:lstStyle/>
                    <a:p>
                      <a:pPr algn="ctr"/>
                      <a:r>
                        <a:rPr lang="tr-TR" dirty="0"/>
                        <a:t>Uygunluk Oranı  % (Toplam Uygunluk)</a:t>
                      </a:r>
                    </a:p>
                  </a:txBody>
                  <a:tcPr/>
                </a:tc>
                <a:extLst>
                  <a:ext uri="{0D108BD9-81ED-4DB2-BD59-A6C34878D82A}">
                    <a16:rowId xmlns:a16="http://schemas.microsoft.com/office/drawing/2014/main" val="10000"/>
                  </a:ext>
                </a:extLst>
              </a:tr>
              <a:tr h="449436">
                <a:tc>
                  <a:txBody>
                    <a:bodyPr/>
                    <a:lstStyle/>
                    <a:p>
                      <a:pPr algn="ctr"/>
                      <a:r>
                        <a:rPr lang="tr-TR" dirty="0"/>
                        <a:t>1</a:t>
                      </a:r>
                    </a:p>
                  </a:txBody>
                  <a:tcPr/>
                </a:tc>
                <a:tc>
                  <a:txBody>
                    <a:bodyPr/>
                    <a:lstStyle/>
                    <a:p>
                      <a:pPr algn="ctr"/>
                      <a:r>
                        <a:rPr lang="tr-TR" dirty="0"/>
                        <a:t>01000</a:t>
                      </a:r>
                    </a:p>
                  </a:txBody>
                  <a:tcPr/>
                </a:tc>
                <a:tc>
                  <a:txBody>
                    <a:bodyPr/>
                    <a:lstStyle/>
                    <a:p>
                      <a:pPr algn="ctr"/>
                      <a:r>
                        <a:rPr lang="tr-TR" dirty="0"/>
                        <a:t>8</a:t>
                      </a:r>
                    </a:p>
                  </a:txBody>
                  <a:tcPr/>
                </a:tc>
                <a:tc>
                  <a:txBody>
                    <a:bodyPr/>
                    <a:lstStyle/>
                    <a:p>
                      <a:pPr algn="ctr"/>
                      <a:r>
                        <a:rPr lang="tr-TR" dirty="0"/>
                        <a:t>176</a:t>
                      </a:r>
                    </a:p>
                  </a:txBody>
                  <a:tcPr/>
                </a:tc>
                <a:tc>
                  <a:txBody>
                    <a:bodyPr/>
                    <a:lstStyle/>
                    <a:p>
                      <a:pPr algn="ctr"/>
                      <a:r>
                        <a:rPr lang="tr-TR" dirty="0"/>
                        <a:t>24,6</a:t>
                      </a:r>
                    </a:p>
                  </a:txBody>
                  <a:tcPr/>
                </a:tc>
                <a:extLst>
                  <a:ext uri="{0D108BD9-81ED-4DB2-BD59-A6C34878D82A}">
                    <a16:rowId xmlns:a16="http://schemas.microsoft.com/office/drawing/2014/main" val="10001"/>
                  </a:ext>
                </a:extLst>
              </a:tr>
              <a:tr h="449436">
                <a:tc>
                  <a:txBody>
                    <a:bodyPr/>
                    <a:lstStyle/>
                    <a:p>
                      <a:pPr algn="ctr"/>
                      <a:r>
                        <a:rPr lang="tr-TR" dirty="0"/>
                        <a:t>2</a:t>
                      </a:r>
                    </a:p>
                  </a:txBody>
                  <a:tcPr/>
                </a:tc>
                <a:tc>
                  <a:txBody>
                    <a:bodyPr/>
                    <a:lstStyle/>
                    <a:p>
                      <a:pPr algn="ctr"/>
                      <a:r>
                        <a:rPr lang="tr-TR" dirty="0"/>
                        <a:t>01101</a:t>
                      </a:r>
                    </a:p>
                  </a:txBody>
                  <a:tcPr/>
                </a:tc>
                <a:tc>
                  <a:txBody>
                    <a:bodyPr/>
                    <a:lstStyle/>
                    <a:p>
                      <a:pPr algn="ctr"/>
                      <a:r>
                        <a:rPr lang="tr-TR" dirty="0"/>
                        <a:t>13</a:t>
                      </a:r>
                    </a:p>
                  </a:txBody>
                  <a:tcPr/>
                </a:tc>
                <a:tc>
                  <a:txBody>
                    <a:bodyPr/>
                    <a:lstStyle/>
                    <a:p>
                      <a:pPr algn="ctr"/>
                      <a:r>
                        <a:rPr lang="tr-TR" dirty="0"/>
                        <a:t>221</a:t>
                      </a:r>
                    </a:p>
                  </a:txBody>
                  <a:tcPr/>
                </a:tc>
                <a:tc>
                  <a:txBody>
                    <a:bodyPr/>
                    <a:lstStyle/>
                    <a:p>
                      <a:pPr algn="ctr"/>
                      <a:r>
                        <a:rPr lang="tr-TR" dirty="0"/>
                        <a:t>30,8</a:t>
                      </a:r>
                    </a:p>
                  </a:txBody>
                  <a:tcPr/>
                </a:tc>
                <a:extLst>
                  <a:ext uri="{0D108BD9-81ED-4DB2-BD59-A6C34878D82A}">
                    <a16:rowId xmlns:a16="http://schemas.microsoft.com/office/drawing/2014/main" val="10002"/>
                  </a:ext>
                </a:extLst>
              </a:tr>
              <a:tr h="449436">
                <a:tc>
                  <a:txBody>
                    <a:bodyPr/>
                    <a:lstStyle/>
                    <a:p>
                      <a:pPr algn="ctr"/>
                      <a:r>
                        <a:rPr lang="tr-TR" dirty="0"/>
                        <a:t>3</a:t>
                      </a:r>
                    </a:p>
                  </a:txBody>
                  <a:tcPr/>
                </a:tc>
                <a:tc>
                  <a:txBody>
                    <a:bodyPr/>
                    <a:lstStyle/>
                    <a:p>
                      <a:pPr algn="ctr"/>
                      <a:r>
                        <a:rPr lang="tr-TR" dirty="0"/>
                        <a:t>11010</a:t>
                      </a:r>
                    </a:p>
                  </a:txBody>
                  <a:tcPr/>
                </a:tc>
                <a:tc>
                  <a:txBody>
                    <a:bodyPr/>
                    <a:lstStyle/>
                    <a:p>
                      <a:pPr algn="ctr"/>
                      <a:r>
                        <a:rPr lang="tr-TR" dirty="0"/>
                        <a:t>26</a:t>
                      </a:r>
                    </a:p>
                  </a:txBody>
                  <a:tcPr/>
                </a:tc>
                <a:tc>
                  <a:txBody>
                    <a:bodyPr/>
                    <a:lstStyle/>
                    <a:p>
                      <a:pPr algn="ctr"/>
                      <a:r>
                        <a:rPr lang="tr-TR" dirty="0"/>
                        <a:t>104</a:t>
                      </a:r>
                    </a:p>
                  </a:txBody>
                  <a:tcPr/>
                </a:tc>
                <a:tc>
                  <a:txBody>
                    <a:bodyPr/>
                    <a:lstStyle/>
                    <a:p>
                      <a:pPr algn="ctr"/>
                      <a:r>
                        <a:rPr lang="tr-TR" dirty="0"/>
                        <a:t>14,5</a:t>
                      </a:r>
                    </a:p>
                  </a:txBody>
                  <a:tcPr/>
                </a:tc>
                <a:extLst>
                  <a:ext uri="{0D108BD9-81ED-4DB2-BD59-A6C34878D82A}">
                    <a16:rowId xmlns:a16="http://schemas.microsoft.com/office/drawing/2014/main" val="10003"/>
                  </a:ext>
                </a:extLst>
              </a:tr>
              <a:tr h="449436">
                <a:tc>
                  <a:txBody>
                    <a:bodyPr/>
                    <a:lstStyle/>
                    <a:p>
                      <a:pPr algn="ctr"/>
                      <a:r>
                        <a:rPr lang="tr-TR" dirty="0"/>
                        <a:t>4</a:t>
                      </a:r>
                    </a:p>
                  </a:txBody>
                  <a:tcPr/>
                </a:tc>
                <a:tc>
                  <a:txBody>
                    <a:bodyPr/>
                    <a:lstStyle/>
                    <a:p>
                      <a:pPr algn="ctr"/>
                      <a:r>
                        <a:rPr lang="tr-TR" dirty="0"/>
                        <a:t>10010</a:t>
                      </a:r>
                    </a:p>
                  </a:txBody>
                  <a:tcPr/>
                </a:tc>
                <a:tc>
                  <a:txBody>
                    <a:bodyPr/>
                    <a:lstStyle/>
                    <a:p>
                      <a:pPr algn="ctr"/>
                      <a:r>
                        <a:rPr lang="tr-TR" dirty="0"/>
                        <a:t>18</a:t>
                      </a:r>
                    </a:p>
                  </a:txBody>
                  <a:tcPr/>
                </a:tc>
                <a:tc>
                  <a:txBody>
                    <a:bodyPr/>
                    <a:lstStyle/>
                    <a:p>
                      <a:pPr algn="ctr"/>
                      <a:r>
                        <a:rPr lang="tr-TR" dirty="0"/>
                        <a:t>216</a:t>
                      </a:r>
                    </a:p>
                  </a:txBody>
                  <a:tcPr/>
                </a:tc>
                <a:tc>
                  <a:txBody>
                    <a:bodyPr/>
                    <a:lstStyle/>
                    <a:p>
                      <a:pPr algn="ctr"/>
                      <a:r>
                        <a:rPr lang="tr-TR" dirty="0"/>
                        <a:t>30,1</a:t>
                      </a:r>
                    </a:p>
                  </a:txBody>
                  <a:tcPr/>
                </a:tc>
                <a:extLst>
                  <a:ext uri="{0D108BD9-81ED-4DB2-BD59-A6C34878D82A}">
                    <a16:rowId xmlns:a16="http://schemas.microsoft.com/office/drawing/2014/main" val="10004"/>
                  </a:ext>
                </a:extLst>
              </a:tr>
              <a:tr h="449436">
                <a:tc>
                  <a:txBody>
                    <a:bodyPr/>
                    <a:lstStyle/>
                    <a:p>
                      <a:pPr algn="ctr"/>
                      <a:endParaRPr lang="tr-TR"/>
                    </a:p>
                  </a:txBody>
                  <a:tcPr/>
                </a:tc>
                <a:tc>
                  <a:txBody>
                    <a:bodyPr/>
                    <a:lstStyle/>
                    <a:p>
                      <a:pPr algn="ctr"/>
                      <a:endParaRPr lang="tr-TR"/>
                    </a:p>
                  </a:txBody>
                  <a:tcPr/>
                </a:tc>
                <a:tc>
                  <a:txBody>
                    <a:bodyPr/>
                    <a:lstStyle/>
                    <a:p>
                      <a:pPr algn="ctr"/>
                      <a:endParaRPr lang="tr-TR" dirty="0"/>
                    </a:p>
                  </a:txBody>
                  <a:tcPr/>
                </a:tc>
                <a:tc>
                  <a:txBody>
                    <a:bodyPr/>
                    <a:lstStyle/>
                    <a:p>
                      <a:pPr algn="ctr"/>
                      <a:r>
                        <a:rPr lang="tr-TR" dirty="0"/>
                        <a:t>717</a:t>
                      </a:r>
                    </a:p>
                  </a:txBody>
                  <a:tcPr/>
                </a:tc>
                <a:tc>
                  <a:txBody>
                    <a:bodyPr/>
                    <a:lstStyle/>
                    <a:p>
                      <a:pPr algn="ctr"/>
                      <a:r>
                        <a:rPr lang="tr-TR" dirty="0"/>
                        <a:t>100</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13635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618764"/>
          </a:xfrm>
        </p:spPr>
        <p:txBody>
          <a:bodyPr>
            <a:normAutofit fontScale="90000"/>
          </a:bodyPr>
          <a:lstStyle/>
          <a:p>
            <a:r>
              <a:rPr lang="tr-TR" dirty="0"/>
              <a:t>Örnek:</a:t>
            </a:r>
          </a:p>
        </p:txBody>
      </p:sp>
      <p:sp>
        <p:nvSpPr>
          <p:cNvPr id="3" name="İçerik Yer Tutucusu 2"/>
          <p:cNvSpPr>
            <a:spLocks noGrp="1"/>
          </p:cNvSpPr>
          <p:nvPr>
            <p:ph idx="1"/>
          </p:nvPr>
        </p:nvSpPr>
        <p:spPr>
          <a:xfrm>
            <a:off x="2589212" y="1242874"/>
            <a:ext cx="8915400" cy="4657183"/>
          </a:xfrm>
        </p:spPr>
        <p:txBody>
          <a:bodyPr/>
          <a:lstStyle/>
          <a:p>
            <a:pPr algn="just"/>
            <a:r>
              <a:rPr lang="tr-TR" dirty="0"/>
              <a:t>Seçim Sonucu:1adet x 1.K, 2 adet x 2.K ve 1 adet x 4.K</a:t>
            </a:r>
          </a:p>
          <a:p>
            <a:pPr algn="just"/>
            <a:r>
              <a:rPr lang="tr-TR" dirty="0"/>
              <a:t>Çaprazlama İşlemi;</a:t>
            </a:r>
          </a:p>
          <a:p>
            <a:pPr algn="just"/>
            <a:endParaRPr lang="tr-TR" dirty="0"/>
          </a:p>
          <a:p>
            <a:pPr algn="just"/>
            <a:endParaRPr lang="tr-TR" dirty="0"/>
          </a:p>
          <a:p>
            <a:pPr algn="just"/>
            <a:endParaRPr lang="tr-TR" dirty="0"/>
          </a:p>
          <a:p>
            <a:pPr algn="just"/>
            <a:endParaRPr lang="tr-TR" dirty="0"/>
          </a:p>
          <a:p>
            <a:pPr algn="just"/>
            <a:endParaRPr lang="tr-TR" dirty="0"/>
          </a:p>
          <a:p>
            <a:pPr algn="just"/>
            <a:endParaRPr lang="tr-TR" sz="500" dirty="0"/>
          </a:p>
          <a:p>
            <a:pPr algn="just"/>
            <a:r>
              <a:rPr lang="tr-TR" dirty="0"/>
              <a:t>Mutasyon İşlemi;</a:t>
            </a:r>
          </a:p>
          <a:p>
            <a:pPr algn="just"/>
            <a:endParaRPr lang="tr-TR" dirty="0"/>
          </a:p>
        </p:txBody>
      </p:sp>
      <p:graphicFrame>
        <p:nvGraphicFramePr>
          <p:cNvPr id="4" name="Tablo 3"/>
          <p:cNvGraphicFramePr>
            <a:graphicFrameLocks noGrp="1"/>
          </p:cNvGraphicFramePr>
          <p:nvPr>
            <p:extLst>
              <p:ext uri="{D42A27DB-BD31-4B8C-83A1-F6EECF244321}">
                <p14:modId xmlns:p14="http://schemas.microsoft.com/office/powerpoint/2010/main" val="3943628617"/>
              </p:ext>
            </p:extLst>
          </p:nvPr>
        </p:nvGraphicFramePr>
        <p:xfrm>
          <a:off x="2589212" y="2091266"/>
          <a:ext cx="7230321" cy="2123440"/>
        </p:xfrm>
        <a:graphic>
          <a:graphicData uri="http://schemas.openxmlformats.org/drawingml/2006/table">
            <a:tbl>
              <a:tblPr firstRow="1" bandRow="1">
                <a:tableStyleId>{5C22544A-7EE6-4342-B048-85BDC9FD1C3A}</a:tableStyleId>
              </a:tblPr>
              <a:tblGrid>
                <a:gridCol w="1811655">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r>
                        <a:rPr lang="tr-TR" dirty="0"/>
                        <a:t>Kromozom No</a:t>
                      </a:r>
                    </a:p>
                  </a:txBody>
                  <a:tcPr/>
                </a:tc>
                <a:tc>
                  <a:txBody>
                    <a:bodyPr/>
                    <a:lstStyle/>
                    <a:p>
                      <a:r>
                        <a:rPr lang="tr-TR" dirty="0"/>
                        <a:t>Kromozom </a:t>
                      </a:r>
                      <a:r>
                        <a:rPr lang="tr-TR" dirty="0" err="1"/>
                        <a:t>String</a:t>
                      </a:r>
                      <a:r>
                        <a:rPr lang="tr-TR" dirty="0"/>
                        <a:t> (Önce)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dirty="0"/>
                        <a:t>Kromozom </a:t>
                      </a:r>
                      <a:r>
                        <a:rPr lang="tr-TR" dirty="0" err="1"/>
                        <a:t>String</a:t>
                      </a:r>
                      <a:r>
                        <a:rPr lang="tr-TR" dirty="0"/>
                        <a:t> (Sonra)</a:t>
                      </a:r>
                    </a:p>
                  </a:txBody>
                  <a:tcPr/>
                </a:tc>
                <a:extLst>
                  <a:ext uri="{0D108BD9-81ED-4DB2-BD59-A6C34878D82A}">
                    <a16:rowId xmlns:a16="http://schemas.microsoft.com/office/drawing/2014/main" val="10000"/>
                  </a:ext>
                </a:extLst>
              </a:tr>
              <a:tr h="370840">
                <a:tc>
                  <a:txBody>
                    <a:bodyPr/>
                    <a:lstStyle/>
                    <a:p>
                      <a:r>
                        <a:rPr lang="tr-TR" dirty="0"/>
                        <a:t>1</a:t>
                      </a:r>
                    </a:p>
                  </a:txBody>
                  <a:tcPr/>
                </a:tc>
                <a:tc>
                  <a:txBody>
                    <a:bodyPr/>
                    <a:lstStyle/>
                    <a:p>
                      <a:r>
                        <a:rPr lang="tr-TR" b="1" dirty="0">
                          <a:solidFill>
                            <a:srgbClr val="002060"/>
                          </a:solidFill>
                        </a:rPr>
                        <a:t>01|000</a:t>
                      </a:r>
                    </a:p>
                  </a:txBody>
                  <a:tcPr/>
                </a:tc>
                <a:tc>
                  <a:txBody>
                    <a:bodyPr/>
                    <a:lstStyle/>
                    <a:p>
                      <a:r>
                        <a:rPr lang="tr-TR" b="1" dirty="0">
                          <a:solidFill>
                            <a:srgbClr val="002060"/>
                          </a:solidFill>
                        </a:rPr>
                        <a:t>01</a:t>
                      </a:r>
                      <a:r>
                        <a:rPr lang="tr-TR" b="1" dirty="0">
                          <a:solidFill>
                            <a:schemeClr val="accent2"/>
                          </a:solidFill>
                        </a:rPr>
                        <a:t>101</a:t>
                      </a:r>
                    </a:p>
                  </a:txBody>
                  <a:tcPr/>
                </a:tc>
                <a:extLst>
                  <a:ext uri="{0D108BD9-81ED-4DB2-BD59-A6C34878D82A}">
                    <a16:rowId xmlns:a16="http://schemas.microsoft.com/office/drawing/2014/main" val="10001"/>
                  </a:ext>
                </a:extLst>
              </a:tr>
              <a:tr h="370840">
                <a:tc>
                  <a:txBody>
                    <a:bodyPr/>
                    <a:lstStyle/>
                    <a:p>
                      <a:r>
                        <a:rPr lang="tr-TR" dirty="0"/>
                        <a:t>2</a:t>
                      </a:r>
                    </a:p>
                  </a:txBody>
                  <a:tcPr/>
                </a:tc>
                <a:tc>
                  <a:txBody>
                    <a:bodyPr/>
                    <a:lstStyle/>
                    <a:p>
                      <a:r>
                        <a:rPr lang="tr-TR" b="1" dirty="0">
                          <a:solidFill>
                            <a:schemeClr val="accent2"/>
                          </a:solidFill>
                        </a:rPr>
                        <a:t>01|101</a:t>
                      </a:r>
                    </a:p>
                  </a:txBody>
                  <a:tcPr/>
                </a:tc>
                <a:tc>
                  <a:txBody>
                    <a:bodyPr/>
                    <a:lstStyle/>
                    <a:p>
                      <a:r>
                        <a:rPr lang="tr-TR" b="1" dirty="0">
                          <a:solidFill>
                            <a:schemeClr val="accent2"/>
                          </a:solidFill>
                        </a:rPr>
                        <a:t>01</a:t>
                      </a:r>
                      <a:r>
                        <a:rPr lang="tr-TR" b="1" dirty="0">
                          <a:solidFill>
                            <a:srgbClr val="002060"/>
                          </a:solidFill>
                        </a:rPr>
                        <a:t>000</a:t>
                      </a:r>
                    </a:p>
                  </a:txBody>
                  <a:tcPr/>
                </a:tc>
                <a:extLst>
                  <a:ext uri="{0D108BD9-81ED-4DB2-BD59-A6C34878D82A}">
                    <a16:rowId xmlns:a16="http://schemas.microsoft.com/office/drawing/2014/main" val="10002"/>
                  </a:ext>
                </a:extLst>
              </a:tr>
              <a:tr h="370840">
                <a:tc>
                  <a:txBody>
                    <a:bodyPr/>
                    <a:lstStyle/>
                    <a:p>
                      <a:r>
                        <a:rPr lang="tr-TR" dirty="0"/>
                        <a:t>2</a:t>
                      </a:r>
                    </a:p>
                  </a:txBody>
                  <a:tcPr/>
                </a:tc>
                <a:tc>
                  <a:txBody>
                    <a:bodyPr/>
                    <a:lstStyle/>
                    <a:p>
                      <a:r>
                        <a:rPr lang="tr-TR" b="1" dirty="0">
                          <a:solidFill>
                            <a:srgbClr val="002060"/>
                          </a:solidFill>
                        </a:rPr>
                        <a:t>011|01</a:t>
                      </a:r>
                    </a:p>
                  </a:txBody>
                  <a:tcPr/>
                </a:tc>
                <a:tc>
                  <a:txBody>
                    <a:bodyPr/>
                    <a:lstStyle/>
                    <a:p>
                      <a:r>
                        <a:rPr lang="tr-TR" b="1" dirty="0">
                          <a:solidFill>
                            <a:srgbClr val="002060"/>
                          </a:solidFill>
                        </a:rPr>
                        <a:t>011</a:t>
                      </a:r>
                      <a:r>
                        <a:rPr lang="tr-TR" b="1" dirty="0">
                          <a:solidFill>
                            <a:schemeClr val="accent2"/>
                          </a:solidFill>
                        </a:rPr>
                        <a:t>10</a:t>
                      </a:r>
                    </a:p>
                  </a:txBody>
                  <a:tcPr/>
                </a:tc>
                <a:extLst>
                  <a:ext uri="{0D108BD9-81ED-4DB2-BD59-A6C34878D82A}">
                    <a16:rowId xmlns:a16="http://schemas.microsoft.com/office/drawing/2014/main" val="10003"/>
                  </a:ext>
                </a:extLst>
              </a:tr>
              <a:tr h="370840">
                <a:tc>
                  <a:txBody>
                    <a:bodyPr/>
                    <a:lstStyle/>
                    <a:p>
                      <a:r>
                        <a:rPr lang="tr-TR" dirty="0"/>
                        <a:t>4</a:t>
                      </a:r>
                    </a:p>
                  </a:txBody>
                  <a:tcPr/>
                </a:tc>
                <a:tc>
                  <a:txBody>
                    <a:bodyPr/>
                    <a:lstStyle/>
                    <a:p>
                      <a:r>
                        <a:rPr lang="tr-TR" b="1" dirty="0">
                          <a:solidFill>
                            <a:schemeClr val="accent2"/>
                          </a:solidFill>
                        </a:rPr>
                        <a:t>100|10</a:t>
                      </a:r>
                    </a:p>
                  </a:txBody>
                  <a:tcPr/>
                </a:tc>
                <a:tc>
                  <a:txBody>
                    <a:bodyPr/>
                    <a:lstStyle/>
                    <a:p>
                      <a:r>
                        <a:rPr lang="tr-TR" b="1" dirty="0">
                          <a:solidFill>
                            <a:schemeClr val="accent2"/>
                          </a:solidFill>
                        </a:rPr>
                        <a:t>100</a:t>
                      </a:r>
                      <a:r>
                        <a:rPr lang="tr-TR" b="1" dirty="0">
                          <a:solidFill>
                            <a:srgbClr val="002060"/>
                          </a:solidFill>
                        </a:rPr>
                        <a:t>01</a:t>
                      </a:r>
                    </a:p>
                  </a:txBody>
                  <a:tcPr/>
                </a:tc>
                <a:extLst>
                  <a:ext uri="{0D108BD9-81ED-4DB2-BD59-A6C34878D82A}">
                    <a16:rowId xmlns:a16="http://schemas.microsoft.com/office/drawing/2014/main" val="10004"/>
                  </a:ext>
                </a:extLst>
              </a:tr>
            </a:tbl>
          </a:graphicData>
        </a:graphic>
      </p:graphicFrame>
      <p:graphicFrame>
        <p:nvGraphicFramePr>
          <p:cNvPr id="5" name="Tablo 4"/>
          <p:cNvGraphicFramePr>
            <a:graphicFrameLocks noGrp="1"/>
          </p:cNvGraphicFramePr>
          <p:nvPr>
            <p:extLst>
              <p:ext uri="{D42A27DB-BD31-4B8C-83A1-F6EECF244321}">
                <p14:modId xmlns:p14="http://schemas.microsoft.com/office/powerpoint/2010/main" val="2526162407"/>
              </p:ext>
            </p:extLst>
          </p:nvPr>
        </p:nvGraphicFramePr>
        <p:xfrm>
          <a:off x="2589212" y="4649409"/>
          <a:ext cx="7230321" cy="2123440"/>
        </p:xfrm>
        <a:graphic>
          <a:graphicData uri="http://schemas.openxmlformats.org/drawingml/2006/table">
            <a:tbl>
              <a:tblPr firstRow="1" bandRow="1">
                <a:tableStyleId>{5C22544A-7EE6-4342-B048-85BDC9FD1C3A}</a:tableStyleId>
              </a:tblPr>
              <a:tblGrid>
                <a:gridCol w="1811655">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r>
                        <a:rPr lang="tr-TR" dirty="0"/>
                        <a:t>Kromozom No</a:t>
                      </a:r>
                    </a:p>
                  </a:txBody>
                  <a:tcPr/>
                </a:tc>
                <a:tc>
                  <a:txBody>
                    <a:bodyPr/>
                    <a:lstStyle/>
                    <a:p>
                      <a:r>
                        <a:rPr lang="tr-TR" dirty="0"/>
                        <a:t>Kromozom </a:t>
                      </a:r>
                      <a:r>
                        <a:rPr lang="tr-TR" dirty="0" err="1"/>
                        <a:t>String</a:t>
                      </a:r>
                      <a:r>
                        <a:rPr lang="tr-TR" dirty="0"/>
                        <a:t> (Önce)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dirty="0"/>
                        <a:t>Kromozom </a:t>
                      </a:r>
                      <a:r>
                        <a:rPr lang="tr-TR" dirty="0" err="1"/>
                        <a:t>String</a:t>
                      </a:r>
                      <a:r>
                        <a:rPr lang="tr-TR" dirty="0"/>
                        <a:t> (Sonra)</a:t>
                      </a:r>
                    </a:p>
                  </a:txBody>
                  <a:tcPr/>
                </a:tc>
                <a:extLst>
                  <a:ext uri="{0D108BD9-81ED-4DB2-BD59-A6C34878D82A}">
                    <a16:rowId xmlns:a16="http://schemas.microsoft.com/office/drawing/2014/main" val="10000"/>
                  </a:ext>
                </a:extLst>
              </a:tr>
              <a:tr h="370840">
                <a:tc>
                  <a:txBody>
                    <a:bodyPr/>
                    <a:lstStyle/>
                    <a:p>
                      <a:r>
                        <a:rPr lang="tr-TR" dirty="0"/>
                        <a:t>1</a:t>
                      </a:r>
                    </a:p>
                  </a:txBody>
                  <a:tcPr/>
                </a:tc>
                <a:tc>
                  <a:txBody>
                    <a:bodyPr/>
                    <a:lstStyle/>
                    <a:p>
                      <a:r>
                        <a:rPr lang="tr-TR" b="1" dirty="0">
                          <a:solidFill>
                            <a:schemeClr val="tx1"/>
                          </a:solidFill>
                        </a:rPr>
                        <a:t>01101</a:t>
                      </a:r>
                    </a:p>
                  </a:txBody>
                  <a:tcPr/>
                </a:tc>
                <a:tc>
                  <a:txBody>
                    <a:bodyPr/>
                    <a:lstStyle/>
                    <a:p>
                      <a:r>
                        <a:rPr lang="tr-TR" b="1" dirty="0">
                          <a:solidFill>
                            <a:schemeClr val="tx1"/>
                          </a:solidFill>
                        </a:rPr>
                        <a:t>01101</a:t>
                      </a:r>
                    </a:p>
                  </a:txBody>
                  <a:tcPr/>
                </a:tc>
                <a:extLst>
                  <a:ext uri="{0D108BD9-81ED-4DB2-BD59-A6C34878D82A}">
                    <a16:rowId xmlns:a16="http://schemas.microsoft.com/office/drawing/2014/main" val="10001"/>
                  </a:ext>
                </a:extLst>
              </a:tr>
              <a:tr h="370840">
                <a:tc>
                  <a:txBody>
                    <a:bodyPr/>
                    <a:lstStyle/>
                    <a:p>
                      <a:r>
                        <a:rPr lang="tr-TR" dirty="0"/>
                        <a:t>2</a:t>
                      </a:r>
                    </a:p>
                  </a:txBody>
                  <a:tcPr/>
                </a:tc>
                <a:tc>
                  <a:txBody>
                    <a:bodyPr/>
                    <a:lstStyle/>
                    <a:p>
                      <a:r>
                        <a:rPr lang="tr-TR" b="1" dirty="0">
                          <a:solidFill>
                            <a:schemeClr val="tx1"/>
                          </a:solidFill>
                        </a:rPr>
                        <a:t>010</a:t>
                      </a:r>
                      <a:r>
                        <a:rPr lang="tr-TR" b="1" dirty="0">
                          <a:solidFill>
                            <a:srgbClr val="FF0000"/>
                          </a:solidFill>
                        </a:rPr>
                        <a:t>0</a:t>
                      </a:r>
                      <a:r>
                        <a:rPr lang="tr-TR" b="1" dirty="0">
                          <a:solidFill>
                            <a:schemeClr val="tx1"/>
                          </a:solidFill>
                        </a:rPr>
                        <a:t>0</a:t>
                      </a:r>
                    </a:p>
                  </a:txBody>
                  <a:tcPr/>
                </a:tc>
                <a:tc>
                  <a:txBody>
                    <a:bodyPr/>
                    <a:lstStyle/>
                    <a:p>
                      <a:r>
                        <a:rPr lang="tr-TR" b="1" dirty="0">
                          <a:solidFill>
                            <a:schemeClr val="tx1"/>
                          </a:solidFill>
                        </a:rPr>
                        <a:t>010</a:t>
                      </a:r>
                      <a:r>
                        <a:rPr lang="tr-TR" b="1" dirty="0">
                          <a:solidFill>
                            <a:srgbClr val="FF0000"/>
                          </a:solidFill>
                        </a:rPr>
                        <a:t>1</a:t>
                      </a:r>
                      <a:r>
                        <a:rPr lang="tr-TR" b="1" dirty="0">
                          <a:solidFill>
                            <a:schemeClr val="tx1"/>
                          </a:solidFill>
                        </a:rPr>
                        <a:t>0</a:t>
                      </a:r>
                    </a:p>
                  </a:txBody>
                  <a:tcPr/>
                </a:tc>
                <a:extLst>
                  <a:ext uri="{0D108BD9-81ED-4DB2-BD59-A6C34878D82A}">
                    <a16:rowId xmlns:a16="http://schemas.microsoft.com/office/drawing/2014/main" val="10002"/>
                  </a:ext>
                </a:extLst>
              </a:tr>
              <a:tr h="370840">
                <a:tc>
                  <a:txBody>
                    <a:bodyPr/>
                    <a:lstStyle/>
                    <a:p>
                      <a:r>
                        <a:rPr lang="tr-TR" dirty="0"/>
                        <a:t>2</a:t>
                      </a:r>
                    </a:p>
                  </a:txBody>
                  <a:tcPr/>
                </a:tc>
                <a:tc>
                  <a:txBody>
                    <a:bodyPr/>
                    <a:lstStyle/>
                    <a:p>
                      <a:r>
                        <a:rPr lang="tr-TR" b="1" dirty="0">
                          <a:solidFill>
                            <a:schemeClr val="tx1"/>
                          </a:solidFill>
                        </a:rPr>
                        <a:t>01110</a:t>
                      </a:r>
                    </a:p>
                  </a:txBody>
                  <a:tcPr/>
                </a:tc>
                <a:tc>
                  <a:txBody>
                    <a:bodyPr/>
                    <a:lstStyle/>
                    <a:p>
                      <a:r>
                        <a:rPr lang="tr-TR" b="1" dirty="0">
                          <a:solidFill>
                            <a:schemeClr val="tx1"/>
                          </a:solidFill>
                        </a:rPr>
                        <a:t>01110</a:t>
                      </a:r>
                    </a:p>
                  </a:txBody>
                  <a:tcPr/>
                </a:tc>
                <a:extLst>
                  <a:ext uri="{0D108BD9-81ED-4DB2-BD59-A6C34878D82A}">
                    <a16:rowId xmlns:a16="http://schemas.microsoft.com/office/drawing/2014/main" val="10003"/>
                  </a:ext>
                </a:extLst>
              </a:tr>
              <a:tr h="370840">
                <a:tc>
                  <a:txBody>
                    <a:bodyPr/>
                    <a:lstStyle/>
                    <a:p>
                      <a:r>
                        <a:rPr lang="tr-TR" dirty="0"/>
                        <a:t>4</a:t>
                      </a:r>
                    </a:p>
                  </a:txBody>
                  <a:tcPr/>
                </a:tc>
                <a:tc>
                  <a:txBody>
                    <a:bodyPr/>
                    <a:lstStyle/>
                    <a:p>
                      <a:r>
                        <a:rPr lang="tr-TR" b="1" dirty="0">
                          <a:solidFill>
                            <a:schemeClr val="tx1"/>
                          </a:solidFill>
                        </a:rPr>
                        <a:t>10001</a:t>
                      </a:r>
                    </a:p>
                  </a:txBody>
                  <a:tcPr/>
                </a:tc>
                <a:tc>
                  <a:txBody>
                    <a:bodyPr/>
                    <a:lstStyle/>
                    <a:p>
                      <a:r>
                        <a:rPr lang="tr-TR" b="1" dirty="0">
                          <a:solidFill>
                            <a:schemeClr val="tx1"/>
                          </a:solidFill>
                        </a:rPr>
                        <a:t>10001</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54552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618764"/>
          </a:xfrm>
        </p:spPr>
        <p:txBody>
          <a:bodyPr>
            <a:normAutofit fontScale="90000"/>
          </a:bodyPr>
          <a:lstStyle/>
          <a:p>
            <a:r>
              <a:rPr lang="tr-TR" dirty="0"/>
              <a:t>Örnek:</a:t>
            </a:r>
          </a:p>
        </p:txBody>
      </p:sp>
      <p:sp>
        <p:nvSpPr>
          <p:cNvPr id="3" name="İçerik Yer Tutucusu 2"/>
          <p:cNvSpPr>
            <a:spLocks noGrp="1"/>
          </p:cNvSpPr>
          <p:nvPr>
            <p:ph idx="1"/>
          </p:nvPr>
        </p:nvSpPr>
        <p:spPr>
          <a:xfrm>
            <a:off x="2589212" y="1242874"/>
            <a:ext cx="8915400" cy="4657183"/>
          </a:xfrm>
        </p:spPr>
        <p:txBody>
          <a:bodyPr/>
          <a:lstStyle/>
          <a:p>
            <a:pPr algn="just"/>
            <a:r>
              <a:rPr lang="tr-TR" dirty="0"/>
              <a:t>Nesil 1</a:t>
            </a:r>
          </a:p>
          <a:p>
            <a:pPr algn="just"/>
            <a:endParaRPr lang="tr-TR" dirty="0"/>
          </a:p>
        </p:txBody>
      </p:sp>
      <p:graphicFrame>
        <p:nvGraphicFramePr>
          <p:cNvPr id="6" name="Tablo 5"/>
          <p:cNvGraphicFramePr>
            <a:graphicFrameLocks noGrp="1"/>
          </p:cNvGraphicFramePr>
          <p:nvPr>
            <p:extLst>
              <p:ext uri="{D42A27DB-BD31-4B8C-83A1-F6EECF244321}">
                <p14:modId xmlns:p14="http://schemas.microsoft.com/office/powerpoint/2010/main" val="2916770841"/>
              </p:ext>
            </p:extLst>
          </p:nvPr>
        </p:nvGraphicFramePr>
        <p:xfrm>
          <a:off x="2589212" y="1613239"/>
          <a:ext cx="8426014" cy="3626544"/>
        </p:xfrm>
        <a:graphic>
          <a:graphicData uri="http://schemas.openxmlformats.org/drawingml/2006/table">
            <a:tbl>
              <a:tblPr firstRow="1" bandRow="1">
                <a:tableStyleId>{5C22544A-7EE6-4342-B048-85BDC9FD1C3A}</a:tableStyleId>
              </a:tblPr>
              <a:tblGrid>
                <a:gridCol w="1426499">
                  <a:extLst>
                    <a:ext uri="{9D8B030D-6E8A-4147-A177-3AD203B41FA5}">
                      <a16:colId xmlns:a16="http://schemas.microsoft.com/office/drawing/2014/main" val="20000"/>
                    </a:ext>
                  </a:extLst>
                </a:gridCol>
                <a:gridCol w="1730829">
                  <a:extLst>
                    <a:ext uri="{9D8B030D-6E8A-4147-A177-3AD203B41FA5}">
                      <a16:colId xmlns:a16="http://schemas.microsoft.com/office/drawing/2014/main" val="20001"/>
                    </a:ext>
                  </a:extLst>
                </a:gridCol>
                <a:gridCol w="1872343">
                  <a:extLst>
                    <a:ext uri="{9D8B030D-6E8A-4147-A177-3AD203B41FA5}">
                      <a16:colId xmlns:a16="http://schemas.microsoft.com/office/drawing/2014/main" val="20002"/>
                    </a:ext>
                  </a:extLst>
                </a:gridCol>
                <a:gridCol w="1534885">
                  <a:extLst>
                    <a:ext uri="{9D8B030D-6E8A-4147-A177-3AD203B41FA5}">
                      <a16:colId xmlns:a16="http://schemas.microsoft.com/office/drawing/2014/main" val="20003"/>
                    </a:ext>
                  </a:extLst>
                </a:gridCol>
                <a:gridCol w="1861458">
                  <a:extLst>
                    <a:ext uri="{9D8B030D-6E8A-4147-A177-3AD203B41FA5}">
                      <a16:colId xmlns:a16="http://schemas.microsoft.com/office/drawing/2014/main" val="20004"/>
                    </a:ext>
                  </a:extLst>
                </a:gridCol>
              </a:tblGrid>
              <a:tr h="1108198">
                <a:tc>
                  <a:txBody>
                    <a:bodyPr/>
                    <a:lstStyle/>
                    <a:p>
                      <a:pPr algn="ctr"/>
                      <a:r>
                        <a:rPr lang="tr-TR" dirty="0"/>
                        <a:t>Kromozom</a:t>
                      </a:r>
                      <a:r>
                        <a:rPr lang="tr-TR" baseline="0" dirty="0"/>
                        <a:t> No</a:t>
                      </a:r>
                      <a:endParaRPr lang="tr-TR" dirty="0"/>
                    </a:p>
                  </a:txBody>
                  <a:tcPr/>
                </a:tc>
                <a:tc>
                  <a:txBody>
                    <a:bodyPr/>
                    <a:lstStyle/>
                    <a:p>
                      <a:pPr algn="ctr"/>
                      <a:r>
                        <a:rPr lang="tr-TR" dirty="0"/>
                        <a:t>Kromozom </a:t>
                      </a:r>
                      <a:r>
                        <a:rPr lang="tr-TR" dirty="0" err="1"/>
                        <a:t>String</a:t>
                      </a:r>
                      <a:endParaRPr lang="tr-TR" dirty="0"/>
                    </a:p>
                  </a:txBody>
                  <a:tcPr/>
                </a:tc>
                <a:tc>
                  <a:txBody>
                    <a:bodyPr/>
                    <a:lstStyle/>
                    <a:p>
                      <a:pPr algn="ctr"/>
                      <a:r>
                        <a:rPr lang="tr-TR" dirty="0"/>
                        <a:t>Çözülmüş Tamsayı</a:t>
                      </a:r>
                    </a:p>
                  </a:txBody>
                  <a:tcPr/>
                </a:tc>
                <a:tc>
                  <a:txBody>
                    <a:bodyPr/>
                    <a:lstStyle/>
                    <a:p>
                      <a:pPr algn="ctr"/>
                      <a:r>
                        <a:rPr lang="tr-TR" dirty="0"/>
                        <a:t>Uygunluk</a:t>
                      </a:r>
                      <a:r>
                        <a:rPr lang="tr-TR" baseline="0" dirty="0"/>
                        <a:t> Değeri</a:t>
                      </a:r>
                      <a:endParaRPr lang="tr-TR" dirty="0"/>
                    </a:p>
                  </a:txBody>
                  <a:tcPr/>
                </a:tc>
                <a:tc>
                  <a:txBody>
                    <a:bodyPr/>
                    <a:lstStyle/>
                    <a:p>
                      <a:pPr algn="ctr"/>
                      <a:r>
                        <a:rPr lang="tr-TR" dirty="0"/>
                        <a:t>Uygunluk Oranı  % (Toplam Uygunluk)</a:t>
                      </a:r>
                    </a:p>
                  </a:txBody>
                  <a:tcPr/>
                </a:tc>
                <a:extLst>
                  <a:ext uri="{0D108BD9-81ED-4DB2-BD59-A6C34878D82A}">
                    <a16:rowId xmlns:a16="http://schemas.microsoft.com/office/drawing/2014/main" val="10000"/>
                  </a:ext>
                </a:extLst>
              </a:tr>
              <a:tr h="449436">
                <a:tc>
                  <a:txBody>
                    <a:bodyPr/>
                    <a:lstStyle/>
                    <a:p>
                      <a:pPr algn="ctr"/>
                      <a:r>
                        <a:rPr lang="tr-TR" dirty="0"/>
                        <a:t>1</a:t>
                      </a:r>
                    </a:p>
                  </a:txBody>
                  <a:tcPr/>
                </a:tc>
                <a:tc>
                  <a:txBody>
                    <a:bodyPr/>
                    <a:lstStyle/>
                    <a:p>
                      <a:pPr algn="ctr"/>
                      <a:r>
                        <a:rPr lang="tr-TR" dirty="0"/>
                        <a:t>01101</a:t>
                      </a:r>
                    </a:p>
                  </a:txBody>
                  <a:tcPr/>
                </a:tc>
                <a:tc>
                  <a:txBody>
                    <a:bodyPr/>
                    <a:lstStyle/>
                    <a:p>
                      <a:pPr algn="ctr"/>
                      <a:r>
                        <a:rPr lang="tr-TR" dirty="0"/>
                        <a:t>13</a:t>
                      </a:r>
                    </a:p>
                  </a:txBody>
                  <a:tcPr/>
                </a:tc>
                <a:tc>
                  <a:txBody>
                    <a:bodyPr/>
                    <a:lstStyle/>
                    <a:p>
                      <a:pPr algn="ctr"/>
                      <a:r>
                        <a:rPr lang="tr-TR" dirty="0"/>
                        <a:t>221</a:t>
                      </a:r>
                    </a:p>
                  </a:txBody>
                  <a:tcPr/>
                </a:tc>
                <a:tc>
                  <a:txBody>
                    <a:bodyPr/>
                    <a:lstStyle/>
                    <a:p>
                      <a:pPr algn="ctr"/>
                      <a:r>
                        <a:rPr lang="tr-TR" dirty="0"/>
                        <a:t>25,5</a:t>
                      </a:r>
                    </a:p>
                  </a:txBody>
                  <a:tcPr/>
                </a:tc>
                <a:extLst>
                  <a:ext uri="{0D108BD9-81ED-4DB2-BD59-A6C34878D82A}">
                    <a16:rowId xmlns:a16="http://schemas.microsoft.com/office/drawing/2014/main" val="10001"/>
                  </a:ext>
                </a:extLst>
              </a:tr>
              <a:tr h="449436">
                <a:tc>
                  <a:txBody>
                    <a:bodyPr/>
                    <a:lstStyle/>
                    <a:p>
                      <a:pPr algn="ctr"/>
                      <a:r>
                        <a:rPr lang="tr-TR" dirty="0"/>
                        <a:t>2</a:t>
                      </a:r>
                    </a:p>
                  </a:txBody>
                  <a:tcPr/>
                </a:tc>
                <a:tc>
                  <a:txBody>
                    <a:bodyPr/>
                    <a:lstStyle/>
                    <a:p>
                      <a:pPr algn="ctr"/>
                      <a:r>
                        <a:rPr lang="tr-TR" dirty="0"/>
                        <a:t>01010</a:t>
                      </a:r>
                    </a:p>
                  </a:txBody>
                  <a:tcPr/>
                </a:tc>
                <a:tc>
                  <a:txBody>
                    <a:bodyPr/>
                    <a:lstStyle/>
                    <a:p>
                      <a:pPr algn="ctr"/>
                      <a:r>
                        <a:rPr lang="tr-TR" dirty="0"/>
                        <a:t>10</a:t>
                      </a:r>
                    </a:p>
                  </a:txBody>
                  <a:tcPr/>
                </a:tc>
                <a:tc>
                  <a:txBody>
                    <a:bodyPr/>
                    <a:lstStyle/>
                    <a:p>
                      <a:pPr algn="ctr"/>
                      <a:r>
                        <a:rPr lang="tr-TR" dirty="0"/>
                        <a:t>200</a:t>
                      </a:r>
                    </a:p>
                  </a:txBody>
                  <a:tcPr/>
                </a:tc>
                <a:tc>
                  <a:txBody>
                    <a:bodyPr/>
                    <a:lstStyle/>
                    <a:p>
                      <a:pPr algn="ctr"/>
                      <a:r>
                        <a:rPr lang="tr-TR" dirty="0"/>
                        <a:t>23,1</a:t>
                      </a:r>
                    </a:p>
                  </a:txBody>
                  <a:tcPr/>
                </a:tc>
                <a:extLst>
                  <a:ext uri="{0D108BD9-81ED-4DB2-BD59-A6C34878D82A}">
                    <a16:rowId xmlns:a16="http://schemas.microsoft.com/office/drawing/2014/main" val="10002"/>
                  </a:ext>
                </a:extLst>
              </a:tr>
              <a:tr h="449436">
                <a:tc>
                  <a:txBody>
                    <a:bodyPr/>
                    <a:lstStyle/>
                    <a:p>
                      <a:pPr algn="ctr"/>
                      <a:r>
                        <a:rPr lang="tr-TR" dirty="0"/>
                        <a:t>3</a:t>
                      </a:r>
                    </a:p>
                  </a:txBody>
                  <a:tcPr/>
                </a:tc>
                <a:tc>
                  <a:txBody>
                    <a:bodyPr/>
                    <a:lstStyle/>
                    <a:p>
                      <a:pPr algn="ctr"/>
                      <a:r>
                        <a:rPr lang="tr-TR" dirty="0"/>
                        <a:t>01110</a:t>
                      </a:r>
                    </a:p>
                  </a:txBody>
                  <a:tcPr/>
                </a:tc>
                <a:tc>
                  <a:txBody>
                    <a:bodyPr/>
                    <a:lstStyle/>
                    <a:p>
                      <a:pPr algn="ctr"/>
                      <a:r>
                        <a:rPr lang="tr-TR" dirty="0"/>
                        <a:t>14</a:t>
                      </a:r>
                    </a:p>
                  </a:txBody>
                  <a:tcPr/>
                </a:tc>
                <a:tc>
                  <a:txBody>
                    <a:bodyPr/>
                    <a:lstStyle/>
                    <a:p>
                      <a:pPr algn="ctr"/>
                      <a:r>
                        <a:rPr lang="tr-TR" dirty="0"/>
                        <a:t>224</a:t>
                      </a:r>
                    </a:p>
                  </a:txBody>
                  <a:tcPr/>
                </a:tc>
                <a:tc>
                  <a:txBody>
                    <a:bodyPr/>
                    <a:lstStyle/>
                    <a:p>
                      <a:pPr algn="ctr"/>
                      <a:r>
                        <a:rPr lang="tr-TR" dirty="0"/>
                        <a:t>25,9</a:t>
                      </a:r>
                    </a:p>
                  </a:txBody>
                  <a:tcPr/>
                </a:tc>
                <a:extLst>
                  <a:ext uri="{0D108BD9-81ED-4DB2-BD59-A6C34878D82A}">
                    <a16:rowId xmlns:a16="http://schemas.microsoft.com/office/drawing/2014/main" val="10003"/>
                  </a:ext>
                </a:extLst>
              </a:tr>
              <a:tr h="449436">
                <a:tc>
                  <a:txBody>
                    <a:bodyPr/>
                    <a:lstStyle/>
                    <a:p>
                      <a:pPr algn="ctr"/>
                      <a:r>
                        <a:rPr lang="tr-TR" dirty="0"/>
                        <a:t>4</a:t>
                      </a:r>
                    </a:p>
                  </a:txBody>
                  <a:tcPr/>
                </a:tc>
                <a:tc>
                  <a:txBody>
                    <a:bodyPr/>
                    <a:lstStyle/>
                    <a:p>
                      <a:pPr algn="ctr"/>
                      <a:r>
                        <a:rPr lang="tr-TR" dirty="0"/>
                        <a:t>10001</a:t>
                      </a:r>
                    </a:p>
                  </a:txBody>
                  <a:tcPr/>
                </a:tc>
                <a:tc>
                  <a:txBody>
                    <a:bodyPr/>
                    <a:lstStyle/>
                    <a:p>
                      <a:pPr algn="ctr"/>
                      <a:r>
                        <a:rPr lang="tr-TR" dirty="0"/>
                        <a:t>17</a:t>
                      </a:r>
                    </a:p>
                  </a:txBody>
                  <a:tcPr/>
                </a:tc>
                <a:tc>
                  <a:txBody>
                    <a:bodyPr/>
                    <a:lstStyle/>
                    <a:p>
                      <a:pPr algn="ctr"/>
                      <a:r>
                        <a:rPr lang="tr-TR" dirty="0"/>
                        <a:t>221</a:t>
                      </a:r>
                    </a:p>
                  </a:txBody>
                  <a:tcPr/>
                </a:tc>
                <a:tc>
                  <a:txBody>
                    <a:bodyPr/>
                    <a:lstStyle/>
                    <a:p>
                      <a:pPr algn="ctr"/>
                      <a:r>
                        <a:rPr lang="tr-TR" dirty="0"/>
                        <a:t>25,5</a:t>
                      </a:r>
                    </a:p>
                  </a:txBody>
                  <a:tcPr/>
                </a:tc>
                <a:extLst>
                  <a:ext uri="{0D108BD9-81ED-4DB2-BD59-A6C34878D82A}">
                    <a16:rowId xmlns:a16="http://schemas.microsoft.com/office/drawing/2014/main" val="10004"/>
                  </a:ext>
                </a:extLst>
              </a:tr>
              <a:tr h="449436">
                <a:tc>
                  <a:txBody>
                    <a:bodyPr/>
                    <a:lstStyle/>
                    <a:p>
                      <a:pPr algn="ctr"/>
                      <a:endParaRPr lang="tr-TR"/>
                    </a:p>
                  </a:txBody>
                  <a:tcPr/>
                </a:tc>
                <a:tc>
                  <a:txBody>
                    <a:bodyPr/>
                    <a:lstStyle/>
                    <a:p>
                      <a:pPr algn="ctr"/>
                      <a:endParaRPr lang="tr-TR"/>
                    </a:p>
                  </a:txBody>
                  <a:tcPr/>
                </a:tc>
                <a:tc>
                  <a:txBody>
                    <a:bodyPr/>
                    <a:lstStyle/>
                    <a:p>
                      <a:pPr algn="ctr"/>
                      <a:endParaRPr lang="tr-TR" dirty="0"/>
                    </a:p>
                  </a:txBody>
                  <a:tcPr/>
                </a:tc>
                <a:tc>
                  <a:txBody>
                    <a:bodyPr/>
                    <a:lstStyle/>
                    <a:p>
                      <a:pPr algn="ctr"/>
                      <a:r>
                        <a:rPr lang="tr-TR" dirty="0"/>
                        <a:t>866</a:t>
                      </a:r>
                    </a:p>
                    <a:p>
                      <a:pPr algn="ctr"/>
                      <a:endParaRPr lang="tr-TR" dirty="0"/>
                    </a:p>
                  </a:txBody>
                  <a:tcPr/>
                </a:tc>
                <a:tc>
                  <a:txBody>
                    <a:bodyPr/>
                    <a:lstStyle/>
                    <a:p>
                      <a:pPr algn="ctr"/>
                      <a:r>
                        <a:rPr lang="tr-TR" dirty="0"/>
                        <a:t>100</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54468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618764"/>
          </a:xfrm>
        </p:spPr>
        <p:txBody>
          <a:bodyPr>
            <a:normAutofit fontScale="90000"/>
          </a:bodyPr>
          <a:lstStyle/>
          <a:p>
            <a:r>
              <a:rPr lang="tr-TR" dirty="0"/>
              <a:t>Örnek:</a:t>
            </a:r>
          </a:p>
        </p:txBody>
      </p:sp>
      <p:sp>
        <p:nvSpPr>
          <p:cNvPr id="3" name="İçerik Yer Tutucusu 2"/>
          <p:cNvSpPr>
            <a:spLocks noGrp="1"/>
          </p:cNvSpPr>
          <p:nvPr>
            <p:ph idx="1"/>
          </p:nvPr>
        </p:nvSpPr>
        <p:spPr>
          <a:xfrm>
            <a:off x="2589212" y="1242874"/>
            <a:ext cx="8915400" cy="4657183"/>
          </a:xfrm>
        </p:spPr>
        <p:txBody>
          <a:bodyPr/>
          <a:lstStyle/>
          <a:p>
            <a:pPr algn="just"/>
            <a:r>
              <a:rPr lang="tr-TR" dirty="0"/>
              <a:t>Çaprazlama İşlemi;</a:t>
            </a:r>
          </a:p>
          <a:p>
            <a:pPr algn="just"/>
            <a:endParaRPr lang="tr-TR" dirty="0"/>
          </a:p>
          <a:p>
            <a:pPr algn="just"/>
            <a:endParaRPr lang="tr-TR" dirty="0"/>
          </a:p>
          <a:p>
            <a:pPr algn="just"/>
            <a:endParaRPr lang="tr-TR" dirty="0"/>
          </a:p>
          <a:p>
            <a:pPr algn="just"/>
            <a:endParaRPr lang="tr-TR" dirty="0"/>
          </a:p>
          <a:p>
            <a:pPr algn="just"/>
            <a:endParaRPr lang="tr-TR" dirty="0"/>
          </a:p>
          <a:p>
            <a:pPr algn="just"/>
            <a:endParaRPr lang="tr-TR" sz="500" dirty="0"/>
          </a:p>
          <a:p>
            <a:pPr algn="just"/>
            <a:r>
              <a:rPr lang="tr-TR" dirty="0"/>
              <a:t>Mutasyon İşlemi;</a:t>
            </a:r>
          </a:p>
          <a:p>
            <a:pPr algn="just"/>
            <a:endParaRPr lang="tr-TR" dirty="0"/>
          </a:p>
        </p:txBody>
      </p:sp>
      <p:graphicFrame>
        <p:nvGraphicFramePr>
          <p:cNvPr id="4" name="Tablo 3"/>
          <p:cNvGraphicFramePr>
            <a:graphicFrameLocks noGrp="1"/>
          </p:cNvGraphicFramePr>
          <p:nvPr>
            <p:extLst>
              <p:ext uri="{D42A27DB-BD31-4B8C-83A1-F6EECF244321}">
                <p14:modId xmlns:p14="http://schemas.microsoft.com/office/powerpoint/2010/main" val="728727261"/>
              </p:ext>
            </p:extLst>
          </p:nvPr>
        </p:nvGraphicFramePr>
        <p:xfrm>
          <a:off x="2589212" y="1612295"/>
          <a:ext cx="7230321" cy="2123440"/>
        </p:xfrm>
        <a:graphic>
          <a:graphicData uri="http://schemas.openxmlformats.org/drawingml/2006/table">
            <a:tbl>
              <a:tblPr firstRow="1" bandRow="1">
                <a:tableStyleId>{5C22544A-7EE6-4342-B048-85BDC9FD1C3A}</a:tableStyleId>
              </a:tblPr>
              <a:tblGrid>
                <a:gridCol w="1811655">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r>
                        <a:rPr lang="tr-TR" dirty="0"/>
                        <a:t>Kromozom No</a:t>
                      </a:r>
                    </a:p>
                  </a:txBody>
                  <a:tcPr/>
                </a:tc>
                <a:tc>
                  <a:txBody>
                    <a:bodyPr/>
                    <a:lstStyle/>
                    <a:p>
                      <a:r>
                        <a:rPr lang="tr-TR" dirty="0"/>
                        <a:t>Kromozom </a:t>
                      </a:r>
                      <a:r>
                        <a:rPr lang="tr-TR" dirty="0" err="1"/>
                        <a:t>String</a:t>
                      </a:r>
                      <a:r>
                        <a:rPr lang="tr-TR" dirty="0"/>
                        <a:t> (Önce)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dirty="0"/>
                        <a:t>Kromozom </a:t>
                      </a:r>
                      <a:r>
                        <a:rPr lang="tr-TR" dirty="0" err="1"/>
                        <a:t>String</a:t>
                      </a:r>
                      <a:r>
                        <a:rPr lang="tr-TR" dirty="0"/>
                        <a:t> (Sonra)</a:t>
                      </a:r>
                    </a:p>
                  </a:txBody>
                  <a:tcPr/>
                </a:tc>
                <a:extLst>
                  <a:ext uri="{0D108BD9-81ED-4DB2-BD59-A6C34878D82A}">
                    <a16:rowId xmlns:a16="http://schemas.microsoft.com/office/drawing/2014/main" val="10000"/>
                  </a:ext>
                </a:extLst>
              </a:tr>
              <a:tr h="370840">
                <a:tc>
                  <a:txBody>
                    <a:bodyPr/>
                    <a:lstStyle/>
                    <a:p>
                      <a:r>
                        <a:rPr lang="tr-TR" dirty="0"/>
                        <a:t>1</a:t>
                      </a:r>
                    </a:p>
                  </a:txBody>
                  <a:tcPr/>
                </a:tc>
                <a:tc>
                  <a:txBody>
                    <a:bodyPr/>
                    <a:lstStyle/>
                    <a:p>
                      <a:r>
                        <a:rPr lang="tr-TR" b="1" dirty="0">
                          <a:solidFill>
                            <a:srgbClr val="002060"/>
                          </a:solidFill>
                        </a:rPr>
                        <a:t>011|01</a:t>
                      </a:r>
                    </a:p>
                  </a:txBody>
                  <a:tcPr/>
                </a:tc>
                <a:tc>
                  <a:txBody>
                    <a:bodyPr/>
                    <a:lstStyle/>
                    <a:p>
                      <a:r>
                        <a:rPr lang="tr-TR" b="1" dirty="0">
                          <a:solidFill>
                            <a:srgbClr val="002060"/>
                          </a:solidFill>
                        </a:rPr>
                        <a:t>011</a:t>
                      </a:r>
                      <a:r>
                        <a:rPr lang="tr-TR" b="1" dirty="0">
                          <a:solidFill>
                            <a:schemeClr val="accent2"/>
                          </a:solidFill>
                        </a:rPr>
                        <a:t>10</a:t>
                      </a:r>
                    </a:p>
                  </a:txBody>
                  <a:tcPr/>
                </a:tc>
                <a:extLst>
                  <a:ext uri="{0D108BD9-81ED-4DB2-BD59-A6C34878D82A}">
                    <a16:rowId xmlns:a16="http://schemas.microsoft.com/office/drawing/2014/main" val="10001"/>
                  </a:ext>
                </a:extLst>
              </a:tr>
              <a:tr h="370840">
                <a:tc>
                  <a:txBody>
                    <a:bodyPr/>
                    <a:lstStyle/>
                    <a:p>
                      <a:r>
                        <a:rPr lang="tr-TR" dirty="0"/>
                        <a:t>2</a:t>
                      </a:r>
                    </a:p>
                  </a:txBody>
                  <a:tcPr/>
                </a:tc>
                <a:tc>
                  <a:txBody>
                    <a:bodyPr/>
                    <a:lstStyle/>
                    <a:p>
                      <a:r>
                        <a:rPr lang="tr-TR" b="1" dirty="0">
                          <a:solidFill>
                            <a:schemeClr val="accent2"/>
                          </a:solidFill>
                        </a:rPr>
                        <a:t>011|10</a:t>
                      </a:r>
                    </a:p>
                  </a:txBody>
                  <a:tcPr/>
                </a:tc>
                <a:tc>
                  <a:txBody>
                    <a:bodyPr/>
                    <a:lstStyle/>
                    <a:p>
                      <a:r>
                        <a:rPr lang="tr-TR" b="1" dirty="0">
                          <a:solidFill>
                            <a:schemeClr val="accent2"/>
                          </a:solidFill>
                        </a:rPr>
                        <a:t>011</a:t>
                      </a:r>
                      <a:r>
                        <a:rPr lang="tr-TR" b="1" dirty="0">
                          <a:solidFill>
                            <a:srgbClr val="002060"/>
                          </a:solidFill>
                        </a:rPr>
                        <a:t>01</a:t>
                      </a:r>
                    </a:p>
                  </a:txBody>
                  <a:tcPr/>
                </a:tc>
                <a:extLst>
                  <a:ext uri="{0D108BD9-81ED-4DB2-BD59-A6C34878D82A}">
                    <a16:rowId xmlns:a16="http://schemas.microsoft.com/office/drawing/2014/main" val="10002"/>
                  </a:ext>
                </a:extLst>
              </a:tr>
              <a:tr h="370840">
                <a:tc>
                  <a:txBody>
                    <a:bodyPr/>
                    <a:lstStyle/>
                    <a:p>
                      <a:r>
                        <a:rPr lang="tr-TR" dirty="0"/>
                        <a:t>2</a:t>
                      </a:r>
                    </a:p>
                  </a:txBody>
                  <a:tcPr/>
                </a:tc>
                <a:tc>
                  <a:txBody>
                    <a:bodyPr/>
                    <a:lstStyle/>
                    <a:p>
                      <a:r>
                        <a:rPr lang="tr-TR" b="1" dirty="0">
                          <a:solidFill>
                            <a:srgbClr val="002060"/>
                          </a:solidFill>
                        </a:rPr>
                        <a:t>0111|0</a:t>
                      </a:r>
                    </a:p>
                  </a:txBody>
                  <a:tcPr/>
                </a:tc>
                <a:tc>
                  <a:txBody>
                    <a:bodyPr/>
                    <a:lstStyle/>
                    <a:p>
                      <a:r>
                        <a:rPr lang="tr-TR" b="1" dirty="0">
                          <a:solidFill>
                            <a:srgbClr val="002060"/>
                          </a:solidFill>
                        </a:rPr>
                        <a:t>0111</a:t>
                      </a:r>
                      <a:r>
                        <a:rPr lang="tr-TR" b="1" dirty="0">
                          <a:solidFill>
                            <a:schemeClr val="accent2"/>
                          </a:solidFill>
                        </a:rPr>
                        <a:t>1</a:t>
                      </a:r>
                    </a:p>
                  </a:txBody>
                  <a:tcPr/>
                </a:tc>
                <a:extLst>
                  <a:ext uri="{0D108BD9-81ED-4DB2-BD59-A6C34878D82A}">
                    <a16:rowId xmlns:a16="http://schemas.microsoft.com/office/drawing/2014/main" val="10003"/>
                  </a:ext>
                </a:extLst>
              </a:tr>
              <a:tr h="370840">
                <a:tc>
                  <a:txBody>
                    <a:bodyPr/>
                    <a:lstStyle/>
                    <a:p>
                      <a:r>
                        <a:rPr lang="tr-TR" dirty="0"/>
                        <a:t>4</a:t>
                      </a:r>
                    </a:p>
                  </a:txBody>
                  <a:tcPr/>
                </a:tc>
                <a:tc>
                  <a:txBody>
                    <a:bodyPr/>
                    <a:lstStyle/>
                    <a:p>
                      <a:r>
                        <a:rPr lang="tr-TR" b="1" dirty="0">
                          <a:solidFill>
                            <a:schemeClr val="accent2"/>
                          </a:solidFill>
                        </a:rPr>
                        <a:t>1000|1</a:t>
                      </a:r>
                    </a:p>
                  </a:txBody>
                  <a:tcPr/>
                </a:tc>
                <a:tc>
                  <a:txBody>
                    <a:bodyPr/>
                    <a:lstStyle/>
                    <a:p>
                      <a:r>
                        <a:rPr lang="tr-TR" b="1" dirty="0">
                          <a:solidFill>
                            <a:schemeClr val="accent2"/>
                          </a:solidFill>
                        </a:rPr>
                        <a:t>1000</a:t>
                      </a:r>
                      <a:r>
                        <a:rPr lang="tr-TR" b="1" dirty="0">
                          <a:solidFill>
                            <a:srgbClr val="002060"/>
                          </a:solidFill>
                        </a:rPr>
                        <a:t>0</a:t>
                      </a:r>
                    </a:p>
                  </a:txBody>
                  <a:tcPr/>
                </a:tc>
                <a:extLst>
                  <a:ext uri="{0D108BD9-81ED-4DB2-BD59-A6C34878D82A}">
                    <a16:rowId xmlns:a16="http://schemas.microsoft.com/office/drawing/2014/main" val="10004"/>
                  </a:ext>
                </a:extLst>
              </a:tr>
            </a:tbl>
          </a:graphicData>
        </a:graphic>
      </p:graphicFrame>
      <p:graphicFrame>
        <p:nvGraphicFramePr>
          <p:cNvPr id="5" name="Tablo 4"/>
          <p:cNvGraphicFramePr>
            <a:graphicFrameLocks noGrp="1"/>
          </p:cNvGraphicFramePr>
          <p:nvPr>
            <p:extLst>
              <p:ext uri="{D42A27DB-BD31-4B8C-83A1-F6EECF244321}">
                <p14:modId xmlns:p14="http://schemas.microsoft.com/office/powerpoint/2010/main" val="942367374"/>
              </p:ext>
            </p:extLst>
          </p:nvPr>
        </p:nvGraphicFramePr>
        <p:xfrm>
          <a:off x="2589212" y="4246637"/>
          <a:ext cx="7230321" cy="2123440"/>
        </p:xfrm>
        <a:graphic>
          <a:graphicData uri="http://schemas.openxmlformats.org/drawingml/2006/table">
            <a:tbl>
              <a:tblPr firstRow="1" bandRow="1">
                <a:tableStyleId>{5C22544A-7EE6-4342-B048-85BDC9FD1C3A}</a:tableStyleId>
              </a:tblPr>
              <a:tblGrid>
                <a:gridCol w="1811655">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r>
                        <a:rPr lang="tr-TR" dirty="0"/>
                        <a:t>Kromozom No</a:t>
                      </a:r>
                    </a:p>
                  </a:txBody>
                  <a:tcPr/>
                </a:tc>
                <a:tc>
                  <a:txBody>
                    <a:bodyPr/>
                    <a:lstStyle/>
                    <a:p>
                      <a:r>
                        <a:rPr lang="tr-TR" dirty="0"/>
                        <a:t>Kromozom </a:t>
                      </a:r>
                      <a:r>
                        <a:rPr lang="tr-TR" dirty="0" err="1"/>
                        <a:t>String</a:t>
                      </a:r>
                      <a:r>
                        <a:rPr lang="tr-TR" dirty="0"/>
                        <a:t> (Önce)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dirty="0"/>
                        <a:t>Kromozom </a:t>
                      </a:r>
                      <a:r>
                        <a:rPr lang="tr-TR" dirty="0" err="1"/>
                        <a:t>String</a:t>
                      </a:r>
                      <a:r>
                        <a:rPr lang="tr-TR" dirty="0"/>
                        <a:t> (Sonra)</a:t>
                      </a:r>
                    </a:p>
                  </a:txBody>
                  <a:tcPr/>
                </a:tc>
                <a:extLst>
                  <a:ext uri="{0D108BD9-81ED-4DB2-BD59-A6C34878D82A}">
                    <a16:rowId xmlns:a16="http://schemas.microsoft.com/office/drawing/2014/main" val="10000"/>
                  </a:ext>
                </a:extLst>
              </a:tr>
              <a:tr h="370840">
                <a:tc>
                  <a:txBody>
                    <a:bodyPr/>
                    <a:lstStyle/>
                    <a:p>
                      <a:r>
                        <a:rPr lang="tr-TR" dirty="0"/>
                        <a:t>1</a:t>
                      </a:r>
                    </a:p>
                  </a:txBody>
                  <a:tcPr/>
                </a:tc>
                <a:tc>
                  <a:txBody>
                    <a:bodyPr/>
                    <a:lstStyle/>
                    <a:p>
                      <a:r>
                        <a:rPr lang="tr-TR" b="1" dirty="0">
                          <a:solidFill>
                            <a:schemeClr val="tx1"/>
                          </a:solidFill>
                        </a:rPr>
                        <a:t>011</a:t>
                      </a:r>
                      <a:r>
                        <a:rPr lang="tr-TR" b="1" dirty="0">
                          <a:solidFill>
                            <a:srgbClr val="FF0000"/>
                          </a:solidFill>
                        </a:rPr>
                        <a:t>1</a:t>
                      </a:r>
                      <a:r>
                        <a:rPr lang="tr-TR" b="1" dirty="0">
                          <a:solidFill>
                            <a:schemeClr val="tx1"/>
                          </a:solidFill>
                        </a:rPr>
                        <a:t>0</a:t>
                      </a:r>
                    </a:p>
                  </a:txBody>
                  <a:tcPr/>
                </a:tc>
                <a:tc>
                  <a:txBody>
                    <a:bodyPr/>
                    <a:lstStyle/>
                    <a:p>
                      <a:r>
                        <a:rPr lang="tr-TR" b="1" dirty="0">
                          <a:solidFill>
                            <a:schemeClr val="tx1"/>
                          </a:solidFill>
                        </a:rPr>
                        <a:t>011</a:t>
                      </a:r>
                      <a:r>
                        <a:rPr lang="tr-TR" b="1" dirty="0">
                          <a:solidFill>
                            <a:srgbClr val="FF0000"/>
                          </a:solidFill>
                        </a:rPr>
                        <a:t>0</a:t>
                      </a:r>
                      <a:r>
                        <a:rPr lang="tr-TR" b="1" dirty="0">
                          <a:solidFill>
                            <a:schemeClr val="tx1"/>
                          </a:solidFill>
                        </a:rPr>
                        <a:t>0</a:t>
                      </a:r>
                    </a:p>
                  </a:txBody>
                  <a:tcPr/>
                </a:tc>
                <a:extLst>
                  <a:ext uri="{0D108BD9-81ED-4DB2-BD59-A6C34878D82A}">
                    <a16:rowId xmlns:a16="http://schemas.microsoft.com/office/drawing/2014/main" val="10001"/>
                  </a:ext>
                </a:extLst>
              </a:tr>
              <a:tr h="370840">
                <a:tc>
                  <a:txBody>
                    <a:bodyPr/>
                    <a:lstStyle/>
                    <a:p>
                      <a:r>
                        <a:rPr lang="tr-TR" dirty="0"/>
                        <a:t>2</a:t>
                      </a:r>
                    </a:p>
                  </a:txBody>
                  <a:tcPr/>
                </a:tc>
                <a:tc>
                  <a:txBody>
                    <a:bodyPr/>
                    <a:lstStyle/>
                    <a:p>
                      <a:r>
                        <a:rPr lang="tr-TR" b="1" dirty="0">
                          <a:solidFill>
                            <a:schemeClr val="tx1"/>
                          </a:solidFill>
                        </a:rPr>
                        <a:t>01101</a:t>
                      </a:r>
                    </a:p>
                  </a:txBody>
                  <a:tcPr/>
                </a:tc>
                <a:tc>
                  <a:txBody>
                    <a:bodyPr/>
                    <a:lstStyle/>
                    <a:p>
                      <a:r>
                        <a:rPr lang="tr-TR" b="1" dirty="0">
                          <a:solidFill>
                            <a:schemeClr val="tx1"/>
                          </a:solidFill>
                        </a:rPr>
                        <a:t>01101</a:t>
                      </a:r>
                    </a:p>
                  </a:txBody>
                  <a:tcPr/>
                </a:tc>
                <a:extLst>
                  <a:ext uri="{0D108BD9-81ED-4DB2-BD59-A6C34878D82A}">
                    <a16:rowId xmlns:a16="http://schemas.microsoft.com/office/drawing/2014/main" val="10002"/>
                  </a:ext>
                </a:extLst>
              </a:tr>
              <a:tr h="370840">
                <a:tc>
                  <a:txBody>
                    <a:bodyPr/>
                    <a:lstStyle/>
                    <a:p>
                      <a:r>
                        <a:rPr lang="tr-TR" dirty="0"/>
                        <a:t>2</a:t>
                      </a:r>
                    </a:p>
                  </a:txBody>
                  <a:tcPr/>
                </a:tc>
                <a:tc>
                  <a:txBody>
                    <a:bodyPr/>
                    <a:lstStyle/>
                    <a:p>
                      <a:r>
                        <a:rPr lang="tr-TR" b="1" dirty="0">
                          <a:solidFill>
                            <a:schemeClr val="tx1"/>
                          </a:solidFill>
                        </a:rPr>
                        <a:t>01111</a:t>
                      </a:r>
                    </a:p>
                  </a:txBody>
                  <a:tcPr/>
                </a:tc>
                <a:tc>
                  <a:txBody>
                    <a:bodyPr/>
                    <a:lstStyle/>
                    <a:p>
                      <a:r>
                        <a:rPr lang="tr-TR" b="1" dirty="0">
                          <a:solidFill>
                            <a:schemeClr val="tx1"/>
                          </a:solidFill>
                        </a:rPr>
                        <a:t>01111</a:t>
                      </a:r>
                    </a:p>
                  </a:txBody>
                  <a:tcPr/>
                </a:tc>
                <a:extLst>
                  <a:ext uri="{0D108BD9-81ED-4DB2-BD59-A6C34878D82A}">
                    <a16:rowId xmlns:a16="http://schemas.microsoft.com/office/drawing/2014/main" val="10003"/>
                  </a:ext>
                </a:extLst>
              </a:tr>
              <a:tr h="370840">
                <a:tc>
                  <a:txBody>
                    <a:bodyPr/>
                    <a:lstStyle/>
                    <a:p>
                      <a:r>
                        <a:rPr lang="tr-TR" dirty="0"/>
                        <a:t>4</a:t>
                      </a:r>
                    </a:p>
                  </a:txBody>
                  <a:tcPr/>
                </a:tc>
                <a:tc>
                  <a:txBody>
                    <a:bodyPr/>
                    <a:lstStyle/>
                    <a:p>
                      <a:r>
                        <a:rPr lang="tr-TR" b="1" dirty="0">
                          <a:solidFill>
                            <a:schemeClr val="tx1"/>
                          </a:solidFill>
                        </a:rPr>
                        <a:t>10000</a:t>
                      </a:r>
                    </a:p>
                  </a:txBody>
                  <a:tcPr/>
                </a:tc>
                <a:tc>
                  <a:txBody>
                    <a:bodyPr/>
                    <a:lstStyle/>
                    <a:p>
                      <a:r>
                        <a:rPr lang="tr-TR" b="1" dirty="0">
                          <a:solidFill>
                            <a:schemeClr val="tx1"/>
                          </a:solidFill>
                        </a:rPr>
                        <a:t>10000</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67503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618764"/>
          </a:xfrm>
        </p:spPr>
        <p:txBody>
          <a:bodyPr>
            <a:normAutofit fontScale="90000"/>
          </a:bodyPr>
          <a:lstStyle/>
          <a:p>
            <a:r>
              <a:rPr lang="tr-TR" dirty="0"/>
              <a:t>Örnek:</a:t>
            </a:r>
          </a:p>
        </p:txBody>
      </p:sp>
      <p:sp>
        <p:nvSpPr>
          <p:cNvPr id="3" name="İçerik Yer Tutucusu 2"/>
          <p:cNvSpPr>
            <a:spLocks noGrp="1"/>
          </p:cNvSpPr>
          <p:nvPr>
            <p:ph idx="1"/>
          </p:nvPr>
        </p:nvSpPr>
        <p:spPr>
          <a:xfrm>
            <a:off x="2589212" y="1242874"/>
            <a:ext cx="8915400" cy="4657183"/>
          </a:xfrm>
        </p:spPr>
        <p:txBody>
          <a:bodyPr/>
          <a:lstStyle/>
          <a:p>
            <a:pPr algn="just"/>
            <a:r>
              <a:rPr lang="tr-TR" dirty="0"/>
              <a:t>Nesil 2</a:t>
            </a:r>
          </a:p>
          <a:p>
            <a:pPr algn="just"/>
            <a:endParaRPr lang="tr-TR" dirty="0"/>
          </a:p>
        </p:txBody>
      </p:sp>
      <p:graphicFrame>
        <p:nvGraphicFramePr>
          <p:cNvPr id="6" name="Tablo 5"/>
          <p:cNvGraphicFramePr>
            <a:graphicFrameLocks noGrp="1"/>
          </p:cNvGraphicFramePr>
          <p:nvPr>
            <p:extLst>
              <p:ext uri="{D42A27DB-BD31-4B8C-83A1-F6EECF244321}">
                <p14:modId xmlns:p14="http://schemas.microsoft.com/office/powerpoint/2010/main" val="2535883978"/>
              </p:ext>
            </p:extLst>
          </p:nvPr>
        </p:nvGraphicFramePr>
        <p:xfrm>
          <a:off x="2589212" y="1613239"/>
          <a:ext cx="8426014" cy="3626544"/>
        </p:xfrm>
        <a:graphic>
          <a:graphicData uri="http://schemas.openxmlformats.org/drawingml/2006/table">
            <a:tbl>
              <a:tblPr firstRow="1" bandRow="1">
                <a:tableStyleId>{5C22544A-7EE6-4342-B048-85BDC9FD1C3A}</a:tableStyleId>
              </a:tblPr>
              <a:tblGrid>
                <a:gridCol w="1426499">
                  <a:extLst>
                    <a:ext uri="{9D8B030D-6E8A-4147-A177-3AD203B41FA5}">
                      <a16:colId xmlns:a16="http://schemas.microsoft.com/office/drawing/2014/main" val="20000"/>
                    </a:ext>
                  </a:extLst>
                </a:gridCol>
                <a:gridCol w="1730829">
                  <a:extLst>
                    <a:ext uri="{9D8B030D-6E8A-4147-A177-3AD203B41FA5}">
                      <a16:colId xmlns:a16="http://schemas.microsoft.com/office/drawing/2014/main" val="20001"/>
                    </a:ext>
                  </a:extLst>
                </a:gridCol>
                <a:gridCol w="1872343">
                  <a:extLst>
                    <a:ext uri="{9D8B030D-6E8A-4147-A177-3AD203B41FA5}">
                      <a16:colId xmlns:a16="http://schemas.microsoft.com/office/drawing/2014/main" val="20002"/>
                    </a:ext>
                  </a:extLst>
                </a:gridCol>
                <a:gridCol w="1534885">
                  <a:extLst>
                    <a:ext uri="{9D8B030D-6E8A-4147-A177-3AD203B41FA5}">
                      <a16:colId xmlns:a16="http://schemas.microsoft.com/office/drawing/2014/main" val="20003"/>
                    </a:ext>
                  </a:extLst>
                </a:gridCol>
                <a:gridCol w="1861458">
                  <a:extLst>
                    <a:ext uri="{9D8B030D-6E8A-4147-A177-3AD203B41FA5}">
                      <a16:colId xmlns:a16="http://schemas.microsoft.com/office/drawing/2014/main" val="20004"/>
                    </a:ext>
                  </a:extLst>
                </a:gridCol>
              </a:tblGrid>
              <a:tr h="1108198">
                <a:tc>
                  <a:txBody>
                    <a:bodyPr/>
                    <a:lstStyle/>
                    <a:p>
                      <a:pPr algn="ctr"/>
                      <a:r>
                        <a:rPr lang="tr-TR" dirty="0"/>
                        <a:t>Kromozom</a:t>
                      </a:r>
                      <a:r>
                        <a:rPr lang="tr-TR" baseline="0" dirty="0"/>
                        <a:t> No</a:t>
                      </a:r>
                      <a:endParaRPr lang="tr-TR" dirty="0"/>
                    </a:p>
                  </a:txBody>
                  <a:tcPr/>
                </a:tc>
                <a:tc>
                  <a:txBody>
                    <a:bodyPr/>
                    <a:lstStyle/>
                    <a:p>
                      <a:pPr algn="ctr"/>
                      <a:r>
                        <a:rPr lang="tr-TR" dirty="0"/>
                        <a:t>Kromozom </a:t>
                      </a:r>
                      <a:r>
                        <a:rPr lang="tr-TR" dirty="0" err="1"/>
                        <a:t>String</a:t>
                      </a:r>
                      <a:endParaRPr lang="tr-TR" dirty="0"/>
                    </a:p>
                  </a:txBody>
                  <a:tcPr/>
                </a:tc>
                <a:tc>
                  <a:txBody>
                    <a:bodyPr/>
                    <a:lstStyle/>
                    <a:p>
                      <a:pPr algn="ctr"/>
                      <a:r>
                        <a:rPr lang="tr-TR" dirty="0"/>
                        <a:t>Çözülmüş Tamsayı</a:t>
                      </a:r>
                    </a:p>
                  </a:txBody>
                  <a:tcPr/>
                </a:tc>
                <a:tc>
                  <a:txBody>
                    <a:bodyPr/>
                    <a:lstStyle/>
                    <a:p>
                      <a:pPr algn="ctr"/>
                      <a:r>
                        <a:rPr lang="tr-TR" dirty="0"/>
                        <a:t>Uygunluk</a:t>
                      </a:r>
                      <a:r>
                        <a:rPr lang="tr-TR" baseline="0" dirty="0"/>
                        <a:t> Değeri</a:t>
                      </a:r>
                      <a:endParaRPr lang="tr-TR" dirty="0"/>
                    </a:p>
                  </a:txBody>
                  <a:tcPr/>
                </a:tc>
                <a:tc>
                  <a:txBody>
                    <a:bodyPr/>
                    <a:lstStyle/>
                    <a:p>
                      <a:pPr algn="ctr"/>
                      <a:r>
                        <a:rPr lang="tr-TR" dirty="0"/>
                        <a:t>Uygunluk Oranı  % (Toplam Uygunluk)</a:t>
                      </a:r>
                    </a:p>
                  </a:txBody>
                  <a:tcPr/>
                </a:tc>
                <a:extLst>
                  <a:ext uri="{0D108BD9-81ED-4DB2-BD59-A6C34878D82A}">
                    <a16:rowId xmlns:a16="http://schemas.microsoft.com/office/drawing/2014/main" val="10000"/>
                  </a:ext>
                </a:extLst>
              </a:tr>
              <a:tr h="449436">
                <a:tc>
                  <a:txBody>
                    <a:bodyPr/>
                    <a:lstStyle/>
                    <a:p>
                      <a:pPr algn="ctr"/>
                      <a:r>
                        <a:rPr lang="tr-TR" dirty="0"/>
                        <a:t>1</a:t>
                      </a:r>
                    </a:p>
                  </a:txBody>
                  <a:tcPr/>
                </a:tc>
                <a:tc>
                  <a:txBody>
                    <a:bodyPr/>
                    <a:lstStyle/>
                    <a:p>
                      <a:pPr algn="ctr"/>
                      <a:r>
                        <a:rPr lang="tr-TR" dirty="0"/>
                        <a:t>01100</a:t>
                      </a:r>
                    </a:p>
                  </a:txBody>
                  <a:tcPr/>
                </a:tc>
                <a:tc>
                  <a:txBody>
                    <a:bodyPr/>
                    <a:lstStyle/>
                    <a:p>
                      <a:pPr algn="ctr"/>
                      <a:r>
                        <a:rPr lang="tr-TR" dirty="0"/>
                        <a:t>12</a:t>
                      </a:r>
                    </a:p>
                  </a:txBody>
                  <a:tcPr/>
                </a:tc>
                <a:tc>
                  <a:txBody>
                    <a:bodyPr/>
                    <a:lstStyle/>
                    <a:p>
                      <a:pPr algn="ctr"/>
                      <a:r>
                        <a:rPr lang="tr-TR" dirty="0"/>
                        <a:t>216</a:t>
                      </a:r>
                    </a:p>
                  </a:txBody>
                  <a:tcPr/>
                </a:tc>
                <a:tc>
                  <a:txBody>
                    <a:bodyPr/>
                    <a:lstStyle/>
                    <a:p>
                      <a:pPr algn="ctr"/>
                      <a:r>
                        <a:rPr lang="tr-TR" dirty="0"/>
                        <a:t>24,4</a:t>
                      </a:r>
                    </a:p>
                  </a:txBody>
                  <a:tcPr/>
                </a:tc>
                <a:extLst>
                  <a:ext uri="{0D108BD9-81ED-4DB2-BD59-A6C34878D82A}">
                    <a16:rowId xmlns:a16="http://schemas.microsoft.com/office/drawing/2014/main" val="10001"/>
                  </a:ext>
                </a:extLst>
              </a:tr>
              <a:tr h="449436">
                <a:tc>
                  <a:txBody>
                    <a:bodyPr/>
                    <a:lstStyle/>
                    <a:p>
                      <a:pPr algn="ctr"/>
                      <a:r>
                        <a:rPr lang="tr-TR" dirty="0"/>
                        <a:t>2</a:t>
                      </a:r>
                    </a:p>
                  </a:txBody>
                  <a:tcPr/>
                </a:tc>
                <a:tc>
                  <a:txBody>
                    <a:bodyPr/>
                    <a:lstStyle/>
                    <a:p>
                      <a:pPr algn="ctr"/>
                      <a:r>
                        <a:rPr lang="tr-TR" dirty="0"/>
                        <a:t>01101</a:t>
                      </a:r>
                    </a:p>
                  </a:txBody>
                  <a:tcPr/>
                </a:tc>
                <a:tc>
                  <a:txBody>
                    <a:bodyPr/>
                    <a:lstStyle/>
                    <a:p>
                      <a:pPr algn="ctr"/>
                      <a:r>
                        <a:rPr lang="tr-TR" dirty="0"/>
                        <a:t>13</a:t>
                      </a:r>
                    </a:p>
                  </a:txBody>
                  <a:tcPr/>
                </a:tc>
                <a:tc>
                  <a:txBody>
                    <a:bodyPr/>
                    <a:lstStyle/>
                    <a:p>
                      <a:pPr algn="ctr"/>
                      <a:r>
                        <a:rPr lang="tr-TR" dirty="0"/>
                        <a:t>221</a:t>
                      </a:r>
                    </a:p>
                  </a:txBody>
                  <a:tcPr/>
                </a:tc>
                <a:tc>
                  <a:txBody>
                    <a:bodyPr/>
                    <a:lstStyle/>
                    <a:p>
                      <a:pPr algn="ctr"/>
                      <a:r>
                        <a:rPr lang="tr-TR" dirty="0"/>
                        <a:t>24,9</a:t>
                      </a:r>
                    </a:p>
                  </a:txBody>
                  <a:tcPr/>
                </a:tc>
                <a:extLst>
                  <a:ext uri="{0D108BD9-81ED-4DB2-BD59-A6C34878D82A}">
                    <a16:rowId xmlns:a16="http://schemas.microsoft.com/office/drawing/2014/main" val="10002"/>
                  </a:ext>
                </a:extLst>
              </a:tr>
              <a:tr h="449436">
                <a:tc>
                  <a:txBody>
                    <a:bodyPr/>
                    <a:lstStyle/>
                    <a:p>
                      <a:pPr algn="ctr"/>
                      <a:r>
                        <a:rPr lang="tr-TR" b="1" dirty="0"/>
                        <a:t>3</a:t>
                      </a:r>
                    </a:p>
                  </a:txBody>
                  <a:tcPr/>
                </a:tc>
                <a:tc>
                  <a:txBody>
                    <a:bodyPr/>
                    <a:lstStyle/>
                    <a:p>
                      <a:pPr algn="ctr"/>
                      <a:r>
                        <a:rPr lang="tr-TR" b="1" dirty="0"/>
                        <a:t>01111</a:t>
                      </a:r>
                    </a:p>
                  </a:txBody>
                  <a:tcPr/>
                </a:tc>
                <a:tc>
                  <a:txBody>
                    <a:bodyPr/>
                    <a:lstStyle/>
                    <a:p>
                      <a:pPr algn="ctr"/>
                      <a:r>
                        <a:rPr lang="tr-TR" b="1" dirty="0"/>
                        <a:t>15</a:t>
                      </a:r>
                    </a:p>
                  </a:txBody>
                  <a:tcPr/>
                </a:tc>
                <a:tc>
                  <a:txBody>
                    <a:bodyPr/>
                    <a:lstStyle/>
                    <a:p>
                      <a:pPr algn="ctr"/>
                      <a:r>
                        <a:rPr lang="tr-TR" b="1" dirty="0"/>
                        <a:t>225</a:t>
                      </a:r>
                    </a:p>
                  </a:txBody>
                  <a:tcPr/>
                </a:tc>
                <a:tc>
                  <a:txBody>
                    <a:bodyPr/>
                    <a:lstStyle/>
                    <a:p>
                      <a:pPr algn="ctr"/>
                      <a:r>
                        <a:rPr lang="tr-TR" b="1" dirty="0"/>
                        <a:t>25,4</a:t>
                      </a:r>
                    </a:p>
                  </a:txBody>
                  <a:tcPr/>
                </a:tc>
                <a:extLst>
                  <a:ext uri="{0D108BD9-81ED-4DB2-BD59-A6C34878D82A}">
                    <a16:rowId xmlns:a16="http://schemas.microsoft.com/office/drawing/2014/main" val="10003"/>
                  </a:ext>
                </a:extLst>
              </a:tr>
              <a:tr h="449436">
                <a:tc>
                  <a:txBody>
                    <a:bodyPr/>
                    <a:lstStyle/>
                    <a:p>
                      <a:pPr algn="ctr"/>
                      <a:r>
                        <a:rPr lang="tr-TR" dirty="0"/>
                        <a:t>4</a:t>
                      </a:r>
                    </a:p>
                  </a:txBody>
                  <a:tcPr/>
                </a:tc>
                <a:tc>
                  <a:txBody>
                    <a:bodyPr/>
                    <a:lstStyle/>
                    <a:p>
                      <a:pPr algn="ctr"/>
                      <a:r>
                        <a:rPr lang="tr-TR" dirty="0"/>
                        <a:t>10000</a:t>
                      </a:r>
                    </a:p>
                  </a:txBody>
                  <a:tcPr/>
                </a:tc>
                <a:tc>
                  <a:txBody>
                    <a:bodyPr/>
                    <a:lstStyle/>
                    <a:p>
                      <a:pPr algn="ctr"/>
                      <a:r>
                        <a:rPr lang="tr-TR" dirty="0"/>
                        <a:t>16</a:t>
                      </a:r>
                    </a:p>
                  </a:txBody>
                  <a:tcPr/>
                </a:tc>
                <a:tc>
                  <a:txBody>
                    <a:bodyPr/>
                    <a:lstStyle/>
                    <a:p>
                      <a:pPr algn="ctr"/>
                      <a:r>
                        <a:rPr lang="tr-TR" dirty="0"/>
                        <a:t>224</a:t>
                      </a:r>
                    </a:p>
                  </a:txBody>
                  <a:tcPr/>
                </a:tc>
                <a:tc>
                  <a:txBody>
                    <a:bodyPr/>
                    <a:lstStyle/>
                    <a:p>
                      <a:pPr algn="ctr"/>
                      <a:r>
                        <a:rPr lang="tr-TR" dirty="0"/>
                        <a:t>25,3</a:t>
                      </a:r>
                    </a:p>
                  </a:txBody>
                  <a:tcPr/>
                </a:tc>
                <a:extLst>
                  <a:ext uri="{0D108BD9-81ED-4DB2-BD59-A6C34878D82A}">
                    <a16:rowId xmlns:a16="http://schemas.microsoft.com/office/drawing/2014/main" val="10004"/>
                  </a:ext>
                </a:extLst>
              </a:tr>
              <a:tr h="449436">
                <a:tc>
                  <a:txBody>
                    <a:bodyPr/>
                    <a:lstStyle/>
                    <a:p>
                      <a:pPr algn="ctr"/>
                      <a:endParaRPr lang="tr-TR" dirty="0"/>
                    </a:p>
                  </a:txBody>
                  <a:tcPr/>
                </a:tc>
                <a:tc>
                  <a:txBody>
                    <a:bodyPr/>
                    <a:lstStyle/>
                    <a:p>
                      <a:pPr algn="ctr"/>
                      <a:endParaRPr lang="tr-TR"/>
                    </a:p>
                  </a:txBody>
                  <a:tcPr/>
                </a:tc>
                <a:tc>
                  <a:txBody>
                    <a:bodyPr/>
                    <a:lstStyle/>
                    <a:p>
                      <a:pPr algn="ctr"/>
                      <a:endParaRPr lang="tr-TR" dirty="0"/>
                    </a:p>
                  </a:txBody>
                  <a:tcPr/>
                </a:tc>
                <a:tc>
                  <a:txBody>
                    <a:bodyPr/>
                    <a:lstStyle/>
                    <a:p>
                      <a:pPr algn="ctr"/>
                      <a:r>
                        <a:rPr lang="tr-TR" dirty="0"/>
                        <a:t>886</a:t>
                      </a:r>
                    </a:p>
                    <a:p>
                      <a:pPr algn="ctr"/>
                      <a:endParaRPr lang="tr-TR" dirty="0"/>
                    </a:p>
                  </a:txBody>
                  <a:tcPr/>
                </a:tc>
                <a:tc>
                  <a:txBody>
                    <a:bodyPr/>
                    <a:lstStyle/>
                    <a:p>
                      <a:pPr algn="ctr"/>
                      <a:r>
                        <a:rPr lang="tr-TR" dirty="0"/>
                        <a:t>100</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57277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618764"/>
          </a:xfrm>
        </p:spPr>
        <p:txBody>
          <a:bodyPr>
            <a:normAutofit fontScale="90000"/>
          </a:bodyPr>
          <a:lstStyle/>
          <a:p>
            <a:r>
              <a:rPr lang="tr-TR" dirty="0"/>
              <a:t>Örnek 2:İki Değişken içeren denklem</a:t>
            </a: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2589212" y="1242874"/>
                <a:ext cx="8915400" cy="4657183"/>
              </a:xfrm>
            </p:spPr>
            <p:txBody>
              <a:bodyPr>
                <a:normAutofit/>
              </a:bodyPr>
              <a:lstStyle/>
              <a:p>
                <a:pPr algn="just"/>
                <a14:m>
                  <m:oMath xmlns:m="http://schemas.openxmlformats.org/officeDocument/2006/math">
                    <m:r>
                      <a:rPr lang="tr-TR" b="0" i="1" smtClean="0">
                        <a:latin typeface="Cambria Math" panose="02040503050406030204" pitchFamily="18" charset="0"/>
                      </a:rPr>
                      <m:t>𝐹</m:t>
                    </m:r>
                    <m:d>
                      <m:dPr>
                        <m:ctrlPr>
                          <a:rPr lang="tr-TR" b="0" i="1" smtClean="0">
                            <a:latin typeface="Cambria Math" panose="02040503050406030204" pitchFamily="18" charset="0"/>
                          </a:rPr>
                        </m:ctrlPr>
                      </m:dP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𝑥</m:t>
                            </m:r>
                          </m:e>
                          <m:sub>
                            <m:r>
                              <a:rPr lang="tr-TR" b="0" i="1" smtClean="0">
                                <a:latin typeface="Cambria Math" panose="02040503050406030204" pitchFamily="18" charset="0"/>
                              </a:rPr>
                              <m:t>1</m:t>
                            </m:r>
                          </m:sub>
                        </m:sSub>
                        <m:r>
                          <a:rPr lang="tr-TR" b="0" i="1" smtClean="0">
                            <a:latin typeface="Cambria Math" panose="02040503050406030204" pitchFamily="18" charset="0"/>
                          </a:rPr>
                          <m:t>,</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𝑥</m:t>
                            </m:r>
                          </m:e>
                          <m:sub>
                            <m:r>
                              <a:rPr lang="tr-TR" b="0" i="1" smtClean="0">
                                <a:latin typeface="Cambria Math" panose="02040503050406030204" pitchFamily="18" charset="0"/>
                              </a:rPr>
                              <m:t>2</m:t>
                            </m:r>
                          </m:sub>
                        </m:sSub>
                      </m:e>
                    </m:d>
                    <m:r>
                      <a:rPr lang="tr-TR" b="0" i="1" smtClean="0">
                        <a:latin typeface="Cambria Math" panose="02040503050406030204" pitchFamily="18" charset="0"/>
                      </a:rPr>
                      <m:t>=21.5+</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𝑥</m:t>
                        </m:r>
                      </m:e>
                      <m:sub>
                        <m:r>
                          <a:rPr lang="tr-TR" b="0" i="1" smtClean="0">
                            <a:latin typeface="Cambria Math" panose="02040503050406030204" pitchFamily="18" charset="0"/>
                          </a:rPr>
                          <m:t>1</m:t>
                        </m:r>
                      </m:sub>
                    </m:sSub>
                    <m:func>
                      <m:funcPr>
                        <m:ctrlPr>
                          <a:rPr lang="tr-TR" b="0" i="1" smtClean="0">
                            <a:latin typeface="Cambria Math" panose="02040503050406030204" pitchFamily="18" charset="0"/>
                          </a:rPr>
                        </m:ctrlPr>
                      </m:funcPr>
                      <m:fName>
                        <m:r>
                          <m:rPr>
                            <m:sty m:val="p"/>
                          </m:rPr>
                          <a:rPr lang="tr-TR" b="0" i="0" smtClean="0">
                            <a:latin typeface="Cambria Math" panose="02040503050406030204" pitchFamily="18" charset="0"/>
                          </a:rPr>
                          <m:t>sin</m:t>
                        </m:r>
                      </m:fName>
                      <m:e>
                        <m:r>
                          <a:rPr lang="tr-TR" b="0" i="1" smtClean="0">
                            <a:latin typeface="Cambria Math" panose="02040503050406030204" pitchFamily="18" charset="0"/>
                          </a:rPr>
                          <m:t>(4</m:t>
                        </m:r>
                        <m:r>
                          <a:rPr lang="tr-TR" b="0" i="1" smtClean="0">
                            <a:latin typeface="Cambria Math" panose="02040503050406030204" pitchFamily="18" charset="0"/>
                            <a:ea typeface="Cambria Math" panose="02040503050406030204" pitchFamily="18" charset="0"/>
                          </a:rPr>
                          <m:t>𝜋</m:t>
                        </m:r>
                      </m:e>
                    </m:func>
                    <m:sSub>
                      <m:sSubPr>
                        <m:ctrlPr>
                          <a:rPr lang="tr-TR" b="0" i="1" smtClean="0">
                            <a:latin typeface="Cambria Math" panose="02040503050406030204" pitchFamily="18" charset="0"/>
                          </a:rPr>
                        </m:ctrlPr>
                      </m:sSubPr>
                      <m:e>
                        <m:r>
                          <a:rPr lang="tr-TR" b="0" i="1" smtClean="0">
                            <a:latin typeface="Cambria Math" panose="02040503050406030204" pitchFamily="18" charset="0"/>
                          </a:rPr>
                          <m:t>𝑥</m:t>
                        </m:r>
                      </m:e>
                      <m:sub>
                        <m:r>
                          <a:rPr lang="tr-TR" b="0" i="1" smtClean="0">
                            <a:latin typeface="Cambria Math" panose="02040503050406030204" pitchFamily="18" charset="0"/>
                          </a:rPr>
                          <m:t>1</m:t>
                        </m:r>
                      </m:sub>
                    </m:sSub>
                    <m:r>
                      <a:rPr lang="tr-TR" b="0" i="1" smtClean="0">
                        <a:latin typeface="Cambria Math" panose="02040503050406030204" pitchFamily="18" charset="0"/>
                      </a:rPr>
                      <m:t>)+</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𝑥</m:t>
                        </m:r>
                      </m:e>
                      <m:sub>
                        <m:r>
                          <a:rPr lang="tr-TR" b="0" i="1" smtClean="0">
                            <a:latin typeface="Cambria Math" panose="02040503050406030204" pitchFamily="18" charset="0"/>
                          </a:rPr>
                          <m:t>2</m:t>
                        </m:r>
                      </m:sub>
                    </m:sSub>
                    <m:func>
                      <m:funcPr>
                        <m:ctrlPr>
                          <a:rPr lang="tr-TR" b="0" i="1" smtClean="0">
                            <a:latin typeface="Cambria Math" panose="02040503050406030204" pitchFamily="18" charset="0"/>
                          </a:rPr>
                        </m:ctrlPr>
                      </m:funcPr>
                      <m:fName>
                        <m:r>
                          <m:rPr>
                            <m:sty m:val="p"/>
                          </m:rPr>
                          <a:rPr lang="tr-TR" b="0" i="0" smtClean="0">
                            <a:latin typeface="Cambria Math" panose="02040503050406030204" pitchFamily="18" charset="0"/>
                          </a:rPr>
                          <m:t>sin</m:t>
                        </m:r>
                      </m:fName>
                      <m:e>
                        <m:r>
                          <a:rPr lang="tr-TR" b="0" i="1" smtClean="0">
                            <a:latin typeface="Cambria Math" panose="02040503050406030204" pitchFamily="18" charset="0"/>
                          </a:rPr>
                          <m:t>(20</m:t>
                        </m:r>
                        <m:r>
                          <a:rPr lang="tr-TR" b="0" i="1" smtClean="0">
                            <a:latin typeface="Cambria Math" panose="02040503050406030204" pitchFamily="18" charset="0"/>
                            <a:ea typeface="Cambria Math" panose="02040503050406030204" pitchFamily="18" charset="0"/>
                          </a:rPr>
                          <m:t>𝜋</m:t>
                        </m:r>
                        <m:sSub>
                          <m:sSubPr>
                            <m:ctrlPr>
                              <a:rPr lang="tr-TR" b="0" i="1" smtClean="0">
                                <a:latin typeface="Cambria Math" panose="02040503050406030204" pitchFamily="18" charset="0"/>
                                <a:ea typeface="Cambria Math" panose="02040503050406030204" pitchFamily="18" charset="0"/>
                              </a:rPr>
                            </m:ctrlPr>
                          </m:sSubPr>
                          <m:e>
                            <m:r>
                              <a:rPr lang="tr-TR" b="0" i="1" smtClean="0">
                                <a:latin typeface="Cambria Math" panose="02040503050406030204" pitchFamily="18" charset="0"/>
                                <a:ea typeface="Cambria Math" panose="02040503050406030204" pitchFamily="18" charset="0"/>
                              </a:rPr>
                              <m:t>𝑥</m:t>
                            </m:r>
                          </m:e>
                          <m:sub>
                            <m:r>
                              <a:rPr lang="tr-TR" b="0" i="1" smtClean="0">
                                <a:latin typeface="Cambria Math" panose="02040503050406030204" pitchFamily="18" charset="0"/>
                                <a:ea typeface="Cambria Math" panose="02040503050406030204" pitchFamily="18" charset="0"/>
                              </a:rPr>
                              <m:t>2</m:t>
                            </m:r>
                          </m:sub>
                        </m:sSub>
                        <m:r>
                          <a:rPr lang="tr-TR" b="0" i="1" smtClean="0">
                            <a:latin typeface="Cambria Math" panose="02040503050406030204" pitchFamily="18" charset="0"/>
                            <a:ea typeface="Cambria Math" panose="02040503050406030204" pitchFamily="18" charset="0"/>
                          </a:rPr>
                          <m:t>)</m:t>
                        </m:r>
                      </m:e>
                    </m:func>
                  </m:oMath>
                </a14:m>
                <a:r>
                  <a:rPr lang="tr-TR" dirty="0"/>
                  <a:t> </a:t>
                </a:r>
                <a14:m>
                  <m:oMath xmlns:m="http://schemas.openxmlformats.org/officeDocument/2006/math">
                    <m:r>
                      <a:rPr lang="tr-TR" b="0" i="1" dirty="0" smtClean="0">
                        <a:latin typeface="Cambria Math" panose="02040503050406030204" pitchFamily="18" charset="0"/>
                      </a:rPr>
                      <m:t>−3</m:t>
                    </m:r>
                    <m:r>
                      <a:rPr lang="tr-TR" b="0" i="1" dirty="0" smtClean="0">
                        <a:latin typeface="Cambria Math" panose="02040503050406030204" pitchFamily="18" charset="0"/>
                        <a:ea typeface="Cambria Math" panose="02040503050406030204" pitchFamily="18" charset="0"/>
                      </a:rPr>
                      <m:t>≤</m:t>
                    </m:r>
                    <m:sSub>
                      <m:sSubPr>
                        <m:ctrlPr>
                          <a:rPr lang="tr-TR" b="0" i="1" dirty="0" smtClean="0">
                            <a:latin typeface="Cambria Math" panose="02040503050406030204" pitchFamily="18" charset="0"/>
                            <a:ea typeface="Cambria Math" panose="02040503050406030204" pitchFamily="18" charset="0"/>
                          </a:rPr>
                        </m:ctrlPr>
                      </m:sSubPr>
                      <m:e>
                        <m:r>
                          <a:rPr lang="tr-TR" b="0" i="1" dirty="0" smtClean="0">
                            <a:latin typeface="Cambria Math" panose="02040503050406030204" pitchFamily="18" charset="0"/>
                            <a:ea typeface="Cambria Math" panose="02040503050406030204" pitchFamily="18" charset="0"/>
                          </a:rPr>
                          <m:t>𝑥</m:t>
                        </m:r>
                      </m:e>
                      <m:sub>
                        <m:r>
                          <a:rPr lang="tr-TR" b="0" i="1" dirty="0" smtClean="0">
                            <a:latin typeface="Cambria Math" panose="02040503050406030204" pitchFamily="18" charset="0"/>
                            <a:ea typeface="Cambria Math" panose="02040503050406030204" pitchFamily="18" charset="0"/>
                          </a:rPr>
                          <m:t>1</m:t>
                        </m:r>
                      </m:sub>
                    </m:sSub>
                    <m:r>
                      <a:rPr lang="tr-TR" b="0" i="1" dirty="0" smtClean="0">
                        <a:latin typeface="Cambria Math" panose="02040503050406030204" pitchFamily="18" charset="0"/>
                        <a:ea typeface="Cambria Math" panose="02040503050406030204" pitchFamily="18" charset="0"/>
                      </a:rPr>
                      <m:t>≤12.1</m:t>
                    </m:r>
                  </m:oMath>
                </a14:m>
                <a:r>
                  <a:rPr lang="tr-TR" dirty="0"/>
                  <a:t> ,</a:t>
                </a:r>
                <a14:m>
                  <m:oMath xmlns:m="http://schemas.openxmlformats.org/officeDocument/2006/math">
                    <m:r>
                      <a:rPr lang="tr-TR" b="0" i="1" dirty="0" smtClean="0">
                        <a:latin typeface="Cambria Math" panose="02040503050406030204" pitchFamily="18" charset="0"/>
                      </a:rPr>
                      <m:t>4.1</m:t>
                    </m:r>
                    <m:r>
                      <a:rPr lang="tr-TR" i="1" dirty="0">
                        <a:latin typeface="Cambria Math" panose="02040503050406030204" pitchFamily="18" charset="0"/>
                        <a:ea typeface="Cambria Math" panose="02040503050406030204" pitchFamily="18" charset="0"/>
                      </a:rPr>
                      <m:t>≤</m:t>
                    </m:r>
                    <m:sSub>
                      <m:sSubPr>
                        <m:ctrlPr>
                          <a:rPr lang="tr-TR" i="1" dirty="0">
                            <a:latin typeface="Cambria Math" panose="02040503050406030204" pitchFamily="18" charset="0"/>
                            <a:ea typeface="Cambria Math" panose="02040503050406030204" pitchFamily="18" charset="0"/>
                          </a:rPr>
                        </m:ctrlPr>
                      </m:sSubPr>
                      <m:e>
                        <m:r>
                          <a:rPr lang="tr-TR" b="0" i="1" dirty="0" smtClean="0">
                            <a:latin typeface="Cambria Math" panose="02040503050406030204" pitchFamily="18" charset="0"/>
                            <a:ea typeface="Cambria Math" panose="02040503050406030204" pitchFamily="18" charset="0"/>
                          </a:rPr>
                          <m:t>𝑥</m:t>
                        </m:r>
                      </m:e>
                      <m:sub>
                        <m:r>
                          <a:rPr lang="tr-TR" b="0" i="1" dirty="0" smtClean="0">
                            <a:latin typeface="Cambria Math" panose="02040503050406030204" pitchFamily="18" charset="0"/>
                            <a:ea typeface="Cambria Math" panose="02040503050406030204" pitchFamily="18" charset="0"/>
                          </a:rPr>
                          <m:t>2</m:t>
                        </m:r>
                      </m:sub>
                    </m:sSub>
                    <m:r>
                      <a:rPr lang="tr-TR" i="1" dirty="0">
                        <a:latin typeface="Cambria Math" panose="02040503050406030204" pitchFamily="18" charset="0"/>
                        <a:ea typeface="Cambria Math" panose="02040503050406030204" pitchFamily="18" charset="0"/>
                      </a:rPr>
                      <m:t>≤</m:t>
                    </m:r>
                    <m:r>
                      <a:rPr lang="tr-TR" b="0" i="1" dirty="0" smtClean="0">
                        <a:latin typeface="Cambria Math" panose="02040503050406030204" pitchFamily="18" charset="0"/>
                        <a:ea typeface="Cambria Math" panose="02040503050406030204" pitchFamily="18" charset="0"/>
                      </a:rPr>
                      <m:t>5</m:t>
                    </m:r>
                    <m:r>
                      <a:rPr lang="tr-TR" i="1" dirty="0">
                        <a:latin typeface="Cambria Math" panose="02040503050406030204" pitchFamily="18" charset="0"/>
                        <a:ea typeface="Cambria Math" panose="02040503050406030204" pitchFamily="18" charset="0"/>
                      </a:rPr>
                      <m:t>.</m:t>
                    </m:r>
                    <m:r>
                      <a:rPr lang="tr-TR" b="0" i="1" dirty="0" smtClean="0">
                        <a:latin typeface="Cambria Math" panose="02040503050406030204" pitchFamily="18" charset="0"/>
                        <a:ea typeface="Cambria Math" panose="02040503050406030204" pitchFamily="18" charset="0"/>
                      </a:rPr>
                      <m:t>8</m:t>
                    </m:r>
                  </m:oMath>
                </a14:m>
                <a:endParaRPr lang="tr-TR" dirty="0"/>
              </a:p>
              <a:p>
                <a:pPr algn="just"/>
                <a:r>
                  <a:rPr lang="tr-TR" dirty="0"/>
                  <a:t>F </a:t>
                </a:r>
                <a:r>
                  <a:rPr lang="tr-TR" dirty="0" err="1"/>
                  <a:t>max</a:t>
                </a:r>
                <a:r>
                  <a:rPr lang="tr-TR" dirty="0"/>
                  <a:t>=?</a:t>
                </a:r>
              </a:p>
              <a:p>
                <a:pPr algn="just"/>
                <a:r>
                  <a:rPr lang="tr-TR" dirty="0"/>
                  <a:t>Popülasyon Boyutu=20, </a:t>
                </a:r>
                <a:r>
                  <a:rPr lang="tr-TR" dirty="0" err="1"/>
                  <a:t>Pçap</a:t>
                </a:r>
                <a:r>
                  <a:rPr lang="tr-TR" dirty="0"/>
                  <a:t>=0,25, </a:t>
                </a:r>
                <a:r>
                  <a:rPr lang="tr-TR" dirty="0" err="1"/>
                  <a:t>Pmut</a:t>
                </a:r>
                <a:r>
                  <a:rPr lang="tr-TR" dirty="0"/>
                  <a:t>=0,01 Hassasiyet=4 </a:t>
                </a:r>
                <a:r>
                  <a:rPr lang="tr-TR" dirty="0" err="1"/>
                  <a:t>decimal</a:t>
                </a:r>
                <a:endParaRPr lang="tr-TR" dirty="0"/>
              </a:p>
              <a:p>
                <a:pPr algn="just"/>
                <a:endParaRPr lang="tr-TR" dirty="0"/>
              </a:p>
              <a:p>
                <a:pPr algn="just"/>
                <a:r>
                  <a:rPr lang="tr-TR" dirty="0"/>
                  <a:t>X1=|(-3)-(12.1)|=15.1 ve X2 =|(4.1)-(5.8)|=1.7 ve hassasiyet için 15.1*10000=151000, 1.7*1000=17000 elde edilir.</a:t>
                </a:r>
              </a:p>
              <a:p>
                <a:pPr algn="just"/>
                <a:endParaRPr lang="tr-TR" i="1" dirty="0">
                  <a:latin typeface="Cambria Math" panose="02040503050406030204" pitchFamily="18" charset="0"/>
                </a:endParaRPr>
              </a:p>
              <a:p>
                <a:pPr algn="just"/>
                <a14:m>
                  <m:oMath xmlns:m="http://schemas.openxmlformats.org/officeDocument/2006/math">
                    <m:sSup>
                      <m:sSupPr>
                        <m:ctrlPr>
                          <a:rPr lang="tr-TR" i="1" smtClean="0">
                            <a:latin typeface="Cambria Math" panose="02040503050406030204" pitchFamily="18" charset="0"/>
                          </a:rPr>
                        </m:ctrlPr>
                      </m:sSupPr>
                      <m:e>
                        <m:r>
                          <a:rPr lang="tr-TR" b="0" i="1" smtClean="0">
                            <a:latin typeface="Cambria Math" panose="02040503050406030204" pitchFamily="18" charset="0"/>
                          </a:rPr>
                          <m:t>2</m:t>
                        </m:r>
                      </m:e>
                      <m:sup>
                        <m:r>
                          <a:rPr lang="tr-TR" b="0" i="1" smtClean="0">
                            <a:latin typeface="Cambria Math" panose="02040503050406030204" pitchFamily="18" charset="0"/>
                          </a:rPr>
                          <m:t>17</m:t>
                        </m:r>
                      </m:sup>
                    </m:sSup>
                    <m:r>
                      <a:rPr lang="tr-TR" i="1" smtClean="0">
                        <a:latin typeface="Cambria Math" panose="02040503050406030204" pitchFamily="18" charset="0"/>
                        <a:ea typeface="Cambria Math" panose="02040503050406030204" pitchFamily="18" charset="0"/>
                      </a:rPr>
                      <m:t>&lt;</m:t>
                    </m:r>
                    <m:r>
                      <a:rPr lang="tr-TR" b="0" i="1" smtClean="0">
                        <a:latin typeface="Cambria Math" panose="02040503050406030204" pitchFamily="18" charset="0"/>
                        <a:ea typeface="Cambria Math" panose="02040503050406030204" pitchFamily="18" charset="0"/>
                      </a:rPr>
                      <m:t>151000&lt;</m:t>
                    </m:r>
                    <m:sSup>
                      <m:sSupPr>
                        <m:ctrlPr>
                          <a:rPr lang="tr-TR" b="0" i="1" smtClean="0">
                            <a:latin typeface="Cambria Math" panose="02040503050406030204" pitchFamily="18" charset="0"/>
                            <a:ea typeface="Cambria Math" panose="02040503050406030204" pitchFamily="18" charset="0"/>
                          </a:rPr>
                        </m:ctrlPr>
                      </m:sSupPr>
                      <m:e>
                        <m:r>
                          <a:rPr lang="tr-TR" b="0" i="1" smtClean="0">
                            <a:latin typeface="Cambria Math" panose="02040503050406030204" pitchFamily="18" charset="0"/>
                            <a:ea typeface="Cambria Math" panose="02040503050406030204" pitchFamily="18" charset="0"/>
                          </a:rPr>
                          <m:t>2</m:t>
                        </m:r>
                      </m:e>
                      <m:sup>
                        <m:r>
                          <a:rPr lang="tr-TR" b="0" i="1" smtClean="0">
                            <a:latin typeface="Cambria Math" panose="02040503050406030204" pitchFamily="18" charset="0"/>
                            <a:ea typeface="Cambria Math" panose="02040503050406030204" pitchFamily="18" charset="0"/>
                          </a:rPr>
                          <m:t>18</m:t>
                        </m:r>
                      </m:sup>
                    </m:sSup>
                  </m:oMath>
                </a14:m>
                <a:r>
                  <a:rPr lang="tr-TR" dirty="0"/>
                  <a:t> ve </a:t>
                </a:r>
                <a14:m>
                  <m:oMath xmlns:m="http://schemas.openxmlformats.org/officeDocument/2006/math">
                    <m:sSup>
                      <m:sSupPr>
                        <m:ctrlPr>
                          <a:rPr lang="tr-TR" i="1">
                            <a:latin typeface="Cambria Math" panose="02040503050406030204" pitchFamily="18" charset="0"/>
                          </a:rPr>
                        </m:ctrlPr>
                      </m:sSupPr>
                      <m:e>
                        <m:r>
                          <a:rPr lang="tr-TR" b="0" i="1" smtClean="0">
                            <a:latin typeface="Cambria Math" panose="02040503050406030204" pitchFamily="18" charset="0"/>
                          </a:rPr>
                          <m:t>2</m:t>
                        </m:r>
                      </m:e>
                      <m:sup>
                        <m:r>
                          <a:rPr lang="tr-TR" b="0" i="1" smtClean="0">
                            <a:latin typeface="Cambria Math" panose="02040503050406030204" pitchFamily="18" charset="0"/>
                          </a:rPr>
                          <m:t>14</m:t>
                        </m:r>
                      </m:sup>
                    </m:sSup>
                    <m:r>
                      <a:rPr lang="tr-TR" i="1">
                        <a:latin typeface="Cambria Math" panose="02040503050406030204" pitchFamily="18" charset="0"/>
                        <a:ea typeface="Cambria Math" panose="02040503050406030204" pitchFamily="18" charset="0"/>
                      </a:rPr>
                      <m:t>&lt;</m:t>
                    </m:r>
                    <m:r>
                      <a:rPr lang="tr-TR" b="0" i="1" smtClean="0">
                        <a:latin typeface="Cambria Math" panose="02040503050406030204" pitchFamily="18" charset="0"/>
                        <a:ea typeface="Cambria Math" panose="02040503050406030204" pitchFamily="18" charset="0"/>
                      </a:rPr>
                      <m:t>17000</m:t>
                    </m:r>
                    <m:r>
                      <a:rPr lang="tr-TR" i="1">
                        <a:latin typeface="Cambria Math" panose="02040503050406030204" pitchFamily="18" charset="0"/>
                        <a:ea typeface="Cambria Math" panose="02040503050406030204" pitchFamily="18" charset="0"/>
                      </a:rPr>
                      <m:t>&lt;</m:t>
                    </m:r>
                    <m:sSup>
                      <m:sSupPr>
                        <m:ctrlPr>
                          <a:rPr lang="tr-TR" i="1">
                            <a:latin typeface="Cambria Math" panose="02040503050406030204" pitchFamily="18" charset="0"/>
                            <a:ea typeface="Cambria Math" panose="02040503050406030204" pitchFamily="18" charset="0"/>
                          </a:rPr>
                        </m:ctrlPr>
                      </m:sSupPr>
                      <m:e>
                        <m:r>
                          <a:rPr lang="tr-TR" b="0" i="1" smtClean="0">
                            <a:latin typeface="Cambria Math" panose="02040503050406030204" pitchFamily="18" charset="0"/>
                            <a:ea typeface="Cambria Math" panose="02040503050406030204" pitchFamily="18" charset="0"/>
                          </a:rPr>
                          <m:t>2</m:t>
                        </m:r>
                      </m:e>
                      <m:sup>
                        <m:r>
                          <a:rPr lang="tr-TR" b="0" i="1" smtClean="0">
                            <a:latin typeface="Cambria Math" panose="02040503050406030204" pitchFamily="18" charset="0"/>
                            <a:ea typeface="Cambria Math" panose="02040503050406030204" pitchFamily="18" charset="0"/>
                          </a:rPr>
                          <m:t>15</m:t>
                        </m:r>
                      </m:sup>
                    </m:sSup>
                  </m:oMath>
                </a14:m>
                <a:r>
                  <a:rPr lang="tr-TR" dirty="0"/>
                  <a:t> bulunur. X1 için 18 ve X2 için 15 bit gereklidir.</a:t>
                </a:r>
              </a:p>
              <a:p>
                <a:pPr algn="just"/>
                <a:endParaRPr lang="tr-TR" dirty="0"/>
              </a:p>
              <a:p>
                <a:pPr algn="just"/>
                <a:r>
                  <a:rPr lang="tr-TR" dirty="0"/>
                  <a:t>Toplam bit uzunluğu 18+15=33 bit olarak hesaplanır. İlk 18 biti X1 geri kalanı da X2’yi temsil etmek amacıyla kullanılır.</a:t>
                </a:r>
              </a:p>
              <a:p>
                <a:pPr algn="just"/>
                <a:endParaRPr lang="tr-TR" dirty="0"/>
              </a:p>
              <a:p>
                <a:pPr algn="just"/>
                <a:endParaRPr lang="tr-TR" dirty="0"/>
              </a:p>
              <a:p>
                <a:pPr algn="just"/>
                <a:endParaRPr lang="tr-TR" dirty="0"/>
              </a:p>
              <a:p>
                <a:pPr algn="just"/>
                <a:endParaRPr lang="tr-TR" dirty="0"/>
              </a:p>
              <a:p>
                <a:pPr algn="just"/>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2589212" y="1242874"/>
                <a:ext cx="8915400" cy="4657183"/>
              </a:xfrm>
              <a:blipFill rotWithShape="0">
                <a:blip r:embed="rId2"/>
                <a:stretch>
                  <a:fillRect l="-479" t="-785" r="-547"/>
                </a:stretch>
              </a:blipFill>
            </p:spPr>
            <p:txBody>
              <a:bodyPr/>
              <a:lstStyle/>
              <a:p>
                <a:r>
                  <a:rPr lang="tr-TR">
                    <a:noFill/>
                  </a:rPr>
                  <a:t> </a:t>
                </a:r>
              </a:p>
            </p:txBody>
          </p:sp>
        </mc:Fallback>
      </mc:AlternateContent>
    </p:spTree>
    <p:extLst>
      <p:ext uri="{BB962C8B-B14F-4D97-AF65-F5344CB8AC3E}">
        <p14:creationId xmlns:p14="http://schemas.microsoft.com/office/powerpoint/2010/main" val="1755823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Nedir?</a:t>
            </a:r>
          </a:p>
        </p:txBody>
      </p:sp>
      <p:sp>
        <p:nvSpPr>
          <p:cNvPr id="3" name="İçerik Yer Tutucusu 2"/>
          <p:cNvSpPr>
            <a:spLocks noGrp="1"/>
          </p:cNvSpPr>
          <p:nvPr>
            <p:ph idx="1"/>
          </p:nvPr>
        </p:nvSpPr>
        <p:spPr/>
        <p:txBody>
          <a:bodyPr/>
          <a:lstStyle/>
          <a:p>
            <a:pPr algn="just"/>
            <a:r>
              <a:rPr lang="tr-TR" dirty="0"/>
              <a:t>Genetik algoritma biyolojideki kromozomların etkileşimlerinden esinlenerek türetilmiş bir algoritmadır.</a:t>
            </a:r>
          </a:p>
          <a:p>
            <a:pPr algn="just"/>
            <a:r>
              <a:rPr lang="tr-TR" dirty="0"/>
              <a:t>Sezgisel bir yöntemdir. Tamamen içgüdülerine göre hareket eder.</a:t>
            </a:r>
          </a:p>
          <a:p>
            <a:pPr algn="just"/>
            <a:r>
              <a:rPr lang="tr-TR" dirty="0"/>
              <a:t>Temelde olasılıklı arama yöntemidir.</a:t>
            </a:r>
          </a:p>
          <a:p>
            <a:pPr algn="just"/>
            <a:r>
              <a:rPr lang="tr-TR" dirty="0"/>
              <a:t>Tam sonuç yerine yaklaşık sonuç bulur.</a:t>
            </a:r>
          </a:p>
          <a:p>
            <a:pPr algn="just"/>
            <a:r>
              <a:rPr lang="tr-TR" dirty="0"/>
              <a:t>Olması gereken bütün durumları üretmediği için kesin sonuç bulamayabilir.</a:t>
            </a:r>
          </a:p>
        </p:txBody>
      </p:sp>
    </p:spTree>
    <p:extLst>
      <p:ext uri="{BB962C8B-B14F-4D97-AF65-F5344CB8AC3E}">
        <p14:creationId xmlns:p14="http://schemas.microsoft.com/office/powerpoint/2010/main" val="2940031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618764"/>
          </a:xfrm>
        </p:spPr>
        <p:txBody>
          <a:bodyPr>
            <a:normAutofit fontScale="90000"/>
          </a:bodyPr>
          <a:lstStyle/>
          <a:p>
            <a:r>
              <a:rPr lang="tr-TR" dirty="0"/>
              <a:t>Örnek 2:İki Değişken içeren denklem</a:t>
            </a:r>
          </a:p>
        </p:txBody>
      </p:sp>
      <mc:AlternateContent xmlns:mc="http://schemas.openxmlformats.org/markup-compatibility/2006">
        <mc:Choice xmlns:a14="http://schemas.microsoft.com/office/drawing/2010/main" Requires="a14">
          <p:sp>
            <p:nvSpPr>
              <p:cNvPr id="3" name="İçerik Yer Tutucusu 2"/>
              <p:cNvSpPr>
                <a:spLocks noGrp="1"/>
              </p:cNvSpPr>
              <p:nvPr>
                <p:ph idx="1"/>
              </p:nvPr>
            </p:nvSpPr>
            <p:spPr>
              <a:xfrm>
                <a:off x="2589212" y="1242874"/>
                <a:ext cx="8915400" cy="4657183"/>
              </a:xfrm>
            </p:spPr>
            <p:txBody>
              <a:bodyPr/>
              <a:lstStyle/>
              <a:p>
                <a:pPr algn="just"/>
                <a:endParaRPr lang="tr-TR" dirty="0"/>
              </a:p>
              <a:p>
                <a:pPr algn="just"/>
                <a:endParaRPr lang="tr-TR" dirty="0"/>
              </a:p>
              <a:p>
                <a:pPr algn="just"/>
                <a:endParaRPr lang="tr-TR" dirty="0"/>
              </a:p>
              <a:p>
                <a:pPr algn="just"/>
                <a:r>
                  <a:rPr lang="tr-TR" dirty="0"/>
                  <a:t>İlk 18 biti ele alırsak;</a:t>
                </a:r>
              </a:p>
              <a:p>
                <a:pPr algn="just"/>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𝑥</m:t>
                        </m:r>
                      </m:e>
                      <m:sub>
                        <m:r>
                          <a:rPr lang="tr-TR" b="0" i="1" smtClean="0">
                            <a:latin typeface="Cambria Math" panose="02040503050406030204" pitchFamily="18" charset="0"/>
                          </a:rPr>
                          <m:t>1</m:t>
                        </m:r>
                      </m:sub>
                    </m:sSub>
                    <m:r>
                      <a:rPr lang="tr-TR" b="0" i="1" smtClean="0">
                        <a:latin typeface="Cambria Math" panose="02040503050406030204" pitchFamily="18" charset="0"/>
                      </a:rPr>
                      <m:t>=−3+</m:t>
                    </m:r>
                    <m:r>
                      <a:rPr lang="tr-TR" b="0" i="1" smtClean="0">
                        <a:latin typeface="Cambria Math" panose="02040503050406030204" pitchFamily="18" charset="0"/>
                      </a:rPr>
                      <m:t>𝑑𝑒𝑠𝑖𝑚𝑎𝑙</m:t>
                    </m:r>
                    <m:sSub>
                      <m:sSubPr>
                        <m:ctrlPr>
                          <a:rPr lang="tr-TR" b="0" i="1" smtClean="0">
                            <a:latin typeface="Cambria Math" panose="02040503050406030204" pitchFamily="18" charset="0"/>
                          </a:rPr>
                        </m:ctrlPr>
                      </m:sSubPr>
                      <m:e>
                        <m:d>
                          <m:dPr>
                            <m:ctrlPr>
                              <a:rPr lang="tr-TR" i="1">
                                <a:latin typeface="Cambria Math" panose="02040503050406030204" pitchFamily="18" charset="0"/>
                              </a:rPr>
                            </m:ctrlPr>
                          </m:dPr>
                          <m:e>
                            <m:r>
                              <a:rPr lang="tr-TR" i="1">
                                <a:latin typeface="Cambria Math" panose="02040503050406030204" pitchFamily="18" charset="0"/>
                              </a:rPr>
                              <m:t>010001001011010000</m:t>
                            </m:r>
                          </m:e>
                        </m:d>
                        <m:r>
                          <m:rPr>
                            <m:nor/>
                          </m:rPr>
                          <a:rPr lang="tr-TR" dirty="0"/>
                          <m:t> </m:t>
                        </m:r>
                      </m:e>
                      <m:sub>
                        <m:r>
                          <a:rPr lang="tr-TR" b="0" i="1" smtClean="0">
                            <a:latin typeface="Cambria Math" panose="02040503050406030204" pitchFamily="18" charset="0"/>
                          </a:rPr>
                          <m:t>2</m:t>
                        </m:r>
                      </m:sub>
                    </m:sSub>
                    <m:f>
                      <m:fPr>
                        <m:ctrlPr>
                          <a:rPr lang="tr-TR" b="0" i="1" smtClean="0">
                            <a:latin typeface="Cambria Math" panose="02040503050406030204" pitchFamily="18" charset="0"/>
                          </a:rPr>
                        </m:ctrlPr>
                      </m:fPr>
                      <m:num>
                        <m:r>
                          <a:rPr lang="tr-TR" b="0" i="1" smtClean="0">
                            <a:latin typeface="Cambria Math" panose="02040503050406030204" pitchFamily="18" charset="0"/>
                          </a:rPr>
                          <m:t>12.1−</m:t>
                        </m:r>
                        <m:d>
                          <m:dPr>
                            <m:ctrlPr>
                              <a:rPr lang="tr-TR" b="0" i="1" smtClean="0">
                                <a:latin typeface="Cambria Math" panose="02040503050406030204" pitchFamily="18" charset="0"/>
                              </a:rPr>
                            </m:ctrlPr>
                          </m:dPr>
                          <m:e>
                            <m:r>
                              <a:rPr lang="tr-TR" b="0" i="1" smtClean="0">
                                <a:latin typeface="Cambria Math" panose="02040503050406030204" pitchFamily="18" charset="0"/>
                              </a:rPr>
                              <m:t>−3</m:t>
                            </m:r>
                          </m:e>
                        </m:d>
                      </m:num>
                      <m:den>
                        <m:sSup>
                          <m:sSupPr>
                            <m:ctrlPr>
                              <a:rPr lang="tr-TR" b="0" i="1" smtClean="0">
                                <a:latin typeface="Cambria Math" panose="02040503050406030204" pitchFamily="18" charset="0"/>
                              </a:rPr>
                            </m:ctrlPr>
                          </m:sSupPr>
                          <m:e>
                            <m:r>
                              <a:rPr lang="tr-TR" b="0" i="1" smtClean="0">
                                <a:latin typeface="Cambria Math" panose="02040503050406030204" pitchFamily="18" charset="0"/>
                              </a:rPr>
                              <m:t>2</m:t>
                            </m:r>
                          </m:e>
                          <m:sup>
                            <m:r>
                              <a:rPr lang="tr-TR" b="0" i="1" smtClean="0">
                                <a:latin typeface="Cambria Math" panose="02040503050406030204" pitchFamily="18" charset="0"/>
                              </a:rPr>
                              <m:t>18</m:t>
                            </m:r>
                          </m:sup>
                        </m:sSup>
                        <m:r>
                          <a:rPr lang="tr-TR" b="0" i="1" smtClean="0">
                            <a:latin typeface="Cambria Math" panose="02040503050406030204" pitchFamily="18" charset="0"/>
                          </a:rPr>
                          <m:t>−1</m:t>
                        </m:r>
                      </m:den>
                    </m:f>
                  </m:oMath>
                </a14:m>
                <a:endParaRPr lang="tr-TR" b="0" dirty="0"/>
              </a:p>
              <a:p>
                <a:pPr algn="just"/>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𝑥</m:t>
                        </m:r>
                      </m:e>
                      <m:sub>
                        <m:r>
                          <a:rPr lang="tr-TR" b="0" i="1" smtClean="0">
                            <a:latin typeface="Cambria Math" panose="02040503050406030204" pitchFamily="18" charset="0"/>
                          </a:rPr>
                          <m:t>1</m:t>
                        </m:r>
                      </m:sub>
                    </m:sSub>
                    <m:r>
                      <a:rPr lang="tr-TR" b="0" i="1" smtClean="0">
                        <a:latin typeface="Cambria Math" panose="02040503050406030204" pitchFamily="18" charset="0"/>
                      </a:rPr>
                      <m:t>=</m:t>
                    </m:r>
                    <m:f>
                      <m:fPr>
                        <m:ctrlPr>
                          <a:rPr lang="tr-TR" b="0" i="1" smtClean="0">
                            <a:latin typeface="Cambria Math" panose="02040503050406030204" pitchFamily="18" charset="0"/>
                          </a:rPr>
                        </m:ctrlPr>
                      </m:fPr>
                      <m:num>
                        <m:r>
                          <a:rPr lang="tr-TR" b="0" i="1" smtClean="0">
                            <a:latin typeface="Cambria Math" panose="02040503050406030204" pitchFamily="18" charset="0"/>
                          </a:rPr>
                          <m:t>−3+70352∗15.1</m:t>
                        </m:r>
                      </m:num>
                      <m:den>
                        <m:r>
                          <a:rPr lang="tr-TR" b="0" i="1" smtClean="0">
                            <a:latin typeface="Cambria Math" panose="02040503050406030204" pitchFamily="18" charset="0"/>
                          </a:rPr>
                          <m:t>262143</m:t>
                        </m:r>
                      </m:den>
                    </m:f>
                    <m:r>
                      <a:rPr lang="tr-TR" b="0" i="1" smtClean="0">
                        <a:latin typeface="Cambria Math" panose="02040503050406030204" pitchFamily="18" charset="0"/>
                      </a:rPr>
                      <m:t>=1.052426</m:t>
                    </m:r>
                  </m:oMath>
                </a14:m>
                <a:endParaRPr lang="tr-TR" b="0" dirty="0"/>
              </a:p>
              <a:p>
                <a:pPr algn="just"/>
                <a14:m>
                  <m:oMath xmlns:m="http://schemas.openxmlformats.org/officeDocument/2006/math">
                    <m:sSub>
                      <m:sSubPr>
                        <m:ctrlPr>
                          <a:rPr lang="tr-TR" i="1">
                            <a:latin typeface="Cambria Math" panose="02040503050406030204" pitchFamily="18" charset="0"/>
                          </a:rPr>
                        </m:ctrlPr>
                      </m:sSubPr>
                      <m:e>
                        <m:r>
                          <a:rPr lang="tr-TR" i="1">
                            <a:latin typeface="Cambria Math" panose="02040503050406030204" pitchFamily="18" charset="0"/>
                          </a:rPr>
                          <m:t>𝑥</m:t>
                        </m:r>
                      </m:e>
                      <m:sub>
                        <m:r>
                          <a:rPr lang="tr-TR" b="0" i="1" smtClean="0">
                            <a:latin typeface="Cambria Math" panose="02040503050406030204" pitchFamily="18" charset="0"/>
                          </a:rPr>
                          <m:t>2</m:t>
                        </m:r>
                      </m:sub>
                    </m:sSub>
                    <m:r>
                      <a:rPr lang="tr-TR" i="1">
                        <a:latin typeface="Cambria Math" panose="02040503050406030204" pitchFamily="18" charset="0"/>
                      </a:rPr>
                      <m:t>=−</m:t>
                    </m:r>
                    <m:r>
                      <a:rPr lang="tr-TR" b="0" i="1" smtClean="0">
                        <a:latin typeface="Cambria Math" panose="02040503050406030204" pitchFamily="18" charset="0"/>
                      </a:rPr>
                      <m:t>4.1</m:t>
                    </m:r>
                    <m:r>
                      <a:rPr lang="tr-TR" i="1">
                        <a:latin typeface="Cambria Math" panose="02040503050406030204" pitchFamily="18" charset="0"/>
                      </a:rPr>
                      <m:t>+</m:t>
                    </m:r>
                    <m:r>
                      <a:rPr lang="tr-TR" i="1">
                        <a:latin typeface="Cambria Math" panose="02040503050406030204" pitchFamily="18" charset="0"/>
                      </a:rPr>
                      <m:t>𝑑𝑒𝑠𝑖𝑚𝑎𝑙</m:t>
                    </m:r>
                    <m:sSub>
                      <m:sSubPr>
                        <m:ctrlPr>
                          <a:rPr lang="tr-TR" i="1">
                            <a:latin typeface="Cambria Math" panose="02040503050406030204" pitchFamily="18" charset="0"/>
                          </a:rPr>
                        </m:ctrlPr>
                      </m:sSubPr>
                      <m:e>
                        <m:d>
                          <m:dPr>
                            <m:ctrlPr>
                              <a:rPr lang="tr-TR" i="1">
                                <a:latin typeface="Cambria Math" panose="02040503050406030204" pitchFamily="18" charset="0"/>
                              </a:rPr>
                            </m:ctrlPr>
                          </m:dPr>
                          <m:e>
                            <m:r>
                              <a:rPr lang="tr-TR" b="0" i="1" smtClean="0">
                                <a:latin typeface="Cambria Math" panose="02040503050406030204" pitchFamily="18" charset="0"/>
                              </a:rPr>
                              <m:t>111110010100010</m:t>
                            </m:r>
                          </m:e>
                        </m:d>
                        <m:r>
                          <m:rPr>
                            <m:nor/>
                          </m:rPr>
                          <a:rPr lang="tr-TR" dirty="0"/>
                          <m:t> </m:t>
                        </m:r>
                      </m:e>
                      <m:sub>
                        <m:r>
                          <a:rPr lang="tr-TR" i="1">
                            <a:latin typeface="Cambria Math" panose="02040503050406030204" pitchFamily="18" charset="0"/>
                          </a:rPr>
                          <m:t>2</m:t>
                        </m:r>
                      </m:sub>
                    </m:sSub>
                    <m:f>
                      <m:fPr>
                        <m:ctrlPr>
                          <a:rPr lang="tr-TR" i="1">
                            <a:latin typeface="Cambria Math" panose="02040503050406030204" pitchFamily="18" charset="0"/>
                          </a:rPr>
                        </m:ctrlPr>
                      </m:fPr>
                      <m:num>
                        <m:r>
                          <a:rPr lang="tr-TR" b="0" i="1" smtClean="0">
                            <a:latin typeface="Cambria Math" panose="02040503050406030204" pitchFamily="18" charset="0"/>
                          </a:rPr>
                          <m:t>5.8</m:t>
                        </m:r>
                        <m:r>
                          <a:rPr lang="tr-TR" i="1">
                            <a:latin typeface="Cambria Math" panose="02040503050406030204" pitchFamily="18" charset="0"/>
                          </a:rPr>
                          <m:t>−</m:t>
                        </m:r>
                        <m:d>
                          <m:dPr>
                            <m:ctrlPr>
                              <a:rPr lang="tr-TR" i="1">
                                <a:latin typeface="Cambria Math" panose="02040503050406030204" pitchFamily="18" charset="0"/>
                              </a:rPr>
                            </m:ctrlPr>
                          </m:dPr>
                          <m:e>
                            <m:r>
                              <a:rPr lang="tr-TR" i="1">
                                <a:latin typeface="Cambria Math" panose="02040503050406030204" pitchFamily="18" charset="0"/>
                              </a:rPr>
                              <m:t>−</m:t>
                            </m:r>
                            <m:r>
                              <a:rPr lang="tr-TR" b="0" i="1" smtClean="0">
                                <a:latin typeface="Cambria Math" panose="02040503050406030204" pitchFamily="18" charset="0"/>
                              </a:rPr>
                              <m:t>4.1</m:t>
                            </m:r>
                          </m:e>
                        </m:d>
                      </m:num>
                      <m:den>
                        <m:sSup>
                          <m:sSupPr>
                            <m:ctrlPr>
                              <a:rPr lang="tr-TR" i="1">
                                <a:latin typeface="Cambria Math" panose="02040503050406030204" pitchFamily="18" charset="0"/>
                              </a:rPr>
                            </m:ctrlPr>
                          </m:sSupPr>
                          <m:e>
                            <m:r>
                              <a:rPr lang="tr-TR" i="1">
                                <a:latin typeface="Cambria Math" panose="02040503050406030204" pitchFamily="18" charset="0"/>
                              </a:rPr>
                              <m:t>2</m:t>
                            </m:r>
                          </m:e>
                          <m:sup>
                            <m:r>
                              <a:rPr lang="tr-TR" i="1">
                                <a:latin typeface="Cambria Math" panose="02040503050406030204" pitchFamily="18" charset="0"/>
                              </a:rPr>
                              <m:t>1</m:t>
                            </m:r>
                            <m:r>
                              <a:rPr lang="tr-TR" b="0" i="1" smtClean="0">
                                <a:latin typeface="Cambria Math" panose="02040503050406030204" pitchFamily="18" charset="0"/>
                              </a:rPr>
                              <m:t>5</m:t>
                            </m:r>
                          </m:sup>
                        </m:sSup>
                        <m:r>
                          <a:rPr lang="tr-TR" i="1">
                            <a:latin typeface="Cambria Math" panose="02040503050406030204" pitchFamily="18" charset="0"/>
                          </a:rPr>
                          <m:t>−1</m:t>
                        </m:r>
                      </m:den>
                    </m:f>
                    <m:r>
                      <a:rPr lang="tr-TR" b="0" i="0" smtClean="0">
                        <a:latin typeface="Cambria Math" panose="02040503050406030204" pitchFamily="18" charset="0"/>
                      </a:rPr>
                      <m:t>=5.755330</m:t>
                    </m:r>
                  </m:oMath>
                </a14:m>
                <a:r>
                  <a:rPr lang="tr-TR" dirty="0"/>
                  <a:t> olarak bulunur.</a:t>
                </a:r>
              </a:p>
              <a:p>
                <a:pPr algn="just"/>
                <a:r>
                  <a:rPr lang="tr-TR" dirty="0"/>
                  <a:t>F(x1,x2)=20,252640 şeklinde hesaplanır bunu 20 adet kromozom için tek tek hesaplarsak;</a:t>
                </a:r>
              </a:p>
              <a:p>
                <a:pPr algn="just"/>
                <a:endParaRPr lang="tr-TR" dirty="0"/>
              </a:p>
              <a:p>
                <a:pPr algn="just"/>
                <a:endParaRPr lang="tr-TR" dirty="0"/>
              </a:p>
              <a:p>
                <a:pPr algn="just"/>
                <a:endParaRPr lang="tr-TR" dirty="0"/>
              </a:p>
              <a:p>
                <a:pPr algn="just"/>
                <a:endParaRPr lang="tr-TR" dirty="0"/>
              </a:p>
            </p:txBody>
          </p:sp>
        </mc:Choice>
        <mc:Fallback>
          <p:sp>
            <p:nvSpPr>
              <p:cNvPr id="3" name="İçerik Yer Tutucusu 2"/>
              <p:cNvSpPr>
                <a:spLocks noGrp="1" noRot="1" noChangeAspect="1" noMove="1" noResize="1" noEditPoints="1" noAdjustHandles="1" noChangeArrowheads="1" noChangeShapeType="1" noTextEdit="1"/>
              </p:cNvSpPr>
              <p:nvPr>
                <p:ph idx="1"/>
              </p:nvPr>
            </p:nvSpPr>
            <p:spPr>
              <a:xfrm>
                <a:off x="2589212" y="1242874"/>
                <a:ext cx="8915400" cy="4657183"/>
              </a:xfrm>
              <a:blipFill>
                <a:blip r:embed="rId2"/>
                <a:stretch>
                  <a:fillRect l="-479" r="-547"/>
                </a:stretch>
              </a:blipFill>
            </p:spPr>
            <p:txBody>
              <a:bodyPr/>
              <a:lstStyle/>
              <a:p>
                <a:r>
                  <a:rPr lang="tr-TR">
                    <a:noFill/>
                  </a:rPr>
                  <a:t> </a:t>
                </a:r>
              </a:p>
            </p:txBody>
          </p:sp>
        </mc:Fallback>
      </mc:AlternateContent>
      <p:pic>
        <p:nvPicPr>
          <p:cNvPr id="4" name="Resim 3" descr="Ekran Kırpm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8311" y="1242874"/>
            <a:ext cx="3281371" cy="933494"/>
          </a:xfrm>
          <a:prstGeom prst="rect">
            <a:avLst/>
          </a:prstGeom>
        </p:spPr>
      </p:pic>
    </p:spTree>
    <p:extLst>
      <p:ext uri="{BB962C8B-B14F-4D97-AF65-F5344CB8AC3E}">
        <p14:creationId xmlns:p14="http://schemas.microsoft.com/office/powerpoint/2010/main" val="4204711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618764"/>
          </a:xfrm>
        </p:spPr>
        <p:txBody>
          <a:bodyPr>
            <a:normAutofit fontScale="90000"/>
          </a:bodyPr>
          <a:lstStyle/>
          <a:p>
            <a:r>
              <a:rPr lang="tr-TR" dirty="0"/>
              <a:t>Örnek 2:İki Değişken içeren denklem</a:t>
            </a:r>
          </a:p>
        </p:txBody>
      </p:sp>
      <p:pic>
        <p:nvPicPr>
          <p:cNvPr id="5" name="İçerik Yer Tutucusu 4" descr="Ekran Kırpma"/>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7745" y="1242874"/>
            <a:ext cx="4215885" cy="4657725"/>
          </a:xfrm>
        </p:spPr>
      </p:pic>
    </p:spTree>
    <p:extLst>
      <p:ext uri="{BB962C8B-B14F-4D97-AF65-F5344CB8AC3E}">
        <p14:creationId xmlns:p14="http://schemas.microsoft.com/office/powerpoint/2010/main" val="3179615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618764"/>
          </a:xfrm>
        </p:spPr>
        <p:txBody>
          <a:bodyPr>
            <a:normAutofit fontScale="90000"/>
          </a:bodyPr>
          <a:lstStyle/>
          <a:p>
            <a:r>
              <a:rPr lang="tr-TR" dirty="0"/>
              <a:t>Örnek 2:İki Değişken içeren denklem</a:t>
            </a: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2589212" y="1242874"/>
                <a:ext cx="8915400" cy="4657183"/>
              </a:xfrm>
            </p:spPr>
            <p:txBody>
              <a:bodyPr/>
              <a:lstStyle/>
              <a:p>
                <a:pPr algn="just"/>
                <a:r>
                  <a:rPr lang="tr-TR" dirty="0"/>
                  <a:t>Toplam uygunluk=</a:t>
                </a:r>
                <a14:m>
                  <m:oMath xmlns:m="http://schemas.openxmlformats.org/officeDocument/2006/math">
                    <m:r>
                      <a:rPr lang="tr-TR" i="1" smtClean="0">
                        <a:latin typeface="Cambria Math" panose="02040503050406030204" pitchFamily="18" charset="0"/>
                      </a:rPr>
                      <m:t>3</m:t>
                    </m:r>
                    <m:r>
                      <a:rPr lang="tr-TR" b="0" i="1" smtClean="0">
                        <a:latin typeface="Cambria Math" panose="02040503050406030204" pitchFamily="18" charset="0"/>
                      </a:rPr>
                      <m:t>87.776822</m:t>
                    </m:r>
                  </m:oMath>
                </a14:m>
                <a:r>
                  <a:rPr lang="tr-TR" dirty="0"/>
                  <a:t> olarak hesaplanır.</a:t>
                </a:r>
              </a:p>
              <a:p>
                <a:pPr algn="just"/>
                <a:r>
                  <a:rPr lang="tr-TR" dirty="0"/>
                  <a:t>Buradan her bir kromozomun değerini uygunluk değerine bölerek kromozomun seçilim ihtimalini buluruz.</a:t>
                </a:r>
              </a:p>
              <a:p>
                <a:pPr algn="just"/>
                <a:endParaRPr lang="tr-TR" dirty="0"/>
              </a:p>
              <a:p>
                <a:pPr algn="just"/>
                <a:endParaRPr lang="tr-TR" dirty="0"/>
              </a:p>
              <a:p>
                <a:pPr algn="just"/>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2589212" y="1242874"/>
                <a:ext cx="8915400" cy="4657183"/>
              </a:xfrm>
              <a:blipFill rotWithShape="0">
                <a:blip r:embed="rId2"/>
                <a:stretch>
                  <a:fillRect l="-479" t="-785" r="-547"/>
                </a:stretch>
              </a:blipFill>
            </p:spPr>
            <p:txBody>
              <a:bodyPr/>
              <a:lstStyle/>
              <a:p>
                <a:r>
                  <a:rPr lang="tr-TR">
                    <a:noFill/>
                  </a:rPr>
                  <a:t> </a:t>
                </a:r>
              </a:p>
            </p:txBody>
          </p:sp>
        </mc:Fallback>
      </mc:AlternateContent>
      <p:pic>
        <p:nvPicPr>
          <p:cNvPr id="5" name="Resim 4" descr="Ekran Kırpm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4653" y="2300119"/>
            <a:ext cx="7720472" cy="2826742"/>
          </a:xfrm>
          <a:prstGeom prst="rect">
            <a:avLst/>
          </a:prstGeom>
        </p:spPr>
      </p:pic>
    </p:spTree>
    <p:extLst>
      <p:ext uri="{BB962C8B-B14F-4D97-AF65-F5344CB8AC3E}">
        <p14:creationId xmlns:p14="http://schemas.microsoft.com/office/powerpoint/2010/main" val="330603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618764"/>
          </a:xfrm>
        </p:spPr>
        <p:txBody>
          <a:bodyPr>
            <a:normAutofit fontScale="90000"/>
          </a:bodyPr>
          <a:lstStyle/>
          <a:p>
            <a:r>
              <a:rPr lang="tr-TR" dirty="0"/>
              <a:t>Örnek 2:İki Değişken içeren denklem</a:t>
            </a:r>
          </a:p>
        </p:txBody>
      </p:sp>
      <p:sp>
        <p:nvSpPr>
          <p:cNvPr id="3" name="İçerik Yer Tutucusu 2"/>
          <p:cNvSpPr>
            <a:spLocks noGrp="1"/>
          </p:cNvSpPr>
          <p:nvPr>
            <p:ph idx="1"/>
          </p:nvPr>
        </p:nvSpPr>
        <p:spPr>
          <a:xfrm>
            <a:off x="2589212" y="1242874"/>
            <a:ext cx="8915400" cy="4657183"/>
          </a:xfrm>
        </p:spPr>
        <p:txBody>
          <a:bodyPr>
            <a:normAutofit/>
          </a:bodyPr>
          <a:lstStyle/>
          <a:p>
            <a:pPr algn="just"/>
            <a:r>
              <a:rPr lang="tr-TR" dirty="0"/>
              <a:t>Her bir kromozomun kümülatif olasılık değeri hesaplanır.</a:t>
            </a:r>
          </a:p>
          <a:p>
            <a:pPr algn="just"/>
            <a:r>
              <a:rPr lang="tr-TR" dirty="0"/>
              <a:t>q1=0.067099, q2=0.086647, q3=0.137001, q4=0.181890, q5=0.247240,</a:t>
            </a:r>
          </a:p>
          <a:p>
            <a:pPr algn="just"/>
            <a:r>
              <a:rPr lang="tr-TR" dirty="0"/>
              <a:t>q6=0.293917, q7=0.335232, q8=0.381546, q9=0.423137, q10=0.478009,</a:t>
            </a:r>
          </a:p>
          <a:p>
            <a:pPr algn="just"/>
            <a:r>
              <a:rPr lang="tr-TR" dirty="0"/>
              <a:t>q11=0.538381, q12=0.577093, q13=0.647537, q14=0.698794, q15=0.776314,</a:t>
            </a:r>
          </a:p>
          <a:p>
            <a:pPr algn="just"/>
            <a:r>
              <a:rPr lang="tr-TR" dirty="0"/>
              <a:t>q16=0.837863, q17=0.873182, q18=0.912932, q19=0.964756, q20=1.000000</a:t>
            </a:r>
          </a:p>
          <a:p>
            <a:pPr algn="just"/>
            <a:r>
              <a:rPr lang="tr-TR" dirty="0"/>
              <a:t>Her bir kromozom için rulet tekerleği döndürülür ve yeni nesle aktarılacak olan kromozomlar seçilir. </a:t>
            </a:r>
          </a:p>
          <a:p>
            <a:r>
              <a:rPr lang="pt-BR" dirty="0"/>
              <a:t>r1=0.513870, r2=0.175741, r3=0.308652, r4=0.534534, r5=0.947628, r6=0.171736, r7=0.702231, r8=0.226431, r9=0.494773, r10=0.424720, r11=0.703899, r12=0.389647, r13=0.277226, r14=0.368071, r15=0.983437, r16=0.005398, r17=0.765682, r18=0.646473, r19=0.767139, r20=0.780237. </a:t>
            </a:r>
            <a:endParaRPr lang="tr-TR" dirty="0"/>
          </a:p>
          <a:p>
            <a:pPr algn="just"/>
            <a:r>
              <a:rPr lang="tr-TR" dirty="0"/>
              <a:t>Daha sonra seçilen bu kromozomlara çaprazlama işlemi uygulanacaktır.</a:t>
            </a:r>
          </a:p>
        </p:txBody>
      </p:sp>
    </p:spTree>
    <p:extLst>
      <p:ext uri="{BB962C8B-B14F-4D97-AF65-F5344CB8AC3E}">
        <p14:creationId xmlns:p14="http://schemas.microsoft.com/office/powerpoint/2010/main" val="2790228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618764"/>
          </a:xfrm>
        </p:spPr>
        <p:txBody>
          <a:bodyPr>
            <a:normAutofit fontScale="90000"/>
          </a:bodyPr>
          <a:lstStyle/>
          <a:p>
            <a:r>
              <a:rPr lang="tr-TR" dirty="0"/>
              <a:t>Örnek 2:İki Değişken içeren denklem</a:t>
            </a:r>
          </a:p>
        </p:txBody>
      </p:sp>
      <p:graphicFrame>
        <p:nvGraphicFramePr>
          <p:cNvPr id="5" name="İçerik Yer Tutucusu 4"/>
          <p:cNvGraphicFramePr>
            <a:graphicFrameLocks noGrp="1"/>
          </p:cNvGraphicFramePr>
          <p:nvPr>
            <p:ph idx="1"/>
            <p:extLst>
              <p:ext uri="{D42A27DB-BD31-4B8C-83A1-F6EECF244321}">
                <p14:modId xmlns:p14="http://schemas.microsoft.com/office/powerpoint/2010/main" val="2256313223"/>
              </p:ext>
            </p:extLst>
          </p:nvPr>
        </p:nvGraphicFramePr>
        <p:xfrm>
          <a:off x="457199" y="1244777"/>
          <a:ext cx="11397344" cy="4752000"/>
        </p:xfrm>
        <a:graphic>
          <a:graphicData uri="http://schemas.openxmlformats.org/drawingml/2006/table">
            <a:tbl>
              <a:tblPr firstRow="1" bandRow="1">
                <a:tableStyleId>{5C22544A-7EE6-4342-B048-85BDC9FD1C3A}</a:tableStyleId>
              </a:tblPr>
              <a:tblGrid>
                <a:gridCol w="5698672">
                  <a:extLst>
                    <a:ext uri="{9D8B030D-6E8A-4147-A177-3AD203B41FA5}">
                      <a16:colId xmlns:a16="http://schemas.microsoft.com/office/drawing/2014/main" val="20000"/>
                    </a:ext>
                  </a:extLst>
                </a:gridCol>
                <a:gridCol w="5698672">
                  <a:extLst>
                    <a:ext uri="{9D8B030D-6E8A-4147-A177-3AD203B41FA5}">
                      <a16:colId xmlns:a16="http://schemas.microsoft.com/office/drawing/2014/main" val="20001"/>
                    </a:ext>
                  </a:extLst>
                </a:gridCol>
              </a:tblGrid>
              <a:tr h="432000">
                <a:tc>
                  <a:txBody>
                    <a:bodyPr/>
                    <a:lstStyle/>
                    <a:p>
                      <a:r>
                        <a:rPr lang="tr-TR" sz="1600" dirty="0"/>
                        <a:t>Kromozom</a:t>
                      </a:r>
                    </a:p>
                  </a:txBody>
                  <a:tcPr/>
                </a:tc>
                <a:tc>
                  <a:txBody>
                    <a:bodyPr/>
                    <a:lstStyle/>
                    <a:p>
                      <a:r>
                        <a:rPr lang="tr-TR" sz="1600" dirty="0"/>
                        <a:t>Kromozom</a:t>
                      </a:r>
                    </a:p>
                  </a:txBody>
                  <a:tcPr/>
                </a:tc>
                <a:extLst>
                  <a:ext uri="{0D108BD9-81ED-4DB2-BD59-A6C34878D82A}">
                    <a16:rowId xmlns:a16="http://schemas.microsoft.com/office/drawing/2014/main" val="10000"/>
                  </a:ext>
                </a:extLst>
              </a:tr>
              <a:tr h="432000">
                <a:tc>
                  <a:txBody>
                    <a:bodyPr/>
                    <a:lstStyle/>
                    <a:p>
                      <a:r>
                        <a:rPr lang="tr-TR" sz="1600" dirty="0"/>
                        <a:t>V‟1=(011001111110110101100001101111000) (v11)</a:t>
                      </a:r>
                    </a:p>
                  </a:txBody>
                  <a:tcPr/>
                </a:tc>
                <a:tc>
                  <a:txBody>
                    <a:bodyPr/>
                    <a:lstStyle/>
                    <a:p>
                      <a:r>
                        <a:rPr lang="tr-TR" sz="1600" b="0" i="0" u="none" strike="noStrike" kern="1200" baseline="0" dirty="0">
                          <a:solidFill>
                            <a:schemeClr val="dk1"/>
                          </a:solidFill>
                          <a:latin typeface="+mn-lt"/>
                          <a:ea typeface="+mn-ea"/>
                          <a:cs typeface="+mn-cs"/>
                        </a:rPr>
                        <a:t>V‟11=(111011101101110000100011111011110) (v15) </a:t>
                      </a:r>
                      <a:endParaRPr lang="tr-TR" sz="1600" dirty="0"/>
                    </a:p>
                  </a:txBody>
                  <a:tcPr/>
                </a:tc>
                <a:extLst>
                  <a:ext uri="{0D108BD9-81ED-4DB2-BD59-A6C34878D82A}">
                    <a16:rowId xmlns:a16="http://schemas.microsoft.com/office/drawing/2014/main" val="10001"/>
                  </a:ext>
                </a:extLst>
              </a:tr>
              <a:tr h="432000">
                <a:tc>
                  <a:txBody>
                    <a:bodyPr/>
                    <a:lstStyle/>
                    <a:p>
                      <a:r>
                        <a:rPr lang="tr-TR" sz="1600" dirty="0"/>
                        <a:t>V‟2=(100011000101101001111000001110010) (v4)</a:t>
                      </a:r>
                    </a:p>
                  </a:txBody>
                  <a:tcPr/>
                </a:tc>
                <a:tc>
                  <a:txBody>
                    <a:bodyPr/>
                    <a:lstStyle/>
                    <a:p>
                      <a:r>
                        <a:rPr lang="tr-TR" sz="1600" b="0" i="0" u="none" strike="noStrike" kern="1200" baseline="0" dirty="0">
                          <a:solidFill>
                            <a:schemeClr val="dk1"/>
                          </a:solidFill>
                          <a:latin typeface="+mn-lt"/>
                          <a:ea typeface="+mn-ea"/>
                          <a:cs typeface="+mn-cs"/>
                        </a:rPr>
                        <a:t>V‟12=(010000000101100010110000001111100) (v9) </a:t>
                      </a:r>
                      <a:endParaRPr lang="tr-TR" sz="1600" dirty="0"/>
                    </a:p>
                  </a:txBody>
                  <a:tcPr/>
                </a:tc>
                <a:extLst>
                  <a:ext uri="{0D108BD9-81ED-4DB2-BD59-A6C34878D82A}">
                    <a16:rowId xmlns:a16="http://schemas.microsoft.com/office/drawing/2014/main" val="10002"/>
                  </a:ext>
                </a:extLst>
              </a:tr>
              <a:tr h="432000">
                <a:tc>
                  <a:txBody>
                    <a:bodyPr/>
                    <a:lstStyle/>
                    <a:p>
                      <a:r>
                        <a:rPr lang="tr-TR" sz="1600" dirty="0"/>
                        <a:t>V‟3=(001000100000110101111011011111011) (v7)</a:t>
                      </a:r>
                    </a:p>
                  </a:txBody>
                  <a:tcPr/>
                </a:tc>
                <a:tc>
                  <a:txBody>
                    <a:bodyPr/>
                    <a:lstStyle/>
                    <a:p>
                      <a:r>
                        <a:rPr lang="tr-TR" sz="1600" b="0" i="0" u="none" strike="noStrike" kern="1200" baseline="0" dirty="0">
                          <a:solidFill>
                            <a:schemeClr val="dk1"/>
                          </a:solidFill>
                          <a:latin typeface="+mn-lt"/>
                          <a:ea typeface="+mn-ea"/>
                          <a:cs typeface="+mn-cs"/>
                        </a:rPr>
                        <a:t>V‟13=(000101000010010101001010111111011) (v6) </a:t>
                      </a:r>
                      <a:endParaRPr lang="tr-TR" sz="1600" dirty="0"/>
                    </a:p>
                  </a:txBody>
                  <a:tcPr/>
                </a:tc>
                <a:extLst>
                  <a:ext uri="{0D108BD9-81ED-4DB2-BD59-A6C34878D82A}">
                    <a16:rowId xmlns:a16="http://schemas.microsoft.com/office/drawing/2014/main" val="10003"/>
                  </a:ext>
                </a:extLst>
              </a:tr>
              <a:tr h="432000">
                <a:tc>
                  <a:txBody>
                    <a:bodyPr/>
                    <a:lstStyle/>
                    <a:p>
                      <a:r>
                        <a:rPr lang="tr-TR" sz="1600" b="0" i="0" u="none" strike="noStrike" kern="1200" baseline="0" dirty="0">
                          <a:solidFill>
                            <a:schemeClr val="dk1"/>
                          </a:solidFill>
                          <a:latin typeface="+mn-lt"/>
                          <a:ea typeface="+mn-ea"/>
                          <a:cs typeface="+mn-cs"/>
                        </a:rPr>
                        <a:t>V‟4=(011001111110110101100001101111000) (v11) </a:t>
                      </a:r>
                      <a:endParaRPr lang="tr-TR" sz="1600" dirty="0"/>
                    </a:p>
                  </a:txBody>
                  <a:tcPr/>
                </a:tc>
                <a:tc>
                  <a:txBody>
                    <a:bodyPr/>
                    <a:lstStyle/>
                    <a:p>
                      <a:r>
                        <a:rPr lang="tr-TR" sz="1600" b="0" i="0" u="none" strike="noStrike" kern="1200" baseline="0" dirty="0">
                          <a:solidFill>
                            <a:schemeClr val="dk1"/>
                          </a:solidFill>
                          <a:latin typeface="+mn-lt"/>
                          <a:ea typeface="+mn-ea"/>
                          <a:cs typeface="+mn-cs"/>
                        </a:rPr>
                        <a:t>V‟14=(100001100001110100010110101100111) (v8) </a:t>
                      </a:r>
                      <a:endParaRPr lang="tr-TR" sz="1600" dirty="0"/>
                    </a:p>
                  </a:txBody>
                  <a:tcPr/>
                </a:tc>
                <a:extLst>
                  <a:ext uri="{0D108BD9-81ED-4DB2-BD59-A6C34878D82A}">
                    <a16:rowId xmlns:a16="http://schemas.microsoft.com/office/drawing/2014/main" val="10004"/>
                  </a:ext>
                </a:extLst>
              </a:tr>
              <a:tr h="432000">
                <a:tc>
                  <a:txBody>
                    <a:bodyPr/>
                    <a:lstStyle/>
                    <a:p>
                      <a:r>
                        <a:rPr lang="tr-TR" sz="1600" b="0" i="0" u="none" strike="noStrike" kern="1200" baseline="0" dirty="0">
                          <a:solidFill>
                            <a:schemeClr val="dk1"/>
                          </a:solidFill>
                          <a:latin typeface="+mn-lt"/>
                          <a:ea typeface="+mn-ea"/>
                          <a:cs typeface="+mn-cs"/>
                        </a:rPr>
                        <a:t>V‟5=(000101010011111111110000110001100) (v19) </a:t>
                      </a:r>
                      <a:endParaRPr lang="tr-TR" sz="1600" dirty="0"/>
                    </a:p>
                  </a:txBody>
                  <a:tcPr/>
                </a:tc>
                <a:tc>
                  <a:txBody>
                    <a:bodyPr/>
                    <a:lstStyle/>
                    <a:p>
                      <a:r>
                        <a:rPr lang="tr-TR" sz="1600" b="0" i="0" u="none" strike="noStrike" kern="1200" baseline="0" dirty="0">
                          <a:solidFill>
                            <a:schemeClr val="dk1"/>
                          </a:solidFill>
                          <a:latin typeface="+mn-lt"/>
                          <a:ea typeface="+mn-ea"/>
                          <a:cs typeface="+mn-cs"/>
                        </a:rPr>
                        <a:t>V‟15=(101110010110011110011000101111110) (v20) </a:t>
                      </a:r>
                      <a:endParaRPr lang="tr-TR" sz="1600" dirty="0"/>
                    </a:p>
                  </a:txBody>
                  <a:tcPr/>
                </a:tc>
                <a:extLst>
                  <a:ext uri="{0D108BD9-81ED-4DB2-BD59-A6C34878D82A}">
                    <a16:rowId xmlns:a16="http://schemas.microsoft.com/office/drawing/2014/main" val="10005"/>
                  </a:ext>
                </a:extLst>
              </a:tr>
              <a:tr h="432000">
                <a:tc>
                  <a:txBody>
                    <a:bodyPr/>
                    <a:lstStyle/>
                    <a:p>
                      <a:r>
                        <a:rPr lang="tr-TR" sz="1600" b="0" i="0" u="none" strike="noStrike" kern="1200" baseline="0" dirty="0">
                          <a:solidFill>
                            <a:schemeClr val="dk1"/>
                          </a:solidFill>
                          <a:latin typeface="+mn-lt"/>
                          <a:ea typeface="+mn-ea"/>
                          <a:cs typeface="+mn-cs"/>
                        </a:rPr>
                        <a:t>V‟6=(100011000101101001111000001110010) (v4) </a:t>
                      </a:r>
                      <a:endParaRPr lang="tr-TR" sz="1600" dirty="0"/>
                    </a:p>
                  </a:txBody>
                  <a:tcPr/>
                </a:tc>
                <a:tc>
                  <a:txBody>
                    <a:bodyPr/>
                    <a:lstStyle/>
                    <a:p>
                      <a:r>
                        <a:rPr lang="tr-TR" sz="1600" b="0" i="0" u="none" strike="noStrike" kern="1200" baseline="0" dirty="0">
                          <a:solidFill>
                            <a:schemeClr val="dk1"/>
                          </a:solidFill>
                          <a:latin typeface="+mn-lt"/>
                          <a:ea typeface="+mn-ea"/>
                          <a:cs typeface="+mn-cs"/>
                        </a:rPr>
                        <a:t>V‟16=(100110100000001111111010000111011) (v1) </a:t>
                      </a:r>
                      <a:endParaRPr lang="tr-TR" sz="1600" dirty="0"/>
                    </a:p>
                  </a:txBody>
                  <a:tcPr/>
                </a:tc>
                <a:extLst>
                  <a:ext uri="{0D108BD9-81ED-4DB2-BD59-A6C34878D82A}">
                    <a16:rowId xmlns:a16="http://schemas.microsoft.com/office/drawing/2014/main" val="10006"/>
                  </a:ext>
                </a:extLst>
              </a:tr>
              <a:tr h="432000">
                <a:tc>
                  <a:txBody>
                    <a:bodyPr/>
                    <a:lstStyle/>
                    <a:p>
                      <a:r>
                        <a:rPr lang="tr-TR" sz="1600" b="0" i="0" u="none" strike="noStrike" kern="1200" baseline="0" dirty="0">
                          <a:solidFill>
                            <a:schemeClr val="dk1"/>
                          </a:solidFill>
                          <a:latin typeface="+mn-lt"/>
                          <a:ea typeface="+mn-ea"/>
                          <a:cs typeface="+mn-cs"/>
                        </a:rPr>
                        <a:t>V‟7=(111011101101110000100011111011110) (v15) </a:t>
                      </a:r>
                      <a:endParaRPr lang="tr-TR" sz="1600" dirty="0"/>
                    </a:p>
                  </a:txBody>
                  <a:tcPr/>
                </a:tc>
                <a:tc>
                  <a:txBody>
                    <a:bodyPr/>
                    <a:lstStyle/>
                    <a:p>
                      <a:r>
                        <a:rPr lang="tr-TR" sz="1600" b="0" i="0" u="none" strike="noStrike" kern="1200" baseline="0" dirty="0">
                          <a:solidFill>
                            <a:schemeClr val="dk1"/>
                          </a:solidFill>
                          <a:latin typeface="+mn-lt"/>
                          <a:ea typeface="+mn-ea"/>
                          <a:cs typeface="+mn-cs"/>
                        </a:rPr>
                        <a:t>V‟17=(000001111000110000011010000111011) (v10) </a:t>
                      </a:r>
                      <a:endParaRPr lang="tr-TR" sz="1600" dirty="0"/>
                    </a:p>
                  </a:txBody>
                  <a:tcPr/>
                </a:tc>
                <a:extLst>
                  <a:ext uri="{0D108BD9-81ED-4DB2-BD59-A6C34878D82A}">
                    <a16:rowId xmlns:a16="http://schemas.microsoft.com/office/drawing/2014/main" val="10007"/>
                  </a:ext>
                </a:extLst>
              </a:tr>
              <a:tr h="432000">
                <a:tc>
                  <a:txBody>
                    <a:bodyPr/>
                    <a:lstStyle/>
                    <a:p>
                      <a:r>
                        <a:rPr lang="tr-TR" sz="1600" b="0" i="0" u="none" strike="noStrike" kern="1200" baseline="0" dirty="0">
                          <a:solidFill>
                            <a:schemeClr val="dk1"/>
                          </a:solidFill>
                          <a:latin typeface="+mn-lt"/>
                          <a:ea typeface="+mn-ea"/>
                          <a:cs typeface="+mn-cs"/>
                        </a:rPr>
                        <a:t>V‟8=(000111011001010011010111111000101) (v5) </a:t>
                      </a:r>
                      <a:endParaRPr lang="tr-TR" sz="1600" dirty="0"/>
                    </a:p>
                  </a:txBody>
                  <a:tcPr/>
                </a:tc>
                <a:tc>
                  <a:txBody>
                    <a:bodyPr/>
                    <a:lstStyle/>
                    <a:p>
                      <a:r>
                        <a:rPr lang="tr-TR" sz="1600" b="0" i="0" u="none" strike="noStrike" kern="1200" baseline="0" dirty="0">
                          <a:solidFill>
                            <a:schemeClr val="dk1"/>
                          </a:solidFill>
                          <a:latin typeface="+mn-lt"/>
                          <a:ea typeface="+mn-ea"/>
                          <a:cs typeface="+mn-cs"/>
                        </a:rPr>
                        <a:t>V‟18=(111011111010001000110000001000110) (v13) </a:t>
                      </a:r>
                      <a:endParaRPr lang="tr-TR" sz="1600" dirty="0"/>
                    </a:p>
                  </a:txBody>
                  <a:tcPr/>
                </a:tc>
                <a:extLst>
                  <a:ext uri="{0D108BD9-81ED-4DB2-BD59-A6C34878D82A}">
                    <a16:rowId xmlns:a16="http://schemas.microsoft.com/office/drawing/2014/main" val="10008"/>
                  </a:ext>
                </a:extLst>
              </a:tr>
              <a:tr h="432000">
                <a:tc>
                  <a:txBody>
                    <a:bodyPr/>
                    <a:lstStyle/>
                    <a:p>
                      <a:r>
                        <a:rPr lang="tr-TR" sz="1600" b="0" i="0" u="none" strike="noStrike" kern="1200" baseline="0" dirty="0">
                          <a:solidFill>
                            <a:schemeClr val="dk1"/>
                          </a:solidFill>
                          <a:latin typeface="+mn-lt"/>
                          <a:ea typeface="+mn-ea"/>
                          <a:cs typeface="+mn-cs"/>
                        </a:rPr>
                        <a:t>V‟9=(011001111110110101100001101111000) (v11) </a:t>
                      </a:r>
                      <a:endParaRPr lang="tr-TR" sz="1600" dirty="0"/>
                    </a:p>
                  </a:txBody>
                  <a:tcPr/>
                </a:tc>
                <a:tc>
                  <a:txBody>
                    <a:bodyPr/>
                    <a:lstStyle/>
                    <a:p>
                      <a:r>
                        <a:rPr lang="tr-TR" sz="1600" b="0" i="0" u="none" strike="noStrike" kern="1200" baseline="0" dirty="0">
                          <a:solidFill>
                            <a:schemeClr val="dk1"/>
                          </a:solidFill>
                          <a:latin typeface="+mn-lt"/>
                          <a:ea typeface="+mn-ea"/>
                          <a:cs typeface="+mn-cs"/>
                        </a:rPr>
                        <a:t>V‟19=(111011101101110000100011111011110) (v15) </a:t>
                      </a:r>
                      <a:endParaRPr lang="tr-TR" sz="1600" dirty="0"/>
                    </a:p>
                  </a:txBody>
                  <a:tcPr/>
                </a:tc>
                <a:extLst>
                  <a:ext uri="{0D108BD9-81ED-4DB2-BD59-A6C34878D82A}">
                    <a16:rowId xmlns:a16="http://schemas.microsoft.com/office/drawing/2014/main" val="10009"/>
                  </a:ext>
                </a:extLst>
              </a:tr>
              <a:tr h="432000">
                <a:tc>
                  <a:txBody>
                    <a:bodyPr/>
                    <a:lstStyle/>
                    <a:p>
                      <a:r>
                        <a:rPr lang="tr-TR" sz="1600" b="0" i="0" u="none" strike="noStrike" kern="1200" baseline="0" dirty="0">
                          <a:solidFill>
                            <a:schemeClr val="dk1"/>
                          </a:solidFill>
                          <a:latin typeface="+mn-lt"/>
                          <a:ea typeface="+mn-ea"/>
                          <a:cs typeface="+mn-cs"/>
                        </a:rPr>
                        <a:t>V‟10=(000010000011001000001010111011101) (v3) </a:t>
                      </a:r>
                      <a:endParaRPr lang="tr-TR" sz="1600" dirty="0"/>
                    </a:p>
                  </a:txBody>
                  <a:tcPr/>
                </a:tc>
                <a:tc>
                  <a:txBody>
                    <a:bodyPr/>
                    <a:lstStyle/>
                    <a:p>
                      <a:r>
                        <a:rPr lang="tr-TR" sz="1600" b="0" i="0" u="none" strike="noStrike" kern="1200" baseline="0" dirty="0">
                          <a:solidFill>
                            <a:schemeClr val="dk1"/>
                          </a:solidFill>
                          <a:latin typeface="+mn-lt"/>
                          <a:ea typeface="+mn-ea"/>
                          <a:cs typeface="+mn-cs"/>
                        </a:rPr>
                        <a:t>V‟20=(110011110000011111100001101001011) (v16) </a:t>
                      </a:r>
                      <a:endParaRPr lang="tr-TR" sz="1600"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653309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618764"/>
          </a:xfrm>
        </p:spPr>
        <p:txBody>
          <a:bodyPr>
            <a:normAutofit fontScale="90000"/>
          </a:bodyPr>
          <a:lstStyle/>
          <a:p>
            <a:r>
              <a:rPr lang="tr-TR" dirty="0"/>
              <a:t>Örnek 2:İki Değişken içeren denklem</a:t>
            </a:r>
          </a:p>
        </p:txBody>
      </p:sp>
      <p:sp>
        <p:nvSpPr>
          <p:cNvPr id="3" name="İçerik Yer Tutucusu 2"/>
          <p:cNvSpPr>
            <a:spLocks noGrp="1"/>
          </p:cNvSpPr>
          <p:nvPr>
            <p:ph idx="1"/>
          </p:nvPr>
        </p:nvSpPr>
        <p:spPr>
          <a:xfrm>
            <a:off x="2589212" y="1242874"/>
            <a:ext cx="8915400" cy="4657183"/>
          </a:xfrm>
        </p:spPr>
        <p:txBody>
          <a:bodyPr>
            <a:normAutofit/>
          </a:bodyPr>
          <a:lstStyle/>
          <a:p>
            <a:pPr algn="just"/>
            <a:r>
              <a:rPr lang="tr-TR" dirty="0"/>
              <a:t>Çaprazlama oranı=0.25 olduğundan yaklaşık olarak popülasyonun yüzde 25’i çaprazlamaya maruz kalacaktır. </a:t>
            </a:r>
          </a:p>
          <a:p>
            <a:pPr algn="just"/>
            <a:r>
              <a:rPr lang="tr-TR" dirty="0"/>
              <a:t>Yeniden her bir kromozom için 0-1 arasında rastgele bir sayı üretilir ve bu sayı 0.25’ten küçükse kromozom çaprazlama için seçilir. Eğer seçilen kromozom sayısı çift sayı değilse bir kromozom ekleme veya çıkarma yapılır.</a:t>
            </a:r>
          </a:p>
          <a:p>
            <a:pPr algn="just"/>
            <a:r>
              <a:rPr lang="tr-TR" dirty="0"/>
              <a:t>Rastgele üretilen sayılar aşağıdaki gibi olsun.</a:t>
            </a:r>
          </a:p>
          <a:p>
            <a:pPr algn="just"/>
            <a:r>
              <a:rPr lang="pt-BR" dirty="0"/>
              <a:t>r1=0.822951</a:t>
            </a:r>
            <a:r>
              <a:rPr lang="tr-TR" dirty="0"/>
              <a:t>,</a:t>
            </a:r>
            <a:r>
              <a:rPr lang="pt-BR" dirty="0"/>
              <a:t> r2= </a:t>
            </a:r>
            <a:r>
              <a:rPr lang="pt-BR" b="1" dirty="0"/>
              <a:t>0.151932</a:t>
            </a:r>
            <a:r>
              <a:rPr lang="tr-TR" dirty="0"/>
              <a:t>,</a:t>
            </a:r>
            <a:r>
              <a:rPr lang="pt-BR" dirty="0"/>
              <a:t> 0.625447</a:t>
            </a:r>
            <a:r>
              <a:rPr lang="tr-TR" dirty="0"/>
              <a:t>,</a:t>
            </a:r>
            <a:r>
              <a:rPr lang="pt-BR" dirty="0"/>
              <a:t> 0.314685</a:t>
            </a:r>
            <a:r>
              <a:rPr lang="tr-TR" dirty="0"/>
              <a:t>,</a:t>
            </a:r>
            <a:r>
              <a:rPr lang="pt-BR" dirty="0"/>
              <a:t> 0.346901</a:t>
            </a:r>
            <a:r>
              <a:rPr lang="tr-TR" dirty="0"/>
              <a:t>,</a:t>
            </a:r>
            <a:r>
              <a:rPr lang="pt-BR" dirty="0"/>
              <a:t> </a:t>
            </a:r>
            <a:r>
              <a:rPr lang="tr-TR" dirty="0"/>
              <a:t>0.917204, 0.519760, 0.401254, 0.606758, 0.785402, </a:t>
            </a:r>
            <a:r>
              <a:rPr lang="tr-TR" b="1" dirty="0"/>
              <a:t>0.031523</a:t>
            </a:r>
            <a:r>
              <a:rPr lang="tr-TR" dirty="0"/>
              <a:t>, 0.869921, </a:t>
            </a:r>
            <a:r>
              <a:rPr lang="tr-TR" b="1" dirty="0"/>
              <a:t>0.166525</a:t>
            </a:r>
            <a:r>
              <a:rPr lang="tr-TR" dirty="0"/>
              <a:t>, 0.674520, 0.758400, </a:t>
            </a:r>
            <a:r>
              <a:rPr lang="pt-BR" dirty="0"/>
              <a:t>0.581893</a:t>
            </a:r>
            <a:r>
              <a:rPr lang="tr-TR" dirty="0"/>
              <a:t>,</a:t>
            </a:r>
            <a:r>
              <a:rPr lang="pt-BR" dirty="0"/>
              <a:t> 0.389248</a:t>
            </a:r>
            <a:r>
              <a:rPr lang="tr-TR" dirty="0"/>
              <a:t>,</a:t>
            </a:r>
            <a:r>
              <a:rPr lang="pt-BR" dirty="0"/>
              <a:t> </a:t>
            </a:r>
            <a:r>
              <a:rPr lang="pt-BR" b="1" dirty="0"/>
              <a:t>0.200232</a:t>
            </a:r>
            <a:r>
              <a:rPr lang="tr-TR" dirty="0"/>
              <a:t>,</a:t>
            </a:r>
            <a:r>
              <a:rPr lang="pt-BR" dirty="0"/>
              <a:t> 0.355635</a:t>
            </a:r>
            <a:r>
              <a:rPr lang="tr-TR" dirty="0"/>
              <a:t>,</a:t>
            </a:r>
            <a:r>
              <a:rPr lang="pt-BR" dirty="0"/>
              <a:t> r20= 0.826927 </a:t>
            </a:r>
            <a:endParaRPr lang="tr-TR" dirty="0"/>
          </a:p>
          <a:p>
            <a:pPr algn="just"/>
            <a:r>
              <a:rPr lang="tr-TR" dirty="0"/>
              <a:t>Bu durumda v2,v11,v13 ve v18 kromozomları çaprazlama için seçilir.</a:t>
            </a:r>
          </a:p>
          <a:p>
            <a:pPr algn="just"/>
            <a:r>
              <a:rPr lang="tr-TR" dirty="0"/>
              <a:t>Bu kromozomlar kendi aralarında rastgele eşleştirilir.</a:t>
            </a:r>
          </a:p>
        </p:txBody>
      </p:sp>
    </p:spTree>
    <p:extLst>
      <p:ext uri="{BB962C8B-B14F-4D97-AF65-F5344CB8AC3E}">
        <p14:creationId xmlns:p14="http://schemas.microsoft.com/office/powerpoint/2010/main" val="2501834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618764"/>
          </a:xfrm>
        </p:spPr>
        <p:txBody>
          <a:bodyPr>
            <a:normAutofit fontScale="90000"/>
          </a:bodyPr>
          <a:lstStyle/>
          <a:p>
            <a:r>
              <a:rPr lang="tr-TR" dirty="0"/>
              <a:t>Örnek 2:İki Değişken içeren denklem</a:t>
            </a:r>
          </a:p>
        </p:txBody>
      </p:sp>
      <p:sp>
        <p:nvSpPr>
          <p:cNvPr id="3" name="İçerik Yer Tutucusu 2"/>
          <p:cNvSpPr>
            <a:spLocks noGrp="1"/>
          </p:cNvSpPr>
          <p:nvPr>
            <p:ph idx="1"/>
          </p:nvPr>
        </p:nvSpPr>
        <p:spPr>
          <a:xfrm>
            <a:off x="2589212" y="1242874"/>
            <a:ext cx="8915400" cy="5375640"/>
          </a:xfrm>
        </p:spPr>
        <p:txBody>
          <a:bodyPr>
            <a:normAutofit lnSpcReduction="10000"/>
          </a:bodyPr>
          <a:lstStyle/>
          <a:p>
            <a:pPr algn="just"/>
            <a:r>
              <a:rPr lang="tr-TR" dirty="0"/>
              <a:t>Eşleştirilen her bir kromozom çiftinin çaprazlama noktasını belirlemek için    [1,bit uzunluğu-1] arasında bir rastgele sayı üretilir. Bu örnek için aralık [1-32] aralığıdır.</a:t>
            </a:r>
          </a:p>
          <a:p>
            <a:r>
              <a:rPr lang="tr-TR" dirty="0"/>
              <a:t>V2‟ = (100011000101101001111000001110010) </a:t>
            </a:r>
          </a:p>
          <a:p>
            <a:r>
              <a:rPr lang="tr-TR" dirty="0"/>
              <a:t>V11‟= (111011101101110000100011111011110) için üretilen sayı 9 olsun.</a:t>
            </a:r>
          </a:p>
          <a:p>
            <a:r>
              <a:rPr lang="tr-TR" dirty="0"/>
              <a:t>V2‟ = (100011000</a:t>
            </a:r>
            <a:r>
              <a:rPr lang="tr-TR" b="1" dirty="0">
                <a:solidFill>
                  <a:srgbClr val="FF0000"/>
                </a:solidFill>
              </a:rPr>
              <a:t>101101001111000001110010</a:t>
            </a:r>
            <a:r>
              <a:rPr lang="tr-TR" dirty="0"/>
              <a:t>) </a:t>
            </a:r>
          </a:p>
          <a:p>
            <a:r>
              <a:rPr lang="tr-TR" dirty="0"/>
              <a:t>V11‟= (111011101</a:t>
            </a:r>
            <a:r>
              <a:rPr lang="tr-TR" b="1" dirty="0">
                <a:solidFill>
                  <a:srgbClr val="FF0000"/>
                </a:solidFill>
              </a:rPr>
              <a:t>101110000100011111011110</a:t>
            </a:r>
            <a:r>
              <a:rPr lang="tr-TR" dirty="0"/>
              <a:t>) kısımları kesilerek yer değiştirilir. Oluşan yeni kromozom aşağıdaki gibidir.</a:t>
            </a:r>
          </a:p>
          <a:p>
            <a:r>
              <a:rPr lang="tr-TR" dirty="0"/>
              <a:t>V2‟ = (100011000</a:t>
            </a:r>
            <a:r>
              <a:rPr lang="tr-TR" b="1" dirty="0">
                <a:solidFill>
                  <a:srgbClr val="00B0F0"/>
                </a:solidFill>
              </a:rPr>
              <a:t>101110000100011111011110</a:t>
            </a:r>
            <a:r>
              <a:rPr lang="tr-TR" dirty="0"/>
              <a:t>) </a:t>
            </a:r>
          </a:p>
          <a:p>
            <a:r>
              <a:rPr lang="tr-TR" dirty="0"/>
              <a:t>V11‟= (111011101</a:t>
            </a:r>
            <a:r>
              <a:rPr lang="tr-TR" b="1" dirty="0">
                <a:solidFill>
                  <a:srgbClr val="00B0F0"/>
                </a:solidFill>
              </a:rPr>
              <a:t>101101001111000001110010</a:t>
            </a:r>
            <a:r>
              <a:rPr lang="tr-TR" dirty="0"/>
              <a:t>)</a:t>
            </a:r>
          </a:p>
          <a:p>
            <a:r>
              <a:rPr lang="tr-TR" dirty="0"/>
              <a:t>İkinci çiftimiz v13 ve v18 için ise üretilen sayı 20’dir. Bu durumda</a:t>
            </a:r>
          </a:p>
          <a:p>
            <a:r>
              <a:rPr lang="tr-TR" dirty="0"/>
              <a:t>V13‟ = (00010100001001010100</a:t>
            </a:r>
            <a:r>
              <a:rPr lang="tr-TR" b="1" dirty="0">
                <a:solidFill>
                  <a:srgbClr val="FF0000"/>
                </a:solidFill>
              </a:rPr>
              <a:t>0000001000110</a:t>
            </a:r>
            <a:r>
              <a:rPr lang="tr-TR" dirty="0"/>
              <a:t>) </a:t>
            </a:r>
          </a:p>
          <a:p>
            <a:r>
              <a:rPr lang="tr-TR" dirty="0"/>
              <a:t>V18‟ = (11101111101000100011</a:t>
            </a:r>
            <a:r>
              <a:rPr lang="tr-TR" b="1" dirty="0">
                <a:solidFill>
                  <a:srgbClr val="FF0000"/>
                </a:solidFill>
              </a:rPr>
              <a:t>1010111111011</a:t>
            </a:r>
            <a:r>
              <a:rPr lang="tr-TR" dirty="0"/>
              <a:t>) son hali ise aşağıdaki gibidir.</a:t>
            </a:r>
          </a:p>
          <a:p>
            <a:r>
              <a:rPr lang="tr-TR" dirty="0"/>
              <a:t>V13‟ = (00010100001001010100</a:t>
            </a:r>
            <a:r>
              <a:rPr lang="tr-TR" b="1" dirty="0">
                <a:solidFill>
                  <a:srgbClr val="00B0F0"/>
                </a:solidFill>
              </a:rPr>
              <a:t>1010111111011</a:t>
            </a:r>
            <a:r>
              <a:rPr lang="tr-TR" dirty="0"/>
              <a:t>) </a:t>
            </a:r>
          </a:p>
          <a:p>
            <a:r>
              <a:rPr lang="tr-TR" dirty="0"/>
              <a:t>V18‟ = (11101111101000100011</a:t>
            </a:r>
            <a:r>
              <a:rPr lang="tr-TR" b="1" dirty="0">
                <a:solidFill>
                  <a:srgbClr val="00B0F0"/>
                </a:solidFill>
              </a:rPr>
              <a:t>0000001000110</a:t>
            </a:r>
            <a:r>
              <a:rPr lang="tr-TR" dirty="0"/>
              <a:t>)</a:t>
            </a:r>
          </a:p>
        </p:txBody>
      </p:sp>
    </p:spTree>
    <p:extLst>
      <p:ext uri="{BB962C8B-B14F-4D97-AF65-F5344CB8AC3E}">
        <p14:creationId xmlns:p14="http://schemas.microsoft.com/office/powerpoint/2010/main" val="1718110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618764"/>
          </a:xfrm>
        </p:spPr>
        <p:txBody>
          <a:bodyPr>
            <a:normAutofit fontScale="90000"/>
          </a:bodyPr>
          <a:lstStyle/>
          <a:p>
            <a:r>
              <a:rPr lang="tr-TR" dirty="0"/>
              <a:t>Örnek 2:İki Değişken içeren denklem</a:t>
            </a:r>
          </a:p>
        </p:txBody>
      </p:sp>
      <p:graphicFrame>
        <p:nvGraphicFramePr>
          <p:cNvPr id="5" name="İçerik Yer Tutucusu 4"/>
          <p:cNvGraphicFramePr>
            <a:graphicFrameLocks noGrp="1"/>
          </p:cNvGraphicFramePr>
          <p:nvPr>
            <p:ph idx="1"/>
            <p:extLst>
              <p:ext uri="{D42A27DB-BD31-4B8C-83A1-F6EECF244321}">
                <p14:modId xmlns:p14="http://schemas.microsoft.com/office/powerpoint/2010/main" val="1344086849"/>
              </p:ext>
            </p:extLst>
          </p:nvPr>
        </p:nvGraphicFramePr>
        <p:xfrm>
          <a:off x="457199" y="1244777"/>
          <a:ext cx="11397344" cy="4752000"/>
        </p:xfrm>
        <a:graphic>
          <a:graphicData uri="http://schemas.openxmlformats.org/drawingml/2006/table">
            <a:tbl>
              <a:tblPr firstRow="1" bandRow="1">
                <a:tableStyleId>{5C22544A-7EE6-4342-B048-85BDC9FD1C3A}</a:tableStyleId>
              </a:tblPr>
              <a:tblGrid>
                <a:gridCol w="5698672">
                  <a:extLst>
                    <a:ext uri="{9D8B030D-6E8A-4147-A177-3AD203B41FA5}">
                      <a16:colId xmlns:a16="http://schemas.microsoft.com/office/drawing/2014/main" val="20000"/>
                    </a:ext>
                  </a:extLst>
                </a:gridCol>
                <a:gridCol w="5698672">
                  <a:extLst>
                    <a:ext uri="{9D8B030D-6E8A-4147-A177-3AD203B41FA5}">
                      <a16:colId xmlns:a16="http://schemas.microsoft.com/office/drawing/2014/main" val="20001"/>
                    </a:ext>
                  </a:extLst>
                </a:gridCol>
              </a:tblGrid>
              <a:tr h="432000">
                <a:tc>
                  <a:txBody>
                    <a:bodyPr/>
                    <a:lstStyle/>
                    <a:p>
                      <a:r>
                        <a:rPr lang="tr-TR" sz="1600" dirty="0"/>
                        <a:t>Kromozom (Nesil</a:t>
                      </a:r>
                      <a:r>
                        <a:rPr lang="tr-TR" sz="1600" baseline="0" dirty="0"/>
                        <a:t> 2)</a:t>
                      </a:r>
                      <a:endParaRPr lang="tr-TR" sz="1600" dirty="0"/>
                    </a:p>
                  </a:txBody>
                  <a:tcPr/>
                </a:tc>
                <a:tc>
                  <a:txBody>
                    <a:bodyPr/>
                    <a:lstStyle/>
                    <a:p>
                      <a:r>
                        <a:rPr lang="tr-TR" sz="1600" dirty="0"/>
                        <a:t>Kromozom (Nesil</a:t>
                      </a:r>
                      <a:r>
                        <a:rPr lang="tr-TR" sz="1600" baseline="0" dirty="0"/>
                        <a:t> 2)</a:t>
                      </a:r>
                      <a:endParaRPr lang="tr-TR" sz="1600" dirty="0"/>
                    </a:p>
                  </a:txBody>
                  <a:tcPr/>
                </a:tc>
                <a:extLst>
                  <a:ext uri="{0D108BD9-81ED-4DB2-BD59-A6C34878D82A}">
                    <a16:rowId xmlns:a16="http://schemas.microsoft.com/office/drawing/2014/main" val="10000"/>
                  </a:ext>
                </a:extLst>
              </a:tr>
              <a:tr h="432000">
                <a:tc>
                  <a:txBody>
                    <a:bodyPr/>
                    <a:lstStyle/>
                    <a:p>
                      <a:r>
                        <a:rPr lang="tr-TR" sz="1600" dirty="0"/>
                        <a:t>V‟1=(011001111110110101100001101111000)</a:t>
                      </a:r>
                    </a:p>
                  </a:txBody>
                  <a:tcPr/>
                </a:tc>
                <a:tc>
                  <a:txBody>
                    <a:bodyPr/>
                    <a:lstStyle/>
                    <a:p>
                      <a:r>
                        <a:rPr lang="tr-TR" sz="1600" b="0" i="0" u="none" strike="noStrike" kern="1200" baseline="0" dirty="0">
                          <a:solidFill>
                            <a:schemeClr val="dk1"/>
                          </a:solidFill>
                          <a:latin typeface="+mn-lt"/>
                          <a:ea typeface="+mn-ea"/>
                          <a:cs typeface="+mn-cs"/>
                        </a:rPr>
                        <a:t>V‟11=(</a:t>
                      </a:r>
                      <a:r>
                        <a:rPr lang="tr-TR" sz="1600" dirty="0"/>
                        <a:t>111011101</a:t>
                      </a:r>
                      <a:r>
                        <a:rPr lang="tr-TR" sz="1600" b="1" dirty="0">
                          <a:solidFill>
                            <a:srgbClr val="00B0F0"/>
                          </a:solidFill>
                        </a:rPr>
                        <a:t>101101001111000001110010</a:t>
                      </a:r>
                      <a:r>
                        <a:rPr lang="tr-TR" sz="1600" b="0" i="0" u="none" strike="noStrike" kern="1200" baseline="0" dirty="0">
                          <a:solidFill>
                            <a:schemeClr val="dk1"/>
                          </a:solidFill>
                          <a:latin typeface="+mn-lt"/>
                          <a:ea typeface="+mn-ea"/>
                          <a:cs typeface="+mn-cs"/>
                        </a:rPr>
                        <a:t>)</a:t>
                      </a:r>
                      <a:endParaRPr lang="tr-TR" sz="1600" dirty="0"/>
                    </a:p>
                  </a:txBody>
                  <a:tcPr/>
                </a:tc>
                <a:extLst>
                  <a:ext uri="{0D108BD9-81ED-4DB2-BD59-A6C34878D82A}">
                    <a16:rowId xmlns:a16="http://schemas.microsoft.com/office/drawing/2014/main" val="10001"/>
                  </a:ext>
                </a:extLst>
              </a:tr>
              <a:tr h="432000">
                <a:tc>
                  <a:txBody>
                    <a:bodyPr/>
                    <a:lstStyle/>
                    <a:p>
                      <a:r>
                        <a:rPr lang="tr-TR" sz="1600" dirty="0"/>
                        <a:t>V‟2=(100011000</a:t>
                      </a:r>
                      <a:r>
                        <a:rPr lang="tr-TR" sz="1600" b="1" dirty="0">
                          <a:solidFill>
                            <a:srgbClr val="00B0F0"/>
                          </a:solidFill>
                        </a:rPr>
                        <a:t>101110000100011111011110</a:t>
                      </a:r>
                      <a:r>
                        <a:rPr lang="tr-TR" sz="1600" dirty="0"/>
                        <a:t>)</a:t>
                      </a:r>
                    </a:p>
                  </a:txBody>
                  <a:tcPr/>
                </a:tc>
                <a:tc>
                  <a:txBody>
                    <a:bodyPr/>
                    <a:lstStyle/>
                    <a:p>
                      <a:r>
                        <a:rPr lang="tr-TR" sz="1600" b="0" i="0" u="none" strike="noStrike" kern="1200" baseline="0" dirty="0">
                          <a:solidFill>
                            <a:schemeClr val="dk1"/>
                          </a:solidFill>
                          <a:latin typeface="+mn-lt"/>
                          <a:ea typeface="+mn-ea"/>
                          <a:cs typeface="+mn-cs"/>
                        </a:rPr>
                        <a:t>V‟12=(010000000101100010110000001111100)</a:t>
                      </a:r>
                      <a:endParaRPr lang="tr-TR" sz="1600" dirty="0"/>
                    </a:p>
                  </a:txBody>
                  <a:tcPr/>
                </a:tc>
                <a:extLst>
                  <a:ext uri="{0D108BD9-81ED-4DB2-BD59-A6C34878D82A}">
                    <a16:rowId xmlns:a16="http://schemas.microsoft.com/office/drawing/2014/main" val="10002"/>
                  </a:ext>
                </a:extLst>
              </a:tr>
              <a:tr h="432000">
                <a:tc>
                  <a:txBody>
                    <a:bodyPr/>
                    <a:lstStyle/>
                    <a:p>
                      <a:r>
                        <a:rPr lang="tr-TR" sz="1600" dirty="0"/>
                        <a:t>V‟3=(001000100000110101111011011111011)</a:t>
                      </a:r>
                    </a:p>
                  </a:txBody>
                  <a:tcPr/>
                </a:tc>
                <a:tc>
                  <a:txBody>
                    <a:bodyPr/>
                    <a:lstStyle/>
                    <a:p>
                      <a:r>
                        <a:rPr lang="tr-TR" sz="1600" b="0" i="0" u="none" strike="noStrike" kern="1200" baseline="0" dirty="0">
                          <a:solidFill>
                            <a:schemeClr val="dk1"/>
                          </a:solidFill>
                          <a:latin typeface="+mn-lt"/>
                          <a:ea typeface="+mn-ea"/>
                          <a:cs typeface="+mn-cs"/>
                        </a:rPr>
                        <a:t>V‟13=(</a:t>
                      </a:r>
                      <a:r>
                        <a:rPr lang="tr-TR" sz="1600" dirty="0"/>
                        <a:t>00010100001001010100</a:t>
                      </a:r>
                      <a:r>
                        <a:rPr lang="tr-TR" sz="1600" b="1" dirty="0">
                          <a:solidFill>
                            <a:srgbClr val="00B0F0"/>
                          </a:solidFill>
                        </a:rPr>
                        <a:t>1010111111011</a:t>
                      </a:r>
                      <a:r>
                        <a:rPr lang="tr-TR" sz="1600" b="0" i="0" u="none" strike="noStrike" kern="1200" baseline="0" dirty="0">
                          <a:solidFill>
                            <a:schemeClr val="dk1"/>
                          </a:solidFill>
                          <a:latin typeface="+mn-lt"/>
                          <a:ea typeface="+mn-ea"/>
                          <a:cs typeface="+mn-cs"/>
                        </a:rPr>
                        <a:t>)</a:t>
                      </a:r>
                      <a:endParaRPr lang="tr-TR" sz="1600" dirty="0"/>
                    </a:p>
                  </a:txBody>
                  <a:tcPr/>
                </a:tc>
                <a:extLst>
                  <a:ext uri="{0D108BD9-81ED-4DB2-BD59-A6C34878D82A}">
                    <a16:rowId xmlns:a16="http://schemas.microsoft.com/office/drawing/2014/main" val="10003"/>
                  </a:ext>
                </a:extLst>
              </a:tr>
              <a:tr h="432000">
                <a:tc>
                  <a:txBody>
                    <a:bodyPr/>
                    <a:lstStyle/>
                    <a:p>
                      <a:r>
                        <a:rPr lang="tr-TR" sz="1600" b="0" i="0" u="none" strike="noStrike" kern="1200" baseline="0" dirty="0">
                          <a:solidFill>
                            <a:schemeClr val="dk1"/>
                          </a:solidFill>
                          <a:latin typeface="+mn-lt"/>
                          <a:ea typeface="+mn-ea"/>
                          <a:cs typeface="+mn-cs"/>
                        </a:rPr>
                        <a:t>V‟4=(011001111110110101100001101111000)</a:t>
                      </a:r>
                      <a:endParaRPr lang="tr-TR" sz="1600" dirty="0"/>
                    </a:p>
                  </a:txBody>
                  <a:tcPr/>
                </a:tc>
                <a:tc>
                  <a:txBody>
                    <a:bodyPr/>
                    <a:lstStyle/>
                    <a:p>
                      <a:r>
                        <a:rPr lang="tr-TR" sz="1600" b="0" i="0" u="none" strike="noStrike" kern="1200" baseline="0" dirty="0">
                          <a:solidFill>
                            <a:schemeClr val="dk1"/>
                          </a:solidFill>
                          <a:latin typeface="+mn-lt"/>
                          <a:ea typeface="+mn-ea"/>
                          <a:cs typeface="+mn-cs"/>
                        </a:rPr>
                        <a:t>V‟14=(100001100001110100010110101100111)</a:t>
                      </a:r>
                      <a:endParaRPr lang="tr-TR" sz="1600" dirty="0"/>
                    </a:p>
                  </a:txBody>
                  <a:tcPr/>
                </a:tc>
                <a:extLst>
                  <a:ext uri="{0D108BD9-81ED-4DB2-BD59-A6C34878D82A}">
                    <a16:rowId xmlns:a16="http://schemas.microsoft.com/office/drawing/2014/main" val="10004"/>
                  </a:ext>
                </a:extLst>
              </a:tr>
              <a:tr h="432000">
                <a:tc>
                  <a:txBody>
                    <a:bodyPr/>
                    <a:lstStyle/>
                    <a:p>
                      <a:r>
                        <a:rPr lang="tr-TR" sz="1600" b="0" i="0" u="none" strike="noStrike" kern="1200" baseline="0" dirty="0">
                          <a:solidFill>
                            <a:schemeClr val="dk1"/>
                          </a:solidFill>
                          <a:latin typeface="+mn-lt"/>
                          <a:ea typeface="+mn-ea"/>
                          <a:cs typeface="+mn-cs"/>
                        </a:rPr>
                        <a:t>V‟5=(000101010011111111110000110001100)</a:t>
                      </a:r>
                      <a:endParaRPr lang="tr-TR" sz="1600" dirty="0"/>
                    </a:p>
                  </a:txBody>
                  <a:tcPr/>
                </a:tc>
                <a:tc>
                  <a:txBody>
                    <a:bodyPr/>
                    <a:lstStyle/>
                    <a:p>
                      <a:r>
                        <a:rPr lang="tr-TR" sz="1600" b="0" i="0" u="none" strike="noStrike" kern="1200" baseline="0" dirty="0">
                          <a:solidFill>
                            <a:schemeClr val="dk1"/>
                          </a:solidFill>
                          <a:latin typeface="+mn-lt"/>
                          <a:ea typeface="+mn-ea"/>
                          <a:cs typeface="+mn-cs"/>
                        </a:rPr>
                        <a:t>V‟15=(101110010110011110011000101111110)</a:t>
                      </a:r>
                      <a:endParaRPr lang="tr-TR" sz="1600" dirty="0"/>
                    </a:p>
                  </a:txBody>
                  <a:tcPr/>
                </a:tc>
                <a:extLst>
                  <a:ext uri="{0D108BD9-81ED-4DB2-BD59-A6C34878D82A}">
                    <a16:rowId xmlns:a16="http://schemas.microsoft.com/office/drawing/2014/main" val="10005"/>
                  </a:ext>
                </a:extLst>
              </a:tr>
              <a:tr h="432000">
                <a:tc>
                  <a:txBody>
                    <a:bodyPr/>
                    <a:lstStyle/>
                    <a:p>
                      <a:r>
                        <a:rPr lang="tr-TR" sz="1600" b="0" i="0" u="none" strike="noStrike" kern="1200" baseline="0" dirty="0">
                          <a:solidFill>
                            <a:schemeClr val="dk1"/>
                          </a:solidFill>
                          <a:latin typeface="+mn-lt"/>
                          <a:ea typeface="+mn-ea"/>
                          <a:cs typeface="+mn-cs"/>
                        </a:rPr>
                        <a:t>V‟6=(100011000101101001111000001110010)</a:t>
                      </a:r>
                      <a:endParaRPr lang="tr-TR" sz="1600" dirty="0"/>
                    </a:p>
                  </a:txBody>
                  <a:tcPr/>
                </a:tc>
                <a:tc>
                  <a:txBody>
                    <a:bodyPr/>
                    <a:lstStyle/>
                    <a:p>
                      <a:r>
                        <a:rPr lang="tr-TR" sz="1600" b="0" i="0" u="none" strike="noStrike" kern="1200" baseline="0" dirty="0">
                          <a:solidFill>
                            <a:schemeClr val="dk1"/>
                          </a:solidFill>
                          <a:latin typeface="+mn-lt"/>
                          <a:ea typeface="+mn-ea"/>
                          <a:cs typeface="+mn-cs"/>
                        </a:rPr>
                        <a:t>V‟16=(100110100000001111111010000111011)</a:t>
                      </a:r>
                      <a:endParaRPr lang="tr-TR" sz="1600" dirty="0"/>
                    </a:p>
                  </a:txBody>
                  <a:tcPr/>
                </a:tc>
                <a:extLst>
                  <a:ext uri="{0D108BD9-81ED-4DB2-BD59-A6C34878D82A}">
                    <a16:rowId xmlns:a16="http://schemas.microsoft.com/office/drawing/2014/main" val="10006"/>
                  </a:ext>
                </a:extLst>
              </a:tr>
              <a:tr h="432000">
                <a:tc>
                  <a:txBody>
                    <a:bodyPr/>
                    <a:lstStyle/>
                    <a:p>
                      <a:r>
                        <a:rPr lang="tr-TR" sz="1600" b="0" i="0" u="none" strike="noStrike" kern="1200" baseline="0" dirty="0">
                          <a:solidFill>
                            <a:schemeClr val="dk1"/>
                          </a:solidFill>
                          <a:latin typeface="+mn-lt"/>
                          <a:ea typeface="+mn-ea"/>
                          <a:cs typeface="+mn-cs"/>
                        </a:rPr>
                        <a:t>V‟7=(111011101101110000100011111011110)</a:t>
                      </a:r>
                      <a:endParaRPr lang="tr-TR" sz="1600" dirty="0"/>
                    </a:p>
                  </a:txBody>
                  <a:tcPr/>
                </a:tc>
                <a:tc>
                  <a:txBody>
                    <a:bodyPr/>
                    <a:lstStyle/>
                    <a:p>
                      <a:r>
                        <a:rPr lang="tr-TR" sz="1600" b="0" i="0" u="none" strike="noStrike" kern="1200" baseline="0" dirty="0">
                          <a:solidFill>
                            <a:schemeClr val="dk1"/>
                          </a:solidFill>
                          <a:latin typeface="+mn-lt"/>
                          <a:ea typeface="+mn-ea"/>
                          <a:cs typeface="+mn-cs"/>
                        </a:rPr>
                        <a:t>V‟17=(000001111000110000011010000111011)</a:t>
                      </a:r>
                      <a:endParaRPr lang="tr-TR" sz="1600" dirty="0"/>
                    </a:p>
                  </a:txBody>
                  <a:tcPr/>
                </a:tc>
                <a:extLst>
                  <a:ext uri="{0D108BD9-81ED-4DB2-BD59-A6C34878D82A}">
                    <a16:rowId xmlns:a16="http://schemas.microsoft.com/office/drawing/2014/main" val="10007"/>
                  </a:ext>
                </a:extLst>
              </a:tr>
              <a:tr h="432000">
                <a:tc>
                  <a:txBody>
                    <a:bodyPr/>
                    <a:lstStyle/>
                    <a:p>
                      <a:r>
                        <a:rPr lang="tr-TR" sz="1600" b="0" i="0" u="none" strike="noStrike" kern="1200" baseline="0" dirty="0">
                          <a:solidFill>
                            <a:schemeClr val="dk1"/>
                          </a:solidFill>
                          <a:latin typeface="+mn-lt"/>
                          <a:ea typeface="+mn-ea"/>
                          <a:cs typeface="+mn-cs"/>
                        </a:rPr>
                        <a:t>V‟8=(000111011001010011010111111000101)</a:t>
                      </a:r>
                      <a:endParaRPr lang="tr-TR" sz="1600" dirty="0"/>
                    </a:p>
                  </a:txBody>
                  <a:tcPr/>
                </a:tc>
                <a:tc>
                  <a:txBody>
                    <a:bodyPr/>
                    <a:lstStyle/>
                    <a:p>
                      <a:r>
                        <a:rPr lang="tr-TR" sz="1600" b="0" i="0" u="none" strike="noStrike" kern="1200" baseline="0" dirty="0">
                          <a:solidFill>
                            <a:schemeClr val="dk1"/>
                          </a:solidFill>
                          <a:latin typeface="+mn-lt"/>
                          <a:ea typeface="+mn-ea"/>
                          <a:cs typeface="+mn-cs"/>
                        </a:rPr>
                        <a:t>V‟18=(</a:t>
                      </a:r>
                      <a:r>
                        <a:rPr lang="tr-TR" sz="1600" dirty="0"/>
                        <a:t>11101111101000100011</a:t>
                      </a:r>
                      <a:r>
                        <a:rPr lang="tr-TR" sz="1600" b="1" dirty="0">
                          <a:solidFill>
                            <a:srgbClr val="00B0F0"/>
                          </a:solidFill>
                        </a:rPr>
                        <a:t>0000001000110</a:t>
                      </a:r>
                      <a:r>
                        <a:rPr lang="tr-TR" sz="1600" b="0" i="0" u="none" strike="noStrike" kern="1200" baseline="0" dirty="0">
                          <a:solidFill>
                            <a:schemeClr val="dk1"/>
                          </a:solidFill>
                          <a:latin typeface="+mn-lt"/>
                          <a:ea typeface="+mn-ea"/>
                          <a:cs typeface="+mn-cs"/>
                        </a:rPr>
                        <a:t>)</a:t>
                      </a:r>
                      <a:endParaRPr lang="tr-TR" sz="1600" dirty="0"/>
                    </a:p>
                  </a:txBody>
                  <a:tcPr/>
                </a:tc>
                <a:extLst>
                  <a:ext uri="{0D108BD9-81ED-4DB2-BD59-A6C34878D82A}">
                    <a16:rowId xmlns:a16="http://schemas.microsoft.com/office/drawing/2014/main" val="10008"/>
                  </a:ext>
                </a:extLst>
              </a:tr>
              <a:tr h="432000">
                <a:tc>
                  <a:txBody>
                    <a:bodyPr/>
                    <a:lstStyle/>
                    <a:p>
                      <a:r>
                        <a:rPr lang="tr-TR" sz="1600" b="0" i="0" u="none" strike="noStrike" kern="1200" baseline="0" dirty="0">
                          <a:solidFill>
                            <a:schemeClr val="dk1"/>
                          </a:solidFill>
                          <a:latin typeface="+mn-lt"/>
                          <a:ea typeface="+mn-ea"/>
                          <a:cs typeface="+mn-cs"/>
                        </a:rPr>
                        <a:t>V‟9=(011001111110110101100001101111000)</a:t>
                      </a:r>
                      <a:endParaRPr lang="tr-TR" sz="1600" dirty="0"/>
                    </a:p>
                  </a:txBody>
                  <a:tcPr/>
                </a:tc>
                <a:tc>
                  <a:txBody>
                    <a:bodyPr/>
                    <a:lstStyle/>
                    <a:p>
                      <a:r>
                        <a:rPr lang="tr-TR" sz="1600" b="0" i="0" u="none" strike="noStrike" kern="1200" baseline="0" dirty="0">
                          <a:solidFill>
                            <a:schemeClr val="dk1"/>
                          </a:solidFill>
                          <a:latin typeface="+mn-lt"/>
                          <a:ea typeface="+mn-ea"/>
                          <a:cs typeface="+mn-cs"/>
                        </a:rPr>
                        <a:t>V‟19=(111011101101110000100011111011110)</a:t>
                      </a:r>
                      <a:endParaRPr lang="tr-TR" sz="1600" dirty="0"/>
                    </a:p>
                  </a:txBody>
                  <a:tcPr/>
                </a:tc>
                <a:extLst>
                  <a:ext uri="{0D108BD9-81ED-4DB2-BD59-A6C34878D82A}">
                    <a16:rowId xmlns:a16="http://schemas.microsoft.com/office/drawing/2014/main" val="10009"/>
                  </a:ext>
                </a:extLst>
              </a:tr>
              <a:tr h="432000">
                <a:tc>
                  <a:txBody>
                    <a:bodyPr/>
                    <a:lstStyle/>
                    <a:p>
                      <a:r>
                        <a:rPr lang="tr-TR" sz="1600" b="0" i="0" u="none" strike="noStrike" kern="1200" baseline="0" dirty="0">
                          <a:solidFill>
                            <a:schemeClr val="dk1"/>
                          </a:solidFill>
                          <a:latin typeface="+mn-lt"/>
                          <a:ea typeface="+mn-ea"/>
                          <a:cs typeface="+mn-cs"/>
                        </a:rPr>
                        <a:t>V‟10=(000010000011001000001010111011101)</a:t>
                      </a:r>
                      <a:endParaRPr lang="tr-TR" sz="1600" dirty="0"/>
                    </a:p>
                  </a:txBody>
                  <a:tcPr/>
                </a:tc>
                <a:tc>
                  <a:txBody>
                    <a:bodyPr/>
                    <a:lstStyle/>
                    <a:p>
                      <a:r>
                        <a:rPr lang="tr-TR" sz="1600" b="0" i="0" u="none" strike="noStrike" kern="1200" baseline="0" dirty="0">
                          <a:solidFill>
                            <a:schemeClr val="dk1"/>
                          </a:solidFill>
                          <a:latin typeface="+mn-lt"/>
                          <a:ea typeface="+mn-ea"/>
                          <a:cs typeface="+mn-cs"/>
                        </a:rPr>
                        <a:t>V‟20=(110011110000011111100001101001011)</a:t>
                      </a:r>
                      <a:endParaRPr lang="tr-TR" sz="1600"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005771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618764"/>
          </a:xfrm>
        </p:spPr>
        <p:txBody>
          <a:bodyPr>
            <a:normAutofit fontScale="90000"/>
          </a:bodyPr>
          <a:lstStyle/>
          <a:p>
            <a:r>
              <a:rPr lang="tr-TR" dirty="0"/>
              <a:t>Örnek 2:İki Değişken içeren denklem</a:t>
            </a:r>
          </a:p>
        </p:txBody>
      </p:sp>
      <p:sp>
        <p:nvSpPr>
          <p:cNvPr id="3" name="İçerik Yer Tutucusu 2"/>
          <p:cNvSpPr>
            <a:spLocks noGrp="1"/>
          </p:cNvSpPr>
          <p:nvPr>
            <p:ph idx="1"/>
          </p:nvPr>
        </p:nvSpPr>
        <p:spPr>
          <a:xfrm>
            <a:off x="2589212" y="1242874"/>
            <a:ext cx="8915400" cy="5375640"/>
          </a:xfrm>
        </p:spPr>
        <p:txBody>
          <a:bodyPr>
            <a:normAutofit/>
          </a:bodyPr>
          <a:lstStyle/>
          <a:p>
            <a:pPr algn="just"/>
            <a:r>
              <a:rPr lang="tr-TR" dirty="0"/>
              <a:t>Mutasyon oranı 0.01 olduğundan her bir nesilde yaklaşık olarak (33*20=660 bit*0.01=6.6 bit) 5 yada 6 bit mutasyona maruz kalır. Her bitin mutasyon için eşit şansı vardır.</a:t>
            </a:r>
          </a:p>
          <a:p>
            <a:pPr algn="just"/>
            <a:r>
              <a:rPr lang="tr-TR" dirty="0"/>
              <a:t>Her bir kromozomun her bir biti için 0-1 aralığında rastgele sayı üretilir. Üretilen sayı 0.01’den küçük ise bit mutasyona uğratılır. Burada mutasyon dediğimiz bitin terslenmesidir.</a:t>
            </a:r>
          </a:p>
          <a:p>
            <a:pPr algn="just"/>
            <a:r>
              <a:rPr lang="tr-TR" dirty="0"/>
              <a:t>Mutasyon işleminden sonra yeni nesil, yeni </a:t>
            </a:r>
            <a:r>
              <a:rPr lang="tr-TR" dirty="0" err="1"/>
              <a:t>iterasyon</a:t>
            </a:r>
            <a:r>
              <a:rPr lang="tr-TR" dirty="0"/>
              <a:t> için hazır olacaktır. Aşağıda seçilen bitler verilmiştir.</a:t>
            </a:r>
          </a:p>
          <a:p>
            <a:pPr algn="just"/>
            <a:endParaRPr lang="tr-TR" dirty="0"/>
          </a:p>
        </p:txBody>
      </p:sp>
      <p:graphicFrame>
        <p:nvGraphicFramePr>
          <p:cNvPr id="4" name="Tablo 3"/>
          <p:cNvGraphicFramePr>
            <a:graphicFrameLocks noGrp="1"/>
          </p:cNvGraphicFramePr>
          <p:nvPr>
            <p:extLst>
              <p:ext uri="{D42A27DB-BD31-4B8C-83A1-F6EECF244321}">
                <p14:modId xmlns:p14="http://schemas.microsoft.com/office/powerpoint/2010/main" val="3419854012"/>
              </p:ext>
            </p:extLst>
          </p:nvPr>
        </p:nvGraphicFramePr>
        <p:xfrm>
          <a:off x="3155269" y="3849914"/>
          <a:ext cx="8128000" cy="27686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914400">
                <a:tc>
                  <a:txBody>
                    <a:bodyPr/>
                    <a:lstStyle/>
                    <a:p>
                      <a:pPr algn="ctr"/>
                      <a:r>
                        <a:rPr lang="tr-TR" dirty="0"/>
                        <a:t>Bit Pozisyonu</a:t>
                      </a:r>
                    </a:p>
                  </a:txBody>
                  <a:tcPr/>
                </a:tc>
                <a:tc>
                  <a:txBody>
                    <a:bodyPr/>
                    <a:lstStyle/>
                    <a:p>
                      <a:pPr algn="ctr"/>
                      <a:r>
                        <a:rPr lang="tr-TR" dirty="0"/>
                        <a:t>Kromozom numarası</a:t>
                      </a:r>
                    </a:p>
                  </a:txBody>
                  <a:tcPr/>
                </a:tc>
                <a:tc>
                  <a:txBody>
                    <a:bodyPr/>
                    <a:lstStyle/>
                    <a:p>
                      <a:pPr algn="ctr"/>
                      <a:r>
                        <a:rPr lang="tr-TR" dirty="0"/>
                        <a:t>Kromozom içindeki bit numarası</a:t>
                      </a:r>
                    </a:p>
                  </a:txBody>
                  <a:tcPr/>
                </a:tc>
                <a:tc>
                  <a:txBody>
                    <a:bodyPr/>
                    <a:lstStyle/>
                    <a:p>
                      <a:pPr algn="ctr"/>
                      <a:r>
                        <a:rPr lang="tr-TR" dirty="0"/>
                        <a:t>Rastgele</a:t>
                      </a:r>
                      <a:r>
                        <a:rPr lang="tr-TR" baseline="0" dirty="0"/>
                        <a:t> Sayı</a:t>
                      </a:r>
                      <a:endParaRPr lang="tr-TR" dirty="0"/>
                    </a:p>
                  </a:txBody>
                  <a:tcPr/>
                </a:tc>
                <a:extLst>
                  <a:ext uri="{0D108BD9-81ED-4DB2-BD59-A6C34878D82A}">
                    <a16:rowId xmlns:a16="http://schemas.microsoft.com/office/drawing/2014/main" val="10000"/>
                  </a:ext>
                </a:extLst>
              </a:tr>
              <a:tr h="370840">
                <a:tc>
                  <a:txBody>
                    <a:bodyPr/>
                    <a:lstStyle/>
                    <a:p>
                      <a:r>
                        <a:rPr lang="tr-TR" dirty="0"/>
                        <a:t>112</a:t>
                      </a:r>
                    </a:p>
                  </a:txBody>
                  <a:tcPr/>
                </a:tc>
                <a:tc>
                  <a:txBody>
                    <a:bodyPr/>
                    <a:lstStyle/>
                    <a:p>
                      <a:r>
                        <a:rPr lang="tr-TR" dirty="0"/>
                        <a:t>4</a:t>
                      </a:r>
                    </a:p>
                  </a:txBody>
                  <a:tcPr/>
                </a:tc>
                <a:tc>
                  <a:txBody>
                    <a:bodyPr/>
                    <a:lstStyle/>
                    <a:p>
                      <a:r>
                        <a:rPr lang="tr-TR" dirty="0"/>
                        <a:t>13</a:t>
                      </a:r>
                    </a:p>
                  </a:txBody>
                  <a:tcPr/>
                </a:tc>
                <a:tc>
                  <a:txBody>
                    <a:bodyPr/>
                    <a:lstStyle/>
                    <a:p>
                      <a:r>
                        <a:rPr lang="tr-TR" dirty="0"/>
                        <a:t>0.000213</a:t>
                      </a:r>
                    </a:p>
                  </a:txBody>
                  <a:tcPr/>
                </a:tc>
                <a:extLst>
                  <a:ext uri="{0D108BD9-81ED-4DB2-BD59-A6C34878D82A}">
                    <a16:rowId xmlns:a16="http://schemas.microsoft.com/office/drawing/2014/main" val="10001"/>
                  </a:ext>
                </a:extLst>
              </a:tr>
              <a:tr h="370840">
                <a:tc>
                  <a:txBody>
                    <a:bodyPr/>
                    <a:lstStyle/>
                    <a:p>
                      <a:r>
                        <a:rPr lang="tr-TR" dirty="0"/>
                        <a:t>349</a:t>
                      </a:r>
                    </a:p>
                  </a:txBody>
                  <a:tcPr/>
                </a:tc>
                <a:tc>
                  <a:txBody>
                    <a:bodyPr/>
                    <a:lstStyle/>
                    <a:p>
                      <a:r>
                        <a:rPr lang="tr-TR" dirty="0"/>
                        <a:t>11</a:t>
                      </a:r>
                    </a:p>
                  </a:txBody>
                  <a:tcPr/>
                </a:tc>
                <a:tc>
                  <a:txBody>
                    <a:bodyPr/>
                    <a:lstStyle/>
                    <a:p>
                      <a:r>
                        <a:rPr lang="tr-TR" dirty="0"/>
                        <a:t>19</a:t>
                      </a:r>
                    </a:p>
                  </a:txBody>
                  <a:tcPr/>
                </a:tc>
                <a:tc>
                  <a:txBody>
                    <a:bodyPr/>
                    <a:lstStyle/>
                    <a:p>
                      <a:r>
                        <a:rPr lang="tr-TR" dirty="0"/>
                        <a:t>0.000213</a:t>
                      </a:r>
                    </a:p>
                  </a:txBody>
                  <a:tcPr/>
                </a:tc>
                <a:extLst>
                  <a:ext uri="{0D108BD9-81ED-4DB2-BD59-A6C34878D82A}">
                    <a16:rowId xmlns:a16="http://schemas.microsoft.com/office/drawing/2014/main" val="10002"/>
                  </a:ext>
                </a:extLst>
              </a:tr>
              <a:tr h="370840">
                <a:tc>
                  <a:txBody>
                    <a:bodyPr/>
                    <a:lstStyle/>
                    <a:p>
                      <a:r>
                        <a:rPr lang="tr-TR" dirty="0"/>
                        <a:t>418</a:t>
                      </a:r>
                    </a:p>
                  </a:txBody>
                  <a:tcPr/>
                </a:tc>
                <a:tc>
                  <a:txBody>
                    <a:bodyPr/>
                    <a:lstStyle/>
                    <a:p>
                      <a:r>
                        <a:rPr lang="tr-TR" dirty="0"/>
                        <a:t>13</a:t>
                      </a:r>
                    </a:p>
                  </a:txBody>
                  <a:tcPr/>
                </a:tc>
                <a:tc>
                  <a:txBody>
                    <a:bodyPr/>
                    <a:lstStyle/>
                    <a:p>
                      <a:r>
                        <a:rPr lang="tr-TR" dirty="0"/>
                        <a:t>22</a:t>
                      </a:r>
                    </a:p>
                  </a:txBody>
                  <a:tcPr/>
                </a:tc>
                <a:tc>
                  <a:txBody>
                    <a:bodyPr/>
                    <a:lstStyle/>
                    <a:p>
                      <a:r>
                        <a:rPr lang="tr-TR" dirty="0"/>
                        <a:t>0.008809</a:t>
                      </a:r>
                    </a:p>
                  </a:txBody>
                  <a:tcPr/>
                </a:tc>
                <a:extLst>
                  <a:ext uri="{0D108BD9-81ED-4DB2-BD59-A6C34878D82A}">
                    <a16:rowId xmlns:a16="http://schemas.microsoft.com/office/drawing/2014/main" val="10003"/>
                  </a:ext>
                </a:extLst>
              </a:tr>
              <a:tr h="370840">
                <a:tc>
                  <a:txBody>
                    <a:bodyPr/>
                    <a:lstStyle/>
                    <a:p>
                      <a:r>
                        <a:rPr lang="tr-TR" dirty="0"/>
                        <a:t>429</a:t>
                      </a:r>
                    </a:p>
                  </a:txBody>
                  <a:tcPr/>
                </a:tc>
                <a:tc>
                  <a:txBody>
                    <a:bodyPr/>
                    <a:lstStyle/>
                    <a:p>
                      <a:r>
                        <a:rPr lang="tr-TR" dirty="0"/>
                        <a:t>13</a:t>
                      </a:r>
                    </a:p>
                  </a:txBody>
                  <a:tcPr/>
                </a:tc>
                <a:tc>
                  <a:txBody>
                    <a:bodyPr/>
                    <a:lstStyle/>
                    <a:p>
                      <a:r>
                        <a:rPr lang="tr-TR" dirty="0"/>
                        <a:t>33</a:t>
                      </a:r>
                    </a:p>
                  </a:txBody>
                  <a:tcPr/>
                </a:tc>
                <a:tc>
                  <a:txBody>
                    <a:bodyPr/>
                    <a:lstStyle/>
                    <a:p>
                      <a:r>
                        <a:rPr lang="tr-TR" dirty="0"/>
                        <a:t>0.005425</a:t>
                      </a:r>
                    </a:p>
                  </a:txBody>
                  <a:tcPr/>
                </a:tc>
                <a:extLst>
                  <a:ext uri="{0D108BD9-81ED-4DB2-BD59-A6C34878D82A}">
                    <a16:rowId xmlns:a16="http://schemas.microsoft.com/office/drawing/2014/main" val="10004"/>
                  </a:ext>
                </a:extLst>
              </a:tr>
              <a:tr h="370840">
                <a:tc>
                  <a:txBody>
                    <a:bodyPr/>
                    <a:lstStyle/>
                    <a:p>
                      <a:r>
                        <a:rPr lang="tr-TR" dirty="0"/>
                        <a:t>602</a:t>
                      </a:r>
                    </a:p>
                  </a:txBody>
                  <a:tcPr/>
                </a:tc>
                <a:tc>
                  <a:txBody>
                    <a:bodyPr/>
                    <a:lstStyle/>
                    <a:p>
                      <a:r>
                        <a:rPr lang="tr-TR" dirty="0"/>
                        <a:t>19</a:t>
                      </a:r>
                    </a:p>
                  </a:txBody>
                  <a:tcPr/>
                </a:tc>
                <a:tc>
                  <a:txBody>
                    <a:bodyPr/>
                    <a:lstStyle/>
                    <a:p>
                      <a:r>
                        <a:rPr lang="tr-TR" dirty="0"/>
                        <a:t>8</a:t>
                      </a:r>
                    </a:p>
                  </a:txBody>
                  <a:tcPr/>
                </a:tc>
                <a:tc>
                  <a:txBody>
                    <a:bodyPr/>
                    <a:lstStyle/>
                    <a:p>
                      <a:r>
                        <a:rPr lang="tr-TR" dirty="0"/>
                        <a:t>0.002836</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64145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618764"/>
          </a:xfrm>
        </p:spPr>
        <p:txBody>
          <a:bodyPr>
            <a:normAutofit fontScale="90000"/>
          </a:bodyPr>
          <a:lstStyle/>
          <a:p>
            <a:r>
              <a:rPr lang="tr-TR" dirty="0"/>
              <a:t>Örnek 2:İki Değişken içeren denklem</a:t>
            </a:r>
          </a:p>
        </p:txBody>
      </p:sp>
      <p:graphicFrame>
        <p:nvGraphicFramePr>
          <p:cNvPr id="5" name="İçerik Yer Tutucusu 4"/>
          <p:cNvGraphicFramePr>
            <a:graphicFrameLocks noGrp="1"/>
          </p:cNvGraphicFramePr>
          <p:nvPr>
            <p:ph idx="1"/>
            <p:extLst>
              <p:ext uri="{D42A27DB-BD31-4B8C-83A1-F6EECF244321}">
                <p14:modId xmlns:p14="http://schemas.microsoft.com/office/powerpoint/2010/main" val="3339127793"/>
              </p:ext>
            </p:extLst>
          </p:nvPr>
        </p:nvGraphicFramePr>
        <p:xfrm>
          <a:off x="457199" y="1244777"/>
          <a:ext cx="11397344" cy="4752000"/>
        </p:xfrm>
        <a:graphic>
          <a:graphicData uri="http://schemas.openxmlformats.org/drawingml/2006/table">
            <a:tbl>
              <a:tblPr firstRow="1" bandRow="1">
                <a:tableStyleId>{5C22544A-7EE6-4342-B048-85BDC9FD1C3A}</a:tableStyleId>
              </a:tblPr>
              <a:tblGrid>
                <a:gridCol w="5698672">
                  <a:extLst>
                    <a:ext uri="{9D8B030D-6E8A-4147-A177-3AD203B41FA5}">
                      <a16:colId xmlns:a16="http://schemas.microsoft.com/office/drawing/2014/main" val="20000"/>
                    </a:ext>
                  </a:extLst>
                </a:gridCol>
                <a:gridCol w="5698672">
                  <a:extLst>
                    <a:ext uri="{9D8B030D-6E8A-4147-A177-3AD203B41FA5}">
                      <a16:colId xmlns:a16="http://schemas.microsoft.com/office/drawing/2014/main" val="20001"/>
                    </a:ext>
                  </a:extLst>
                </a:gridCol>
              </a:tblGrid>
              <a:tr h="432000">
                <a:tc>
                  <a:txBody>
                    <a:bodyPr/>
                    <a:lstStyle/>
                    <a:p>
                      <a:r>
                        <a:rPr lang="tr-TR" sz="1600" dirty="0"/>
                        <a:t>Kromozom (Nesil</a:t>
                      </a:r>
                      <a:r>
                        <a:rPr lang="tr-TR" sz="1600" baseline="0" dirty="0"/>
                        <a:t> 2)</a:t>
                      </a:r>
                      <a:endParaRPr lang="tr-TR" sz="1600" dirty="0"/>
                    </a:p>
                  </a:txBody>
                  <a:tcPr/>
                </a:tc>
                <a:tc>
                  <a:txBody>
                    <a:bodyPr/>
                    <a:lstStyle/>
                    <a:p>
                      <a:r>
                        <a:rPr lang="tr-TR" sz="1600" dirty="0"/>
                        <a:t>Kromozom (Nesil</a:t>
                      </a:r>
                      <a:r>
                        <a:rPr lang="tr-TR" sz="1600" baseline="0" dirty="0"/>
                        <a:t> 2)</a:t>
                      </a:r>
                      <a:endParaRPr lang="tr-TR" sz="1600" dirty="0"/>
                    </a:p>
                  </a:txBody>
                  <a:tcPr/>
                </a:tc>
                <a:extLst>
                  <a:ext uri="{0D108BD9-81ED-4DB2-BD59-A6C34878D82A}">
                    <a16:rowId xmlns:a16="http://schemas.microsoft.com/office/drawing/2014/main" val="10000"/>
                  </a:ext>
                </a:extLst>
              </a:tr>
              <a:tr h="432000">
                <a:tc>
                  <a:txBody>
                    <a:bodyPr/>
                    <a:lstStyle/>
                    <a:p>
                      <a:r>
                        <a:rPr lang="tr-TR" sz="1600" dirty="0"/>
                        <a:t>V‟1=(011001111110110101100001101111000)</a:t>
                      </a:r>
                    </a:p>
                  </a:txBody>
                  <a:tcPr/>
                </a:tc>
                <a:tc>
                  <a:txBody>
                    <a:bodyPr/>
                    <a:lstStyle/>
                    <a:p>
                      <a:r>
                        <a:rPr lang="tr-TR" sz="1600" b="0" i="0" u="none" strike="noStrike" kern="1200" baseline="0" dirty="0">
                          <a:solidFill>
                            <a:schemeClr val="dk1"/>
                          </a:solidFill>
                          <a:latin typeface="+mn-lt"/>
                          <a:ea typeface="+mn-ea"/>
                          <a:cs typeface="+mn-cs"/>
                        </a:rPr>
                        <a:t>V‟11=(</a:t>
                      </a:r>
                      <a:r>
                        <a:rPr lang="tr-TR" sz="1600" dirty="0"/>
                        <a:t>111011101</a:t>
                      </a:r>
                      <a:r>
                        <a:rPr lang="tr-TR" sz="1600" b="1" dirty="0">
                          <a:solidFill>
                            <a:srgbClr val="00B0F0"/>
                          </a:solidFill>
                        </a:rPr>
                        <a:t>1011010011</a:t>
                      </a:r>
                      <a:r>
                        <a:rPr lang="tr-TR" sz="1600" b="1" dirty="0">
                          <a:solidFill>
                            <a:srgbClr val="FF0000"/>
                          </a:solidFill>
                        </a:rPr>
                        <a:t>0</a:t>
                      </a:r>
                      <a:r>
                        <a:rPr lang="tr-TR" sz="1600" b="1" dirty="0">
                          <a:solidFill>
                            <a:srgbClr val="00B0F0"/>
                          </a:solidFill>
                        </a:rPr>
                        <a:t>1000001110010</a:t>
                      </a:r>
                      <a:r>
                        <a:rPr lang="tr-TR" sz="1600" b="0" i="0" u="none" strike="noStrike" kern="1200" baseline="0" dirty="0">
                          <a:solidFill>
                            <a:schemeClr val="dk1"/>
                          </a:solidFill>
                          <a:latin typeface="+mn-lt"/>
                          <a:ea typeface="+mn-ea"/>
                          <a:cs typeface="+mn-cs"/>
                        </a:rPr>
                        <a:t>)</a:t>
                      </a:r>
                      <a:endParaRPr lang="tr-TR" sz="1600" dirty="0"/>
                    </a:p>
                  </a:txBody>
                  <a:tcPr/>
                </a:tc>
                <a:extLst>
                  <a:ext uri="{0D108BD9-81ED-4DB2-BD59-A6C34878D82A}">
                    <a16:rowId xmlns:a16="http://schemas.microsoft.com/office/drawing/2014/main" val="10001"/>
                  </a:ext>
                </a:extLst>
              </a:tr>
              <a:tr h="432000">
                <a:tc>
                  <a:txBody>
                    <a:bodyPr/>
                    <a:lstStyle/>
                    <a:p>
                      <a:r>
                        <a:rPr lang="tr-TR" sz="1600" dirty="0"/>
                        <a:t>V‟2=(100011000</a:t>
                      </a:r>
                      <a:r>
                        <a:rPr lang="tr-TR" sz="1600" b="1" dirty="0">
                          <a:solidFill>
                            <a:srgbClr val="00B0F0"/>
                          </a:solidFill>
                        </a:rPr>
                        <a:t>101110000100011111011110</a:t>
                      </a:r>
                      <a:r>
                        <a:rPr lang="tr-TR" sz="1600" dirty="0"/>
                        <a:t>)</a:t>
                      </a:r>
                    </a:p>
                  </a:txBody>
                  <a:tcPr/>
                </a:tc>
                <a:tc>
                  <a:txBody>
                    <a:bodyPr/>
                    <a:lstStyle/>
                    <a:p>
                      <a:r>
                        <a:rPr lang="tr-TR" sz="1600" b="0" i="0" u="none" strike="noStrike" kern="1200" baseline="0" dirty="0">
                          <a:solidFill>
                            <a:schemeClr val="dk1"/>
                          </a:solidFill>
                          <a:latin typeface="+mn-lt"/>
                          <a:ea typeface="+mn-ea"/>
                          <a:cs typeface="+mn-cs"/>
                        </a:rPr>
                        <a:t>V‟12=(010000000101100010110000001111100)</a:t>
                      </a:r>
                      <a:endParaRPr lang="tr-TR" sz="1600" dirty="0"/>
                    </a:p>
                  </a:txBody>
                  <a:tcPr/>
                </a:tc>
                <a:extLst>
                  <a:ext uri="{0D108BD9-81ED-4DB2-BD59-A6C34878D82A}">
                    <a16:rowId xmlns:a16="http://schemas.microsoft.com/office/drawing/2014/main" val="10002"/>
                  </a:ext>
                </a:extLst>
              </a:tr>
              <a:tr h="432000">
                <a:tc>
                  <a:txBody>
                    <a:bodyPr/>
                    <a:lstStyle/>
                    <a:p>
                      <a:r>
                        <a:rPr lang="tr-TR" sz="1600" dirty="0"/>
                        <a:t>V‟3=(001000100000110101111011011111011)</a:t>
                      </a:r>
                    </a:p>
                  </a:txBody>
                  <a:tcPr/>
                </a:tc>
                <a:tc>
                  <a:txBody>
                    <a:bodyPr/>
                    <a:lstStyle/>
                    <a:p>
                      <a:r>
                        <a:rPr lang="tr-TR" sz="1600" b="0" i="0" u="none" strike="noStrike" kern="1200" baseline="0" dirty="0">
                          <a:solidFill>
                            <a:schemeClr val="dk1"/>
                          </a:solidFill>
                          <a:latin typeface="+mn-lt"/>
                          <a:ea typeface="+mn-ea"/>
                          <a:cs typeface="+mn-cs"/>
                        </a:rPr>
                        <a:t>V‟13=(</a:t>
                      </a:r>
                      <a:r>
                        <a:rPr lang="tr-TR" sz="1600" dirty="0"/>
                        <a:t>00010100001001010100</a:t>
                      </a:r>
                      <a:r>
                        <a:rPr lang="tr-TR" sz="1600" b="1" dirty="0">
                          <a:solidFill>
                            <a:srgbClr val="00B0F0"/>
                          </a:solidFill>
                        </a:rPr>
                        <a:t>10101</a:t>
                      </a:r>
                      <a:r>
                        <a:rPr lang="tr-TR" sz="1600" b="1" dirty="0">
                          <a:solidFill>
                            <a:srgbClr val="FF0000"/>
                          </a:solidFill>
                        </a:rPr>
                        <a:t>0</a:t>
                      </a:r>
                      <a:r>
                        <a:rPr lang="tr-TR" sz="1600" b="1" dirty="0">
                          <a:solidFill>
                            <a:srgbClr val="00B0F0"/>
                          </a:solidFill>
                        </a:rPr>
                        <a:t>111101</a:t>
                      </a:r>
                      <a:r>
                        <a:rPr lang="tr-TR" sz="1600" b="1" dirty="0">
                          <a:solidFill>
                            <a:srgbClr val="FF0000"/>
                          </a:solidFill>
                        </a:rPr>
                        <a:t>0</a:t>
                      </a:r>
                      <a:r>
                        <a:rPr lang="tr-TR" sz="1600" b="0" i="0" u="none" strike="noStrike" kern="1200" baseline="0" dirty="0">
                          <a:solidFill>
                            <a:schemeClr val="dk1"/>
                          </a:solidFill>
                          <a:latin typeface="+mn-lt"/>
                          <a:ea typeface="+mn-ea"/>
                          <a:cs typeface="+mn-cs"/>
                        </a:rPr>
                        <a:t>)</a:t>
                      </a:r>
                      <a:endParaRPr lang="tr-TR" sz="1600" dirty="0"/>
                    </a:p>
                  </a:txBody>
                  <a:tcPr/>
                </a:tc>
                <a:extLst>
                  <a:ext uri="{0D108BD9-81ED-4DB2-BD59-A6C34878D82A}">
                    <a16:rowId xmlns:a16="http://schemas.microsoft.com/office/drawing/2014/main" val="10003"/>
                  </a:ext>
                </a:extLst>
              </a:tr>
              <a:tr h="432000">
                <a:tc>
                  <a:txBody>
                    <a:bodyPr/>
                    <a:lstStyle/>
                    <a:p>
                      <a:r>
                        <a:rPr lang="tr-TR" sz="1600" b="0" i="0" u="none" strike="noStrike" kern="1200" baseline="0" dirty="0">
                          <a:solidFill>
                            <a:schemeClr val="dk1"/>
                          </a:solidFill>
                          <a:latin typeface="+mn-lt"/>
                          <a:ea typeface="+mn-ea"/>
                          <a:cs typeface="+mn-cs"/>
                        </a:rPr>
                        <a:t>V‟4=(0110011111101</a:t>
                      </a:r>
                      <a:r>
                        <a:rPr lang="tr-TR" sz="1600" b="1" i="0" u="none" strike="noStrike" kern="1200" baseline="0" dirty="0">
                          <a:solidFill>
                            <a:srgbClr val="FF0000"/>
                          </a:solidFill>
                          <a:effectLst/>
                          <a:latin typeface="+mn-lt"/>
                          <a:ea typeface="+mn-ea"/>
                          <a:cs typeface="+mn-cs"/>
                        </a:rPr>
                        <a:t>0</a:t>
                      </a:r>
                      <a:r>
                        <a:rPr lang="tr-TR" sz="1600" b="0" i="0" u="none" strike="noStrike" kern="1200" baseline="0" dirty="0">
                          <a:solidFill>
                            <a:schemeClr val="dk1"/>
                          </a:solidFill>
                          <a:latin typeface="+mn-lt"/>
                          <a:ea typeface="+mn-ea"/>
                          <a:cs typeface="+mn-cs"/>
                        </a:rPr>
                        <a:t>0101100001101111000)</a:t>
                      </a:r>
                      <a:endParaRPr lang="tr-TR" sz="1600" dirty="0"/>
                    </a:p>
                  </a:txBody>
                  <a:tcPr/>
                </a:tc>
                <a:tc>
                  <a:txBody>
                    <a:bodyPr/>
                    <a:lstStyle/>
                    <a:p>
                      <a:r>
                        <a:rPr lang="tr-TR" sz="1600" b="0" i="0" u="none" strike="noStrike" kern="1200" baseline="0" dirty="0">
                          <a:solidFill>
                            <a:schemeClr val="dk1"/>
                          </a:solidFill>
                          <a:latin typeface="+mn-lt"/>
                          <a:ea typeface="+mn-ea"/>
                          <a:cs typeface="+mn-cs"/>
                        </a:rPr>
                        <a:t>V‟14=(100001100001110100010110101100111)</a:t>
                      </a:r>
                      <a:endParaRPr lang="tr-TR" sz="1600" dirty="0"/>
                    </a:p>
                  </a:txBody>
                  <a:tcPr/>
                </a:tc>
                <a:extLst>
                  <a:ext uri="{0D108BD9-81ED-4DB2-BD59-A6C34878D82A}">
                    <a16:rowId xmlns:a16="http://schemas.microsoft.com/office/drawing/2014/main" val="10004"/>
                  </a:ext>
                </a:extLst>
              </a:tr>
              <a:tr h="432000">
                <a:tc>
                  <a:txBody>
                    <a:bodyPr/>
                    <a:lstStyle/>
                    <a:p>
                      <a:r>
                        <a:rPr lang="tr-TR" sz="1600" b="0" i="0" u="none" strike="noStrike" kern="1200" baseline="0" dirty="0">
                          <a:solidFill>
                            <a:schemeClr val="dk1"/>
                          </a:solidFill>
                          <a:latin typeface="+mn-lt"/>
                          <a:ea typeface="+mn-ea"/>
                          <a:cs typeface="+mn-cs"/>
                        </a:rPr>
                        <a:t>V‟5=(000101010011111111110000110001100)</a:t>
                      </a:r>
                      <a:endParaRPr lang="tr-TR" sz="1600" dirty="0"/>
                    </a:p>
                  </a:txBody>
                  <a:tcPr/>
                </a:tc>
                <a:tc>
                  <a:txBody>
                    <a:bodyPr/>
                    <a:lstStyle/>
                    <a:p>
                      <a:r>
                        <a:rPr lang="tr-TR" sz="1600" b="0" i="0" u="none" strike="noStrike" kern="1200" baseline="0" dirty="0">
                          <a:solidFill>
                            <a:schemeClr val="dk1"/>
                          </a:solidFill>
                          <a:latin typeface="+mn-lt"/>
                          <a:ea typeface="+mn-ea"/>
                          <a:cs typeface="+mn-cs"/>
                        </a:rPr>
                        <a:t>V‟15=(101110010110011110011000101111110)</a:t>
                      </a:r>
                      <a:endParaRPr lang="tr-TR" sz="1600" dirty="0"/>
                    </a:p>
                  </a:txBody>
                  <a:tcPr/>
                </a:tc>
                <a:extLst>
                  <a:ext uri="{0D108BD9-81ED-4DB2-BD59-A6C34878D82A}">
                    <a16:rowId xmlns:a16="http://schemas.microsoft.com/office/drawing/2014/main" val="10005"/>
                  </a:ext>
                </a:extLst>
              </a:tr>
              <a:tr h="432000">
                <a:tc>
                  <a:txBody>
                    <a:bodyPr/>
                    <a:lstStyle/>
                    <a:p>
                      <a:r>
                        <a:rPr lang="tr-TR" sz="1600" b="0" i="0" u="none" strike="noStrike" kern="1200" baseline="0" dirty="0">
                          <a:solidFill>
                            <a:schemeClr val="dk1"/>
                          </a:solidFill>
                          <a:latin typeface="+mn-lt"/>
                          <a:ea typeface="+mn-ea"/>
                          <a:cs typeface="+mn-cs"/>
                        </a:rPr>
                        <a:t>V‟6=(100011000101101001111000001110010)</a:t>
                      </a:r>
                      <a:endParaRPr lang="tr-TR" sz="1600" dirty="0"/>
                    </a:p>
                  </a:txBody>
                  <a:tcPr/>
                </a:tc>
                <a:tc>
                  <a:txBody>
                    <a:bodyPr/>
                    <a:lstStyle/>
                    <a:p>
                      <a:r>
                        <a:rPr lang="tr-TR" sz="1600" b="0" i="0" u="none" strike="noStrike" kern="1200" baseline="0" dirty="0">
                          <a:solidFill>
                            <a:schemeClr val="dk1"/>
                          </a:solidFill>
                          <a:latin typeface="+mn-lt"/>
                          <a:ea typeface="+mn-ea"/>
                          <a:cs typeface="+mn-cs"/>
                        </a:rPr>
                        <a:t>V‟16=(100110100000001111111010000111011)</a:t>
                      </a:r>
                      <a:endParaRPr lang="tr-TR" sz="1600" dirty="0"/>
                    </a:p>
                  </a:txBody>
                  <a:tcPr/>
                </a:tc>
                <a:extLst>
                  <a:ext uri="{0D108BD9-81ED-4DB2-BD59-A6C34878D82A}">
                    <a16:rowId xmlns:a16="http://schemas.microsoft.com/office/drawing/2014/main" val="10006"/>
                  </a:ext>
                </a:extLst>
              </a:tr>
              <a:tr h="432000">
                <a:tc>
                  <a:txBody>
                    <a:bodyPr/>
                    <a:lstStyle/>
                    <a:p>
                      <a:r>
                        <a:rPr lang="tr-TR" sz="1600" b="0" i="0" u="none" strike="noStrike" kern="1200" baseline="0" dirty="0">
                          <a:solidFill>
                            <a:schemeClr val="dk1"/>
                          </a:solidFill>
                          <a:latin typeface="+mn-lt"/>
                          <a:ea typeface="+mn-ea"/>
                          <a:cs typeface="+mn-cs"/>
                        </a:rPr>
                        <a:t>V‟7=(111011101101110000100011111011110)</a:t>
                      </a:r>
                      <a:endParaRPr lang="tr-TR" sz="1600" dirty="0"/>
                    </a:p>
                  </a:txBody>
                  <a:tcPr/>
                </a:tc>
                <a:tc>
                  <a:txBody>
                    <a:bodyPr/>
                    <a:lstStyle/>
                    <a:p>
                      <a:r>
                        <a:rPr lang="tr-TR" sz="1600" b="0" i="0" u="none" strike="noStrike" kern="1200" baseline="0" dirty="0">
                          <a:solidFill>
                            <a:schemeClr val="dk1"/>
                          </a:solidFill>
                          <a:latin typeface="+mn-lt"/>
                          <a:ea typeface="+mn-ea"/>
                          <a:cs typeface="+mn-cs"/>
                        </a:rPr>
                        <a:t>V‟17=(000001111000110000011010000111011)</a:t>
                      </a:r>
                      <a:endParaRPr lang="tr-TR" sz="1600" dirty="0"/>
                    </a:p>
                  </a:txBody>
                  <a:tcPr/>
                </a:tc>
                <a:extLst>
                  <a:ext uri="{0D108BD9-81ED-4DB2-BD59-A6C34878D82A}">
                    <a16:rowId xmlns:a16="http://schemas.microsoft.com/office/drawing/2014/main" val="10007"/>
                  </a:ext>
                </a:extLst>
              </a:tr>
              <a:tr h="432000">
                <a:tc>
                  <a:txBody>
                    <a:bodyPr/>
                    <a:lstStyle/>
                    <a:p>
                      <a:r>
                        <a:rPr lang="tr-TR" sz="1600" b="0" i="0" u="none" strike="noStrike" kern="1200" baseline="0" dirty="0">
                          <a:solidFill>
                            <a:schemeClr val="dk1"/>
                          </a:solidFill>
                          <a:latin typeface="+mn-lt"/>
                          <a:ea typeface="+mn-ea"/>
                          <a:cs typeface="+mn-cs"/>
                        </a:rPr>
                        <a:t>V‟8=(000111011001010011010111111000101)</a:t>
                      </a:r>
                      <a:endParaRPr lang="tr-TR" sz="1600" dirty="0"/>
                    </a:p>
                  </a:txBody>
                  <a:tcPr/>
                </a:tc>
                <a:tc>
                  <a:txBody>
                    <a:bodyPr/>
                    <a:lstStyle/>
                    <a:p>
                      <a:r>
                        <a:rPr lang="tr-TR" sz="1600" b="0" i="0" u="none" strike="noStrike" kern="1200" baseline="0" dirty="0">
                          <a:solidFill>
                            <a:schemeClr val="dk1"/>
                          </a:solidFill>
                          <a:latin typeface="+mn-lt"/>
                          <a:ea typeface="+mn-ea"/>
                          <a:cs typeface="+mn-cs"/>
                        </a:rPr>
                        <a:t>V‟18=(</a:t>
                      </a:r>
                      <a:r>
                        <a:rPr lang="tr-TR" sz="1600" dirty="0"/>
                        <a:t>11101111101000100011</a:t>
                      </a:r>
                      <a:r>
                        <a:rPr lang="tr-TR" sz="1600" b="1" dirty="0">
                          <a:solidFill>
                            <a:srgbClr val="00B0F0"/>
                          </a:solidFill>
                        </a:rPr>
                        <a:t>0000001000110</a:t>
                      </a:r>
                      <a:r>
                        <a:rPr lang="tr-TR" sz="1600" b="0" i="0" u="none" strike="noStrike" kern="1200" baseline="0" dirty="0">
                          <a:solidFill>
                            <a:schemeClr val="dk1"/>
                          </a:solidFill>
                          <a:latin typeface="+mn-lt"/>
                          <a:ea typeface="+mn-ea"/>
                          <a:cs typeface="+mn-cs"/>
                        </a:rPr>
                        <a:t>)</a:t>
                      </a:r>
                      <a:endParaRPr lang="tr-TR" sz="1600" dirty="0"/>
                    </a:p>
                  </a:txBody>
                  <a:tcPr/>
                </a:tc>
                <a:extLst>
                  <a:ext uri="{0D108BD9-81ED-4DB2-BD59-A6C34878D82A}">
                    <a16:rowId xmlns:a16="http://schemas.microsoft.com/office/drawing/2014/main" val="10008"/>
                  </a:ext>
                </a:extLst>
              </a:tr>
              <a:tr h="432000">
                <a:tc>
                  <a:txBody>
                    <a:bodyPr/>
                    <a:lstStyle/>
                    <a:p>
                      <a:r>
                        <a:rPr lang="tr-TR" sz="1600" b="0" i="0" u="none" strike="noStrike" kern="1200" baseline="0" dirty="0">
                          <a:solidFill>
                            <a:schemeClr val="dk1"/>
                          </a:solidFill>
                          <a:latin typeface="+mn-lt"/>
                          <a:ea typeface="+mn-ea"/>
                          <a:cs typeface="+mn-cs"/>
                        </a:rPr>
                        <a:t>V‟9=(011001111110110101100001101111000)</a:t>
                      </a:r>
                      <a:endParaRPr lang="tr-TR" sz="1600" dirty="0"/>
                    </a:p>
                  </a:txBody>
                  <a:tcPr/>
                </a:tc>
                <a:tc>
                  <a:txBody>
                    <a:bodyPr/>
                    <a:lstStyle/>
                    <a:p>
                      <a:r>
                        <a:rPr lang="tr-TR" sz="1600" b="0" i="0" u="none" strike="noStrike" kern="1200" baseline="0" dirty="0">
                          <a:solidFill>
                            <a:schemeClr val="dk1"/>
                          </a:solidFill>
                          <a:latin typeface="+mn-lt"/>
                          <a:ea typeface="+mn-ea"/>
                          <a:cs typeface="+mn-cs"/>
                        </a:rPr>
                        <a:t>V‟19=(11101110</a:t>
                      </a:r>
                      <a:r>
                        <a:rPr lang="tr-TR" sz="1600" b="1" i="0" u="none" strike="noStrike" kern="1200" baseline="0" dirty="0">
                          <a:solidFill>
                            <a:srgbClr val="FF0000"/>
                          </a:solidFill>
                          <a:latin typeface="+mn-lt"/>
                          <a:ea typeface="+mn-ea"/>
                          <a:cs typeface="+mn-cs"/>
                        </a:rPr>
                        <a:t>0</a:t>
                      </a:r>
                      <a:r>
                        <a:rPr lang="tr-TR" sz="1600" b="0" i="0" u="none" strike="noStrike" kern="1200" baseline="0" dirty="0">
                          <a:solidFill>
                            <a:schemeClr val="dk1"/>
                          </a:solidFill>
                          <a:latin typeface="+mn-lt"/>
                          <a:ea typeface="+mn-ea"/>
                          <a:cs typeface="+mn-cs"/>
                        </a:rPr>
                        <a:t>101110000100011111011110)</a:t>
                      </a:r>
                      <a:endParaRPr lang="tr-TR" sz="1600" dirty="0"/>
                    </a:p>
                  </a:txBody>
                  <a:tcPr/>
                </a:tc>
                <a:extLst>
                  <a:ext uri="{0D108BD9-81ED-4DB2-BD59-A6C34878D82A}">
                    <a16:rowId xmlns:a16="http://schemas.microsoft.com/office/drawing/2014/main" val="10009"/>
                  </a:ext>
                </a:extLst>
              </a:tr>
              <a:tr h="432000">
                <a:tc>
                  <a:txBody>
                    <a:bodyPr/>
                    <a:lstStyle/>
                    <a:p>
                      <a:r>
                        <a:rPr lang="tr-TR" sz="1600" b="0" i="0" u="none" strike="noStrike" kern="1200" baseline="0" dirty="0">
                          <a:solidFill>
                            <a:schemeClr val="dk1"/>
                          </a:solidFill>
                          <a:latin typeface="+mn-lt"/>
                          <a:ea typeface="+mn-ea"/>
                          <a:cs typeface="+mn-cs"/>
                        </a:rPr>
                        <a:t>V‟10=(000010000011001000001010111011101)</a:t>
                      </a:r>
                      <a:endParaRPr lang="tr-TR" sz="1600" dirty="0"/>
                    </a:p>
                  </a:txBody>
                  <a:tcPr/>
                </a:tc>
                <a:tc>
                  <a:txBody>
                    <a:bodyPr/>
                    <a:lstStyle/>
                    <a:p>
                      <a:r>
                        <a:rPr lang="tr-TR" sz="1600" b="0" i="0" u="none" strike="noStrike" kern="1200" baseline="0" dirty="0">
                          <a:solidFill>
                            <a:schemeClr val="dk1"/>
                          </a:solidFill>
                          <a:latin typeface="+mn-lt"/>
                          <a:ea typeface="+mn-ea"/>
                          <a:cs typeface="+mn-cs"/>
                        </a:rPr>
                        <a:t>V‟20=(110011110000011111100001101001011)</a:t>
                      </a:r>
                      <a:endParaRPr lang="tr-TR" sz="1600"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055021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Kavramlar</a:t>
            </a:r>
          </a:p>
        </p:txBody>
      </p:sp>
      <p:sp>
        <p:nvSpPr>
          <p:cNvPr id="3" name="İçerik Yer Tutucusu 2"/>
          <p:cNvSpPr>
            <a:spLocks noGrp="1"/>
          </p:cNvSpPr>
          <p:nvPr>
            <p:ph idx="1"/>
          </p:nvPr>
        </p:nvSpPr>
        <p:spPr>
          <a:xfrm>
            <a:off x="2589212" y="1491449"/>
            <a:ext cx="8915400" cy="5069149"/>
          </a:xfrm>
        </p:spPr>
        <p:txBody>
          <a:bodyPr>
            <a:normAutofit/>
          </a:bodyPr>
          <a:lstStyle/>
          <a:p>
            <a:pPr algn="just"/>
            <a:r>
              <a:rPr lang="tr-TR" dirty="0"/>
              <a:t>Gen: İçinde anlamlı bilgi bulunduran en küçük birim. (</a:t>
            </a:r>
            <a:r>
              <a:rPr lang="tr-TR" dirty="0" err="1"/>
              <a:t>Örn</a:t>
            </a:r>
            <a:r>
              <a:rPr lang="tr-TR" dirty="0"/>
              <a:t>: İki değişkenli bir problemde değişkenlerden birisi)</a:t>
            </a:r>
          </a:p>
          <a:p>
            <a:pPr algn="just"/>
            <a:r>
              <a:rPr lang="tr-TR" dirty="0"/>
              <a:t>Kromozom: Genlerin bir araya gelmesi ile oluşan ve problemin olası çözümünü barındıran yapıdır. Bu yapıya birey de denilebilir.</a:t>
            </a:r>
          </a:p>
          <a:p>
            <a:pPr algn="just"/>
            <a:r>
              <a:rPr lang="tr-TR" dirty="0"/>
              <a:t>Popülasyon: Kromozomların bir araya gelerek oluşturduğu topluluktur.</a:t>
            </a:r>
          </a:p>
          <a:p>
            <a:pPr algn="just"/>
            <a:r>
              <a:rPr lang="tr-TR" dirty="0"/>
              <a:t>Amaç Fonksiyonu: Optimize edilecek olan denklemdir.</a:t>
            </a:r>
          </a:p>
          <a:p>
            <a:pPr algn="just"/>
            <a:r>
              <a:rPr lang="tr-TR" dirty="0"/>
              <a:t>Uygunluk Değeri: Bir kromozomun genlerine göre hesaplanan amaç fonksiyonu değeridir.</a:t>
            </a:r>
          </a:p>
          <a:p>
            <a:pPr algn="just"/>
            <a:r>
              <a:rPr lang="tr-TR" dirty="0"/>
              <a:t>Havuz: Uygunluk değeri en iyi olan (min. yada </a:t>
            </a:r>
            <a:r>
              <a:rPr lang="tr-TR" dirty="0" err="1"/>
              <a:t>max</a:t>
            </a:r>
            <a:r>
              <a:rPr lang="tr-TR" dirty="0"/>
              <a:t>.) kromozomların tutulduğu yapıdır.</a:t>
            </a:r>
          </a:p>
          <a:p>
            <a:pPr algn="just"/>
            <a:r>
              <a:rPr lang="tr-TR" dirty="0"/>
              <a:t>Çaprazlama: Havuzdan alınan iki kromozomdan yeni bir veya iki kromozomun üretilmesi işlemidir.</a:t>
            </a:r>
          </a:p>
          <a:p>
            <a:pPr algn="just"/>
            <a:r>
              <a:rPr lang="tr-TR" dirty="0"/>
              <a:t>Mutasyon: Oluşturulan yeni kromozomların içindeki genlerden birinin rastgele oluşturulan bir sayıya göre ufak bir değişikliğe uğratılmasıdır.</a:t>
            </a:r>
          </a:p>
          <a:p>
            <a:pPr marL="0" indent="0" algn="just">
              <a:buNone/>
            </a:pPr>
            <a:endParaRPr lang="tr-TR" dirty="0"/>
          </a:p>
        </p:txBody>
      </p:sp>
    </p:spTree>
    <p:extLst>
      <p:ext uri="{BB962C8B-B14F-4D97-AF65-F5344CB8AC3E}">
        <p14:creationId xmlns:p14="http://schemas.microsoft.com/office/powerpoint/2010/main" val="907984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618764"/>
          </a:xfrm>
        </p:spPr>
        <p:txBody>
          <a:bodyPr>
            <a:normAutofit fontScale="90000"/>
          </a:bodyPr>
          <a:lstStyle/>
          <a:p>
            <a:r>
              <a:rPr lang="tr-TR" dirty="0"/>
              <a:t>Örnek 2:İki Değişken içeren denklem</a:t>
            </a:r>
          </a:p>
        </p:txBody>
      </p:sp>
      <p:sp>
        <p:nvSpPr>
          <p:cNvPr id="3" name="İçerik Yer Tutucusu 2"/>
          <p:cNvSpPr>
            <a:spLocks noGrp="1"/>
          </p:cNvSpPr>
          <p:nvPr>
            <p:ph idx="1"/>
          </p:nvPr>
        </p:nvSpPr>
        <p:spPr>
          <a:xfrm>
            <a:off x="2589212" y="1242874"/>
            <a:ext cx="4791302" cy="5375640"/>
          </a:xfrm>
        </p:spPr>
        <p:txBody>
          <a:bodyPr>
            <a:normAutofit/>
          </a:bodyPr>
          <a:lstStyle/>
          <a:p>
            <a:pPr algn="just"/>
            <a:r>
              <a:rPr lang="tr-TR" dirty="0"/>
              <a:t>Yeni neslin uygunluk değerleri toplamı 447.049688 olarak hesaplanmıştır. İlk nesildeki uygunluk değerleri toplamı ise 387.776822 olarak bulunmuştur. İlk nesilde en iyi kromozom v15=30.060205 iken yeni nesilde en iyi sonuç v11=33.351874 olarak hesaplanmıştır.</a:t>
            </a:r>
          </a:p>
          <a:p>
            <a:pPr algn="just"/>
            <a:endParaRPr lang="tr-TR" dirty="0"/>
          </a:p>
        </p:txBody>
      </p:sp>
      <p:pic>
        <p:nvPicPr>
          <p:cNvPr id="5" name="Resim 4" descr="Ekran Kırpm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3203" y="1242874"/>
            <a:ext cx="4369446" cy="5453274"/>
          </a:xfrm>
          <a:prstGeom prst="rect">
            <a:avLst/>
          </a:prstGeom>
        </p:spPr>
      </p:pic>
    </p:spTree>
    <p:extLst>
      <p:ext uri="{BB962C8B-B14F-4D97-AF65-F5344CB8AC3E}">
        <p14:creationId xmlns:p14="http://schemas.microsoft.com/office/powerpoint/2010/main" val="1868214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618764"/>
          </a:xfrm>
        </p:spPr>
        <p:txBody>
          <a:bodyPr>
            <a:normAutofit fontScale="90000"/>
          </a:bodyPr>
          <a:lstStyle/>
          <a:p>
            <a:r>
              <a:rPr lang="tr-TR" dirty="0"/>
              <a:t>Örnek 2:İki Değişken içeren denklem</a:t>
            </a:r>
          </a:p>
        </p:txBody>
      </p:sp>
      <p:sp>
        <p:nvSpPr>
          <p:cNvPr id="3" name="İçerik Yer Tutucusu 2"/>
          <p:cNvSpPr>
            <a:spLocks noGrp="1"/>
          </p:cNvSpPr>
          <p:nvPr>
            <p:ph idx="1"/>
          </p:nvPr>
        </p:nvSpPr>
        <p:spPr>
          <a:xfrm>
            <a:off x="2589212" y="1242874"/>
            <a:ext cx="4791302" cy="5375640"/>
          </a:xfrm>
        </p:spPr>
        <p:txBody>
          <a:bodyPr>
            <a:normAutofit/>
          </a:bodyPr>
          <a:lstStyle/>
          <a:p>
            <a:pPr algn="just"/>
            <a:r>
              <a:rPr lang="tr-TR" dirty="0"/>
              <a:t>Toplam 1000 </a:t>
            </a:r>
            <a:r>
              <a:rPr lang="tr-TR" dirty="0" err="1"/>
              <a:t>iterasyondan</a:t>
            </a:r>
            <a:r>
              <a:rPr lang="tr-TR" dirty="0"/>
              <a:t> sonra oluşan </a:t>
            </a:r>
            <a:r>
              <a:rPr lang="tr-TR" dirty="0" err="1"/>
              <a:t>nesilin</a:t>
            </a:r>
            <a:r>
              <a:rPr lang="tr-TR" dirty="0"/>
              <a:t> uygunlukları yanda verilmiştir. 1000. iterasyonda en iyi kromozomun uygunluk değeri 35,477938 olarak bulunmuştur. Ancak daha iyi olan bir sonuç 396. iterasyonda 38.827553 olarak bulunmuştur. Bu da demek oluyor ki sadece en iyi bir tane sonuç saklanmalı ve bu sonuç bütün </a:t>
            </a:r>
            <a:r>
              <a:rPr lang="tr-TR" dirty="0" err="1"/>
              <a:t>iterasyonlardaki</a:t>
            </a:r>
            <a:r>
              <a:rPr lang="tr-TR" dirty="0"/>
              <a:t> en iyi sonuç olmalıdır </a:t>
            </a:r>
          </a:p>
          <a:p>
            <a:pPr algn="just"/>
            <a:r>
              <a:rPr lang="tr-TR" dirty="0"/>
              <a:t>Yine dikkat edilecek bir nokta ise en son iterasyonda mutasyon işlemi uygulanmamasıdır.</a:t>
            </a:r>
          </a:p>
        </p:txBody>
      </p:sp>
      <p:pic>
        <p:nvPicPr>
          <p:cNvPr id="4" name="Resim 3" descr="Ekran Kırpm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0514" y="1242874"/>
            <a:ext cx="4629796" cy="4991797"/>
          </a:xfrm>
          <a:prstGeom prst="rect">
            <a:avLst/>
          </a:prstGeom>
        </p:spPr>
      </p:pic>
    </p:spTree>
    <p:extLst>
      <p:ext uri="{BB962C8B-B14F-4D97-AF65-F5344CB8AC3E}">
        <p14:creationId xmlns:p14="http://schemas.microsoft.com/office/powerpoint/2010/main" val="2324314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618764"/>
          </a:xfrm>
        </p:spPr>
        <p:txBody>
          <a:bodyPr>
            <a:normAutofit fontScale="90000"/>
          </a:bodyPr>
          <a:lstStyle/>
          <a:p>
            <a:r>
              <a:rPr lang="tr-TR" dirty="0"/>
              <a:t>Örnek 3: Gerçek Kodlu Genetik Algoritma</a:t>
            </a: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2589212" y="1242874"/>
                <a:ext cx="8915400" cy="5375640"/>
              </a:xfrm>
            </p:spPr>
            <p:txBody>
              <a:bodyPr>
                <a:normAutofit/>
              </a:bodyPr>
              <a:lstStyle/>
              <a:p>
                <a:pPr algn="just"/>
                <a14:m>
                  <m:oMath xmlns:m="http://schemas.openxmlformats.org/officeDocument/2006/math">
                    <m:r>
                      <a:rPr lang="tr-TR" sz="1600" b="0" i="1" smtClean="0">
                        <a:latin typeface="Cambria Math" panose="02040503050406030204" pitchFamily="18" charset="0"/>
                      </a:rPr>
                      <m:t>𝑓</m:t>
                    </m:r>
                    <m:d>
                      <m:dPr>
                        <m:ctrlPr>
                          <a:rPr lang="tr-TR" sz="1600" b="0" i="1" smtClean="0">
                            <a:latin typeface="Cambria Math" panose="02040503050406030204" pitchFamily="18" charset="0"/>
                          </a:rPr>
                        </m:ctrlPr>
                      </m:dPr>
                      <m:e>
                        <m:r>
                          <a:rPr lang="tr-TR" sz="1600" b="0" i="1" smtClean="0">
                            <a:latin typeface="Cambria Math" panose="02040503050406030204" pitchFamily="18" charset="0"/>
                          </a:rPr>
                          <m:t>𝑥</m:t>
                        </m:r>
                      </m:e>
                    </m:d>
                    <m:r>
                      <a:rPr lang="tr-TR" sz="1600" b="0" i="1" smtClean="0">
                        <a:latin typeface="Cambria Math" panose="02040503050406030204" pitchFamily="18" charset="0"/>
                      </a:rPr>
                      <m:t>=5.3578547</m:t>
                    </m:r>
                    <m:sSubSup>
                      <m:sSubSupPr>
                        <m:ctrlPr>
                          <a:rPr lang="tr-TR" sz="1600" b="0" i="1" smtClean="0">
                            <a:latin typeface="Cambria Math" panose="02040503050406030204" pitchFamily="18" charset="0"/>
                          </a:rPr>
                        </m:ctrlPr>
                      </m:sSubSupPr>
                      <m:e>
                        <m:r>
                          <a:rPr lang="tr-TR" sz="1600" b="0" i="1" smtClean="0">
                            <a:latin typeface="Cambria Math" panose="02040503050406030204" pitchFamily="18" charset="0"/>
                          </a:rPr>
                          <m:t>𝑥</m:t>
                        </m:r>
                      </m:e>
                      <m:sub>
                        <m:r>
                          <a:rPr lang="tr-TR" sz="1600" b="0" i="1" smtClean="0">
                            <a:latin typeface="Cambria Math" panose="02040503050406030204" pitchFamily="18" charset="0"/>
                          </a:rPr>
                          <m:t>3</m:t>
                        </m:r>
                      </m:sub>
                      <m:sup>
                        <m:r>
                          <a:rPr lang="tr-TR" sz="1600" b="0" i="1" smtClean="0">
                            <a:latin typeface="Cambria Math" panose="02040503050406030204" pitchFamily="18" charset="0"/>
                          </a:rPr>
                          <m:t>2</m:t>
                        </m:r>
                      </m:sup>
                    </m:sSubSup>
                    <m:r>
                      <a:rPr lang="tr-TR" sz="1600" b="0" i="1" smtClean="0">
                        <a:latin typeface="Cambria Math" panose="02040503050406030204" pitchFamily="18" charset="0"/>
                      </a:rPr>
                      <m:t>+0.8356891</m:t>
                    </m:r>
                    <m:sSub>
                      <m:sSubPr>
                        <m:ctrlPr>
                          <a:rPr lang="tr-TR" sz="1600" b="0" i="1" smtClean="0">
                            <a:latin typeface="Cambria Math" panose="02040503050406030204" pitchFamily="18" charset="0"/>
                          </a:rPr>
                        </m:ctrlPr>
                      </m:sSubPr>
                      <m:e>
                        <m:r>
                          <a:rPr lang="tr-TR" sz="1600" b="0" i="1" smtClean="0">
                            <a:latin typeface="Cambria Math" panose="02040503050406030204" pitchFamily="18" charset="0"/>
                          </a:rPr>
                          <m:t>𝑥</m:t>
                        </m:r>
                      </m:e>
                      <m:sub>
                        <m:r>
                          <a:rPr lang="tr-TR" sz="1600" b="0" i="1" smtClean="0">
                            <a:latin typeface="Cambria Math" panose="02040503050406030204" pitchFamily="18" charset="0"/>
                          </a:rPr>
                          <m:t>1</m:t>
                        </m:r>
                      </m:sub>
                    </m:sSub>
                    <m:sSub>
                      <m:sSubPr>
                        <m:ctrlPr>
                          <a:rPr lang="tr-TR" sz="1600" b="0" i="1" smtClean="0">
                            <a:latin typeface="Cambria Math" panose="02040503050406030204" pitchFamily="18" charset="0"/>
                          </a:rPr>
                        </m:ctrlPr>
                      </m:sSubPr>
                      <m:e>
                        <m:r>
                          <a:rPr lang="tr-TR" sz="1600" b="0" i="1" smtClean="0">
                            <a:latin typeface="Cambria Math" panose="02040503050406030204" pitchFamily="18" charset="0"/>
                          </a:rPr>
                          <m:t>𝑥</m:t>
                        </m:r>
                      </m:e>
                      <m:sub>
                        <m:r>
                          <a:rPr lang="tr-TR" sz="1600" b="0" i="1" smtClean="0">
                            <a:latin typeface="Cambria Math" panose="02040503050406030204" pitchFamily="18" charset="0"/>
                          </a:rPr>
                          <m:t>5</m:t>
                        </m:r>
                      </m:sub>
                    </m:sSub>
                    <m:r>
                      <a:rPr lang="tr-TR" sz="1600" b="0" i="1" smtClean="0">
                        <a:latin typeface="Cambria Math" panose="02040503050406030204" pitchFamily="18" charset="0"/>
                      </a:rPr>
                      <m:t>+37.293239</m:t>
                    </m:r>
                    <m:sSub>
                      <m:sSubPr>
                        <m:ctrlPr>
                          <a:rPr lang="tr-TR" sz="1600" b="0" i="1" smtClean="0">
                            <a:latin typeface="Cambria Math" panose="02040503050406030204" pitchFamily="18" charset="0"/>
                          </a:rPr>
                        </m:ctrlPr>
                      </m:sSubPr>
                      <m:e>
                        <m:r>
                          <a:rPr lang="tr-TR" sz="1600" b="0" i="1" smtClean="0">
                            <a:latin typeface="Cambria Math" panose="02040503050406030204" pitchFamily="18" charset="0"/>
                          </a:rPr>
                          <m:t>𝑥</m:t>
                        </m:r>
                      </m:e>
                      <m:sub>
                        <m:r>
                          <a:rPr lang="tr-TR" sz="1600" b="0" i="1" smtClean="0">
                            <a:latin typeface="Cambria Math" panose="02040503050406030204" pitchFamily="18" charset="0"/>
                          </a:rPr>
                          <m:t>1</m:t>
                        </m:r>
                      </m:sub>
                    </m:sSub>
                    <m:r>
                      <a:rPr lang="tr-TR" sz="1600" b="0" i="1" smtClean="0">
                        <a:latin typeface="Cambria Math" panose="02040503050406030204" pitchFamily="18" charset="0"/>
                      </a:rPr>
                      <m:t>−40792.141</m:t>
                    </m:r>
                  </m:oMath>
                </a14:m>
                <a:endParaRPr lang="tr-TR" sz="1600" dirty="0"/>
              </a:p>
              <a:p>
                <a:pPr algn="just"/>
                <a:endParaRPr lang="tr-TR" sz="1600" dirty="0"/>
              </a:p>
              <a:p>
                <a:pPr algn="just"/>
                <a14:m>
                  <m:oMath xmlns:m="http://schemas.openxmlformats.org/officeDocument/2006/math">
                    <m:sSub>
                      <m:sSubPr>
                        <m:ctrlPr>
                          <a:rPr lang="tr-TR" sz="1600" b="0" i="1" smtClean="0">
                            <a:latin typeface="Cambria Math" panose="02040503050406030204" pitchFamily="18" charset="0"/>
                          </a:rPr>
                        </m:ctrlPr>
                      </m:sSubPr>
                      <m:e>
                        <m:r>
                          <a:rPr lang="tr-TR" sz="1600" b="0" i="1" smtClean="0">
                            <a:latin typeface="Cambria Math" panose="02040503050406030204" pitchFamily="18" charset="0"/>
                          </a:rPr>
                          <m:t>𝑔</m:t>
                        </m:r>
                      </m:e>
                      <m:sub>
                        <m:r>
                          <a:rPr lang="tr-TR" sz="1600" b="0" i="1" smtClean="0">
                            <a:latin typeface="Cambria Math" panose="02040503050406030204" pitchFamily="18" charset="0"/>
                          </a:rPr>
                          <m:t>1</m:t>
                        </m:r>
                      </m:sub>
                    </m:sSub>
                    <m:d>
                      <m:dPr>
                        <m:ctrlPr>
                          <a:rPr lang="tr-TR" sz="1600" b="0" i="1" smtClean="0">
                            <a:latin typeface="Cambria Math" panose="02040503050406030204" pitchFamily="18" charset="0"/>
                          </a:rPr>
                        </m:ctrlPr>
                      </m:dPr>
                      <m:e>
                        <m:r>
                          <a:rPr lang="tr-TR" sz="1600" b="0" i="1" smtClean="0">
                            <a:latin typeface="Cambria Math" panose="02040503050406030204" pitchFamily="18" charset="0"/>
                          </a:rPr>
                          <m:t>𝑥</m:t>
                        </m:r>
                      </m:e>
                    </m:d>
                    <m:r>
                      <a:rPr lang="tr-TR" sz="1600" b="0" i="1" smtClean="0">
                        <a:latin typeface="Cambria Math" panose="02040503050406030204" pitchFamily="18" charset="0"/>
                      </a:rPr>
                      <m:t>=85.334407+0.0056858</m:t>
                    </m:r>
                    <m:sSub>
                      <m:sSubPr>
                        <m:ctrlPr>
                          <a:rPr lang="tr-TR" sz="1600" b="0" i="1" smtClean="0">
                            <a:latin typeface="Cambria Math" panose="02040503050406030204" pitchFamily="18" charset="0"/>
                          </a:rPr>
                        </m:ctrlPr>
                      </m:sSubPr>
                      <m:e>
                        <m:r>
                          <a:rPr lang="tr-TR" sz="1600" b="0" i="1" smtClean="0">
                            <a:latin typeface="Cambria Math" panose="02040503050406030204" pitchFamily="18" charset="0"/>
                          </a:rPr>
                          <m:t>𝑥</m:t>
                        </m:r>
                      </m:e>
                      <m:sub>
                        <m:r>
                          <a:rPr lang="tr-TR" sz="1600" b="0" i="1" smtClean="0">
                            <a:latin typeface="Cambria Math" panose="02040503050406030204" pitchFamily="18" charset="0"/>
                          </a:rPr>
                          <m:t>2</m:t>
                        </m:r>
                      </m:sub>
                    </m:sSub>
                    <m:sSub>
                      <m:sSubPr>
                        <m:ctrlPr>
                          <a:rPr lang="tr-TR" sz="1600" b="0" i="1" smtClean="0">
                            <a:latin typeface="Cambria Math" panose="02040503050406030204" pitchFamily="18" charset="0"/>
                          </a:rPr>
                        </m:ctrlPr>
                      </m:sSubPr>
                      <m:e>
                        <m:r>
                          <a:rPr lang="tr-TR" sz="1600" b="0" i="1" smtClean="0">
                            <a:latin typeface="Cambria Math" panose="02040503050406030204" pitchFamily="18" charset="0"/>
                          </a:rPr>
                          <m:t>𝑥</m:t>
                        </m:r>
                      </m:e>
                      <m:sub>
                        <m:r>
                          <a:rPr lang="tr-TR" sz="1600" b="0" i="1" smtClean="0">
                            <a:latin typeface="Cambria Math" panose="02040503050406030204" pitchFamily="18" charset="0"/>
                          </a:rPr>
                          <m:t>5</m:t>
                        </m:r>
                      </m:sub>
                    </m:sSub>
                    <m:r>
                      <a:rPr lang="tr-TR" sz="1600" b="0" i="1" smtClean="0">
                        <a:latin typeface="Cambria Math" panose="02040503050406030204" pitchFamily="18" charset="0"/>
                      </a:rPr>
                      <m:t>+0.0006262</m:t>
                    </m:r>
                    <m:sSub>
                      <m:sSubPr>
                        <m:ctrlPr>
                          <a:rPr lang="tr-TR" sz="1600" b="0" i="1" smtClean="0">
                            <a:latin typeface="Cambria Math" panose="02040503050406030204" pitchFamily="18" charset="0"/>
                          </a:rPr>
                        </m:ctrlPr>
                      </m:sSubPr>
                      <m:e>
                        <m:r>
                          <a:rPr lang="tr-TR" sz="1600" b="0" i="1" smtClean="0">
                            <a:latin typeface="Cambria Math" panose="02040503050406030204" pitchFamily="18" charset="0"/>
                          </a:rPr>
                          <m:t>𝑥</m:t>
                        </m:r>
                      </m:e>
                      <m:sub>
                        <m:r>
                          <a:rPr lang="tr-TR" sz="1600" b="0" i="1" smtClean="0">
                            <a:latin typeface="Cambria Math" panose="02040503050406030204" pitchFamily="18" charset="0"/>
                          </a:rPr>
                          <m:t>1</m:t>
                        </m:r>
                      </m:sub>
                    </m:sSub>
                    <m:sSub>
                      <m:sSubPr>
                        <m:ctrlPr>
                          <a:rPr lang="tr-TR" sz="1600" b="0" i="1" smtClean="0">
                            <a:latin typeface="Cambria Math" panose="02040503050406030204" pitchFamily="18" charset="0"/>
                          </a:rPr>
                        </m:ctrlPr>
                      </m:sSubPr>
                      <m:e>
                        <m:r>
                          <a:rPr lang="tr-TR" sz="1600" b="0" i="1" smtClean="0">
                            <a:latin typeface="Cambria Math" panose="02040503050406030204" pitchFamily="18" charset="0"/>
                          </a:rPr>
                          <m:t>𝑥</m:t>
                        </m:r>
                      </m:e>
                      <m:sub>
                        <m:r>
                          <a:rPr lang="tr-TR" sz="1600" b="0" i="1" smtClean="0">
                            <a:latin typeface="Cambria Math" panose="02040503050406030204" pitchFamily="18" charset="0"/>
                          </a:rPr>
                          <m:t>4</m:t>
                        </m:r>
                      </m:sub>
                    </m:sSub>
                    <m:r>
                      <a:rPr lang="tr-TR" sz="1600" b="0" i="1" smtClean="0">
                        <a:latin typeface="Cambria Math" panose="02040503050406030204" pitchFamily="18" charset="0"/>
                      </a:rPr>
                      <m:t>−0.0022053</m:t>
                    </m:r>
                    <m:sSub>
                      <m:sSubPr>
                        <m:ctrlPr>
                          <a:rPr lang="tr-TR" sz="1600" b="0" i="1" smtClean="0">
                            <a:latin typeface="Cambria Math" panose="02040503050406030204" pitchFamily="18" charset="0"/>
                          </a:rPr>
                        </m:ctrlPr>
                      </m:sSubPr>
                      <m:e>
                        <m:r>
                          <a:rPr lang="tr-TR" sz="1600" b="0" i="1" smtClean="0">
                            <a:latin typeface="Cambria Math" panose="02040503050406030204" pitchFamily="18" charset="0"/>
                          </a:rPr>
                          <m:t>𝑥</m:t>
                        </m:r>
                      </m:e>
                      <m:sub>
                        <m:r>
                          <a:rPr lang="tr-TR" sz="1600" b="0" i="1" smtClean="0">
                            <a:latin typeface="Cambria Math" panose="02040503050406030204" pitchFamily="18" charset="0"/>
                          </a:rPr>
                          <m:t>3</m:t>
                        </m:r>
                      </m:sub>
                    </m:sSub>
                    <m:sSub>
                      <m:sSubPr>
                        <m:ctrlPr>
                          <a:rPr lang="tr-TR" sz="1600" b="0" i="1" smtClean="0">
                            <a:latin typeface="Cambria Math" panose="02040503050406030204" pitchFamily="18" charset="0"/>
                          </a:rPr>
                        </m:ctrlPr>
                      </m:sSubPr>
                      <m:e>
                        <m:r>
                          <a:rPr lang="tr-TR" sz="1600" b="0" i="1" smtClean="0">
                            <a:latin typeface="Cambria Math" panose="02040503050406030204" pitchFamily="18" charset="0"/>
                          </a:rPr>
                          <m:t>𝑥</m:t>
                        </m:r>
                      </m:e>
                      <m:sub>
                        <m:r>
                          <a:rPr lang="tr-TR" sz="1600" b="0" i="1" smtClean="0">
                            <a:latin typeface="Cambria Math" panose="02040503050406030204" pitchFamily="18" charset="0"/>
                          </a:rPr>
                          <m:t>5</m:t>
                        </m:r>
                      </m:sub>
                    </m:sSub>
                    <m:r>
                      <a:rPr lang="tr-TR" sz="1600" b="0" i="1" smtClean="0">
                        <a:latin typeface="Cambria Math" panose="02040503050406030204" pitchFamily="18" charset="0"/>
                        <a:ea typeface="Cambria Math" panose="02040503050406030204" pitchFamily="18" charset="0"/>
                      </a:rPr>
                      <m:t>≥0</m:t>
                    </m:r>
                  </m:oMath>
                </a14:m>
                <a:endParaRPr lang="tr-TR" sz="1600" dirty="0"/>
              </a:p>
              <a:p>
                <a:pPr algn="just"/>
                <a14:m>
                  <m:oMath xmlns:m="http://schemas.openxmlformats.org/officeDocument/2006/math">
                    <m:sSub>
                      <m:sSubPr>
                        <m:ctrlPr>
                          <a:rPr lang="tr-TR" sz="1600" i="1">
                            <a:latin typeface="Cambria Math" panose="02040503050406030204" pitchFamily="18" charset="0"/>
                          </a:rPr>
                        </m:ctrlPr>
                      </m:sSubPr>
                      <m:e>
                        <m:r>
                          <a:rPr lang="tr-TR" sz="1600" i="1">
                            <a:latin typeface="Cambria Math" panose="02040503050406030204" pitchFamily="18" charset="0"/>
                          </a:rPr>
                          <m:t>𝑔</m:t>
                        </m:r>
                      </m:e>
                      <m:sub>
                        <m:r>
                          <a:rPr lang="tr-TR" sz="1600" b="0" i="1" smtClean="0">
                            <a:latin typeface="Cambria Math" panose="02040503050406030204" pitchFamily="18" charset="0"/>
                          </a:rPr>
                          <m:t>2</m:t>
                        </m:r>
                      </m:sub>
                    </m:sSub>
                    <m:d>
                      <m:dPr>
                        <m:ctrlPr>
                          <a:rPr lang="tr-TR" sz="1600" i="1">
                            <a:latin typeface="Cambria Math" panose="02040503050406030204" pitchFamily="18" charset="0"/>
                          </a:rPr>
                        </m:ctrlPr>
                      </m:dPr>
                      <m:e>
                        <m:r>
                          <a:rPr lang="tr-TR" sz="1600" i="1">
                            <a:latin typeface="Cambria Math" panose="02040503050406030204" pitchFamily="18" charset="0"/>
                          </a:rPr>
                          <m:t>𝑥</m:t>
                        </m:r>
                      </m:e>
                    </m:d>
                    <m:r>
                      <a:rPr lang="tr-TR" sz="1600" b="0" i="1" smtClean="0">
                        <a:latin typeface="Cambria Math" panose="02040503050406030204" pitchFamily="18" charset="0"/>
                      </a:rPr>
                      <m:t>=92−(85.334407+0.0056858</m:t>
                    </m:r>
                    <m:sSub>
                      <m:sSubPr>
                        <m:ctrlPr>
                          <a:rPr lang="tr-TR" sz="1600" i="1">
                            <a:latin typeface="Cambria Math" panose="02040503050406030204" pitchFamily="18" charset="0"/>
                          </a:rPr>
                        </m:ctrlPr>
                      </m:sSubPr>
                      <m:e>
                        <m:r>
                          <a:rPr lang="tr-TR" sz="1600" i="1">
                            <a:latin typeface="Cambria Math" panose="02040503050406030204" pitchFamily="18" charset="0"/>
                          </a:rPr>
                          <m:t>𝑥</m:t>
                        </m:r>
                      </m:e>
                      <m:sub>
                        <m:r>
                          <a:rPr lang="tr-TR" sz="1600" i="1">
                            <a:latin typeface="Cambria Math" panose="02040503050406030204" pitchFamily="18" charset="0"/>
                          </a:rPr>
                          <m:t>2</m:t>
                        </m:r>
                      </m:sub>
                    </m:sSub>
                    <m:sSub>
                      <m:sSubPr>
                        <m:ctrlPr>
                          <a:rPr lang="tr-TR" sz="1600" i="1">
                            <a:latin typeface="Cambria Math" panose="02040503050406030204" pitchFamily="18" charset="0"/>
                          </a:rPr>
                        </m:ctrlPr>
                      </m:sSubPr>
                      <m:e>
                        <m:r>
                          <a:rPr lang="tr-TR" sz="1600" i="1">
                            <a:latin typeface="Cambria Math" panose="02040503050406030204" pitchFamily="18" charset="0"/>
                          </a:rPr>
                          <m:t>𝑥</m:t>
                        </m:r>
                      </m:e>
                      <m:sub>
                        <m:r>
                          <a:rPr lang="tr-TR" sz="1600" i="1">
                            <a:latin typeface="Cambria Math" panose="02040503050406030204" pitchFamily="18" charset="0"/>
                          </a:rPr>
                          <m:t>5</m:t>
                        </m:r>
                      </m:sub>
                    </m:sSub>
                    <m:r>
                      <a:rPr lang="tr-TR" sz="1600" i="1">
                        <a:latin typeface="Cambria Math" panose="02040503050406030204" pitchFamily="18" charset="0"/>
                      </a:rPr>
                      <m:t>+0.0006262</m:t>
                    </m:r>
                    <m:sSub>
                      <m:sSubPr>
                        <m:ctrlPr>
                          <a:rPr lang="tr-TR" sz="1600" i="1">
                            <a:latin typeface="Cambria Math" panose="02040503050406030204" pitchFamily="18" charset="0"/>
                          </a:rPr>
                        </m:ctrlPr>
                      </m:sSubPr>
                      <m:e>
                        <m:r>
                          <a:rPr lang="tr-TR" sz="1600" i="1">
                            <a:latin typeface="Cambria Math" panose="02040503050406030204" pitchFamily="18" charset="0"/>
                          </a:rPr>
                          <m:t>𝑥</m:t>
                        </m:r>
                      </m:e>
                      <m:sub>
                        <m:r>
                          <a:rPr lang="tr-TR" sz="1600" i="1">
                            <a:latin typeface="Cambria Math" panose="02040503050406030204" pitchFamily="18" charset="0"/>
                          </a:rPr>
                          <m:t>1</m:t>
                        </m:r>
                      </m:sub>
                    </m:sSub>
                    <m:sSub>
                      <m:sSubPr>
                        <m:ctrlPr>
                          <a:rPr lang="tr-TR" sz="1600" i="1">
                            <a:latin typeface="Cambria Math" panose="02040503050406030204" pitchFamily="18" charset="0"/>
                          </a:rPr>
                        </m:ctrlPr>
                      </m:sSubPr>
                      <m:e>
                        <m:r>
                          <a:rPr lang="tr-TR" sz="1600" i="1">
                            <a:latin typeface="Cambria Math" panose="02040503050406030204" pitchFamily="18" charset="0"/>
                          </a:rPr>
                          <m:t>𝑥</m:t>
                        </m:r>
                      </m:e>
                      <m:sub>
                        <m:r>
                          <a:rPr lang="tr-TR" sz="1600" i="1">
                            <a:latin typeface="Cambria Math" panose="02040503050406030204" pitchFamily="18" charset="0"/>
                          </a:rPr>
                          <m:t>4</m:t>
                        </m:r>
                      </m:sub>
                    </m:sSub>
                    <m:r>
                      <a:rPr lang="tr-TR" sz="1600" i="1">
                        <a:latin typeface="Cambria Math" panose="02040503050406030204" pitchFamily="18" charset="0"/>
                      </a:rPr>
                      <m:t>−0.0022053</m:t>
                    </m:r>
                    <m:sSub>
                      <m:sSubPr>
                        <m:ctrlPr>
                          <a:rPr lang="tr-TR" sz="1600" i="1">
                            <a:latin typeface="Cambria Math" panose="02040503050406030204" pitchFamily="18" charset="0"/>
                          </a:rPr>
                        </m:ctrlPr>
                      </m:sSubPr>
                      <m:e>
                        <m:r>
                          <a:rPr lang="tr-TR" sz="1600" i="1">
                            <a:latin typeface="Cambria Math" panose="02040503050406030204" pitchFamily="18" charset="0"/>
                          </a:rPr>
                          <m:t>𝑥</m:t>
                        </m:r>
                      </m:e>
                      <m:sub>
                        <m:r>
                          <a:rPr lang="tr-TR" sz="1600" i="1">
                            <a:latin typeface="Cambria Math" panose="02040503050406030204" pitchFamily="18" charset="0"/>
                          </a:rPr>
                          <m:t>3</m:t>
                        </m:r>
                      </m:sub>
                    </m:sSub>
                    <m:sSub>
                      <m:sSubPr>
                        <m:ctrlPr>
                          <a:rPr lang="tr-TR" sz="1600" i="1">
                            <a:latin typeface="Cambria Math" panose="02040503050406030204" pitchFamily="18" charset="0"/>
                          </a:rPr>
                        </m:ctrlPr>
                      </m:sSubPr>
                      <m:e>
                        <m:r>
                          <a:rPr lang="tr-TR" sz="1600" i="1">
                            <a:latin typeface="Cambria Math" panose="02040503050406030204" pitchFamily="18" charset="0"/>
                          </a:rPr>
                          <m:t>𝑥</m:t>
                        </m:r>
                      </m:e>
                      <m:sub>
                        <m:r>
                          <a:rPr lang="tr-TR" sz="1600" i="1">
                            <a:latin typeface="Cambria Math" panose="02040503050406030204" pitchFamily="18" charset="0"/>
                          </a:rPr>
                          <m:t>5</m:t>
                        </m:r>
                      </m:sub>
                    </m:sSub>
                    <m:r>
                      <a:rPr lang="tr-TR" sz="1600" b="0" i="1" smtClean="0">
                        <a:latin typeface="Cambria Math" panose="02040503050406030204" pitchFamily="18" charset="0"/>
                      </a:rPr>
                      <m:t>)</m:t>
                    </m:r>
                    <m:r>
                      <a:rPr lang="tr-TR" sz="1600" i="1" smtClean="0">
                        <a:latin typeface="Cambria Math" panose="02040503050406030204" pitchFamily="18" charset="0"/>
                      </a:rPr>
                      <m:t> </m:t>
                    </m:r>
                    <m:r>
                      <a:rPr lang="tr-TR" sz="1600" i="1">
                        <a:latin typeface="Cambria Math" panose="02040503050406030204" pitchFamily="18" charset="0"/>
                        <a:ea typeface="Cambria Math" panose="02040503050406030204" pitchFamily="18" charset="0"/>
                      </a:rPr>
                      <m:t>≥0</m:t>
                    </m:r>
                  </m:oMath>
                </a14:m>
                <a:endParaRPr lang="tr-TR" sz="1600" dirty="0"/>
              </a:p>
              <a:p>
                <a:pPr algn="just"/>
                <a14:m>
                  <m:oMath xmlns:m="http://schemas.openxmlformats.org/officeDocument/2006/math">
                    <m:sSub>
                      <m:sSubPr>
                        <m:ctrlPr>
                          <a:rPr lang="tr-TR" sz="1600" i="1">
                            <a:latin typeface="Cambria Math" panose="02040503050406030204" pitchFamily="18" charset="0"/>
                          </a:rPr>
                        </m:ctrlPr>
                      </m:sSubPr>
                      <m:e>
                        <m:r>
                          <a:rPr lang="tr-TR" sz="1600" i="1">
                            <a:latin typeface="Cambria Math" panose="02040503050406030204" pitchFamily="18" charset="0"/>
                          </a:rPr>
                          <m:t>𝑔</m:t>
                        </m:r>
                      </m:e>
                      <m:sub>
                        <m:r>
                          <a:rPr lang="tr-TR" sz="1600" b="0" i="1" smtClean="0">
                            <a:latin typeface="Cambria Math" panose="02040503050406030204" pitchFamily="18" charset="0"/>
                          </a:rPr>
                          <m:t>3</m:t>
                        </m:r>
                      </m:sub>
                    </m:sSub>
                    <m:d>
                      <m:dPr>
                        <m:ctrlPr>
                          <a:rPr lang="tr-TR" sz="1600" i="1">
                            <a:latin typeface="Cambria Math" panose="02040503050406030204" pitchFamily="18" charset="0"/>
                          </a:rPr>
                        </m:ctrlPr>
                      </m:dPr>
                      <m:e>
                        <m:r>
                          <a:rPr lang="tr-TR" sz="1600" i="1">
                            <a:latin typeface="Cambria Math" panose="02040503050406030204" pitchFamily="18" charset="0"/>
                          </a:rPr>
                          <m:t>𝑥</m:t>
                        </m:r>
                      </m:e>
                    </m:d>
                    <m:r>
                      <a:rPr lang="tr-TR" sz="1600" b="0" i="1" smtClean="0">
                        <a:latin typeface="Cambria Math" panose="02040503050406030204" pitchFamily="18" charset="0"/>
                      </a:rPr>
                      <m:t>=80.51249</m:t>
                    </m:r>
                    <m:r>
                      <a:rPr lang="tr-TR" sz="1600" i="1">
                        <a:latin typeface="Cambria Math" panose="02040503050406030204" pitchFamily="18" charset="0"/>
                      </a:rPr>
                      <m:t>+0.00</m:t>
                    </m:r>
                    <m:r>
                      <a:rPr lang="tr-TR" sz="1600" b="0" i="1" smtClean="0">
                        <a:latin typeface="Cambria Math" panose="02040503050406030204" pitchFamily="18" charset="0"/>
                      </a:rPr>
                      <m:t>71317</m:t>
                    </m:r>
                    <m:sSub>
                      <m:sSubPr>
                        <m:ctrlPr>
                          <a:rPr lang="tr-TR" sz="1600" i="1">
                            <a:latin typeface="Cambria Math" panose="02040503050406030204" pitchFamily="18" charset="0"/>
                          </a:rPr>
                        </m:ctrlPr>
                      </m:sSubPr>
                      <m:e>
                        <m:r>
                          <a:rPr lang="tr-TR" sz="1600" i="1">
                            <a:latin typeface="Cambria Math" panose="02040503050406030204" pitchFamily="18" charset="0"/>
                          </a:rPr>
                          <m:t>𝑥</m:t>
                        </m:r>
                      </m:e>
                      <m:sub>
                        <m:r>
                          <a:rPr lang="tr-TR" sz="1600" i="1">
                            <a:latin typeface="Cambria Math" panose="02040503050406030204" pitchFamily="18" charset="0"/>
                          </a:rPr>
                          <m:t>2</m:t>
                        </m:r>
                      </m:sub>
                    </m:sSub>
                    <m:sSub>
                      <m:sSubPr>
                        <m:ctrlPr>
                          <a:rPr lang="tr-TR" sz="1600" i="1">
                            <a:latin typeface="Cambria Math" panose="02040503050406030204" pitchFamily="18" charset="0"/>
                          </a:rPr>
                        </m:ctrlPr>
                      </m:sSubPr>
                      <m:e>
                        <m:r>
                          <a:rPr lang="tr-TR" sz="1600" i="1">
                            <a:latin typeface="Cambria Math" panose="02040503050406030204" pitchFamily="18" charset="0"/>
                          </a:rPr>
                          <m:t>𝑥</m:t>
                        </m:r>
                      </m:e>
                      <m:sub>
                        <m:r>
                          <a:rPr lang="tr-TR" sz="1600" i="1">
                            <a:latin typeface="Cambria Math" panose="02040503050406030204" pitchFamily="18" charset="0"/>
                          </a:rPr>
                          <m:t>5</m:t>
                        </m:r>
                      </m:sub>
                    </m:sSub>
                    <m:r>
                      <a:rPr lang="tr-TR" sz="1600" i="1">
                        <a:latin typeface="Cambria Math" panose="02040503050406030204" pitchFamily="18" charset="0"/>
                      </a:rPr>
                      <m:t>+0.00</m:t>
                    </m:r>
                    <m:r>
                      <a:rPr lang="tr-TR" sz="1600" b="0" i="1" smtClean="0">
                        <a:latin typeface="Cambria Math" panose="02040503050406030204" pitchFamily="18" charset="0"/>
                      </a:rPr>
                      <m:t>29955</m:t>
                    </m:r>
                    <m:sSub>
                      <m:sSubPr>
                        <m:ctrlPr>
                          <a:rPr lang="tr-TR" sz="1600" i="1">
                            <a:latin typeface="Cambria Math" panose="02040503050406030204" pitchFamily="18" charset="0"/>
                          </a:rPr>
                        </m:ctrlPr>
                      </m:sSubPr>
                      <m:e>
                        <m:r>
                          <a:rPr lang="tr-TR" sz="1600" i="1">
                            <a:latin typeface="Cambria Math" panose="02040503050406030204" pitchFamily="18" charset="0"/>
                          </a:rPr>
                          <m:t>𝑥</m:t>
                        </m:r>
                      </m:e>
                      <m:sub>
                        <m:r>
                          <a:rPr lang="tr-TR" sz="1600" i="1">
                            <a:latin typeface="Cambria Math" panose="02040503050406030204" pitchFamily="18" charset="0"/>
                          </a:rPr>
                          <m:t>1</m:t>
                        </m:r>
                      </m:sub>
                    </m:sSub>
                    <m:sSub>
                      <m:sSubPr>
                        <m:ctrlPr>
                          <a:rPr lang="tr-TR" sz="1600" i="1">
                            <a:latin typeface="Cambria Math" panose="02040503050406030204" pitchFamily="18" charset="0"/>
                          </a:rPr>
                        </m:ctrlPr>
                      </m:sSubPr>
                      <m:e>
                        <m:r>
                          <a:rPr lang="tr-TR" sz="1600" i="1">
                            <a:latin typeface="Cambria Math" panose="02040503050406030204" pitchFamily="18" charset="0"/>
                          </a:rPr>
                          <m:t>𝑥</m:t>
                        </m:r>
                      </m:e>
                      <m:sub>
                        <m:r>
                          <a:rPr lang="tr-TR" sz="1600" b="0" i="1" smtClean="0">
                            <a:latin typeface="Cambria Math" panose="02040503050406030204" pitchFamily="18" charset="0"/>
                          </a:rPr>
                          <m:t>2</m:t>
                        </m:r>
                      </m:sub>
                    </m:sSub>
                    <m:r>
                      <a:rPr lang="tr-TR" sz="1600" b="0" i="1" smtClean="0">
                        <a:latin typeface="Cambria Math" panose="02040503050406030204" pitchFamily="18" charset="0"/>
                      </a:rPr>
                      <m:t>+</m:t>
                    </m:r>
                    <m:r>
                      <a:rPr lang="tr-TR" sz="1600" i="1">
                        <a:latin typeface="Cambria Math" panose="02040503050406030204" pitchFamily="18" charset="0"/>
                      </a:rPr>
                      <m:t>0.00</m:t>
                    </m:r>
                    <m:r>
                      <a:rPr lang="tr-TR" sz="1600" b="0" i="1" smtClean="0">
                        <a:latin typeface="Cambria Math" panose="02040503050406030204" pitchFamily="18" charset="0"/>
                      </a:rPr>
                      <m:t>21813</m:t>
                    </m:r>
                    <m:sSubSup>
                      <m:sSubSupPr>
                        <m:ctrlPr>
                          <a:rPr lang="tr-TR" sz="1600" i="1">
                            <a:latin typeface="Cambria Math" panose="02040503050406030204" pitchFamily="18" charset="0"/>
                          </a:rPr>
                        </m:ctrlPr>
                      </m:sSubSupPr>
                      <m:e>
                        <m:r>
                          <a:rPr lang="tr-TR" sz="1600" i="1">
                            <a:latin typeface="Cambria Math" panose="02040503050406030204" pitchFamily="18" charset="0"/>
                          </a:rPr>
                          <m:t>𝑥</m:t>
                        </m:r>
                      </m:e>
                      <m:sub>
                        <m:r>
                          <a:rPr lang="tr-TR" sz="1600" i="1">
                            <a:latin typeface="Cambria Math" panose="02040503050406030204" pitchFamily="18" charset="0"/>
                          </a:rPr>
                          <m:t>3</m:t>
                        </m:r>
                      </m:sub>
                      <m:sup>
                        <m:r>
                          <a:rPr lang="tr-TR" sz="1600" i="1">
                            <a:latin typeface="Cambria Math" panose="02040503050406030204" pitchFamily="18" charset="0"/>
                          </a:rPr>
                          <m:t>2</m:t>
                        </m:r>
                      </m:sup>
                    </m:sSubSup>
                    <m:r>
                      <a:rPr lang="tr-TR" sz="1600" b="0" i="1" smtClean="0">
                        <a:latin typeface="Cambria Math" panose="02040503050406030204" pitchFamily="18" charset="0"/>
                      </a:rPr>
                      <m:t>−90</m:t>
                    </m:r>
                    <m:r>
                      <a:rPr lang="tr-TR" sz="1600" i="1">
                        <a:latin typeface="Cambria Math" panose="02040503050406030204" pitchFamily="18" charset="0"/>
                        <a:ea typeface="Cambria Math" panose="02040503050406030204" pitchFamily="18" charset="0"/>
                      </a:rPr>
                      <m:t>≥0</m:t>
                    </m:r>
                  </m:oMath>
                </a14:m>
                <a:endParaRPr lang="tr-TR" sz="1600" dirty="0"/>
              </a:p>
              <a:p>
                <a:pPr algn="just"/>
                <a14:m>
                  <m:oMath xmlns:m="http://schemas.openxmlformats.org/officeDocument/2006/math">
                    <m:sSub>
                      <m:sSubPr>
                        <m:ctrlPr>
                          <a:rPr lang="tr-TR" sz="1600" i="1">
                            <a:latin typeface="Cambria Math" panose="02040503050406030204" pitchFamily="18" charset="0"/>
                          </a:rPr>
                        </m:ctrlPr>
                      </m:sSubPr>
                      <m:e>
                        <m:r>
                          <a:rPr lang="tr-TR" sz="1600" i="1">
                            <a:latin typeface="Cambria Math" panose="02040503050406030204" pitchFamily="18" charset="0"/>
                          </a:rPr>
                          <m:t>𝑔</m:t>
                        </m:r>
                      </m:e>
                      <m:sub>
                        <m:r>
                          <a:rPr lang="tr-TR" sz="1600" b="0" i="1" smtClean="0">
                            <a:latin typeface="Cambria Math" panose="02040503050406030204" pitchFamily="18" charset="0"/>
                          </a:rPr>
                          <m:t>4</m:t>
                        </m:r>
                      </m:sub>
                    </m:sSub>
                    <m:d>
                      <m:dPr>
                        <m:ctrlPr>
                          <a:rPr lang="tr-TR" sz="1600" i="1">
                            <a:latin typeface="Cambria Math" panose="02040503050406030204" pitchFamily="18" charset="0"/>
                          </a:rPr>
                        </m:ctrlPr>
                      </m:dPr>
                      <m:e>
                        <m:r>
                          <a:rPr lang="tr-TR" sz="1600" i="1">
                            <a:latin typeface="Cambria Math" panose="02040503050406030204" pitchFamily="18" charset="0"/>
                          </a:rPr>
                          <m:t>𝑥</m:t>
                        </m:r>
                      </m:e>
                    </m:d>
                    <m:r>
                      <a:rPr lang="tr-TR" sz="1600" b="0" i="1" smtClean="0">
                        <a:latin typeface="Cambria Math" panose="02040503050406030204" pitchFamily="18" charset="0"/>
                      </a:rPr>
                      <m:t>=110−(80.51249+0.0071317</m:t>
                    </m:r>
                    <m:sSub>
                      <m:sSubPr>
                        <m:ctrlPr>
                          <a:rPr lang="tr-TR" sz="1600" i="1">
                            <a:latin typeface="Cambria Math" panose="02040503050406030204" pitchFamily="18" charset="0"/>
                          </a:rPr>
                        </m:ctrlPr>
                      </m:sSubPr>
                      <m:e>
                        <m:r>
                          <a:rPr lang="tr-TR" sz="1600" i="1">
                            <a:latin typeface="Cambria Math" panose="02040503050406030204" pitchFamily="18" charset="0"/>
                          </a:rPr>
                          <m:t>𝑥</m:t>
                        </m:r>
                      </m:e>
                      <m:sub>
                        <m:r>
                          <a:rPr lang="tr-TR" sz="1600" i="1">
                            <a:latin typeface="Cambria Math" panose="02040503050406030204" pitchFamily="18" charset="0"/>
                          </a:rPr>
                          <m:t>2</m:t>
                        </m:r>
                      </m:sub>
                    </m:sSub>
                    <m:sSub>
                      <m:sSubPr>
                        <m:ctrlPr>
                          <a:rPr lang="tr-TR" sz="1600" i="1">
                            <a:latin typeface="Cambria Math" panose="02040503050406030204" pitchFamily="18" charset="0"/>
                          </a:rPr>
                        </m:ctrlPr>
                      </m:sSubPr>
                      <m:e>
                        <m:r>
                          <a:rPr lang="tr-TR" sz="1600" i="1">
                            <a:latin typeface="Cambria Math" panose="02040503050406030204" pitchFamily="18" charset="0"/>
                          </a:rPr>
                          <m:t>𝑥</m:t>
                        </m:r>
                      </m:e>
                      <m:sub>
                        <m:r>
                          <a:rPr lang="tr-TR" sz="1600" i="1">
                            <a:latin typeface="Cambria Math" panose="02040503050406030204" pitchFamily="18" charset="0"/>
                          </a:rPr>
                          <m:t>5</m:t>
                        </m:r>
                      </m:sub>
                    </m:sSub>
                    <m:r>
                      <a:rPr lang="tr-TR" sz="1600" i="1">
                        <a:latin typeface="Cambria Math" panose="02040503050406030204" pitchFamily="18" charset="0"/>
                      </a:rPr>
                      <m:t>+</m:t>
                    </m:r>
                    <m:r>
                      <a:rPr lang="tr-TR" sz="1600" b="0" i="1" smtClean="0">
                        <a:latin typeface="Cambria Math" panose="02040503050406030204" pitchFamily="18" charset="0"/>
                      </a:rPr>
                      <m:t>0.0029955</m:t>
                    </m:r>
                    <m:sSub>
                      <m:sSubPr>
                        <m:ctrlPr>
                          <a:rPr lang="tr-TR" sz="1600" i="1">
                            <a:latin typeface="Cambria Math" panose="02040503050406030204" pitchFamily="18" charset="0"/>
                          </a:rPr>
                        </m:ctrlPr>
                      </m:sSubPr>
                      <m:e>
                        <m:r>
                          <a:rPr lang="tr-TR" sz="1600" i="1">
                            <a:latin typeface="Cambria Math" panose="02040503050406030204" pitchFamily="18" charset="0"/>
                          </a:rPr>
                          <m:t>𝑥</m:t>
                        </m:r>
                      </m:e>
                      <m:sub>
                        <m:r>
                          <a:rPr lang="tr-TR" sz="1600" i="1">
                            <a:latin typeface="Cambria Math" panose="02040503050406030204" pitchFamily="18" charset="0"/>
                          </a:rPr>
                          <m:t>1</m:t>
                        </m:r>
                      </m:sub>
                    </m:sSub>
                    <m:sSub>
                      <m:sSubPr>
                        <m:ctrlPr>
                          <a:rPr lang="tr-TR" sz="1600" i="1">
                            <a:latin typeface="Cambria Math" panose="02040503050406030204" pitchFamily="18" charset="0"/>
                          </a:rPr>
                        </m:ctrlPr>
                      </m:sSubPr>
                      <m:e>
                        <m:r>
                          <a:rPr lang="tr-TR" sz="1600" i="1">
                            <a:latin typeface="Cambria Math" panose="02040503050406030204" pitchFamily="18" charset="0"/>
                          </a:rPr>
                          <m:t>𝑥</m:t>
                        </m:r>
                      </m:e>
                      <m:sub>
                        <m:r>
                          <a:rPr lang="tr-TR" sz="1600" b="0" i="1" smtClean="0">
                            <a:latin typeface="Cambria Math" panose="02040503050406030204" pitchFamily="18" charset="0"/>
                          </a:rPr>
                          <m:t>2</m:t>
                        </m:r>
                      </m:sub>
                    </m:sSub>
                    <m:r>
                      <a:rPr lang="tr-TR" sz="1600" i="1">
                        <a:latin typeface="Cambria Math" panose="02040503050406030204" pitchFamily="18" charset="0"/>
                      </a:rPr>
                      <m:t>+0.0021813</m:t>
                    </m:r>
                    <m:sSubSup>
                      <m:sSubSupPr>
                        <m:ctrlPr>
                          <a:rPr lang="tr-TR" sz="1600" i="1">
                            <a:latin typeface="Cambria Math" panose="02040503050406030204" pitchFamily="18" charset="0"/>
                          </a:rPr>
                        </m:ctrlPr>
                      </m:sSubSupPr>
                      <m:e>
                        <m:r>
                          <a:rPr lang="tr-TR" sz="1600" i="1">
                            <a:latin typeface="Cambria Math" panose="02040503050406030204" pitchFamily="18" charset="0"/>
                          </a:rPr>
                          <m:t>𝑥</m:t>
                        </m:r>
                      </m:e>
                      <m:sub>
                        <m:r>
                          <a:rPr lang="tr-TR" sz="1600" i="1">
                            <a:latin typeface="Cambria Math" panose="02040503050406030204" pitchFamily="18" charset="0"/>
                          </a:rPr>
                          <m:t>3</m:t>
                        </m:r>
                      </m:sub>
                      <m:sup>
                        <m:r>
                          <a:rPr lang="tr-TR" sz="1600" i="1">
                            <a:latin typeface="Cambria Math" panose="02040503050406030204" pitchFamily="18" charset="0"/>
                          </a:rPr>
                          <m:t>2</m:t>
                        </m:r>
                      </m:sup>
                    </m:sSubSup>
                    <m:r>
                      <a:rPr lang="tr-TR" sz="1600" b="0" i="1" smtClean="0">
                        <a:latin typeface="Cambria Math" panose="02040503050406030204" pitchFamily="18" charset="0"/>
                      </a:rPr>
                      <m:t>)</m:t>
                    </m:r>
                    <m:r>
                      <a:rPr lang="tr-TR" sz="1600" i="1">
                        <a:latin typeface="Cambria Math" panose="02040503050406030204" pitchFamily="18" charset="0"/>
                        <a:ea typeface="Cambria Math" panose="02040503050406030204" pitchFamily="18" charset="0"/>
                      </a:rPr>
                      <m:t>≥0</m:t>
                    </m:r>
                  </m:oMath>
                </a14:m>
                <a:endParaRPr lang="tr-TR" sz="1600" dirty="0"/>
              </a:p>
              <a:p>
                <a:pPr algn="just"/>
                <a14:m>
                  <m:oMath xmlns:m="http://schemas.openxmlformats.org/officeDocument/2006/math">
                    <m:sSub>
                      <m:sSubPr>
                        <m:ctrlPr>
                          <a:rPr lang="tr-TR" sz="1600" i="1">
                            <a:latin typeface="Cambria Math" panose="02040503050406030204" pitchFamily="18" charset="0"/>
                          </a:rPr>
                        </m:ctrlPr>
                      </m:sSubPr>
                      <m:e>
                        <m:r>
                          <a:rPr lang="tr-TR" sz="1600" i="1">
                            <a:latin typeface="Cambria Math" panose="02040503050406030204" pitchFamily="18" charset="0"/>
                          </a:rPr>
                          <m:t>𝑔</m:t>
                        </m:r>
                      </m:e>
                      <m:sub>
                        <m:r>
                          <a:rPr lang="tr-TR" sz="1600" b="0" i="1" smtClean="0">
                            <a:latin typeface="Cambria Math" panose="02040503050406030204" pitchFamily="18" charset="0"/>
                          </a:rPr>
                          <m:t>5</m:t>
                        </m:r>
                      </m:sub>
                    </m:sSub>
                    <m:d>
                      <m:dPr>
                        <m:ctrlPr>
                          <a:rPr lang="tr-TR" sz="1600" i="1">
                            <a:latin typeface="Cambria Math" panose="02040503050406030204" pitchFamily="18" charset="0"/>
                          </a:rPr>
                        </m:ctrlPr>
                      </m:dPr>
                      <m:e>
                        <m:r>
                          <a:rPr lang="tr-TR" sz="1600" i="1">
                            <a:latin typeface="Cambria Math" panose="02040503050406030204" pitchFamily="18" charset="0"/>
                          </a:rPr>
                          <m:t>𝑥</m:t>
                        </m:r>
                      </m:e>
                    </m:d>
                    <m:r>
                      <a:rPr lang="tr-TR" sz="1600" b="0" i="1" smtClean="0">
                        <a:latin typeface="Cambria Math" panose="02040503050406030204" pitchFamily="18" charset="0"/>
                      </a:rPr>
                      <m:t>=9.300961</m:t>
                    </m:r>
                    <m:r>
                      <a:rPr lang="tr-TR" sz="1600" i="1">
                        <a:latin typeface="Cambria Math" panose="02040503050406030204" pitchFamily="18" charset="0"/>
                      </a:rPr>
                      <m:t>+</m:t>
                    </m:r>
                    <m:r>
                      <a:rPr lang="tr-TR" sz="1600" b="0" i="1" smtClean="0">
                        <a:latin typeface="Cambria Math" panose="02040503050406030204" pitchFamily="18" charset="0"/>
                      </a:rPr>
                      <m:t>0.0047026</m:t>
                    </m:r>
                    <m:sSub>
                      <m:sSubPr>
                        <m:ctrlPr>
                          <a:rPr lang="tr-TR" sz="1600" i="1">
                            <a:latin typeface="Cambria Math" panose="02040503050406030204" pitchFamily="18" charset="0"/>
                          </a:rPr>
                        </m:ctrlPr>
                      </m:sSubPr>
                      <m:e>
                        <m:r>
                          <a:rPr lang="tr-TR" sz="1600" i="1">
                            <a:latin typeface="Cambria Math" panose="02040503050406030204" pitchFamily="18" charset="0"/>
                          </a:rPr>
                          <m:t>𝑥</m:t>
                        </m:r>
                      </m:e>
                      <m:sub>
                        <m:r>
                          <a:rPr lang="tr-TR" sz="1600" b="0" i="1" smtClean="0">
                            <a:latin typeface="Cambria Math" panose="02040503050406030204" pitchFamily="18" charset="0"/>
                          </a:rPr>
                          <m:t>3</m:t>
                        </m:r>
                      </m:sub>
                    </m:sSub>
                    <m:sSub>
                      <m:sSubPr>
                        <m:ctrlPr>
                          <a:rPr lang="tr-TR" sz="1600" i="1">
                            <a:latin typeface="Cambria Math" panose="02040503050406030204" pitchFamily="18" charset="0"/>
                          </a:rPr>
                        </m:ctrlPr>
                      </m:sSubPr>
                      <m:e>
                        <m:r>
                          <a:rPr lang="tr-TR" sz="1600" i="1">
                            <a:latin typeface="Cambria Math" panose="02040503050406030204" pitchFamily="18" charset="0"/>
                          </a:rPr>
                          <m:t>𝑥</m:t>
                        </m:r>
                      </m:e>
                      <m:sub>
                        <m:r>
                          <a:rPr lang="tr-TR" sz="1600" i="1">
                            <a:latin typeface="Cambria Math" panose="02040503050406030204" pitchFamily="18" charset="0"/>
                          </a:rPr>
                          <m:t>5</m:t>
                        </m:r>
                      </m:sub>
                    </m:sSub>
                    <m:r>
                      <a:rPr lang="tr-TR" sz="1600" i="1">
                        <a:latin typeface="Cambria Math" panose="02040503050406030204" pitchFamily="18" charset="0"/>
                      </a:rPr>
                      <m:t>+</m:t>
                    </m:r>
                    <m:r>
                      <a:rPr lang="tr-TR" sz="1600" b="0" i="1" smtClean="0">
                        <a:latin typeface="Cambria Math" panose="02040503050406030204" pitchFamily="18" charset="0"/>
                      </a:rPr>
                      <m:t>0.0012547</m:t>
                    </m:r>
                    <m:sSub>
                      <m:sSubPr>
                        <m:ctrlPr>
                          <a:rPr lang="tr-TR" sz="1600" i="1">
                            <a:latin typeface="Cambria Math" panose="02040503050406030204" pitchFamily="18" charset="0"/>
                          </a:rPr>
                        </m:ctrlPr>
                      </m:sSubPr>
                      <m:e>
                        <m:r>
                          <a:rPr lang="tr-TR" sz="1600" i="1">
                            <a:latin typeface="Cambria Math" panose="02040503050406030204" pitchFamily="18" charset="0"/>
                          </a:rPr>
                          <m:t>𝑥</m:t>
                        </m:r>
                      </m:e>
                      <m:sub>
                        <m:r>
                          <a:rPr lang="tr-TR" sz="1600" i="1">
                            <a:latin typeface="Cambria Math" panose="02040503050406030204" pitchFamily="18" charset="0"/>
                          </a:rPr>
                          <m:t>1</m:t>
                        </m:r>
                      </m:sub>
                    </m:sSub>
                    <m:sSub>
                      <m:sSubPr>
                        <m:ctrlPr>
                          <a:rPr lang="tr-TR" sz="1600" i="1">
                            <a:latin typeface="Cambria Math" panose="02040503050406030204" pitchFamily="18" charset="0"/>
                          </a:rPr>
                        </m:ctrlPr>
                      </m:sSubPr>
                      <m:e>
                        <m:r>
                          <a:rPr lang="tr-TR" sz="1600" i="1">
                            <a:latin typeface="Cambria Math" panose="02040503050406030204" pitchFamily="18" charset="0"/>
                          </a:rPr>
                          <m:t>𝑥</m:t>
                        </m:r>
                      </m:e>
                      <m:sub>
                        <m:r>
                          <a:rPr lang="tr-TR" sz="1600" b="0" i="1" smtClean="0">
                            <a:latin typeface="Cambria Math" panose="02040503050406030204" pitchFamily="18" charset="0"/>
                          </a:rPr>
                          <m:t>3</m:t>
                        </m:r>
                      </m:sub>
                    </m:sSub>
                    <m:r>
                      <a:rPr lang="tr-TR" sz="1600" i="1">
                        <a:latin typeface="Cambria Math" panose="02040503050406030204" pitchFamily="18" charset="0"/>
                      </a:rPr>
                      <m:t>0.</m:t>
                    </m:r>
                    <m:r>
                      <a:rPr lang="tr-TR" sz="1600" b="0" i="1" smtClean="0">
                        <a:latin typeface="Cambria Math" panose="02040503050406030204" pitchFamily="18" charset="0"/>
                      </a:rPr>
                      <m:t>0019085</m:t>
                    </m:r>
                    <m:sSub>
                      <m:sSubPr>
                        <m:ctrlPr>
                          <a:rPr lang="tr-TR" sz="1600" i="1">
                            <a:latin typeface="Cambria Math" panose="02040503050406030204" pitchFamily="18" charset="0"/>
                          </a:rPr>
                        </m:ctrlPr>
                      </m:sSubPr>
                      <m:e>
                        <m:r>
                          <a:rPr lang="tr-TR" sz="1600" i="1">
                            <a:latin typeface="Cambria Math" panose="02040503050406030204" pitchFamily="18" charset="0"/>
                          </a:rPr>
                          <m:t>𝑥</m:t>
                        </m:r>
                      </m:e>
                      <m:sub>
                        <m:r>
                          <a:rPr lang="tr-TR" sz="1600" i="1">
                            <a:latin typeface="Cambria Math" panose="02040503050406030204" pitchFamily="18" charset="0"/>
                          </a:rPr>
                          <m:t>3</m:t>
                        </m:r>
                      </m:sub>
                    </m:sSub>
                    <m:sSub>
                      <m:sSubPr>
                        <m:ctrlPr>
                          <a:rPr lang="tr-TR" sz="1600" i="1">
                            <a:latin typeface="Cambria Math" panose="02040503050406030204" pitchFamily="18" charset="0"/>
                          </a:rPr>
                        </m:ctrlPr>
                      </m:sSubPr>
                      <m:e>
                        <m:r>
                          <a:rPr lang="tr-TR" sz="1600" i="1">
                            <a:latin typeface="Cambria Math" panose="02040503050406030204" pitchFamily="18" charset="0"/>
                          </a:rPr>
                          <m:t>𝑥</m:t>
                        </m:r>
                      </m:e>
                      <m:sub>
                        <m:r>
                          <a:rPr lang="tr-TR" sz="1600" b="0" i="1" smtClean="0">
                            <a:latin typeface="Cambria Math" panose="02040503050406030204" pitchFamily="18" charset="0"/>
                          </a:rPr>
                          <m:t>4</m:t>
                        </m:r>
                      </m:sub>
                    </m:sSub>
                    <m:r>
                      <a:rPr lang="tr-TR" sz="1600" i="1">
                        <a:latin typeface="Cambria Math" panose="02040503050406030204" pitchFamily="18" charset="0"/>
                        <a:ea typeface="Cambria Math" panose="02040503050406030204" pitchFamily="18" charset="0"/>
                      </a:rPr>
                      <m:t>≥0</m:t>
                    </m:r>
                  </m:oMath>
                </a14:m>
                <a:endParaRPr lang="tr-TR" sz="1600" dirty="0"/>
              </a:p>
              <a:p>
                <a:pPr algn="just"/>
                <a14:m>
                  <m:oMath xmlns:m="http://schemas.openxmlformats.org/officeDocument/2006/math">
                    <m:sSub>
                      <m:sSubPr>
                        <m:ctrlPr>
                          <a:rPr lang="tr-TR" sz="1600" i="1">
                            <a:latin typeface="Cambria Math" panose="02040503050406030204" pitchFamily="18" charset="0"/>
                          </a:rPr>
                        </m:ctrlPr>
                      </m:sSubPr>
                      <m:e>
                        <m:r>
                          <a:rPr lang="tr-TR" sz="1600" i="1">
                            <a:latin typeface="Cambria Math" panose="02040503050406030204" pitchFamily="18" charset="0"/>
                          </a:rPr>
                          <m:t>𝑔</m:t>
                        </m:r>
                      </m:e>
                      <m:sub>
                        <m:r>
                          <a:rPr lang="tr-TR" sz="1600" b="0" i="1" smtClean="0">
                            <a:latin typeface="Cambria Math" panose="02040503050406030204" pitchFamily="18" charset="0"/>
                          </a:rPr>
                          <m:t>6</m:t>
                        </m:r>
                      </m:sub>
                    </m:sSub>
                    <m:d>
                      <m:dPr>
                        <m:ctrlPr>
                          <a:rPr lang="tr-TR" sz="1600" i="1">
                            <a:latin typeface="Cambria Math" panose="02040503050406030204" pitchFamily="18" charset="0"/>
                          </a:rPr>
                        </m:ctrlPr>
                      </m:dPr>
                      <m:e>
                        <m:r>
                          <a:rPr lang="tr-TR" sz="1600" i="1">
                            <a:latin typeface="Cambria Math" panose="02040503050406030204" pitchFamily="18" charset="0"/>
                          </a:rPr>
                          <m:t>𝑥</m:t>
                        </m:r>
                      </m:e>
                    </m:d>
                    <m:r>
                      <a:rPr lang="tr-TR" sz="1600" b="0" i="1" smtClean="0">
                        <a:latin typeface="Cambria Math" panose="02040503050406030204" pitchFamily="18" charset="0"/>
                      </a:rPr>
                      <m:t>=25−(9.300961+</m:t>
                    </m:r>
                    <m:r>
                      <a:rPr lang="tr-TR" sz="1600" i="1">
                        <a:latin typeface="Cambria Math" panose="02040503050406030204" pitchFamily="18" charset="0"/>
                      </a:rPr>
                      <m:t>0.00</m:t>
                    </m:r>
                    <m:r>
                      <a:rPr lang="tr-TR" sz="1600" b="0" i="1" smtClean="0">
                        <a:latin typeface="Cambria Math" panose="02040503050406030204" pitchFamily="18" charset="0"/>
                      </a:rPr>
                      <m:t>47026</m:t>
                    </m:r>
                    <m:sSub>
                      <m:sSubPr>
                        <m:ctrlPr>
                          <a:rPr lang="tr-TR" sz="1600" i="1">
                            <a:latin typeface="Cambria Math" panose="02040503050406030204" pitchFamily="18" charset="0"/>
                          </a:rPr>
                        </m:ctrlPr>
                      </m:sSubPr>
                      <m:e>
                        <m:r>
                          <a:rPr lang="tr-TR" sz="1600" i="1">
                            <a:latin typeface="Cambria Math" panose="02040503050406030204" pitchFamily="18" charset="0"/>
                          </a:rPr>
                          <m:t>𝑥</m:t>
                        </m:r>
                      </m:e>
                      <m:sub>
                        <m:r>
                          <a:rPr lang="tr-TR" sz="1600" i="1">
                            <a:latin typeface="Cambria Math" panose="02040503050406030204" pitchFamily="18" charset="0"/>
                          </a:rPr>
                          <m:t>3</m:t>
                        </m:r>
                      </m:sub>
                    </m:sSub>
                    <m:sSub>
                      <m:sSubPr>
                        <m:ctrlPr>
                          <a:rPr lang="tr-TR" sz="1600" i="1">
                            <a:latin typeface="Cambria Math" panose="02040503050406030204" pitchFamily="18" charset="0"/>
                          </a:rPr>
                        </m:ctrlPr>
                      </m:sSubPr>
                      <m:e>
                        <m:r>
                          <a:rPr lang="tr-TR" sz="1600" i="1">
                            <a:latin typeface="Cambria Math" panose="02040503050406030204" pitchFamily="18" charset="0"/>
                          </a:rPr>
                          <m:t>𝑥</m:t>
                        </m:r>
                      </m:e>
                      <m:sub>
                        <m:r>
                          <a:rPr lang="tr-TR" sz="1600" i="1">
                            <a:latin typeface="Cambria Math" panose="02040503050406030204" pitchFamily="18" charset="0"/>
                          </a:rPr>
                          <m:t>5</m:t>
                        </m:r>
                      </m:sub>
                    </m:sSub>
                    <m:r>
                      <a:rPr lang="tr-TR" sz="1600" b="0" i="1" smtClean="0">
                        <a:latin typeface="Cambria Math" panose="02040503050406030204" pitchFamily="18" charset="0"/>
                      </a:rPr>
                      <m:t>+</m:t>
                    </m:r>
                    <m:r>
                      <a:rPr lang="tr-TR" sz="1600" i="1">
                        <a:latin typeface="Cambria Math" panose="02040503050406030204" pitchFamily="18" charset="0"/>
                      </a:rPr>
                      <m:t>0.0012547</m:t>
                    </m:r>
                    <m:sSub>
                      <m:sSubPr>
                        <m:ctrlPr>
                          <a:rPr lang="tr-TR" sz="1600" i="1">
                            <a:latin typeface="Cambria Math" panose="02040503050406030204" pitchFamily="18" charset="0"/>
                          </a:rPr>
                        </m:ctrlPr>
                      </m:sSubPr>
                      <m:e>
                        <m:r>
                          <a:rPr lang="tr-TR" sz="1600" i="1">
                            <a:latin typeface="Cambria Math" panose="02040503050406030204" pitchFamily="18" charset="0"/>
                          </a:rPr>
                          <m:t>𝑥</m:t>
                        </m:r>
                      </m:e>
                      <m:sub>
                        <m:r>
                          <a:rPr lang="tr-TR" sz="1600" i="1">
                            <a:latin typeface="Cambria Math" panose="02040503050406030204" pitchFamily="18" charset="0"/>
                          </a:rPr>
                          <m:t>1</m:t>
                        </m:r>
                      </m:sub>
                    </m:sSub>
                    <m:sSub>
                      <m:sSubPr>
                        <m:ctrlPr>
                          <a:rPr lang="tr-TR" sz="1600" i="1">
                            <a:latin typeface="Cambria Math" panose="02040503050406030204" pitchFamily="18" charset="0"/>
                          </a:rPr>
                        </m:ctrlPr>
                      </m:sSubPr>
                      <m:e>
                        <m:r>
                          <a:rPr lang="tr-TR" sz="1600" i="1">
                            <a:latin typeface="Cambria Math" panose="02040503050406030204" pitchFamily="18" charset="0"/>
                          </a:rPr>
                          <m:t>𝑥</m:t>
                        </m:r>
                      </m:e>
                      <m:sub>
                        <m:r>
                          <a:rPr lang="tr-TR" sz="1600" i="1">
                            <a:latin typeface="Cambria Math" panose="02040503050406030204" pitchFamily="18" charset="0"/>
                          </a:rPr>
                          <m:t>3</m:t>
                        </m:r>
                      </m:sub>
                    </m:sSub>
                    <m:r>
                      <a:rPr lang="tr-TR" sz="1600" i="1">
                        <a:latin typeface="Cambria Math" panose="02040503050406030204" pitchFamily="18" charset="0"/>
                      </a:rPr>
                      <m:t>0.0019085</m:t>
                    </m:r>
                    <m:sSub>
                      <m:sSubPr>
                        <m:ctrlPr>
                          <a:rPr lang="tr-TR" sz="1600" i="1">
                            <a:latin typeface="Cambria Math" panose="02040503050406030204" pitchFamily="18" charset="0"/>
                          </a:rPr>
                        </m:ctrlPr>
                      </m:sSubPr>
                      <m:e>
                        <m:r>
                          <a:rPr lang="tr-TR" sz="1600" i="1">
                            <a:latin typeface="Cambria Math" panose="02040503050406030204" pitchFamily="18" charset="0"/>
                          </a:rPr>
                          <m:t>𝑥</m:t>
                        </m:r>
                      </m:e>
                      <m:sub>
                        <m:r>
                          <a:rPr lang="tr-TR" sz="1600" i="1">
                            <a:latin typeface="Cambria Math" panose="02040503050406030204" pitchFamily="18" charset="0"/>
                          </a:rPr>
                          <m:t>3</m:t>
                        </m:r>
                      </m:sub>
                    </m:sSub>
                    <m:sSub>
                      <m:sSubPr>
                        <m:ctrlPr>
                          <a:rPr lang="tr-TR" sz="1600" i="1">
                            <a:latin typeface="Cambria Math" panose="02040503050406030204" pitchFamily="18" charset="0"/>
                          </a:rPr>
                        </m:ctrlPr>
                      </m:sSubPr>
                      <m:e>
                        <m:r>
                          <a:rPr lang="tr-TR" sz="1600" i="1">
                            <a:latin typeface="Cambria Math" panose="02040503050406030204" pitchFamily="18" charset="0"/>
                          </a:rPr>
                          <m:t>𝑥</m:t>
                        </m:r>
                      </m:e>
                      <m:sub>
                        <m:r>
                          <a:rPr lang="tr-TR" sz="1600" i="1">
                            <a:latin typeface="Cambria Math" panose="02040503050406030204" pitchFamily="18" charset="0"/>
                          </a:rPr>
                          <m:t>4</m:t>
                        </m:r>
                      </m:sub>
                    </m:sSub>
                    <m:r>
                      <a:rPr lang="tr-TR" sz="1600" b="0" i="1" smtClean="0">
                        <a:latin typeface="Cambria Math" panose="02040503050406030204" pitchFamily="18" charset="0"/>
                      </a:rPr>
                      <m:t>)</m:t>
                    </m:r>
                    <m:r>
                      <a:rPr lang="tr-TR" sz="1600" i="1">
                        <a:latin typeface="Cambria Math" panose="02040503050406030204" pitchFamily="18" charset="0"/>
                        <a:ea typeface="Cambria Math" panose="02040503050406030204" pitchFamily="18" charset="0"/>
                      </a:rPr>
                      <m:t>≥0</m:t>
                    </m:r>
                  </m:oMath>
                </a14:m>
                <a:endParaRPr lang="tr-TR" sz="1600" dirty="0"/>
              </a:p>
              <a:p>
                <a:pPr algn="just"/>
                <a:endParaRPr lang="tr-TR" sz="1600" dirty="0"/>
              </a:p>
              <a:p>
                <a:pPr algn="just"/>
                <a14:m>
                  <m:oMath xmlns:m="http://schemas.openxmlformats.org/officeDocument/2006/math">
                    <m:r>
                      <a:rPr lang="tr-TR" sz="1600" b="0" i="1" smtClean="0">
                        <a:latin typeface="Cambria Math" panose="02040503050406030204" pitchFamily="18" charset="0"/>
                      </a:rPr>
                      <m:t>78</m:t>
                    </m:r>
                    <m:r>
                      <a:rPr lang="tr-TR" sz="1600" b="0" i="1" smtClean="0">
                        <a:latin typeface="Cambria Math" panose="02040503050406030204" pitchFamily="18" charset="0"/>
                        <a:ea typeface="Cambria Math" panose="02040503050406030204" pitchFamily="18" charset="0"/>
                      </a:rPr>
                      <m:t>≤</m:t>
                    </m:r>
                    <m:sSub>
                      <m:sSubPr>
                        <m:ctrlPr>
                          <a:rPr lang="tr-TR" sz="1600" b="0" i="1" smtClean="0">
                            <a:latin typeface="Cambria Math" panose="02040503050406030204" pitchFamily="18" charset="0"/>
                            <a:ea typeface="Cambria Math" panose="02040503050406030204" pitchFamily="18" charset="0"/>
                          </a:rPr>
                        </m:ctrlPr>
                      </m:sSubPr>
                      <m:e>
                        <m:r>
                          <a:rPr lang="tr-TR" sz="1600" b="0" i="1" smtClean="0">
                            <a:latin typeface="Cambria Math" panose="02040503050406030204" pitchFamily="18" charset="0"/>
                            <a:ea typeface="Cambria Math" panose="02040503050406030204" pitchFamily="18" charset="0"/>
                          </a:rPr>
                          <m:t>𝑥</m:t>
                        </m:r>
                      </m:e>
                      <m:sub>
                        <m:r>
                          <a:rPr lang="tr-TR" sz="1600" b="0" i="1" smtClean="0">
                            <a:latin typeface="Cambria Math" panose="02040503050406030204" pitchFamily="18" charset="0"/>
                            <a:ea typeface="Cambria Math" panose="02040503050406030204" pitchFamily="18" charset="0"/>
                          </a:rPr>
                          <m:t>1</m:t>
                        </m:r>
                      </m:sub>
                    </m:sSub>
                    <m:r>
                      <a:rPr lang="tr-TR" sz="1600" b="0" i="1" smtClean="0">
                        <a:latin typeface="Cambria Math" panose="02040503050406030204" pitchFamily="18" charset="0"/>
                        <a:ea typeface="Cambria Math" panose="02040503050406030204" pitchFamily="18" charset="0"/>
                      </a:rPr>
                      <m:t>≤102</m:t>
                    </m:r>
                  </m:oMath>
                </a14:m>
                <a:r>
                  <a:rPr lang="tr-TR" sz="1600" dirty="0"/>
                  <a:t>, </a:t>
                </a:r>
                <a14:m>
                  <m:oMath xmlns:m="http://schemas.openxmlformats.org/officeDocument/2006/math">
                    <m:r>
                      <a:rPr lang="tr-TR" sz="1600" b="0" i="1" smtClean="0">
                        <a:latin typeface="Cambria Math" panose="02040503050406030204" pitchFamily="18" charset="0"/>
                      </a:rPr>
                      <m:t>33</m:t>
                    </m:r>
                    <m:r>
                      <a:rPr lang="tr-TR" sz="1600" i="1">
                        <a:latin typeface="Cambria Math" panose="02040503050406030204" pitchFamily="18" charset="0"/>
                        <a:ea typeface="Cambria Math" panose="02040503050406030204" pitchFamily="18" charset="0"/>
                      </a:rPr>
                      <m:t>≤</m:t>
                    </m:r>
                    <m:sSub>
                      <m:sSubPr>
                        <m:ctrlPr>
                          <a:rPr lang="tr-TR" sz="1600" i="1">
                            <a:latin typeface="Cambria Math" panose="02040503050406030204" pitchFamily="18" charset="0"/>
                            <a:ea typeface="Cambria Math" panose="02040503050406030204" pitchFamily="18" charset="0"/>
                          </a:rPr>
                        </m:ctrlPr>
                      </m:sSubPr>
                      <m:e>
                        <m:r>
                          <a:rPr lang="tr-TR" sz="1600" i="1">
                            <a:latin typeface="Cambria Math" panose="02040503050406030204" pitchFamily="18" charset="0"/>
                            <a:ea typeface="Cambria Math" panose="02040503050406030204" pitchFamily="18" charset="0"/>
                          </a:rPr>
                          <m:t>𝑥</m:t>
                        </m:r>
                      </m:e>
                      <m:sub>
                        <m:r>
                          <a:rPr lang="tr-TR" sz="1600" b="0" i="1" smtClean="0">
                            <a:latin typeface="Cambria Math" panose="02040503050406030204" pitchFamily="18" charset="0"/>
                            <a:ea typeface="Cambria Math" panose="02040503050406030204" pitchFamily="18" charset="0"/>
                          </a:rPr>
                          <m:t>2</m:t>
                        </m:r>
                      </m:sub>
                    </m:sSub>
                    <m:r>
                      <a:rPr lang="tr-TR" sz="1600" i="1">
                        <a:latin typeface="Cambria Math" panose="02040503050406030204" pitchFamily="18" charset="0"/>
                        <a:ea typeface="Cambria Math" panose="02040503050406030204" pitchFamily="18" charset="0"/>
                      </a:rPr>
                      <m:t>≤</m:t>
                    </m:r>
                    <m:r>
                      <a:rPr lang="tr-TR" sz="1600" b="0" i="1" smtClean="0">
                        <a:latin typeface="Cambria Math" panose="02040503050406030204" pitchFamily="18" charset="0"/>
                        <a:ea typeface="Cambria Math" panose="02040503050406030204" pitchFamily="18" charset="0"/>
                      </a:rPr>
                      <m:t>45</m:t>
                    </m:r>
                  </m:oMath>
                </a14:m>
                <a:r>
                  <a:rPr lang="tr-TR" sz="1600" dirty="0"/>
                  <a:t>, </a:t>
                </a:r>
                <a14:m>
                  <m:oMath xmlns:m="http://schemas.openxmlformats.org/officeDocument/2006/math">
                    <m:r>
                      <a:rPr lang="tr-TR" sz="1600" b="0" i="1" smtClean="0">
                        <a:latin typeface="Cambria Math" panose="02040503050406030204" pitchFamily="18" charset="0"/>
                      </a:rPr>
                      <m:t>27</m:t>
                    </m:r>
                    <m:r>
                      <a:rPr lang="tr-TR" sz="1600" i="1">
                        <a:latin typeface="Cambria Math" panose="02040503050406030204" pitchFamily="18" charset="0"/>
                        <a:ea typeface="Cambria Math" panose="02040503050406030204" pitchFamily="18" charset="0"/>
                      </a:rPr>
                      <m:t>≤</m:t>
                    </m:r>
                    <m:sSub>
                      <m:sSubPr>
                        <m:ctrlPr>
                          <a:rPr lang="tr-TR" sz="1600" i="1">
                            <a:latin typeface="Cambria Math" panose="02040503050406030204" pitchFamily="18" charset="0"/>
                            <a:ea typeface="Cambria Math" panose="02040503050406030204" pitchFamily="18" charset="0"/>
                          </a:rPr>
                        </m:ctrlPr>
                      </m:sSubPr>
                      <m:e>
                        <m:r>
                          <a:rPr lang="tr-TR" sz="1600" i="1">
                            <a:latin typeface="Cambria Math" panose="02040503050406030204" pitchFamily="18" charset="0"/>
                            <a:ea typeface="Cambria Math" panose="02040503050406030204" pitchFamily="18" charset="0"/>
                          </a:rPr>
                          <m:t>𝑥</m:t>
                        </m:r>
                      </m:e>
                      <m:sub>
                        <m:r>
                          <a:rPr lang="tr-TR" sz="1600" b="0" i="1" smtClean="0">
                            <a:latin typeface="Cambria Math" panose="02040503050406030204" pitchFamily="18" charset="0"/>
                            <a:ea typeface="Cambria Math" panose="02040503050406030204" pitchFamily="18" charset="0"/>
                          </a:rPr>
                          <m:t>3</m:t>
                        </m:r>
                      </m:sub>
                    </m:sSub>
                    <m:r>
                      <a:rPr lang="tr-TR" sz="1600" i="1">
                        <a:latin typeface="Cambria Math" panose="02040503050406030204" pitchFamily="18" charset="0"/>
                        <a:ea typeface="Cambria Math" panose="02040503050406030204" pitchFamily="18" charset="0"/>
                      </a:rPr>
                      <m:t>≤</m:t>
                    </m:r>
                    <m:r>
                      <a:rPr lang="tr-TR" sz="1600" b="0" i="1" smtClean="0">
                        <a:latin typeface="Cambria Math" panose="02040503050406030204" pitchFamily="18" charset="0"/>
                        <a:ea typeface="Cambria Math" panose="02040503050406030204" pitchFamily="18" charset="0"/>
                      </a:rPr>
                      <m:t>45</m:t>
                    </m:r>
                  </m:oMath>
                </a14:m>
                <a:r>
                  <a:rPr lang="tr-TR" sz="1600" dirty="0"/>
                  <a:t>, </a:t>
                </a:r>
                <a14:m>
                  <m:oMath xmlns:m="http://schemas.openxmlformats.org/officeDocument/2006/math">
                    <m:r>
                      <a:rPr lang="tr-TR" sz="1600" b="0" i="1" smtClean="0">
                        <a:latin typeface="Cambria Math" panose="02040503050406030204" pitchFamily="18" charset="0"/>
                      </a:rPr>
                      <m:t>27</m:t>
                    </m:r>
                    <m:r>
                      <a:rPr lang="tr-TR" sz="1600" i="1">
                        <a:latin typeface="Cambria Math" panose="02040503050406030204" pitchFamily="18" charset="0"/>
                        <a:ea typeface="Cambria Math" panose="02040503050406030204" pitchFamily="18" charset="0"/>
                      </a:rPr>
                      <m:t>≤</m:t>
                    </m:r>
                    <m:sSub>
                      <m:sSubPr>
                        <m:ctrlPr>
                          <a:rPr lang="tr-TR" sz="1600" i="1">
                            <a:latin typeface="Cambria Math" panose="02040503050406030204" pitchFamily="18" charset="0"/>
                            <a:ea typeface="Cambria Math" panose="02040503050406030204" pitchFamily="18" charset="0"/>
                          </a:rPr>
                        </m:ctrlPr>
                      </m:sSubPr>
                      <m:e>
                        <m:r>
                          <a:rPr lang="tr-TR" sz="1600" i="1">
                            <a:latin typeface="Cambria Math" panose="02040503050406030204" pitchFamily="18" charset="0"/>
                            <a:ea typeface="Cambria Math" panose="02040503050406030204" pitchFamily="18" charset="0"/>
                          </a:rPr>
                          <m:t>𝑥</m:t>
                        </m:r>
                      </m:e>
                      <m:sub>
                        <m:r>
                          <a:rPr lang="tr-TR" sz="1600" b="0" i="1" smtClean="0">
                            <a:latin typeface="Cambria Math" panose="02040503050406030204" pitchFamily="18" charset="0"/>
                            <a:ea typeface="Cambria Math" panose="02040503050406030204" pitchFamily="18" charset="0"/>
                          </a:rPr>
                          <m:t>4</m:t>
                        </m:r>
                      </m:sub>
                    </m:sSub>
                    <m:r>
                      <a:rPr lang="tr-TR" sz="1600" i="1">
                        <a:latin typeface="Cambria Math" panose="02040503050406030204" pitchFamily="18" charset="0"/>
                        <a:ea typeface="Cambria Math" panose="02040503050406030204" pitchFamily="18" charset="0"/>
                      </a:rPr>
                      <m:t>≤</m:t>
                    </m:r>
                    <m:r>
                      <a:rPr lang="tr-TR" sz="1600" b="0" i="1" smtClean="0">
                        <a:latin typeface="Cambria Math" panose="02040503050406030204" pitchFamily="18" charset="0"/>
                        <a:ea typeface="Cambria Math" panose="02040503050406030204" pitchFamily="18" charset="0"/>
                      </a:rPr>
                      <m:t>45</m:t>
                    </m:r>
                  </m:oMath>
                </a14:m>
                <a:r>
                  <a:rPr lang="tr-TR" sz="1600" dirty="0"/>
                  <a:t>, </a:t>
                </a:r>
                <a14:m>
                  <m:oMath xmlns:m="http://schemas.openxmlformats.org/officeDocument/2006/math">
                    <m:r>
                      <a:rPr lang="tr-TR" sz="1600" b="0" i="1" smtClean="0">
                        <a:latin typeface="Cambria Math" panose="02040503050406030204" pitchFamily="18" charset="0"/>
                      </a:rPr>
                      <m:t>27</m:t>
                    </m:r>
                    <m:r>
                      <a:rPr lang="tr-TR" sz="1600" i="1">
                        <a:latin typeface="Cambria Math" panose="02040503050406030204" pitchFamily="18" charset="0"/>
                        <a:ea typeface="Cambria Math" panose="02040503050406030204" pitchFamily="18" charset="0"/>
                      </a:rPr>
                      <m:t>≤</m:t>
                    </m:r>
                    <m:sSub>
                      <m:sSubPr>
                        <m:ctrlPr>
                          <a:rPr lang="tr-TR" sz="1600" i="1">
                            <a:latin typeface="Cambria Math" panose="02040503050406030204" pitchFamily="18" charset="0"/>
                            <a:ea typeface="Cambria Math" panose="02040503050406030204" pitchFamily="18" charset="0"/>
                          </a:rPr>
                        </m:ctrlPr>
                      </m:sSubPr>
                      <m:e>
                        <m:r>
                          <a:rPr lang="tr-TR" sz="1600" i="1">
                            <a:latin typeface="Cambria Math" panose="02040503050406030204" pitchFamily="18" charset="0"/>
                            <a:ea typeface="Cambria Math" panose="02040503050406030204" pitchFamily="18" charset="0"/>
                          </a:rPr>
                          <m:t>𝑥</m:t>
                        </m:r>
                      </m:e>
                      <m:sub>
                        <m:r>
                          <a:rPr lang="tr-TR" sz="1600" b="0" i="1" smtClean="0">
                            <a:latin typeface="Cambria Math" panose="02040503050406030204" pitchFamily="18" charset="0"/>
                            <a:ea typeface="Cambria Math" panose="02040503050406030204" pitchFamily="18" charset="0"/>
                          </a:rPr>
                          <m:t>5</m:t>
                        </m:r>
                        <m:r>
                          <a:rPr lang="tr-TR" sz="1600" i="1">
                            <a:latin typeface="Cambria Math" panose="02040503050406030204" pitchFamily="18" charset="0"/>
                          </a:rPr>
                          <m:t>78</m:t>
                        </m:r>
                        <m:r>
                          <a:rPr lang="tr-TR" sz="1600" i="1">
                            <a:latin typeface="Cambria Math" panose="02040503050406030204" pitchFamily="18" charset="0"/>
                            <a:ea typeface="Cambria Math" panose="02040503050406030204" pitchFamily="18" charset="0"/>
                          </a:rPr>
                          <m:t>≤</m:t>
                        </m:r>
                        <m:sSub>
                          <m:sSubPr>
                            <m:ctrlPr>
                              <a:rPr lang="tr-TR" sz="1600" i="1">
                                <a:latin typeface="Cambria Math" panose="02040503050406030204" pitchFamily="18" charset="0"/>
                                <a:ea typeface="Cambria Math" panose="02040503050406030204" pitchFamily="18" charset="0"/>
                              </a:rPr>
                            </m:ctrlPr>
                          </m:sSubPr>
                          <m:e>
                            <m:r>
                              <a:rPr lang="tr-TR" sz="1600" i="1">
                                <a:latin typeface="Cambria Math" panose="02040503050406030204" pitchFamily="18" charset="0"/>
                                <a:ea typeface="Cambria Math" panose="02040503050406030204" pitchFamily="18" charset="0"/>
                              </a:rPr>
                              <m:t>𝑥</m:t>
                            </m:r>
                          </m:e>
                          <m:sub>
                            <m:r>
                              <a:rPr lang="tr-TR" sz="1600" i="1">
                                <a:latin typeface="Cambria Math" panose="02040503050406030204" pitchFamily="18" charset="0"/>
                                <a:ea typeface="Cambria Math" panose="02040503050406030204" pitchFamily="18" charset="0"/>
                              </a:rPr>
                              <m:t>1</m:t>
                            </m:r>
                          </m:sub>
                        </m:sSub>
                        <m:r>
                          <a:rPr lang="tr-TR" sz="1600" i="1">
                            <a:latin typeface="Cambria Math" panose="02040503050406030204" pitchFamily="18" charset="0"/>
                            <a:ea typeface="Cambria Math" panose="02040503050406030204" pitchFamily="18" charset="0"/>
                          </a:rPr>
                          <m:t>≤102</m:t>
                        </m:r>
                        <m:r>
                          <m:rPr>
                            <m:nor/>
                          </m:rPr>
                          <a:rPr lang="tr-TR" sz="1600" dirty="0"/>
                          <m:t>,</m:t>
                        </m:r>
                      </m:sub>
                    </m:sSub>
                    <m:r>
                      <a:rPr lang="tr-TR" sz="1600" i="1">
                        <a:latin typeface="Cambria Math" panose="02040503050406030204" pitchFamily="18" charset="0"/>
                        <a:ea typeface="Cambria Math" panose="02040503050406030204" pitchFamily="18" charset="0"/>
                      </a:rPr>
                      <m:t>≤</m:t>
                    </m:r>
                    <m:r>
                      <a:rPr lang="tr-TR" sz="1600" b="0" i="1" smtClean="0">
                        <a:latin typeface="Cambria Math" panose="02040503050406030204" pitchFamily="18" charset="0"/>
                        <a:ea typeface="Cambria Math" panose="02040503050406030204" pitchFamily="18" charset="0"/>
                      </a:rPr>
                      <m:t>45</m:t>
                    </m:r>
                  </m:oMath>
                </a14:m>
                <a:endParaRPr lang="tr-TR" sz="1600" dirty="0"/>
              </a:p>
              <a:p>
                <a:pPr algn="just"/>
                <a:endParaRPr lang="tr-TR" sz="1600" dirty="0"/>
              </a:p>
              <a:p>
                <a:pPr algn="just"/>
                <a:r>
                  <a:rPr lang="tr-TR" sz="1600" dirty="0"/>
                  <a:t>Amaç fonksiyonu f(x) ve kısıt fonksiyonları g1,6(x)  verilen denklemin minimize ediniz.</a:t>
                </a: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2589212" y="1242874"/>
                <a:ext cx="8915400" cy="5375640"/>
              </a:xfrm>
              <a:blipFill rotWithShape="0">
                <a:blip r:embed="rId2"/>
                <a:stretch>
                  <a:fillRect l="-342" t="-113"/>
                </a:stretch>
              </a:blipFill>
            </p:spPr>
            <p:txBody>
              <a:bodyPr/>
              <a:lstStyle/>
              <a:p>
                <a:r>
                  <a:rPr lang="tr-TR">
                    <a:noFill/>
                  </a:rPr>
                  <a:t> </a:t>
                </a:r>
              </a:p>
            </p:txBody>
          </p:sp>
        </mc:Fallback>
      </mc:AlternateContent>
    </p:spTree>
    <p:extLst>
      <p:ext uri="{BB962C8B-B14F-4D97-AF65-F5344CB8AC3E}">
        <p14:creationId xmlns:p14="http://schemas.microsoft.com/office/powerpoint/2010/main" val="20084571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618764"/>
          </a:xfrm>
        </p:spPr>
        <p:txBody>
          <a:bodyPr>
            <a:normAutofit fontScale="90000"/>
          </a:bodyPr>
          <a:lstStyle/>
          <a:p>
            <a:r>
              <a:rPr lang="tr-TR" dirty="0"/>
              <a:t>Örnek 3: Gerçek Kodlu Genetik Algoritma</a:t>
            </a: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2589212" y="1242874"/>
                <a:ext cx="8915400" cy="5375640"/>
              </a:xfrm>
            </p:spPr>
            <p:txBody>
              <a:bodyPr>
                <a:normAutofit fontScale="92500"/>
              </a:bodyPr>
              <a:lstStyle/>
              <a:p>
                <a:pPr algn="just"/>
                <a:r>
                  <a:rPr lang="tr-TR" dirty="0"/>
                  <a:t>Diğer örneklerden farklı olarak burada kısıt fonksiyonları bulunmaktadır. Kısıt dışına çıkan kromozomlar cezalandırılmalıdır. Bunu için ceza (</a:t>
                </a:r>
                <a:r>
                  <a:rPr lang="tr-TR" dirty="0" err="1"/>
                  <a:t>penalty</a:t>
                </a:r>
                <a:r>
                  <a:rPr lang="tr-TR" dirty="0"/>
                  <a:t>) fonksiyonu kullanılır.</a:t>
                </a:r>
              </a:p>
              <a:p>
                <a:pPr algn="just"/>
                <a:r>
                  <a:rPr lang="tr-TR" dirty="0"/>
                  <a:t>Kromozom seçiminde önce uygunlukları en iyi olan kromozomlar daha sonra cezaları en düşük olan kromozomlar alınacak şekilde seçim yapılır.</a:t>
                </a:r>
              </a:p>
              <a:p>
                <a:pPr algn="just"/>
                <a14:m>
                  <m:oMath xmlns:m="http://schemas.openxmlformats.org/officeDocument/2006/math">
                    <m:r>
                      <a:rPr lang="tr-TR" i="1" smtClean="0">
                        <a:latin typeface="Cambria Math" panose="02040503050406030204" pitchFamily="18" charset="0"/>
                        <a:ea typeface="Cambria Math" panose="02040503050406030204" pitchFamily="18" charset="0"/>
                      </a:rPr>
                      <m:t>𝜃</m:t>
                    </m:r>
                    <m:d>
                      <m:dPr>
                        <m:ctrlPr>
                          <a:rPr lang="tr-TR" b="0" i="1" smtClean="0">
                            <a:latin typeface="Cambria Math" panose="02040503050406030204" pitchFamily="18" charset="0"/>
                            <a:ea typeface="Cambria Math" panose="02040503050406030204" pitchFamily="18" charset="0"/>
                          </a:rPr>
                        </m:ctrlPr>
                      </m:dPr>
                      <m:e>
                        <m:r>
                          <a:rPr lang="tr-TR" b="0" i="1" smtClean="0">
                            <a:latin typeface="Cambria Math" panose="02040503050406030204" pitchFamily="18" charset="0"/>
                            <a:ea typeface="Cambria Math" panose="02040503050406030204" pitchFamily="18" charset="0"/>
                          </a:rPr>
                          <m:t>𝑥</m:t>
                        </m:r>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𝑟</m:t>
                        </m:r>
                      </m:e>
                    </m:d>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𝑓</m:t>
                    </m:r>
                    <m:d>
                      <m:dPr>
                        <m:ctrlPr>
                          <a:rPr lang="tr-TR" b="0" i="1" smtClean="0">
                            <a:latin typeface="Cambria Math" panose="02040503050406030204" pitchFamily="18" charset="0"/>
                            <a:ea typeface="Cambria Math" panose="02040503050406030204" pitchFamily="18" charset="0"/>
                          </a:rPr>
                        </m:ctrlPr>
                      </m:dPr>
                      <m:e>
                        <m:r>
                          <a:rPr lang="tr-TR" b="0" i="1" smtClean="0">
                            <a:latin typeface="Cambria Math" panose="02040503050406030204" pitchFamily="18" charset="0"/>
                            <a:ea typeface="Cambria Math" panose="02040503050406030204" pitchFamily="18" charset="0"/>
                          </a:rPr>
                          <m:t>𝑥</m:t>
                        </m:r>
                      </m:e>
                    </m:d>
                    <m:r>
                      <a:rPr lang="tr-TR" b="0" i="1" smtClean="0">
                        <a:latin typeface="Cambria Math" panose="02040503050406030204" pitchFamily="18" charset="0"/>
                        <a:ea typeface="Cambria Math" panose="02040503050406030204" pitchFamily="18" charset="0"/>
                      </a:rPr>
                      <m:t>+</m:t>
                    </m:r>
                    <m:nary>
                      <m:naryPr>
                        <m:chr m:val="∑"/>
                        <m:ctrlPr>
                          <a:rPr lang="tr-TR" b="0" i="1" smtClean="0">
                            <a:latin typeface="Cambria Math" panose="02040503050406030204" pitchFamily="18" charset="0"/>
                            <a:ea typeface="Cambria Math" panose="02040503050406030204" pitchFamily="18" charset="0"/>
                          </a:rPr>
                        </m:ctrlPr>
                      </m:naryPr>
                      <m:sub>
                        <m:r>
                          <m:rPr>
                            <m:brk m:alnAt="23"/>
                          </m:rPr>
                          <a:rPr lang="tr-TR" b="0" i="1" smtClean="0">
                            <a:latin typeface="Cambria Math" panose="02040503050406030204" pitchFamily="18" charset="0"/>
                            <a:ea typeface="Cambria Math" panose="02040503050406030204" pitchFamily="18" charset="0"/>
                          </a:rPr>
                          <m:t>𝑘</m:t>
                        </m:r>
                        <m:r>
                          <a:rPr lang="tr-TR" b="0" i="1" smtClean="0">
                            <a:latin typeface="Cambria Math" panose="02040503050406030204" pitchFamily="18" charset="0"/>
                            <a:ea typeface="Cambria Math" panose="02040503050406030204" pitchFamily="18" charset="0"/>
                          </a:rPr>
                          <m:t>=1</m:t>
                        </m:r>
                      </m:sub>
                      <m:sup>
                        <m:r>
                          <a:rPr lang="tr-TR" b="0" i="1" smtClean="0">
                            <a:latin typeface="Cambria Math" panose="02040503050406030204" pitchFamily="18" charset="0"/>
                            <a:ea typeface="Cambria Math" panose="02040503050406030204" pitchFamily="18" charset="0"/>
                          </a:rPr>
                          <m:t>𝐾</m:t>
                        </m:r>
                      </m:sup>
                      <m:e>
                        <m:sSub>
                          <m:sSubPr>
                            <m:ctrlPr>
                              <a:rPr lang="tr-TR" b="0" i="1" smtClean="0">
                                <a:latin typeface="Cambria Math" panose="02040503050406030204" pitchFamily="18" charset="0"/>
                                <a:ea typeface="Cambria Math" panose="02040503050406030204" pitchFamily="18" charset="0"/>
                              </a:rPr>
                            </m:ctrlPr>
                          </m:sSubPr>
                          <m:e>
                            <m:r>
                              <a:rPr lang="tr-TR" b="0" i="1" smtClean="0">
                                <a:latin typeface="Cambria Math" panose="02040503050406030204" pitchFamily="18" charset="0"/>
                                <a:ea typeface="Cambria Math" panose="02040503050406030204" pitchFamily="18" charset="0"/>
                              </a:rPr>
                              <m:t>𝑟</m:t>
                            </m:r>
                          </m:e>
                          <m:sub>
                            <m:r>
                              <a:rPr lang="tr-TR" b="0" i="1" smtClean="0">
                                <a:latin typeface="Cambria Math" panose="02040503050406030204" pitchFamily="18" charset="0"/>
                                <a:ea typeface="Cambria Math" panose="02040503050406030204" pitchFamily="18" charset="0"/>
                              </a:rPr>
                              <m:t>𝑘</m:t>
                            </m:r>
                          </m:sub>
                        </m:sSub>
                        <m:sSub>
                          <m:sSubPr>
                            <m:ctrlPr>
                              <a:rPr lang="tr-TR" b="0" i="1" smtClean="0">
                                <a:latin typeface="Cambria Math" panose="02040503050406030204" pitchFamily="18" charset="0"/>
                                <a:ea typeface="Cambria Math" panose="02040503050406030204" pitchFamily="18" charset="0"/>
                              </a:rPr>
                            </m:ctrlPr>
                          </m:sSubPr>
                          <m:e>
                            <m:r>
                              <a:rPr lang="tr-TR" b="0" i="1" smtClean="0">
                                <a:latin typeface="Cambria Math" panose="02040503050406030204" pitchFamily="18" charset="0"/>
                                <a:ea typeface="Cambria Math" panose="02040503050406030204" pitchFamily="18" charset="0"/>
                              </a:rPr>
                              <m:t>𝐺</m:t>
                            </m:r>
                          </m:e>
                          <m:sub>
                            <m:r>
                              <a:rPr lang="tr-TR" b="0" i="1" smtClean="0">
                                <a:latin typeface="Cambria Math" panose="02040503050406030204" pitchFamily="18" charset="0"/>
                                <a:ea typeface="Cambria Math" panose="02040503050406030204" pitchFamily="18" charset="0"/>
                              </a:rPr>
                              <m:t>𝑘</m:t>
                            </m:r>
                          </m:sub>
                        </m:sSub>
                        <m:sSup>
                          <m:sSupPr>
                            <m:ctrlPr>
                              <a:rPr lang="tr-TR" b="0" i="1" smtClean="0">
                                <a:latin typeface="Cambria Math" panose="02040503050406030204" pitchFamily="18" charset="0"/>
                                <a:ea typeface="Cambria Math" panose="02040503050406030204" pitchFamily="18" charset="0"/>
                              </a:rPr>
                            </m:ctrlPr>
                          </m:sSupPr>
                          <m:e>
                            <m:d>
                              <m:dPr>
                                <m:begChr m:val="["/>
                                <m:endChr m:val="]"/>
                                <m:ctrlPr>
                                  <a:rPr lang="tr-TR" b="0" i="1" smtClean="0">
                                    <a:latin typeface="Cambria Math" panose="02040503050406030204" pitchFamily="18" charset="0"/>
                                    <a:ea typeface="Cambria Math" panose="02040503050406030204" pitchFamily="18" charset="0"/>
                                  </a:rPr>
                                </m:ctrlPr>
                              </m:dPr>
                              <m:e>
                                <m:sSub>
                                  <m:sSubPr>
                                    <m:ctrlPr>
                                      <a:rPr lang="tr-TR" b="0" i="1" smtClean="0">
                                        <a:latin typeface="Cambria Math" panose="02040503050406030204" pitchFamily="18" charset="0"/>
                                        <a:ea typeface="Cambria Math" panose="02040503050406030204" pitchFamily="18" charset="0"/>
                                      </a:rPr>
                                    </m:ctrlPr>
                                  </m:sSubPr>
                                  <m:e>
                                    <m:r>
                                      <a:rPr lang="tr-TR" b="0" i="1" smtClean="0">
                                        <a:latin typeface="Cambria Math" panose="02040503050406030204" pitchFamily="18" charset="0"/>
                                        <a:ea typeface="Cambria Math" panose="02040503050406030204" pitchFamily="18" charset="0"/>
                                      </a:rPr>
                                      <m:t>𝑔</m:t>
                                    </m:r>
                                  </m:e>
                                  <m:sub>
                                    <m:r>
                                      <a:rPr lang="tr-TR" b="0" i="1" smtClean="0">
                                        <a:latin typeface="Cambria Math" panose="02040503050406030204" pitchFamily="18" charset="0"/>
                                        <a:ea typeface="Cambria Math" panose="02040503050406030204" pitchFamily="18" charset="0"/>
                                      </a:rPr>
                                      <m:t>𝑘</m:t>
                                    </m:r>
                                  </m:sub>
                                </m:sSub>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𝑥</m:t>
                                </m:r>
                                <m:r>
                                  <a:rPr lang="tr-TR" b="0" i="1" smtClean="0">
                                    <a:latin typeface="Cambria Math" panose="02040503050406030204" pitchFamily="18" charset="0"/>
                                    <a:ea typeface="Cambria Math" panose="02040503050406030204" pitchFamily="18" charset="0"/>
                                  </a:rPr>
                                  <m:t>)</m:t>
                                </m:r>
                              </m:e>
                            </m:d>
                          </m:e>
                          <m:sup>
                            <m:r>
                              <a:rPr lang="tr-TR" b="0" i="1" smtClean="0">
                                <a:latin typeface="Cambria Math" panose="02040503050406030204" pitchFamily="18" charset="0"/>
                                <a:ea typeface="Cambria Math" panose="02040503050406030204" pitchFamily="18" charset="0"/>
                              </a:rPr>
                              <m:t>2</m:t>
                            </m:r>
                          </m:sup>
                        </m:sSup>
                      </m:e>
                    </m:nary>
                    <m:r>
                      <a:rPr lang="tr-TR" b="0" i="1" smtClean="0">
                        <a:latin typeface="Cambria Math" panose="02040503050406030204" pitchFamily="18" charset="0"/>
                        <a:ea typeface="Cambria Math" panose="02040503050406030204" pitchFamily="18" charset="0"/>
                      </a:rPr>
                      <m:t> </m:t>
                    </m:r>
                  </m:oMath>
                </a14:m>
                <a:r>
                  <a:rPr lang="tr-TR" dirty="0"/>
                  <a:t>şeklinde ceza hesaplanabilir burada </a:t>
                </a:r>
                <a14:m>
                  <m:oMath xmlns:m="http://schemas.openxmlformats.org/officeDocument/2006/math">
                    <m:sSub>
                      <m:sSubPr>
                        <m:ctrlPr>
                          <a:rPr lang="tr-TR" i="1">
                            <a:latin typeface="Cambria Math" panose="02040503050406030204" pitchFamily="18" charset="0"/>
                            <a:ea typeface="Cambria Math" panose="02040503050406030204" pitchFamily="18" charset="0"/>
                          </a:rPr>
                        </m:ctrlPr>
                      </m:sSubPr>
                      <m:e>
                        <m:r>
                          <a:rPr lang="tr-TR" i="1">
                            <a:latin typeface="Cambria Math" panose="02040503050406030204" pitchFamily="18" charset="0"/>
                            <a:ea typeface="Cambria Math" panose="02040503050406030204" pitchFamily="18" charset="0"/>
                          </a:rPr>
                          <m:t>𝐺</m:t>
                        </m:r>
                      </m:e>
                      <m:sub>
                        <m:r>
                          <a:rPr lang="tr-TR" i="1">
                            <a:latin typeface="Cambria Math" panose="02040503050406030204" pitchFamily="18" charset="0"/>
                            <a:ea typeface="Cambria Math" panose="02040503050406030204" pitchFamily="18" charset="0"/>
                          </a:rPr>
                          <m:t>𝑘</m:t>
                        </m:r>
                      </m:sub>
                    </m:sSub>
                  </m:oMath>
                </a14:m>
                <a:r>
                  <a:rPr lang="tr-TR" dirty="0"/>
                  <a:t> ceza katsayısıdır önceden belirleyeceğiniz büyük bir sayı olabilir. </a:t>
                </a:r>
                <a14:m>
                  <m:oMath xmlns:m="http://schemas.openxmlformats.org/officeDocument/2006/math">
                    <m:sSub>
                      <m:sSubPr>
                        <m:ctrlPr>
                          <a:rPr lang="tr-TR" i="1">
                            <a:latin typeface="Cambria Math" panose="02040503050406030204" pitchFamily="18" charset="0"/>
                            <a:ea typeface="Cambria Math" panose="02040503050406030204" pitchFamily="18" charset="0"/>
                          </a:rPr>
                        </m:ctrlPr>
                      </m:sSubPr>
                      <m:e>
                        <m:r>
                          <a:rPr lang="tr-TR" i="1">
                            <a:latin typeface="Cambria Math" panose="02040503050406030204" pitchFamily="18" charset="0"/>
                            <a:ea typeface="Cambria Math" panose="02040503050406030204" pitchFamily="18" charset="0"/>
                          </a:rPr>
                          <m:t>𝑟</m:t>
                        </m:r>
                      </m:e>
                      <m:sub>
                        <m:r>
                          <a:rPr lang="tr-TR" i="1">
                            <a:latin typeface="Cambria Math" panose="02040503050406030204" pitchFamily="18" charset="0"/>
                            <a:ea typeface="Cambria Math" panose="02040503050406030204" pitchFamily="18" charset="0"/>
                          </a:rPr>
                          <m:t>𝑘</m:t>
                        </m:r>
                      </m:sub>
                    </m:sSub>
                  </m:oMath>
                </a14:m>
                <a:r>
                  <a:rPr lang="tr-TR" dirty="0"/>
                  <a:t> ise rastgele üretilmiş bir sayıdır. </a:t>
                </a:r>
                <a14:m>
                  <m:oMath xmlns:m="http://schemas.openxmlformats.org/officeDocument/2006/math">
                    <m:r>
                      <a:rPr lang="tr-TR" i="1">
                        <a:latin typeface="Cambria Math" panose="02040503050406030204" pitchFamily="18" charset="0"/>
                        <a:ea typeface="Cambria Math" panose="02040503050406030204" pitchFamily="18" charset="0"/>
                      </a:rPr>
                      <m:t>𝑓</m:t>
                    </m:r>
                    <m:d>
                      <m:dPr>
                        <m:ctrlPr>
                          <a:rPr lang="tr-TR" i="1">
                            <a:latin typeface="Cambria Math" panose="02040503050406030204" pitchFamily="18" charset="0"/>
                            <a:ea typeface="Cambria Math" panose="02040503050406030204" pitchFamily="18" charset="0"/>
                          </a:rPr>
                        </m:ctrlPr>
                      </m:dPr>
                      <m:e>
                        <m:r>
                          <a:rPr lang="tr-TR" i="1">
                            <a:latin typeface="Cambria Math" panose="02040503050406030204" pitchFamily="18" charset="0"/>
                            <a:ea typeface="Cambria Math" panose="02040503050406030204" pitchFamily="18" charset="0"/>
                          </a:rPr>
                          <m:t>𝑥</m:t>
                        </m:r>
                      </m:e>
                    </m:d>
                  </m:oMath>
                </a14:m>
                <a:r>
                  <a:rPr lang="tr-TR" dirty="0"/>
                  <a:t> amaç fonksiyonu </a:t>
                </a:r>
                <a14:m>
                  <m:oMath xmlns:m="http://schemas.openxmlformats.org/officeDocument/2006/math">
                    <m:sSub>
                      <m:sSubPr>
                        <m:ctrlPr>
                          <a:rPr lang="tr-TR" i="1">
                            <a:latin typeface="Cambria Math" panose="02040503050406030204" pitchFamily="18" charset="0"/>
                            <a:ea typeface="Cambria Math" panose="02040503050406030204" pitchFamily="18" charset="0"/>
                          </a:rPr>
                        </m:ctrlPr>
                      </m:sSubPr>
                      <m:e>
                        <m:r>
                          <a:rPr lang="tr-TR" i="1">
                            <a:latin typeface="Cambria Math" panose="02040503050406030204" pitchFamily="18" charset="0"/>
                            <a:ea typeface="Cambria Math" panose="02040503050406030204" pitchFamily="18" charset="0"/>
                          </a:rPr>
                          <m:t>𝑔</m:t>
                        </m:r>
                      </m:e>
                      <m:sub>
                        <m:r>
                          <a:rPr lang="tr-TR" i="1">
                            <a:latin typeface="Cambria Math" panose="02040503050406030204" pitchFamily="18" charset="0"/>
                            <a:ea typeface="Cambria Math" panose="02040503050406030204" pitchFamily="18" charset="0"/>
                          </a:rPr>
                          <m:t>𝑘</m:t>
                        </m:r>
                      </m:sub>
                    </m:sSub>
                    <m:r>
                      <a:rPr lang="tr-TR" i="1">
                        <a:latin typeface="Cambria Math" panose="02040503050406030204" pitchFamily="18" charset="0"/>
                        <a:ea typeface="Cambria Math" panose="02040503050406030204" pitchFamily="18" charset="0"/>
                      </a:rPr>
                      <m:t>(</m:t>
                    </m:r>
                    <m:r>
                      <a:rPr lang="tr-TR" i="1">
                        <a:latin typeface="Cambria Math" panose="02040503050406030204" pitchFamily="18" charset="0"/>
                        <a:ea typeface="Cambria Math" panose="02040503050406030204" pitchFamily="18" charset="0"/>
                      </a:rPr>
                      <m:t>𝑥</m:t>
                    </m:r>
                    <m:r>
                      <a:rPr lang="tr-TR" i="1">
                        <a:latin typeface="Cambria Math" panose="02040503050406030204" pitchFamily="18" charset="0"/>
                        <a:ea typeface="Cambria Math" panose="02040503050406030204" pitchFamily="18" charset="0"/>
                      </a:rPr>
                      <m:t>)</m:t>
                    </m:r>
                  </m:oMath>
                </a14:m>
                <a:r>
                  <a:rPr lang="tr-TR" dirty="0"/>
                  <a:t> ise kısıt fonksiyonudur.</a:t>
                </a:r>
              </a:p>
              <a:p>
                <a:pPr algn="just"/>
                <a:r>
                  <a:rPr lang="tr-TR" dirty="0"/>
                  <a:t>Gerçek kodlu </a:t>
                </a:r>
                <a:r>
                  <a:rPr lang="tr-TR" dirty="0" err="1"/>
                  <a:t>GA’da</a:t>
                </a:r>
                <a:r>
                  <a:rPr lang="tr-TR" dirty="0"/>
                  <a:t> çaprazlama işlemi aritmetik çaprazlama olarak yapılır.</a:t>
                </a:r>
              </a:p>
              <a:p>
                <a:pPr algn="just"/>
                <a:r>
                  <a:rPr lang="tr-TR" dirty="0"/>
                  <a:t>Bunun için 0-1 aralığında rastgele bir p sayısı üretilir ve aşağıdaki formüle göre yeni kromozom oluşturulur.</a:t>
                </a:r>
              </a:p>
              <a:p>
                <a:pPr algn="just"/>
                <a14:m>
                  <m:oMath xmlns:m="http://schemas.openxmlformats.org/officeDocument/2006/math">
                    <m:sSubSup>
                      <m:sSubSupPr>
                        <m:ctrlPr>
                          <a:rPr lang="tr-TR" i="1" smtClean="0">
                            <a:latin typeface="Cambria Math" panose="02040503050406030204" pitchFamily="18" charset="0"/>
                          </a:rPr>
                        </m:ctrlPr>
                      </m:sSubSupPr>
                      <m:e>
                        <m:r>
                          <a:rPr lang="tr-TR" b="0" i="1" smtClean="0">
                            <a:latin typeface="Cambria Math" panose="02040503050406030204" pitchFamily="18" charset="0"/>
                          </a:rPr>
                          <m:t>𝑥</m:t>
                        </m:r>
                      </m:e>
                      <m:sub>
                        <m:r>
                          <a:rPr lang="tr-TR" b="0" i="1" smtClean="0">
                            <a:latin typeface="Cambria Math" panose="02040503050406030204" pitchFamily="18" charset="0"/>
                          </a:rPr>
                          <m:t>𝑛</m:t>
                        </m:r>
                      </m:sub>
                      <m:sup>
                        <m:r>
                          <a:rPr lang="tr-TR" b="0" i="1" smtClean="0">
                            <a:latin typeface="Cambria Math" panose="02040503050406030204" pitchFamily="18" charset="0"/>
                          </a:rPr>
                          <m:t>1,</m:t>
                        </m:r>
                        <m:r>
                          <a:rPr lang="tr-TR" b="0" i="1" smtClean="0">
                            <a:latin typeface="Cambria Math" panose="02040503050406030204" pitchFamily="18" charset="0"/>
                          </a:rPr>
                          <m:t>𝑡</m:t>
                        </m:r>
                        <m:r>
                          <a:rPr lang="tr-TR" b="0" i="1" smtClean="0">
                            <a:latin typeface="Cambria Math" panose="02040503050406030204" pitchFamily="18" charset="0"/>
                          </a:rPr>
                          <m:t>+1</m:t>
                        </m:r>
                      </m:sup>
                    </m:sSubSup>
                    <m:r>
                      <a:rPr lang="tr-TR" b="0" i="1" smtClean="0">
                        <a:latin typeface="Cambria Math" panose="02040503050406030204" pitchFamily="18" charset="0"/>
                      </a:rPr>
                      <m:t>=</m:t>
                    </m:r>
                    <m:r>
                      <a:rPr lang="tr-TR" b="0" i="1" smtClean="0">
                        <a:latin typeface="Cambria Math" panose="02040503050406030204" pitchFamily="18" charset="0"/>
                      </a:rPr>
                      <m:t>𝑝</m:t>
                    </m:r>
                    <m:r>
                      <a:rPr lang="tr-TR" b="0" i="1" smtClean="0">
                        <a:latin typeface="Cambria Math" panose="02040503050406030204" pitchFamily="18" charset="0"/>
                      </a:rPr>
                      <m:t>∗</m:t>
                    </m:r>
                    <m:sSubSup>
                      <m:sSubSupPr>
                        <m:ctrlPr>
                          <a:rPr lang="tr-TR" b="0" i="1" smtClean="0">
                            <a:latin typeface="Cambria Math" panose="02040503050406030204" pitchFamily="18" charset="0"/>
                          </a:rPr>
                        </m:ctrlPr>
                      </m:sSubSupPr>
                      <m:e>
                        <m:r>
                          <a:rPr lang="tr-TR" b="0" i="1" smtClean="0">
                            <a:latin typeface="Cambria Math" panose="02040503050406030204" pitchFamily="18" charset="0"/>
                          </a:rPr>
                          <m:t>𝑥</m:t>
                        </m:r>
                      </m:e>
                      <m:sub>
                        <m:r>
                          <a:rPr lang="tr-TR" b="0" i="1" smtClean="0">
                            <a:latin typeface="Cambria Math" panose="02040503050406030204" pitchFamily="18" charset="0"/>
                          </a:rPr>
                          <m:t>𝑛</m:t>
                        </m:r>
                      </m:sub>
                      <m:sup>
                        <m:r>
                          <a:rPr lang="tr-TR" b="0" i="1" smtClean="0">
                            <a:latin typeface="Cambria Math" panose="02040503050406030204" pitchFamily="18" charset="0"/>
                          </a:rPr>
                          <m:t>2,</m:t>
                        </m:r>
                        <m:r>
                          <a:rPr lang="tr-TR" b="0" i="1" smtClean="0">
                            <a:latin typeface="Cambria Math" panose="02040503050406030204" pitchFamily="18" charset="0"/>
                          </a:rPr>
                          <m:t>𝑡</m:t>
                        </m:r>
                      </m:sup>
                    </m:sSubSup>
                    <m:r>
                      <a:rPr lang="tr-TR" b="0" i="1" smtClean="0">
                        <a:latin typeface="Cambria Math" panose="02040503050406030204" pitchFamily="18" charset="0"/>
                      </a:rPr>
                      <m:t>+</m:t>
                    </m:r>
                    <m:d>
                      <m:dPr>
                        <m:ctrlPr>
                          <a:rPr lang="tr-TR" b="0" i="1" smtClean="0">
                            <a:latin typeface="Cambria Math" panose="02040503050406030204" pitchFamily="18" charset="0"/>
                          </a:rPr>
                        </m:ctrlPr>
                      </m:dPr>
                      <m:e>
                        <m:r>
                          <a:rPr lang="tr-TR" b="0" i="1" smtClean="0">
                            <a:latin typeface="Cambria Math" panose="02040503050406030204" pitchFamily="18" charset="0"/>
                          </a:rPr>
                          <m:t>1−</m:t>
                        </m:r>
                        <m:r>
                          <a:rPr lang="tr-TR" b="0" i="1" smtClean="0">
                            <a:latin typeface="Cambria Math" panose="02040503050406030204" pitchFamily="18" charset="0"/>
                          </a:rPr>
                          <m:t>𝑝</m:t>
                        </m:r>
                      </m:e>
                    </m:d>
                    <m:r>
                      <a:rPr lang="tr-TR" b="0" i="1" smtClean="0">
                        <a:latin typeface="Cambria Math" panose="02040503050406030204" pitchFamily="18" charset="0"/>
                      </a:rPr>
                      <m:t>∗</m:t>
                    </m:r>
                    <m:sSubSup>
                      <m:sSubSupPr>
                        <m:ctrlPr>
                          <a:rPr lang="tr-TR" i="1">
                            <a:latin typeface="Cambria Math" panose="02040503050406030204" pitchFamily="18" charset="0"/>
                          </a:rPr>
                        </m:ctrlPr>
                      </m:sSubSupPr>
                      <m:e>
                        <m:r>
                          <a:rPr lang="tr-TR" i="1">
                            <a:latin typeface="Cambria Math" panose="02040503050406030204" pitchFamily="18" charset="0"/>
                          </a:rPr>
                          <m:t>𝑥</m:t>
                        </m:r>
                      </m:e>
                      <m:sub>
                        <m:r>
                          <a:rPr lang="tr-TR" i="1">
                            <a:latin typeface="Cambria Math" panose="02040503050406030204" pitchFamily="18" charset="0"/>
                          </a:rPr>
                          <m:t>𝑛</m:t>
                        </m:r>
                      </m:sub>
                      <m:sup>
                        <m:r>
                          <a:rPr lang="tr-TR" i="1">
                            <a:latin typeface="Cambria Math" panose="02040503050406030204" pitchFamily="18" charset="0"/>
                          </a:rPr>
                          <m:t>2,</m:t>
                        </m:r>
                        <m:r>
                          <a:rPr lang="tr-TR" i="1">
                            <a:latin typeface="Cambria Math" panose="02040503050406030204" pitchFamily="18" charset="0"/>
                          </a:rPr>
                          <m:t>𝑡</m:t>
                        </m:r>
                      </m:sup>
                    </m:sSubSup>
                    <m:r>
                      <a:rPr lang="tr-TR" b="0" i="1" smtClean="0">
                        <a:latin typeface="Cambria Math" panose="02040503050406030204" pitchFamily="18" charset="0"/>
                      </a:rPr>
                      <m:t> </m:t>
                    </m:r>
                  </m:oMath>
                </a14:m>
                <a:r>
                  <a:rPr lang="tr-TR" dirty="0"/>
                  <a:t>  ve </a:t>
                </a:r>
                <a14:m>
                  <m:oMath xmlns:m="http://schemas.openxmlformats.org/officeDocument/2006/math">
                    <m:sSubSup>
                      <m:sSubSupPr>
                        <m:ctrlPr>
                          <a:rPr lang="tr-TR" i="1">
                            <a:latin typeface="Cambria Math" panose="02040503050406030204" pitchFamily="18" charset="0"/>
                          </a:rPr>
                        </m:ctrlPr>
                      </m:sSubSupPr>
                      <m:e>
                        <m:r>
                          <a:rPr lang="tr-TR" i="1">
                            <a:latin typeface="Cambria Math" panose="02040503050406030204" pitchFamily="18" charset="0"/>
                          </a:rPr>
                          <m:t>𝑥</m:t>
                        </m:r>
                      </m:e>
                      <m:sub>
                        <m:r>
                          <a:rPr lang="tr-TR" i="1">
                            <a:latin typeface="Cambria Math" panose="02040503050406030204" pitchFamily="18" charset="0"/>
                          </a:rPr>
                          <m:t>𝑛</m:t>
                        </m:r>
                      </m:sub>
                      <m:sup>
                        <m:r>
                          <a:rPr lang="tr-TR" b="0" i="1" smtClean="0">
                            <a:latin typeface="Cambria Math" panose="02040503050406030204" pitchFamily="18" charset="0"/>
                          </a:rPr>
                          <m:t>2</m:t>
                        </m:r>
                        <m:r>
                          <a:rPr lang="tr-TR" i="1">
                            <a:latin typeface="Cambria Math" panose="02040503050406030204" pitchFamily="18" charset="0"/>
                          </a:rPr>
                          <m:t>,</m:t>
                        </m:r>
                        <m:r>
                          <a:rPr lang="tr-TR" i="1">
                            <a:latin typeface="Cambria Math" panose="02040503050406030204" pitchFamily="18" charset="0"/>
                          </a:rPr>
                          <m:t>𝑡</m:t>
                        </m:r>
                        <m:r>
                          <a:rPr lang="tr-TR" i="1">
                            <a:latin typeface="Cambria Math" panose="02040503050406030204" pitchFamily="18" charset="0"/>
                          </a:rPr>
                          <m:t>+1</m:t>
                        </m:r>
                      </m:sup>
                    </m:sSubSup>
                    <m:r>
                      <a:rPr lang="tr-TR" i="1">
                        <a:latin typeface="Cambria Math" panose="02040503050406030204" pitchFamily="18" charset="0"/>
                      </a:rPr>
                      <m:t>=</m:t>
                    </m:r>
                    <m:r>
                      <a:rPr lang="tr-TR" i="1">
                        <a:latin typeface="Cambria Math" panose="02040503050406030204" pitchFamily="18" charset="0"/>
                      </a:rPr>
                      <m:t>𝑝</m:t>
                    </m:r>
                    <m:r>
                      <a:rPr lang="tr-TR" i="1">
                        <a:latin typeface="Cambria Math" panose="02040503050406030204" pitchFamily="18" charset="0"/>
                      </a:rPr>
                      <m:t>∗</m:t>
                    </m:r>
                    <m:sSubSup>
                      <m:sSubSupPr>
                        <m:ctrlPr>
                          <a:rPr lang="tr-TR" i="1">
                            <a:latin typeface="Cambria Math" panose="02040503050406030204" pitchFamily="18" charset="0"/>
                          </a:rPr>
                        </m:ctrlPr>
                      </m:sSubSupPr>
                      <m:e>
                        <m:r>
                          <a:rPr lang="tr-TR" i="1">
                            <a:latin typeface="Cambria Math" panose="02040503050406030204" pitchFamily="18" charset="0"/>
                          </a:rPr>
                          <m:t>𝑥</m:t>
                        </m:r>
                      </m:e>
                      <m:sub>
                        <m:r>
                          <a:rPr lang="tr-TR" i="1">
                            <a:latin typeface="Cambria Math" panose="02040503050406030204" pitchFamily="18" charset="0"/>
                          </a:rPr>
                          <m:t>𝑛</m:t>
                        </m:r>
                      </m:sub>
                      <m:sup>
                        <m:r>
                          <a:rPr lang="tr-TR" b="0" i="1" smtClean="0">
                            <a:latin typeface="Cambria Math" panose="02040503050406030204" pitchFamily="18" charset="0"/>
                          </a:rPr>
                          <m:t>1</m:t>
                        </m:r>
                        <m:r>
                          <a:rPr lang="tr-TR" i="1">
                            <a:latin typeface="Cambria Math" panose="02040503050406030204" pitchFamily="18" charset="0"/>
                          </a:rPr>
                          <m:t>,</m:t>
                        </m:r>
                        <m:r>
                          <a:rPr lang="tr-TR" i="1">
                            <a:latin typeface="Cambria Math" panose="02040503050406030204" pitchFamily="18" charset="0"/>
                          </a:rPr>
                          <m:t>𝑡</m:t>
                        </m:r>
                      </m:sup>
                    </m:sSubSup>
                    <m:r>
                      <a:rPr lang="tr-TR" i="1">
                        <a:latin typeface="Cambria Math" panose="02040503050406030204" pitchFamily="18" charset="0"/>
                      </a:rPr>
                      <m:t>+</m:t>
                    </m:r>
                    <m:d>
                      <m:dPr>
                        <m:ctrlPr>
                          <a:rPr lang="tr-TR" i="1">
                            <a:latin typeface="Cambria Math" panose="02040503050406030204" pitchFamily="18" charset="0"/>
                          </a:rPr>
                        </m:ctrlPr>
                      </m:dPr>
                      <m:e>
                        <m:r>
                          <a:rPr lang="tr-TR" i="1">
                            <a:latin typeface="Cambria Math" panose="02040503050406030204" pitchFamily="18" charset="0"/>
                          </a:rPr>
                          <m:t>1−</m:t>
                        </m:r>
                        <m:r>
                          <a:rPr lang="tr-TR" i="1">
                            <a:latin typeface="Cambria Math" panose="02040503050406030204" pitchFamily="18" charset="0"/>
                          </a:rPr>
                          <m:t>𝑝</m:t>
                        </m:r>
                      </m:e>
                    </m:d>
                    <m:r>
                      <a:rPr lang="tr-TR" i="1">
                        <a:latin typeface="Cambria Math" panose="02040503050406030204" pitchFamily="18" charset="0"/>
                      </a:rPr>
                      <m:t>∗</m:t>
                    </m:r>
                    <m:sSubSup>
                      <m:sSubSupPr>
                        <m:ctrlPr>
                          <a:rPr lang="tr-TR" i="1">
                            <a:latin typeface="Cambria Math" panose="02040503050406030204" pitchFamily="18" charset="0"/>
                          </a:rPr>
                        </m:ctrlPr>
                      </m:sSubSupPr>
                      <m:e>
                        <m:r>
                          <a:rPr lang="tr-TR" i="1">
                            <a:latin typeface="Cambria Math" panose="02040503050406030204" pitchFamily="18" charset="0"/>
                          </a:rPr>
                          <m:t>𝑥</m:t>
                        </m:r>
                      </m:e>
                      <m:sub>
                        <m:r>
                          <a:rPr lang="tr-TR" i="1">
                            <a:latin typeface="Cambria Math" panose="02040503050406030204" pitchFamily="18" charset="0"/>
                          </a:rPr>
                          <m:t>𝑛</m:t>
                        </m:r>
                      </m:sub>
                      <m:sup>
                        <m:r>
                          <a:rPr lang="tr-TR" b="0" i="1" smtClean="0">
                            <a:latin typeface="Cambria Math" panose="02040503050406030204" pitchFamily="18" charset="0"/>
                          </a:rPr>
                          <m:t>1</m:t>
                        </m:r>
                        <m:r>
                          <a:rPr lang="tr-TR" i="1">
                            <a:latin typeface="Cambria Math" panose="02040503050406030204" pitchFamily="18" charset="0"/>
                          </a:rPr>
                          <m:t>,</m:t>
                        </m:r>
                        <m:r>
                          <a:rPr lang="tr-TR" i="1">
                            <a:latin typeface="Cambria Math" panose="02040503050406030204" pitchFamily="18" charset="0"/>
                          </a:rPr>
                          <m:t>𝑡</m:t>
                        </m:r>
                      </m:sup>
                    </m:sSubSup>
                  </m:oMath>
                </a14:m>
                <a:endParaRPr lang="tr-TR" dirty="0"/>
              </a:p>
              <a:p>
                <a:pPr algn="just"/>
                <a:r>
                  <a:rPr lang="tr-TR" dirty="0"/>
                  <a:t>Burada </a:t>
                </a:r>
                <a14:m>
                  <m:oMath xmlns:m="http://schemas.openxmlformats.org/officeDocument/2006/math">
                    <m:sSubSup>
                      <m:sSubSupPr>
                        <m:ctrlPr>
                          <a:rPr lang="tr-TR" i="1">
                            <a:latin typeface="Cambria Math" panose="02040503050406030204" pitchFamily="18" charset="0"/>
                          </a:rPr>
                        </m:ctrlPr>
                      </m:sSubSupPr>
                      <m:e>
                        <m:r>
                          <a:rPr lang="tr-TR" i="1">
                            <a:latin typeface="Cambria Math" panose="02040503050406030204" pitchFamily="18" charset="0"/>
                          </a:rPr>
                          <m:t>𝑥</m:t>
                        </m:r>
                      </m:e>
                      <m:sub>
                        <m:r>
                          <a:rPr lang="tr-TR" i="1">
                            <a:latin typeface="Cambria Math" panose="02040503050406030204" pitchFamily="18" charset="0"/>
                          </a:rPr>
                          <m:t>𝑛</m:t>
                        </m:r>
                      </m:sub>
                      <m:sup>
                        <m:r>
                          <a:rPr lang="tr-TR" i="1">
                            <a:latin typeface="Cambria Math" panose="02040503050406030204" pitchFamily="18" charset="0"/>
                          </a:rPr>
                          <m:t>1,</m:t>
                        </m:r>
                        <m:r>
                          <a:rPr lang="tr-TR" i="1">
                            <a:latin typeface="Cambria Math" panose="02040503050406030204" pitchFamily="18" charset="0"/>
                          </a:rPr>
                          <m:t>𝑡</m:t>
                        </m:r>
                        <m:r>
                          <a:rPr lang="tr-TR" i="1">
                            <a:latin typeface="Cambria Math" panose="02040503050406030204" pitchFamily="18" charset="0"/>
                          </a:rPr>
                          <m:t>+1</m:t>
                        </m:r>
                      </m:sup>
                    </m:sSubSup>
                  </m:oMath>
                </a14:m>
                <a:r>
                  <a:rPr lang="tr-TR" dirty="0"/>
                  <a:t> ve </a:t>
                </a:r>
                <a14:m>
                  <m:oMath xmlns:m="http://schemas.openxmlformats.org/officeDocument/2006/math">
                    <m:sSubSup>
                      <m:sSubSupPr>
                        <m:ctrlPr>
                          <a:rPr lang="tr-TR" i="1">
                            <a:latin typeface="Cambria Math" panose="02040503050406030204" pitchFamily="18" charset="0"/>
                          </a:rPr>
                        </m:ctrlPr>
                      </m:sSubSupPr>
                      <m:e>
                        <m:r>
                          <a:rPr lang="tr-TR" i="1">
                            <a:latin typeface="Cambria Math" panose="02040503050406030204" pitchFamily="18" charset="0"/>
                          </a:rPr>
                          <m:t>𝑥</m:t>
                        </m:r>
                      </m:e>
                      <m:sub>
                        <m:r>
                          <a:rPr lang="tr-TR" i="1">
                            <a:latin typeface="Cambria Math" panose="02040503050406030204" pitchFamily="18" charset="0"/>
                          </a:rPr>
                          <m:t>𝑛</m:t>
                        </m:r>
                      </m:sub>
                      <m:sup>
                        <m:r>
                          <a:rPr lang="tr-TR" i="1">
                            <a:latin typeface="Cambria Math" panose="02040503050406030204" pitchFamily="18" charset="0"/>
                          </a:rPr>
                          <m:t>2,</m:t>
                        </m:r>
                        <m:r>
                          <a:rPr lang="tr-TR" i="1">
                            <a:latin typeface="Cambria Math" panose="02040503050406030204" pitchFamily="18" charset="0"/>
                          </a:rPr>
                          <m:t>𝑡</m:t>
                        </m:r>
                        <m:r>
                          <a:rPr lang="tr-TR" i="1">
                            <a:latin typeface="Cambria Math" panose="02040503050406030204" pitchFamily="18" charset="0"/>
                          </a:rPr>
                          <m:t>+1</m:t>
                        </m:r>
                      </m:sup>
                    </m:sSubSup>
                  </m:oMath>
                </a14:m>
                <a:r>
                  <a:rPr lang="tr-TR" dirty="0"/>
                  <a:t> yeni kromozomun değişkenleri </a:t>
                </a:r>
                <a14:m>
                  <m:oMath xmlns:m="http://schemas.openxmlformats.org/officeDocument/2006/math">
                    <m:sSubSup>
                      <m:sSubSupPr>
                        <m:ctrlPr>
                          <a:rPr lang="tr-TR" i="1">
                            <a:latin typeface="Cambria Math" panose="02040503050406030204" pitchFamily="18" charset="0"/>
                          </a:rPr>
                        </m:ctrlPr>
                      </m:sSubSupPr>
                      <m:e>
                        <m:r>
                          <a:rPr lang="tr-TR" i="1">
                            <a:latin typeface="Cambria Math" panose="02040503050406030204" pitchFamily="18" charset="0"/>
                          </a:rPr>
                          <m:t>𝑥</m:t>
                        </m:r>
                      </m:e>
                      <m:sub>
                        <m:r>
                          <a:rPr lang="tr-TR" i="1">
                            <a:latin typeface="Cambria Math" panose="02040503050406030204" pitchFamily="18" charset="0"/>
                          </a:rPr>
                          <m:t>𝑛</m:t>
                        </m:r>
                      </m:sub>
                      <m:sup>
                        <m:r>
                          <a:rPr lang="tr-TR" i="1">
                            <a:latin typeface="Cambria Math" panose="02040503050406030204" pitchFamily="18" charset="0"/>
                          </a:rPr>
                          <m:t>2,</m:t>
                        </m:r>
                        <m:r>
                          <a:rPr lang="tr-TR" i="1">
                            <a:latin typeface="Cambria Math" panose="02040503050406030204" pitchFamily="18" charset="0"/>
                          </a:rPr>
                          <m:t>𝑡</m:t>
                        </m:r>
                      </m:sup>
                    </m:sSubSup>
                  </m:oMath>
                </a14:m>
                <a:r>
                  <a:rPr lang="tr-TR" dirty="0"/>
                  <a:t> ve </a:t>
                </a:r>
                <a14:m>
                  <m:oMath xmlns:m="http://schemas.openxmlformats.org/officeDocument/2006/math">
                    <m:sSubSup>
                      <m:sSubSupPr>
                        <m:ctrlPr>
                          <a:rPr lang="tr-TR" i="1">
                            <a:latin typeface="Cambria Math" panose="02040503050406030204" pitchFamily="18" charset="0"/>
                          </a:rPr>
                        </m:ctrlPr>
                      </m:sSubSupPr>
                      <m:e>
                        <m:r>
                          <a:rPr lang="tr-TR" i="1">
                            <a:latin typeface="Cambria Math" panose="02040503050406030204" pitchFamily="18" charset="0"/>
                          </a:rPr>
                          <m:t>𝑥</m:t>
                        </m:r>
                      </m:e>
                      <m:sub>
                        <m:r>
                          <a:rPr lang="tr-TR" i="1">
                            <a:latin typeface="Cambria Math" panose="02040503050406030204" pitchFamily="18" charset="0"/>
                          </a:rPr>
                          <m:t>𝑛</m:t>
                        </m:r>
                      </m:sub>
                      <m:sup>
                        <m:r>
                          <a:rPr lang="tr-TR" i="1">
                            <a:latin typeface="Cambria Math" panose="02040503050406030204" pitchFamily="18" charset="0"/>
                          </a:rPr>
                          <m:t>1,</m:t>
                        </m:r>
                        <m:r>
                          <a:rPr lang="tr-TR" i="1">
                            <a:latin typeface="Cambria Math" panose="02040503050406030204" pitchFamily="18" charset="0"/>
                          </a:rPr>
                          <m:t>𝑡</m:t>
                        </m:r>
                      </m:sup>
                    </m:sSubSup>
                  </m:oMath>
                </a14:m>
                <a:r>
                  <a:rPr lang="tr-TR" dirty="0"/>
                  <a:t> ise çaprazlama için seçilen kromozomun değişken değerleridir.  </a:t>
                </a:r>
              </a:p>
              <a:p>
                <a:pPr algn="just"/>
                <a:r>
                  <a:rPr lang="tr-TR" dirty="0"/>
                  <a:t>Mutasyon işlemi ise ya mutasyona uğrayacak olan değişkenin tekrar üretilmesi yada rastgele üretilen [0-1] aralığında bir sayı ile </a:t>
                </a:r>
                <a:r>
                  <a:rPr lang="tr-TR"/>
                  <a:t>toplanması yapılabilir. </a:t>
                </a:r>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2589212" y="1242874"/>
                <a:ext cx="8915400" cy="5375640"/>
              </a:xfrm>
              <a:blipFill rotWithShape="0">
                <a:blip r:embed="rId2"/>
                <a:stretch>
                  <a:fillRect l="-342" t="-340" r="-410"/>
                </a:stretch>
              </a:blipFill>
            </p:spPr>
            <p:txBody>
              <a:bodyPr/>
              <a:lstStyle/>
              <a:p>
                <a:r>
                  <a:rPr lang="tr-TR">
                    <a:noFill/>
                  </a:rPr>
                  <a:t> </a:t>
                </a:r>
              </a:p>
            </p:txBody>
          </p:sp>
        </mc:Fallback>
      </mc:AlternateContent>
    </p:spTree>
    <p:extLst>
      <p:ext uri="{BB962C8B-B14F-4D97-AF65-F5344CB8AC3E}">
        <p14:creationId xmlns:p14="http://schemas.microsoft.com/office/powerpoint/2010/main" val="3878656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Gen</a:t>
            </a:r>
          </a:p>
        </p:txBody>
      </p:sp>
      <p:sp>
        <p:nvSpPr>
          <p:cNvPr id="3" name="İçerik Yer Tutucusu 2"/>
          <p:cNvSpPr>
            <a:spLocks noGrp="1"/>
          </p:cNvSpPr>
          <p:nvPr>
            <p:ph idx="1"/>
          </p:nvPr>
        </p:nvSpPr>
        <p:spPr/>
        <p:txBody>
          <a:bodyPr/>
          <a:lstStyle/>
          <a:p>
            <a:pPr algn="just"/>
            <a:r>
              <a:rPr lang="tr-TR" dirty="0"/>
              <a:t>Probleme ait değişkenin değerini tutacak olan yapıdır.</a:t>
            </a:r>
          </a:p>
          <a:p>
            <a:pPr algn="just"/>
            <a:r>
              <a:rPr lang="tr-TR" dirty="0"/>
              <a:t>Değişkenin değeri genin içinde iki kodlu (</a:t>
            </a:r>
            <a:r>
              <a:rPr lang="tr-TR" dirty="0" err="1"/>
              <a:t>binary</a:t>
            </a:r>
            <a:r>
              <a:rPr lang="tr-TR" dirty="0"/>
              <a:t>) yada gerçek kodlu (tam sayı, </a:t>
            </a:r>
            <a:r>
              <a:rPr lang="tr-TR" dirty="0" err="1"/>
              <a:t>double</a:t>
            </a:r>
            <a:r>
              <a:rPr lang="tr-TR" dirty="0"/>
              <a:t>) </a:t>
            </a:r>
            <a:r>
              <a:rPr lang="tr-TR" dirty="0" err="1"/>
              <a:t>olurak</a:t>
            </a:r>
            <a:r>
              <a:rPr lang="tr-TR" dirty="0"/>
              <a:t> tutulabilir.</a:t>
            </a:r>
          </a:p>
          <a:p>
            <a:pPr algn="just"/>
            <a:r>
              <a:rPr lang="tr-TR" dirty="0"/>
              <a:t>Tanım aralığı ve hassasiyeti düşük olan problemlerde genelde iki kodlu gen kullanılırken tanım aralığı çok geniş veya hassasiyeti çok yüksek olan problemlerde gerçek kodlu gen kullanılır.</a:t>
            </a:r>
          </a:p>
          <a:p>
            <a:pPr algn="just"/>
            <a:r>
              <a:rPr lang="tr-TR" dirty="0"/>
              <a:t>Kullanılan genin yapısı genetik algoritmanın yapısını belirler. </a:t>
            </a:r>
          </a:p>
          <a:p>
            <a:pPr algn="just"/>
            <a:r>
              <a:rPr lang="tr-TR" dirty="0"/>
              <a:t>İki Kodlu (</a:t>
            </a:r>
            <a:r>
              <a:rPr lang="tr-TR" dirty="0" err="1"/>
              <a:t>binary</a:t>
            </a:r>
            <a:r>
              <a:rPr lang="tr-TR" dirty="0"/>
              <a:t>) Genetik Algoritma veya Gerçek Kodlu Genetik Algoritma olarak değişir.</a:t>
            </a:r>
          </a:p>
        </p:txBody>
      </p:sp>
    </p:spTree>
    <p:extLst>
      <p:ext uri="{BB962C8B-B14F-4D97-AF65-F5344CB8AC3E}">
        <p14:creationId xmlns:p14="http://schemas.microsoft.com/office/powerpoint/2010/main" val="1875544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İki Kodlu (</a:t>
            </a:r>
            <a:r>
              <a:rPr lang="tr-TR" dirty="0" err="1"/>
              <a:t>Binary</a:t>
            </a:r>
            <a:r>
              <a:rPr lang="tr-TR" dirty="0"/>
              <a:t>) GA</a:t>
            </a:r>
          </a:p>
        </p:txBody>
      </p:sp>
      <p:sp>
        <p:nvSpPr>
          <p:cNvPr id="3" name="İçerik Yer Tutucusu 2"/>
          <p:cNvSpPr>
            <a:spLocks noGrp="1"/>
          </p:cNvSpPr>
          <p:nvPr>
            <p:ph idx="1"/>
          </p:nvPr>
        </p:nvSpPr>
        <p:spPr>
          <a:xfrm>
            <a:off x="2207472" y="1339273"/>
            <a:ext cx="8915400" cy="5126182"/>
          </a:xfrm>
        </p:spPr>
        <p:txBody>
          <a:bodyPr>
            <a:normAutofit/>
          </a:bodyPr>
          <a:lstStyle/>
          <a:p>
            <a:r>
              <a:rPr lang="tr-TR" dirty="0"/>
              <a:t>Değişken değerleri ikili sayı sisteminde tutulur.</a:t>
            </a:r>
          </a:p>
          <a:p>
            <a:r>
              <a:rPr lang="tr-TR" dirty="0"/>
              <a:t>Örneğin bir prizma tasarımı için 3 boyut (</a:t>
            </a:r>
            <a:r>
              <a:rPr lang="tr-TR" dirty="0" err="1"/>
              <a:t>x,y,z</a:t>
            </a:r>
            <a:r>
              <a:rPr lang="tr-TR" dirty="0"/>
              <a:t>) gerekmektedir. Her bir değişkenin minimum değeri 1 maksimum değeri 7 olsun ve değişkenler sadece tamsayı değer alabilsin.</a:t>
            </a:r>
          </a:p>
          <a:p>
            <a:r>
              <a:rPr lang="tr-TR" dirty="0"/>
              <a:t>Her bir değişkenin alabileceği değerler aşağıdaki tablodaki gibi olur.</a:t>
            </a:r>
          </a:p>
          <a:p>
            <a:endParaRPr lang="tr-TR" dirty="0"/>
          </a:p>
          <a:p>
            <a:endParaRPr lang="tr-TR" dirty="0"/>
          </a:p>
          <a:p>
            <a:endParaRPr lang="tr-TR" dirty="0"/>
          </a:p>
          <a:p>
            <a:endParaRPr lang="tr-TR" dirty="0"/>
          </a:p>
          <a:p>
            <a:endParaRPr lang="tr-TR" dirty="0"/>
          </a:p>
          <a:p>
            <a:endParaRPr lang="tr-TR" dirty="0"/>
          </a:p>
          <a:p>
            <a:r>
              <a:rPr lang="tr-TR" dirty="0"/>
              <a:t>x=1, y=3 ve z=7 değerine sahip bir kromozomun gen yapısı 001011111 şeklinde bir </a:t>
            </a:r>
            <a:r>
              <a:rPr lang="tr-TR" dirty="0" err="1"/>
              <a:t>string</a:t>
            </a:r>
            <a:r>
              <a:rPr lang="tr-TR" dirty="0"/>
              <a:t> olur.</a:t>
            </a:r>
          </a:p>
        </p:txBody>
      </p:sp>
      <p:graphicFrame>
        <p:nvGraphicFramePr>
          <p:cNvPr id="5" name="Tablo 4"/>
          <p:cNvGraphicFramePr>
            <a:graphicFrameLocks noGrp="1"/>
          </p:cNvGraphicFramePr>
          <p:nvPr>
            <p:extLst>
              <p:ext uri="{D42A27DB-BD31-4B8C-83A1-F6EECF244321}">
                <p14:modId xmlns:p14="http://schemas.microsoft.com/office/powerpoint/2010/main" val="1266535275"/>
              </p:ext>
            </p:extLst>
          </p:nvPr>
        </p:nvGraphicFramePr>
        <p:xfrm>
          <a:off x="4231581" y="3344333"/>
          <a:ext cx="4601700" cy="1851553"/>
        </p:xfrm>
        <a:graphic>
          <a:graphicData uri="http://schemas.openxmlformats.org/drawingml/2006/table">
            <a:tbl>
              <a:tblPr firstRow="1" bandRow="1">
                <a:tableStyleId>{5C22544A-7EE6-4342-B048-85BDC9FD1C3A}</a:tableStyleId>
              </a:tblPr>
              <a:tblGrid>
                <a:gridCol w="1150425">
                  <a:extLst>
                    <a:ext uri="{9D8B030D-6E8A-4147-A177-3AD203B41FA5}">
                      <a16:colId xmlns:a16="http://schemas.microsoft.com/office/drawing/2014/main" val="20000"/>
                    </a:ext>
                  </a:extLst>
                </a:gridCol>
                <a:gridCol w="1150425">
                  <a:extLst>
                    <a:ext uri="{9D8B030D-6E8A-4147-A177-3AD203B41FA5}">
                      <a16:colId xmlns:a16="http://schemas.microsoft.com/office/drawing/2014/main" val="20001"/>
                    </a:ext>
                  </a:extLst>
                </a:gridCol>
                <a:gridCol w="1150425">
                  <a:extLst>
                    <a:ext uri="{9D8B030D-6E8A-4147-A177-3AD203B41FA5}">
                      <a16:colId xmlns:a16="http://schemas.microsoft.com/office/drawing/2014/main" val="20002"/>
                    </a:ext>
                  </a:extLst>
                </a:gridCol>
                <a:gridCol w="1150425">
                  <a:extLst>
                    <a:ext uri="{9D8B030D-6E8A-4147-A177-3AD203B41FA5}">
                      <a16:colId xmlns:a16="http://schemas.microsoft.com/office/drawing/2014/main" val="20003"/>
                    </a:ext>
                  </a:extLst>
                </a:gridCol>
              </a:tblGrid>
              <a:tr h="242033">
                <a:tc>
                  <a:txBody>
                    <a:bodyPr/>
                    <a:lstStyle/>
                    <a:p>
                      <a:r>
                        <a:rPr lang="tr-TR" dirty="0"/>
                        <a:t>Kod</a:t>
                      </a:r>
                    </a:p>
                  </a:txBody>
                  <a:tcPr/>
                </a:tc>
                <a:tc>
                  <a:txBody>
                    <a:bodyPr/>
                    <a:lstStyle/>
                    <a:p>
                      <a:r>
                        <a:rPr lang="tr-TR" dirty="0"/>
                        <a:t>Değer</a:t>
                      </a:r>
                    </a:p>
                  </a:txBody>
                  <a:tcPr/>
                </a:tc>
                <a:tc>
                  <a:txBody>
                    <a:bodyPr/>
                    <a:lstStyle/>
                    <a:p>
                      <a:r>
                        <a:rPr lang="tr-TR" dirty="0"/>
                        <a:t>Kod</a:t>
                      </a:r>
                    </a:p>
                  </a:txBody>
                  <a:tcPr/>
                </a:tc>
                <a:tc>
                  <a:txBody>
                    <a:bodyPr/>
                    <a:lstStyle/>
                    <a:p>
                      <a:r>
                        <a:rPr lang="tr-TR" dirty="0"/>
                        <a:t>Değer</a:t>
                      </a:r>
                    </a:p>
                  </a:txBody>
                  <a:tcPr/>
                </a:tc>
                <a:extLst>
                  <a:ext uri="{0D108BD9-81ED-4DB2-BD59-A6C34878D82A}">
                    <a16:rowId xmlns:a16="http://schemas.microsoft.com/office/drawing/2014/main" val="1764214299"/>
                  </a:ext>
                </a:extLst>
              </a:tr>
              <a:tr h="242033">
                <a:tc>
                  <a:txBody>
                    <a:bodyPr/>
                    <a:lstStyle/>
                    <a:p>
                      <a:r>
                        <a:rPr lang="tr-TR" dirty="0"/>
                        <a:t>001</a:t>
                      </a:r>
                    </a:p>
                  </a:txBody>
                  <a:tcPr/>
                </a:tc>
                <a:tc>
                  <a:txBody>
                    <a:bodyPr/>
                    <a:lstStyle/>
                    <a:p>
                      <a:r>
                        <a:rPr lang="tr-TR" dirty="0"/>
                        <a:t>1</a:t>
                      </a:r>
                    </a:p>
                  </a:txBody>
                  <a:tcPr/>
                </a:tc>
                <a:tc>
                  <a:txBody>
                    <a:bodyPr/>
                    <a:lstStyle/>
                    <a:p>
                      <a:r>
                        <a:rPr lang="tr-TR" dirty="0"/>
                        <a:t>101</a:t>
                      </a:r>
                    </a:p>
                  </a:txBody>
                  <a:tcPr/>
                </a:tc>
                <a:tc>
                  <a:txBody>
                    <a:bodyPr/>
                    <a:lstStyle/>
                    <a:p>
                      <a:r>
                        <a:rPr lang="tr-TR" dirty="0"/>
                        <a:t>5</a:t>
                      </a:r>
                    </a:p>
                  </a:txBody>
                  <a:tcPr/>
                </a:tc>
                <a:extLst>
                  <a:ext uri="{0D108BD9-81ED-4DB2-BD59-A6C34878D82A}">
                    <a16:rowId xmlns:a16="http://schemas.microsoft.com/office/drawing/2014/main" val="10000"/>
                  </a:ext>
                </a:extLst>
              </a:tr>
              <a:tr h="370840">
                <a:tc>
                  <a:txBody>
                    <a:bodyPr/>
                    <a:lstStyle/>
                    <a:p>
                      <a:r>
                        <a:rPr lang="tr-TR" dirty="0"/>
                        <a:t>010</a:t>
                      </a:r>
                    </a:p>
                  </a:txBody>
                  <a:tcPr/>
                </a:tc>
                <a:tc>
                  <a:txBody>
                    <a:bodyPr/>
                    <a:lstStyle/>
                    <a:p>
                      <a:r>
                        <a:rPr lang="tr-TR" dirty="0"/>
                        <a:t>2</a:t>
                      </a:r>
                    </a:p>
                  </a:txBody>
                  <a:tcPr/>
                </a:tc>
                <a:tc>
                  <a:txBody>
                    <a:bodyPr/>
                    <a:lstStyle/>
                    <a:p>
                      <a:r>
                        <a:rPr lang="tr-TR" dirty="0"/>
                        <a:t>110</a:t>
                      </a:r>
                    </a:p>
                  </a:txBody>
                  <a:tcPr/>
                </a:tc>
                <a:tc>
                  <a:txBody>
                    <a:bodyPr/>
                    <a:lstStyle/>
                    <a:p>
                      <a:r>
                        <a:rPr lang="tr-TR" dirty="0"/>
                        <a:t>6</a:t>
                      </a:r>
                    </a:p>
                  </a:txBody>
                  <a:tcPr/>
                </a:tc>
                <a:extLst>
                  <a:ext uri="{0D108BD9-81ED-4DB2-BD59-A6C34878D82A}">
                    <a16:rowId xmlns:a16="http://schemas.microsoft.com/office/drawing/2014/main" val="10001"/>
                  </a:ext>
                </a:extLst>
              </a:tr>
              <a:tr h="370840">
                <a:tc>
                  <a:txBody>
                    <a:bodyPr/>
                    <a:lstStyle/>
                    <a:p>
                      <a:r>
                        <a:rPr lang="tr-TR" dirty="0"/>
                        <a:t>011</a:t>
                      </a:r>
                    </a:p>
                  </a:txBody>
                  <a:tcPr/>
                </a:tc>
                <a:tc>
                  <a:txBody>
                    <a:bodyPr/>
                    <a:lstStyle/>
                    <a:p>
                      <a:r>
                        <a:rPr lang="tr-TR" dirty="0"/>
                        <a:t>3</a:t>
                      </a:r>
                    </a:p>
                  </a:txBody>
                  <a:tcPr/>
                </a:tc>
                <a:tc>
                  <a:txBody>
                    <a:bodyPr/>
                    <a:lstStyle/>
                    <a:p>
                      <a:r>
                        <a:rPr lang="tr-TR" dirty="0"/>
                        <a:t>111</a:t>
                      </a:r>
                    </a:p>
                  </a:txBody>
                  <a:tcPr/>
                </a:tc>
                <a:tc>
                  <a:txBody>
                    <a:bodyPr/>
                    <a:lstStyle/>
                    <a:p>
                      <a:r>
                        <a:rPr lang="tr-TR" dirty="0"/>
                        <a:t>7</a:t>
                      </a:r>
                    </a:p>
                  </a:txBody>
                  <a:tcPr/>
                </a:tc>
                <a:extLst>
                  <a:ext uri="{0D108BD9-81ED-4DB2-BD59-A6C34878D82A}">
                    <a16:rowId xmlns:a16="http://schemas.microsoft.com/office/drawing/2014/main" val="10002"/>
                  </a:ext>
                </a:extLst>
              </a:tr>
              <a:tr h="378353">
                <a:tc>
                  <a:txBody>
                    <a:bodyPr/>
                    <a:lstStyle/>
                    <a:p>
                      <a:r>
                        <a:rPr lang="tr-TR" dirty="0"/>
                        <a:t>100</a:t>
                      </a:r>
                    </a:p>
                  </a:txBody>
                  <a:tcPr/>
                </a:tc>
                <a:tc>
                  <a:txBody>
                    <a:bodyPr/>
                    <a:lstStyle/>
                    <a:p>
                      <a:r>
                        <a:rPr lang="tr-TR" dirty="0"/>
                        <a:t>4</a:t>
                      </a:r>
                    </a:p>
                  </a:txBody>
                  <a:tcPr/>
                </a:tc>
                <a:tc>
                  <a:txBody>
                    <a:bodyPr/>
                    <a:lstStyle/>
                    <a:p>
                      <a:endParaRPr lang="tr-TR"/>
                    </a:p>
                  </a:txBody>
                  <a:tcPr/>
                </a:tc>
                <a:tc>
                  <a:txBody>
                    <a:bodyPr/>
                    <a:lstStyle/>
                    <a:p>
                      <a:endParaRPr lang="tr-TR"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58608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Gerçek Kodlu GA</a:t>
            </a:r>
          </a:p>
        </p:txBody>
      </p:sp>
      <p:sp>
        <p:nvSpPr>
          <p:cNvPr id="3" name="İçerik Yer Tutucusu 2"/>
          <p:cNvSpPr>
            <a:spLocks noGrp="1"/>
          </p:cNvSpPr>
          <p:nvPr>
            <p:ph idx="1"/>
          </p:nvPr>
        </p:nvSpPr>
        <p:spPr/>
        <p:txBody>
          <a:bodyPr/>
          <a:lstStyle/>
          <a:p>
            <a:pPr algn="just"/>
            <a:r>
              <a:rPr lang="tr-TR" dirty="0"/>
              <a:t>Değişken değerler kodlanmadan olduğu gibi tutulur.</a:t>
            </a:r>
          </a:p>
          <a:p>
            <a:pPr algn="just"/>
            <a:r>
              <a:rPr lang="tr-TR" dirty="0"/>
              <a:t>Değişken aralıkları ve değişken sayısı çok fazla ise Gerçek Kodlu GA kullanılabilir.</a:t>
            </a:r>
          </a:p>
          <a:p>
            <a:pPr algn="just"/>
            <a:r>
              <a:rPr lang="tr-TR" dirty="0"/>
              <a:t>Gerçek Kodlu </a:t>
            </a:r>
            <a:r>
              <a:rPr lang="tr-TR" dirty="0" err="1"/>
              <a:t>GA’da</a:t>
            </a:r>
            <a:r>
              <a:rPr lang="tr-TR" dirty="0"/>
              <a:t> değişkenler liste veya dizi içerisinde kendi değerlerinde kodlanmamış halde tutulur.</a:t>
            </a:r>
          </a:p>
          <a:p>
            <a:pPr algn="just"/>
            <a:r>
              <a:rPr lang="tr-TR" dirty="0"/>
              <a:t>Bütün işlemler kod çözme işlemi gerekmeksizin yapılabilir.</a:t>
            </a:r>
          </a:p>
          <a:p>
            <a:pPr algn="just"/>
            <a:r>
              <a:rPr lang="tr-TR" dirty="0"/>
              <a:t>x=1, y=3 ve z=7 değerine sahip bir kromozomun gen yapısı {1,3,7} şeklinde bir dizi veya liste olur.</a:t>
            </a:r>
          </a:p>
          <a:p>
            <a:pPr marL="0" indent="0" algn="just">
              <a:buNone/>
            </a:pPr>
            <a:endParaRPr lang="tr-TR" dirty="0"/>
          </a:p>
        </p:txBody>
      </p:sp>
    </p:spTree>
    <p:extLst>
      <p:ext uri="{BB962C8B-B14F-4D97-AF65-F5344CB8AC3E}">
        <p14:creationId xmlns:p14="http://schemas.microsoft.com/office/powerpoint/2010/main" val="2834428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Algoritma Adımları</a:t>
            </a:r>
          </a:p>
        </p:txBody>
      </p:sp>
      <p:sp>
        <p:nvSpPr>
          <p:cNvPr id="3" name="İçerik Yer Tutucusu 2"/>
          <p:cNvSpPr>
            <a:spLocks noGrp="1"/>
          </p:cNvSpPr>
          <p:nvPr>
            <p:ph idx="1"/>
          </p:nvPr>
        </p:nvSpPr>
        <p:spPr>
          <a:xfrm>
            <a:off x="2589212" y="1553593"/>
            <a:ext cx="8915400" cy="4980372"/>
          </a:xfrm>
        </p:spPr>
        <p:txBody>
          <a:bodyPr>
            <a:normAutofit/>
          </a:bodyPr>
          <a:lstStyle/>
          <a:p>
            <a:pPr algn="just"/>
            <a:r>
              <a:rPr lang="tr-TR" dirty="0"/>
              <a:t>Başlangıç popülasyonu oluşturulması</a:t>
            </a:r>
          </a:p>
          <a:p>
            <a:pPr algn="just"/>
            <a:r>
              <a:rPr lang="tr-TR" dirty="0"/>
              <a:t>Amaç fonksiyonuna göre her bir kromozomun uygunluk değeri hesaplanır.</a:t>
            </a:r>
          </a:p>
          <a:p>
            <a:pPr algn="just"/>
            <a:r>
              <a:rPr lang="tr-TR" dirty="0"/>
              <a:t>Popülasyonun bir kısmı (seçim türüne göre değişiklik gösterir) seçim işlemi uygulanarak çaprazlama için havuza gönderilir.</a:t>
            </a:r>
          </a:p>
          <a:p>
            <a:pPr algn="just"/>
            <a:r>
              <a:rPr lang="tr-TR" dirty="0"/>
              <a:t>Popülasyondaki kromozom sayısı kadar havuzdaki bireylerden seçilerek çaprazlama ile yeni bireyler oluşturulur ve popülasyona eklenir.</a:t>
            </a:r>
          </a:p>
          <a:p>
            <a:pPr algn="just"/>
            <a:r>
              <a:rPr lang="tr-TR" dirty="0"/>
              <a:t>Oluşturulan yeni bireylerin her bir değişkeni için mutasyon oranına göre mutasyon işlemi uygulanır.</a:t>
            </a:r>
          </a:p>
          <a:p>
            <a:pPr algn="just"/>
            <a:r>
              <a:rPr lang="tr-TR" dirty="0"/>
              <a:t>Durdurma kriterine erişilip erişilmediği kontrol edilir. Erişilmediyse algoritma 2. adımdan devam eder.</a:t>
            </a:r>
          </a:p>
          <a:p>
            <a:pPr algn="just"/>
            <a:r>
              <a:rPr lang="tr-TR" dirty="0"/>
              <a:t>Durdurma kriterine erişilmişse  algoritma durdurulur ve o ana kadar elde edilmiş en iyi sonuç kullanıcıya bildirilir.</a:t>
            </a:r>
          </a:p>
        </p:txBody>
      </p:sp>
    </p:spTree>
    <p:extLst>
      <p:ext uri="{BB962C8B-B14F-4D97-AF65-F5344CB8AC3E}">
        <p14:creationId xmlns:p14="http://schemas.microsoft.com/office/powerpoint/2010/main" val="1983244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Seçim İşlemi</a:t>
            </a:r>
          </a:p>
        </p:txBody>
      </p:sp>
      <p:sp>
        <p:nvSpPr>
          <p:cNvPr id="3" name="İçerik Yer Tutucusu 2"/>
          <p:cNvSpPr>
            <a:spLocks noGrp="1"/>
          </p:cNvSpPr>
          <p:nvPr>
            <p:ph idx="1"/>
          </p:nvPr>
        </p:nvSpPr>
        <p:spPr>
          <a:xfrm>
            <a:off x="2589212" y="1393794"/>
            <a:ext cx="8915400" cy="4802820"/>
          </a:xfrm>
        </p:spPr>
        <p:txBody>
          <a:bodyPr>
            <a:normAutofit/>
          </a:bodyPr>
          <a:lstStyle/>
          <a:p>
            <a:pPr algn="just"/>
            <a:r>
              <a:rPr lang="tr-TR" dirty="0"/>
              <a:t>Popülasyon içerisinde bütün kromozomların seçilmesi gelecek </a:t>
            </a:r>
            <a:r>
              <a:rPr lang="tr-TR" dirty="0" err="1"/>
              <a:t>nesile</a:t>
            </a:r>
            <a:r>
              <a:rPr lang="tr-TR" dirty="0"/>
              <a:t> çok fazla katkısı olmamaktadır.</a:t>
            </a:r>
          </a:p>
          <a:p>
            <a:pPr algn="just"/>
            <a:r>
              <a:rPr lang="tr-TR" dirty="0"/>
              <a:t>Sadece en iyi olan kromozomlar seçilerek kötü sonuçların elenmesi sağlanmalıdır. Kromozom olarak en uygun olanı hayatta kalmalı diğerleri de yok olmalıdır.</a:t>
            </a:r>
          </a:p>
          <a:p>
            <a:r>
              <a:rPr lang="tr-TR" dirty="0"/>
              <a:t>Birçok seçim stratejisi bulunmaktadır bunlar aşağıda verilmiştir.</a:t>
            </a:r>
          </a:p>
          <a:p>
            <a:pPr lvl="1"/>
            <a:r>
              <a:rPr lang="tr-TR" i="1" dirty="0"/>
              <a:t>Rastgele seçim </a:t>
            </a:r>
          </a:p>
          <a:p>
            <a:pPr lvl="1"/>
            <a:r>
              <a:rPr lang="tr-TR" dirty="0"/>
              <a:t>Ağırlıklı seçim</a:t>
            </a:r>
          </a:p>
          <a:p>
            <a:pPr lvl="1"/>
            <a:r>
              <a:rPr lang="tr-TR" dirty="0"/>
              <a:t>Ağırlıklı rastgele seçim</a:t>
            </a:r>
          </a:p>
          <a:p>
            <a:pPr lvl="1"/>
            <a:r>
              <a:rPr lang="tr-TR" dirty="0"/>
              <a:t>Eşik değer seçim</a:t>
            </a:r>
          </a:p>
          <a:p>
            <a:pPr lvl="1"/>
            <a:r>
              <a:rPr lang="tr-TR" dirty="0"/>
              <a:t>Rulet tekerleği seçim</a:t>
            </a:r>
          </a:p>
          <a:p>
            <a:pPr lvl="1"/>
            <a:r>
              <a:rPr lang="tr-TR" dirty="0"/>
              <a:t>Turnuva Seçimi</a:t>
            </a:r>
          </a:p>
          <a:p>
            <a:pPr lvl="1"/>
            <a:r>
              <a:rPr lang="tr-TR" dirty="0"/>
              <a:t>Seçkinlik(</a:t>
            </a:r>
            <a:r>
              <a:rPr lang="tr-TR" dirty="0" err="1"/>
              <a:t>Elitizm</a:t>
            </a:r>
            <a:r>
              <a:rPr lang="tr-TR" dirty="0"/>
              <a:t>)</a:t>
            </a:r>
          </a:p>
          <a:p>
            <a:endParaRPr lang="tr-TR" dirty="0"/>
          </a:p>
        </p:txBody>
      </p:sp>
    </p:spTree>
    <p:extLst>
      <p:ext uri="{BB962C8B-B14F-4D97-AF65-F5344CB8AC3E}">
        <p14:creationId xmlns:p14="http://schemas.microsoft.com/office/powerpoint/2010/main" val="3403653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Seçim İşlemi</a:t>
            </a:r>
          </a:p>
        </p:txBody>
      </p:sp>
      <p:sp>
        <p:nvSpPr>
          <p:cNvPr id="3" name="İçerik Yer Tutucusu 2"/>
          <p:cNvSpPr>
            <a:spLocks noGrp="1"/>
          </p:cNvSpPr>
          <p:nvPr>
            <p:ph idx="1"/>
          </p:nvPr>
        </p:nvSpPr>
        <p:spPr>
          <a:xfrm>
            <a:off x="2589212" y="1384917"/>
            <a:ext cx="8915400" cy="4980372"/>
          </a:xfrm>
        </p:spPr>
        <p:txBody>
          <a:bodyPr/>
          <a:lstStyle/>
          <a:p>
            <a:pPr algn="just"/>
            <a:r>
              <a:rPr lang="tr-TR" b="1" dirty="0"/>
              <a:t>Rastgele Seçim: </a:t>
            </a:r>
            <a:r>
              <a:rPr lang="tr-TR" dirty="0"/>
              <a:t>Kromozomlar 1 den başlayarak havuz adedince (popülasyon boyutu/4) ‘e kadar sıralanır.</a:t>
            </a:r>
          </a:p>
          <a:p>
            <a:pPr algn="just"/>
            <a:r>
              <a:rPr lang="tr-TR" dirty="0"/>
              <a:t>Daha sonra havuz boyutu adedince rastgele sayı oluşturulur ve bu sayılar havuz boyutu ile çarpılarak bir üst tamsayıya yuvarlanır. Örneğin üretilen 6 adet sayı </a:t>
            </a:r>
            <a:r>
              <a:rPr lang="es-ES" dirty="0"/>
              <a:t>0.1535, 0.6781, 0.0872, 0.1936, 0.7021 ve 0.3933</a:t>
            </a:r>
            <a:r>
              <a:rPr lang="tr-TR" dirty="0"/>
              <a:t> olsun. Bu sayılar 6 ile çarpılıp yuvarlandığında (1, 5), (1, 2) ve (5, 3) sayı çiftleri elde edilir. </a:t>
            </a:r>
          </a:p>
          <a:p>
            <a:pPr algn="just"/>
            <a:r>
              <a:rPr lang="tr-TR" dirty="0"/>
              <a:t>Buna göre kromozom1-kromozom5, kromozom1-kromozom2 ve kromozom5-kromozom3 eşleştirilecektir.</a:t>
            </a:r>
          </a:p>
          <a:p>
            <a:pPr algn="just"/>
            <a:r>
              <a:rPr lang="tr-TR" b="1" dirty="0"/>
              <a:t>Ağırlıklı seçim: </a:t>
            </a:r>
            <a:r>
              <a:rPr lang="tr-TR" dirty="0"/>
              <a:t>Kromozomlar uygunluk değerlerine göre en iyi çözüm üstte olacak şekilde sıralanır (büyükten küçüğe yada küçükten büyüğe). </a:t>
            </a:r>
          </a:p>
          <a:p>
            <a:pPr algn="just"/>
            <a:r>
              <a:rPr lang="tr-TR" dirty="0"/>
              <a:t>Popülasyonun en iyi yarısı havuz için tutulurken geriye kalan kısmı atılır. Elimizde kalan havuzun en iyi yarısı seçim için hazırlanırken diğer yarısı ise havuza alınmaz ancak bir sonraki iterasyonda kullanılır yani tamamen yok edilmez.</a:t>
            </a:r>
          </a:p>
        </p:txBody>
      </p:sp>
    </p:spTree>
    <p:extLst>
      <p:ext uri="{BB962C8B-B14F-4D97-AF65-F5344CB8AC3E}">
        <p14:creationId xmlns:p14="http://schemas.microsoft.com/office/powerpoint/2010/main" val="2724446695"/>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1570</TotalTime>
  <Words>3290</Words>
  <Application>Microsoft Office PowerPoint</Application>
  <PresentationFormat>Geniş ekran</PresentationFormat>
  <Paragraphs>463</Paragraphs>
  <Slides>33</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33</vt:i4>
      </vt:variant>
    </vt:vector>
  </HeadingPairs>
  <TitlesOfParts>
    <vt:vector size="38" baseType="lpstr">
      <vt:lpstr>Arial</vt:lpstr>
      <vt:lpstr>Cambria Math</vt:lpstr>
      <vt:lpstr>Century Gothic</vt:lpstr>
      <vt:lpstr>Wingdings 3</vt:lpstr>
      <vt:lpstr>Duman</vt:lpstr>
      <vt:lpstr>Genetik Algoritma</vt:lpstr>
      <vt:lpstr>Nedir?</vt:lpstr>
      <vt:lpstr>Kavramlar</vt:lpstr>
      <vt:lpstr>Gen</vt:lpstr>
      <vt:lpstr>İki Kodlu (Binary) GA</vt:lpstr>
      <vt:lpstr>Gerçek Kodlu GA</vt:lpstr>
      <vt:lpstr>Algoritma Adımları</vt:lpstr>
      <vt:lpstr>Seçim İşlemi</vt:lpstr>
      <vt:lpstr>Seçim İşlemi</vt:lpstr>
      <vt:lpstr>Seçim İşlemi</vt:lpstr>
      <vt:lpstr>Seçim İşlemi</vt:lpstr>
      <vt:lpstr>Çaprazlama</vt:lpstr>
      <vt:lpstr>Mutasyon</vt:lpstr>
      <vt:lpstr>Örnek:</vt:lpstr>
      <vt:lpstr>Örnek:</vt:lpstr>
      <vt:lpstr>Örnek:</vt:lpstr>
      <vt:lpstr>Örnek:</vt:lpstr>
      <vt:lpstr>Örnek:</vt:lpstr>
      <vt:lpstr>Örnek 2:İki Değişken içeren denklem</vt:lpstr>
      <vt:lpstr>Örnek 2:İki Değişken içeren denklem</vt:lpstr>
      <vt:lpstr>Örnek 2:İki Değişken içeren denklem</vt:lpstr>
      <vt:lpstr>Örnek 2:İki Değişken içeren denklem</vt:lpstr>
      <vt:lpstr>Örnek 2:İki Değişken içeren denklem</vt:lpstr>
      <vt:lpstr>Örnek 2:İki Değişken içeren denklem</vt:lpstr>
      <vt:lpstr>Örnek 2:İki Değişken içeren denklem</vt:lpstr>
      <vt:lpstr>Örnek 2:İki Değişken içeren denklem</vt:lpstr>
      <vt:lpstr>Örnek 2:İki Değişken içeren denklem</vt:lpstr>
      <vt:lpstr>Örnek 2:İki Değişken içeren denklem</vt:lpstr>
      <vt:lpstr>Örnek 2:İki Değişken içeren denklem</vt:lpstr>
      <vt:lpstr>Örnek 2:İki Değişken içeren denklem</vt:lpstr>
      <vt:lpstr>Örnek 2:İki Değişken içeren denklem</vt:lpstr>
      <vt:lpstr>Örnek 3: Gerçek Kodlu Genetik Algoritma</vt:lpstr>
      <vt:lpstr>Örnek 3: Gerçek Kodlu Genetik Algoritma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Genetik Algoritma</dc:title>
  <dc:creator>HH</dc:creator>
  <cp:lastModifiedBy>Hüseyin Demirci</cp:lastModifiedBy>
  <cp:revision>86</cp:revision>
  <dcterms:created xsi:type="dcterms:W3CDTF">2016-10-03T12:06:35Z</dcterms:created>
  <dcterms:modified xsi:type="dcterms:W3CDTF">2021-12-13T18:23:38Z</dcterms:modified>
</cp:coreProperties>
</file>