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68" y="11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320441-E43D-4955-B7C3-9ECC66C7026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tr-TR"/>
        </a:p>
      </dgm:t>
    </dgm:pt>
    <dgm:pt modelId="{A5EA8A15-B591-468A-9839-0ED13802A82B}">
      <dgm:prSet phldrT="[Metin]"/>
      <dgm:spPr/>
      <dgm:t>
        <a:bodyPr/>
        <a:lstStyle/>
        <a:p>
          <a:r>
            <a:rPr lang="tr-TR" dirty="0" smtClean="0"/>
            <a:t>Uygunluk Değeri Hesabı</a:t>
          </a:r>
          <a:endParaRPr lang="tr-TR" dirty="0"/>
        </a:p>
      </dgm:t>
    </dgm:pt>
    <dgm:pt modelId="{F33E9B08-9121-4893-ABBD-2FB9707D243E}" type="parTrans" cxnId="{6C11F566-9FE8-4C36-8303-4A53468215D8}">
      <dgm:prSet/>
      <dgm:spPr/>
      <dgm:t>
        <a:bodyPr/>
        <a:lstStyle/>
        <a:p>
          <a:endParaRPr lang="tr-TR"/>
        </a:p>
      </dgm:t>
    </dgm:pt>
    <dgm:pt modelId="{D440D284-EE46-4615-9EBC-386224B57415}" type="sibTrans" cxnId="{6C11F566-9FE8-4C36-8303-4A53468215D8}">
      <dgm:prSet/>
      <dgm:spPr/>
      <dgm:t>
        <a:bodyPr/>
        <a:lstStyle/>
        <a:p>
          <a:endParaRPr lang="tr-TR"/>
        </a:p>
      </dgm:t>
    </dgm:pt>
    <dgm:pt modelId="{B5DCE2A6-FBBD-4E87-AEED-3D54C5189A71}">
      <dgm:prSet phldrT="[Metin]"/>
      <dgm:spPr/>
      <dgm:t>
        <a:bodyPr/>
        <a:lstStyle/>
        <a:p>
          <a:r>
            <a:rPr lang="tr-TR" dirty="0" smtClean="0"/>
            <a:t>Küresel Arama</a:t>
          </a:r>
          <a:endParaRPr lang="tr-TR" dirty="0"/>
        </a:p>
      </dgm:t>
    </dgm:pt>
    <dgm:pt modelId="{2235C790-9DE9-485E-A02B-89AD8F55F2F7}" type="parTrans" cxnId="{41B77B8D-7FC4-4C70-AFC7-0FC0391DD456}">
      <dgm:prSet/>
      <dgm:spPr/>
      <dgm:t>
        <a:bodyPr/>
        <a:lstStyle/>
        <a:p>
          <a:endParaRPr lang="tr-TR"/>
        </a:p>
      </dgm:t>
    </dgm:pt>
    <dgm:pt modelId="{BB57592C-7104-4961-B49D-4805BD5CAE61}" type="sibTrans" cxnId="{41B77B8D-7FC4-4C70-AFC7-0FC0391DD456}">
      <dgm:prSet/>
      <dgm:spPr/>
      <dgm:t>
        <a:bodyPr/>
        <a:lstStyle/>
        <a:p>
          <a:endParaRPr lang="tr-TR"/>
        </a:p>
      </dgm:t>
    </dgm:pt>
    <dgm:pt modelId="{C9248F5C-8113-4C43-923C-A58944A92865}">
      <dgm:prSet phldrT="[Metin]"/>
      <dgm:spPr/>
      <dgm:t>
        <a:bodyPr/>
        <a:lstStyle/>
        <a:p>
          <a:r>
            <a:rPr lang="tr-TR" dirty="0" smtClean="0"/>
            <a:t>Yerel Arama</a:t>
          </a:r>
          <a:endParaRPr lang="tr-TR" dirty="0"/>
        </a:p>
      </dgm:t>
    </dgm:pt>
    <dgm:pt modelId="{CD9A92FC-E8AC-4336-815B-3EE838BEEFDA}" type="parTrans" cxnId="{89303D51-B6A2-402C-9CC0-FB788B33D66C}">
      <dgm:prSet/>
      <dgm:spPr/>
      <dgm:t>
        <a:bodyPr/>
        <a:lstStyle/>
        <a:p>
          <a:endParaRPr lang="tr-TR"/>
        </a:p>
      </dgm:t>
    </dgm:pt>
    <dgm:pt modelId="{314F2FC9-4AAD-4D06-84E7-DFCCB13E49B9}" type="sibTrans" cxnId="{89303D51-B6A2-402C-9CC0-FB788B33D66C}">
      <dgm:prSet/>
      <dgm:spPr/>
      <dgm:t>
        <a:bodyPr/>
        <a:lstStyle/>
        <a:p>
          <a:endParaRPr lang="tr-TR"/>
        </a:p>
      </dgm:t>
    </dgm:pt>
    <dgm:pt modelId="{B1F39CAD-A952-4FE9-AEAF-8A23AEB3433A}">
      <dgm:prSet phldrT="[Metin]"/>
      <dgm:spPr/>
      <dgm:t>
        <a:bodyPr/>
        <a:lstStyle/>
        <a:p>
          <a:r>
            <a:rPr lang="tr-TR" dirty="0" smtClean="0"/>
            <a:t>Yönelme Eğilimi</a:t>
          </a:r>
          <a:endParaRPr lang="tr-TR" dirty="0"/>
        </a:p>
      </dgm:t>
    </dgm:pt>
    <dgm:pt modelId="{D43086BB-5DFC-4280-B4BA-2E1EF61E4BF5}" type="parTrans" cxnId="{BC2C6C77-D1C4-4C6F-8DE8-F65136C3CD4A}">
      <dgm:prSet/>
      <dgm:spPr/>
      <dgm:t>
        <a:bodyPr/>
        <a:lstStyle/>
        <a:p>
          <a:endParaRPr lang="tr-TR"/>
        </a:p>
      </dgm:t>
    </dgm:pt>
    <dgm:pt modelId="{7424FF60-253C-40E6-84B5-76D946B064BF}" type="sibTrans" cxnId="{BC2C6C77-D1C4-4C6F-8DE8-F65136C3CD4A}">
      <dgm:prSet/>
      <dgm:spPr/>
      <dgm:t>
        <a:bodyPr/>
        <a:lstStyle/>
        <a:p>
          <a:endParaRPr lang="tr-TR"/>
        </a:p>
      </dgm:t>
    </dgm:pt>
    <dgm:pt modelId="{382B00E0-977F-4B2C-B0E7-A0E38D8DDD06}">
      <dgm:prSet phldrT="[Metin]"/>
      <dgm:spPr/>
      <dgm:t>
        <a:bodyPr/>
        <a:lstStyle/>
        <a:p>
          <a:r>
            <a:rPr lang="tr-TR" dirty="0" smtClean="0"/>
            <a:t>Durdurma Kriteri Kontrolü</a:t>
          </a:r>
          <a:endParaRPr lang="tr-TR" dirty="0"/>
        </a:p>
      </dgm:t>
    </dgm:pt>
    <dgm:pt modelId="{BD0AB57E-0DF6-4877-9C49-74F0EA81A6BB}" type="parTrans" cxnId="{4AA49362-9717-44E7-8A38-CC8021075120}">
      <dgm:prSet/>
      <dgm:spPr/>
      <dgm:t>
        <a:bodyPr/>
        <a:lstStyle/>
        <a:p>
          <a:endParaRPr lang="tr-TR"/>
        </a:p>
      </dgm:t>
    </dgm:pt>
    <dgm:pt modelId="{771DCC2A-188E-433F-B230-47EA53467598}" type="sibTrans" cxnId="{4AA49362-9717-44E7-8A38-CC8021075120}">
      <dgm:prSet/>
      <dgm:spPr/>
      <dgm:t>
        <a:bodyPr/>
        <a:lstStyle/>
        <a:p>
          <a:endParaRPr lang="tr-TR"/>
        </a:p>
      </dgm:t>
    </dgm:pt>
    <dgm:pt modelId="{F5D662B8-5823-422B-BB9B-2BDAA178531E}" type="pres">
      <dgm:prSet presAssocID="{B0320441-E43D-4955-B7C3-9ECC66C7026F}" presName="cycle" presStyleCnt="0">
        <dgm:presLayoutVars>
          <dgm:dir/>
          <dgm:resizeHandles val="exact"/>
        </dgm:presLayoutVars>
      </dgm:prSet>
      <dgm:spPr/>
      <dgm:t>
        <a:bodyPr/>
        <a:lstStyle/>
        <a:p>
          <a:endParaRPr lang="tr-TR"/>
        </a:p>
      </dgm:t>
    </dgm:pt>
    <dgm:pt modelId="{30A44B4F-CFE6-422E-AD29-804FD96A840D}" type="pres">
      <dgm:prSet presAssocID="{B5DCE2A6-FBBD-4E87-AEED-3D54C5189A71}" presName="node" presStyleLbl="node1" presStyleIdx="0" presStyleCnt="5">
        <dgm:presLayoutVars>
          <dgm:bulletEnabled val="1"/>
        </dgm:presLayoutVars>
      </dgm:prSet>
      <dgm:spPr/>
      <dgm:t>
        <a:bodyPr/>
        <a:lstStyle/>
        <a:p>
          <a:endParaRPr lang="tr-TR"/>
        </a:p>
      </dgm:t>
    </dgm:pt>
    <dgm:pt modelId="{278F399A-6795-4706-A9FE-EA76077B2FAD}" type="pres">
      <dgm:prSet presAssocID="{B5DCE2A6-FBBD-4E87-AEED-3D54C5189A71}" presName="spNode" presStyleCnt="0"/>
      <dgm:spPr/>
    </dgm:pt>
    <dgm:pt modelId="{7B1E51FA-84F8-46B2-B850-0894A431D241}" type="pres">
      <dgm:prSet presAssocID="{BB57592C-7104-4961-B49D-4805BD5CAE61}" presName="sibTrans" presStyleLbl="sibTrans1D1" presStyleIdx="0" presStyleCnt="5"/>
      <dgm:spPr/>
      <dgm:t>
        <a:bodyPr/>
        <a:lstStyle/>
        <a:p>
          <a:endParaRPr lang="tr-TR"/>
        </a:p>
      </dgm:t>
    </dgm:pt>
    <dgm:pt modelId="{7FD7D29F-685C-4ABB-849E-F0A2BB27D924}" type="pres">
      <dgm:prSet presAssocID="{C9248F5C-8113-4C43-923C-A58944A92865}" presName="node" presStyleLbl="node1" presStyleIdx="1" presStyleCnt="5" custRadScaleRad="99103" custRadScaleInc="2999">
        <dgm:presLayoutVars>
          <dgm:bulletEnabled val="1"/>
        </dgm:presLayoutVars>
      </dgm:prSet>
      <dgm:spPr/>
      <dgm:t>
        <a:bodyPr/>
        <a:lstStyle/>
        <a:p>
          <a:endParaRPr lang="tr-TR"/>
        </a:p>
      </dgm:t>
    </dgm:pt>
    <dgm:pt modelId="{0858CBE3-3ED5-4420-85BC-3D25214E97C1}" type="pres">
      <dgm:prSet presAssocID="{C9248F5C-8113-4C43-923C-A58944A92865}" presName="spNode" presStyleCnt="0"/>
      <dgm:spPr/>
    </dgm:pt>
    <dgm:pt modelId="{B61D6C7A-7BFB-44CA-A37C-E2377562DF9D}" type="pres">
      <dgm:prSet presAssocID="{314F2FC9-4AAD-4D06-84E7-DFCCB13E49B9}" presName="sibTrans" presStyleLbl="sibTrans1D1" presStyleIdx="1" presStyleCnt="5"/>
      <dgm:spPr/>
      <dgm:t>
        <a:bodyPr/>
        <a:lstStyle/>
        <a:p>
          <a:endParaRPr lang="tr-TR"/>
        </a:p>
      </dgm:t>
    </dgm:pt>
    <dgm:pt modelId="{F1C96CC2-B1E0-4E13-9249-E31056EA0190}" type="pres">
      <dgm:prSet presAssocID="{B1F39CAD-A952-4FE9-AEAF-8A23AEB3433A}" presName="node" presStyleLbl="node1" presStyleIdx="2" presStyleCnt="5">
        <dgm:presLayoutVars>
          <dgm:bulletEnabled val="1"/>
        </dgm:presLayoutVars>
      </dgm:prSet>
      <dgm:spPr/>
      <dgm:t>
        <a:bodyPr/>
        <a:lstStyle/>
        <a:p>
          <a:endParaRPr lang="tr-TR"/>
        </a:p>
      </dgm:t>
    </dgm:pt>
    <dgm:pt modelId="{EF500A8B-EE2C-4D0B-9A3A-C045DB96A4B7}" type="pres">
      <dgm:prSet presAssocID="{B1F39CAD-A952-4FE9-AEAF-8A23AEB3433A}" presName="spNode" presStyleCnt="0"/>
      <dgm:spPr/>
    </dgm:pt>
    <dgm:pt modelId="{3D8508A9-FD17-4F66-B532-CE98DF791A19}" type="pres">
      <dgm:prSet presAssocID="{7424FF60-253C-40E6-84B5-76D946B064BF}" presName="sibTrans" presStyleLbl="sibTrans1D1" presStyleIdx="2" presStyleCnt="5"/>
      <dgm:spPr/>
      <dgm:t>
        <a:bodyPr/>
        <a:lstStyle/>
        <a:p>
          <a:endParaRPr lang="tr-TR"/>
        </a:p>
      </dgm:t>
    </dgm:pt>
    <dgm:pt modelId="{B52DD2F2-2ACF-47BA-A778-92A8989746F4}" type="pres">
      <dgm:prSet presAssocID="{382B00E0-977F-4B2C-B0E7-A0E38D8DDD06}" presName="node" presStyleLbl="node1" presStyleIdx="3" presStyleCnt="5">
        <dgm:presLayoutVars>
          <dgm:bulletEnabled val="1"/>
        </dgm:presLayoutVars>
      </dgm:prSet>
      <dgm:spPr/>
      <dgm:t>
        <a:bodyPr/>
        <a:lstStyle/>
        <a:p>
          <a:endParaRPr lang="tr-TR"/>
        </a:p>
      </dgm:t>
    </dgm:pt>
    <dgm:pt modelId="{6E70D926-A084-4E84-A8CE-E7E7299067E1}" type="pres">
      <dgm:prSet presAssocID="{382B00E0-977F-4B2C-B0E7-A0E38D8DDD06}" presName="spNode" presStyleCnt="0"/>
      <dgm:spPr/>
    </dgm:pt>
    <dgm:pt modelId="{2AA130B8-D5D6-4F5B-AE71-D8182A4AB196}" type="pres">
      <dgm:prSet presAssocID="{771DCC2A-188E-433F-B230-47EA53467598}" presName="sibTrans" presStyleLbl="sibTrans1D1" presStyleIdx="3" presStyleCnt="5"/>
      <dgm:spPr/>
      <dgm:t>
        <a:bodyPr/>
        <a:lstStyle/>
        <a:p>
          <a:endParaRPr lang="tr-TR"/>
        </a:p>
      </dgm:t>
    </dgm:pt>
    <dgm:pt modelId="{6E12DC9C-6BD0-4342-86FE-C62A76C5519E}" type="pres">
      <dgm:prSet presAssocID="{A5EA8A15-B591-468A-9839-0ED13802A82B}" presName="node" presStyleLbl="node1" presStyleIdx="4" presStyleCnt="5">
        <dgm:presLayoutVars>
          <dgm:bulletEnabled val="1"/>
        </dgm:presLayoutVars>
      </dgm:prSet>
      <dgm:spPr/>
      <dgm:t>
        <a:bodyPr/>
        <a:lstStyle/>
        <a:p>
          <a:endParaRPr lang="tr-TR"/>
        </a:p>
      </dgm:t>
    </dgm:pt>
    <dgm:pt modelId="{CB47CD45-F3DB-483E-B748-65AADDA98550}" type="pres">
      <dgm:prSet presAssocID="{A5EA8A15-B591-468A-9839-0ED13802A82B}" presName="spNode" presStyleCnt="0"/>
      <dgm:spPr/>
    </dgm:pt>
    <dgm:pt modelId="{A7BDDF50-0803-4E04-A559-D1B70DFBFDFD}" type="pres">
      <dgm:prSet presAssocID="{D440D284-EE46-4615-9EBC-386224B57415}" presName="sibTrans" presStyleLbl="sibTrans1D1" presStyleIdx="4" presStyleCnt="5"/>
      <dgm:spPr/>
      <dgm:t>
        <a:bodyPr/>
        <a:lstStyle/>
        <a:p>
          <a:endParaRPr lang="tr-TR"/>
        </a:p>
      </dgm:t>
    </dgm:pt>
  </dgm:ptLst>
  <dgm:cxnLst>
    <dgm:cxn modelId="{6884BF3F-3F99-48D5-AC76-338829704AF7}" type="presOf" srcId="{C9248F5C-8113-4C43-923C-A58944A92865}" destId="{7FD7D29F-685C-4ABB-849E-F0A2BB27D924}" srcOrd="0" destOrd="0" presId="urn:microsoft.com/office/officeart/2005/8/layout/cycle5"/>
    <dgm:cxn modelId="{46E63C1E-9172-43BE-947F-096062F2D2D8}" type="presOf" srcId="{BB57592C-7104-4961-B49D-4805BD5CAE61}" destId="{7B1E51FA-84F8-46B2-B850-0894A431D241}" srcOrd="0" destOrd="0" presId="urn:microsoft.com/office/officeart/2005/8/layout/cycle5"/>
    <dgm:cxn modelId="{B37CE2D7-F8F2-4C91-B5A3-A28C1AF9E4A9}" type="presOf" srcId="{382B00E0-977F-4B2C-B0E7-A0E38D8DDD06}" destId="{B52DD2F2-2ACF-47BA-A778-92A8989746F4}" srcOrd="0" destOrd="0" presId="urn:microsoft.com/office/officeart/2005/8/layout/cycle5"/>
    <dgm:cxn modelId="{89303D51-B6A2-402C-9CC0-FB788B33D66C}" srcId="{B0320441-E43D-4955-B7C3-9ECC66C7026F}" destId="{C9248F5C-8113-4C43-923C-A58944A92865}" srcOrd="1" destOrd="0" parTransId="{CD9A92FC-E8AC-4336-815B-3EE838BEEFDA}" sibTransId="{314F2FC9-4AAD-4D06-84E7-DFCCB13E49B9}"/>
    <dgm:cxn modelId="{F46F25D4-8497-4D3D-B5C5-FF49F56ADFBE}" type="presOf" srcId="{B0320441-E43D-4955-B7C3-9ECC66C7026F}" destId="{F5D662B8-5823-422B-BB9B-2BDAA178531E}" srcOrd="0" destOrd="0" presId="urn:microsoft.com/office/officeart/2005/8/layout/cycle5"/>
    <dgm:cxn modelId="{BC2C6C77-D1C4-4C6F-8DE8-F65136C3CD4A}" srcId="{B0320441-E43D-4955-B7C3-9ECC66C7026F}" destId="{B1F39CAD-A952-4FE9-AEAF-8A23AEB3433A}" srcOrd="2" destOrd="0" parTransId="{D43086BB-5DFC-4280-B4BA-2E1EF61E4BF5}" sibTransId="{7424FF60-253C-40E6-84B5-76D946B064BF}"/>
    <dgm:cxn modelId="{41B77B8D-7FC4-4C70-AFC7-0FC0391DD456}" srcId="{B0320441-E43D-4955-B7C3-9ECC66C7026F}" destId="{B5DCE2A6-FBBD-4E87-AEED-3D54C5189A71}" srcOrd="0" destOrd="0" parTransId="{2235C790-9DE9-485E-A02B-89AD8F55F2F7}" sibTransId="{BB57592C-7104-4961-B49D-4805BD5CAE61}"/>
    <dgm:cxn modelId="{6B50993A-FE97-45FD-B2B3-55CDB71886B4}" type="presOf" srcId="{B1F39CAD-A952-4FE9-AEAF-8A23AEB3433A}" destId="{F1C96CC2-B1E0-4E13-9249-E31056EA0190}" srcOrd="0" destOrd="0" presId="urn:microsoft.com/office/officeart/2005/8/layout/cycle5"/>
    <dgm:cxn modelId="{4AA49362-9717-44E7-8A38-CC8021075120}" srcId="{B0320441-E43D-4955-B7C3-9ECC66C7026F}" destId="{382B00E0-977F-4B2C-B0E7-A0E38D8DDD06}" srcOrd="3" destOrd="0" parTransId="{BD0AB57E-0DF6-4877-9C49-74F0EA81A6BB}" sibTransId="{771DCC2A-188E-433F-B230-47EA53467598}"/>
    <dgm:cxn modelId="{D728B090-45F7-472F-B8B4-12B226D1F4B3}" type="presOf" srcId="{314F2FC9-4AAD-4D06-84E7-DFCCB13E49B9}" destId="{B61D6C7A-7BFB-44CA-A37C-E2377562DF9D}" srcOrd="0" destOrd="0" presId="urn:microsoft.com/office/officeart/2005/8/layout/cycle5"/>
    <dgm:cxn modelId="{D60B842B-35F5-4A10-8272-071E966716D1}" type="presOf" srcId="{7424FF60-253C-40E6-84B5-76D946B064BF}" destId="{3D8508A9-FD17-4F66-B532-CE98DF791A19}" srcOrd="0" destOrd="0" presId="urn:microsoft.com/office/officeart/2005/8/layout/cycle5"/>
    <dgm:cxn modelId="{8F1D34DF-84CE-4DF7-8A6F-FA9F1637E2C2}" type="presOf" srcId="{A5EA8A15-B591-468A-9839-0ED13802A82B}" destId="{6E12DC9C-6BD0-4342-86FE-C62A76C5519E}" srcOrd="0" destOrd="0" presId="urn:microsoft.com/office/officeart/2005/8/layout/cycle5"/>
    <dgm:cxn modelId="{6C11F566-9FE8-4C36-8303-4A53468215D8}" srcId="{B0320441-E43D-4955-B7C3-9ECC66C7026F}" destId="{A5EA8A15-B591-468A-9839-0ED13802A82B}" srcOrd="4" destOrd="0" parTransId="{F33E9B08-9121-4893-ABBD-2FB9707D243E}" sibTransId="{D440D284-EE46-4615-9EBC-386224B57415}"/>
    <dgm:cxn modelId="{54BE4E38-43F7-4E7A-9AFC-2A082A3444C5}" type="presOf" srcId="{771DCC2A-188E-433F-B230-47EA53467598}" destId="{2AA130B8-D5D6-4F5B-AE71-D8182A4AB196}" srcOrd="0" destOrd="0" presId="urn:microsoft.com/office/officeart/2005/8/layout/cycle5"/>
    <dgm:cxn modelId="{1A96A3CE-D257-4B7B-9664-12DF4B03071E}" type="presOf" srcId="{B5DCE2A6-FBBD-4E87-AEED-3D54C5189A71}" destId="{30A44B4F-CFE6-422E-AD29-804FD96A840D}" srcOrd="0" destOrd="0" presId="urn:microsoft.com/office/officeart/2005/8/layout/cycle5"/>
    <dgm:cxn modelId="{82F63641-1993-47AC-92C7-1A1B8091F018}" type="presOf" srcId="{D440D284-EE46-4615-9EBC-386224B57415}" destId="{A7BDDF50-0803-4E04-A559-D1B70DFBFDFD}" srcOrd="0" destOrd="0" presId="urn:microsoft.com/office/officeart/2005/8/layout/cycle5"/>
    <dgm:cxn modelId="{88E6E3DE-6F81-4B65-B8F4-8ED3FCF79253}" type="presParOf" srcId="{F5D662B8-5823-422B-BB9B-2BDAA178531E}" destId="{30A44B4F-CFE6-422E-AD29-804FD96A840D}" srcOrd="0" destOrd="0" presId="urn:microsoft.com/office/officeart/2005/8/layout/cycle5"/>
    <dgm:cxn modelId="{3949DAC6-D9C2-4351-901F-FFB3EAB6225B}" type="presParOf" srcId="{F5D662B8-5823-422B-BB9B-2BDAA178531E}" destId="{278F399A-6795-4706-A9FE-EA76077B2FAD}" srcOrd="1" destOrd="0" presId="urn:microsoft.com/office/officeart/2005/8/layout/cycle5"/>
    <dgm:cxn modelId="{EE0212A3-1BED-42E8-9C78-EE04B5043422}" type="presParOf" srcId="{F5D662B8-5823-422B-BB9B-2BDAA178531E}" destId="{7B1E51FA-84F8-46B2-B850-0894A431D241}" srcOrd="2" destOrd="0" presId="urn:microsoft.com/office/officeart/2005/8/layout/cycle5"/>
    <dgm:cxn modelId="{B93200FF-2BC1-4385-BBF0-727486CEA9EB}" type="presParOf" srcId="{F5D662B8-5823-422B-BB9B-2BDAA178531E}" destId="{7FD7D29F-685C-4ABB-849E-F0A2BB27D924}" srcOrd="3" destOrd="0" presId="urn:microsoft.com/office/officeart/2005/8/layout/cycle5"/>
    <dgm:cxn modelId="{2730AC75-52E9-45B5-AE05-FCD5144CBFBA}" type="presParOf" srcId="{F5D662B8-5823-422B-BB9B-2BDAA178531E}" destId="{0858CBE3-3ED5-4420-85BC-3D25214E97C1}" srcOrd="4" destOrd="0" presId="urn:microsoft.com/office/officeart/2005/8/layout/cycle5"/>
    <dgm:cxn modelId="{CAC2B340-09C2-44B3-931A-194A344B6B90}" type="presParOf" srcId="{F5D662B8-5823-422B-BB9B-2BDAA178531E}" destId="{B61D6C7A-7BFB-44CA-A37C-E2377562DF9D}" srcOrd="5" destOrd="0" presId="urn:microsoft.com/office/officeart/2005/8/layout/cycle5"/>
    <dgm:cxn modelId="{B06C6B36-9EB3-48D8-BB14-CD28ADA955B0}" type="presParOf" srcId="{F5D662B8-5823-422B-BB9B-2BDAA178531E}" destId="{F1C96CC2-B1E0-4E13-9249-E31056EA0190}" srcOrd="6" destOrd="0" presId="urn:microsoft.com/office/officeart/2005/8/layout/cycle5"/>
    <dgm:cxn modelId="{F208982A-F711-4639-AA9B-69FF16339034}" type="presParOf" srcId="{F5D662B8-5823-422B-BB9B-2BDAA178531E}" destId="{EF500A8B-EE2C-4D0B-9A3A-C045DB96A4B7}" srcOrd="7" destOrd="0" presId="urn:microsoft.com/office/officeart/2005/8/layout/cycle5"/>
    <dgm:cxn modelId="{59271A77-346A-4DFF-8E39-EAC0798944F7}" type="presParOf" srcId="{F5D662B8-5823-422B-BB9B-2BDAA178531E}" destId="{3D8508A9-FD17-4F66-B532-CE98DF791A19}" srcOrd="8" destOrd="0" presId="urn:microsoft.com/office/officeart/2005/8/layout/cycle5"/>
    <dgm:cxn modelId="{764BDC9E-D18F-4C08-B3F0-09644F99C1E1}" type="presParOf" srcId="{F5D662B8-5823-422B-BB9B-2BDAA178531E}" destId="{B52DD2F2-2ACF-47BA-A778-92A8989746F4}" srcOrd="9" destOrd="0" presId="urn:microsoft.com/office/officeart/2005/8/layout/cycle5"/>
    <dgm:cxn modelId="{9948256B-401F-4415-838A-A6184FCD0E0D}" type="presParOf" srcId="{F5D662B8-5823-422B-BB9B-2BDAA178531E}" destId="{6E70D926-A084-4E84-A8CE-E7E7299067E1}" srcOrd="10" destOrd="0" presId="urn:microsoft.com/office/officeart/2005/8/layout/cycle5"/>
    <dgm:cxn modelId="{969AB079-F1DE-4C51-A673-DED2FA053C61}" type="presParOf" srcId="{F5D662B8-5823-422B-BB9B-2BDAA178531E}" destId="{2AA130B8-D5D6-4F5B-AE71-D8182A4AB196}" srcOrd="11" destOrd="0" presId="urn:microsoft.com/office/officeart/2005/8/layout/cycle5"/>
    <dgm:cxn modelId="{5AB15CCE-12FF-4BF5-9A5A-261CB16D0D2B}" type="presParOf" srcId="{F5D662B8-5823-422B-BB9B-2BDAA178531E}" destId="{6E12DC9C-6BD0-4342-86FE-C62A76C5519E}" srcOrd="12" destOrd="0" presId="urn:microsoft.com/office/officeart/2005/8/layout/cycle5"/>
    <dgm:cxn modelId="{85F9C7BA-1753-4E11-BDFE-5F2AF2112CEB}" type="presParOf" srcId="{F5D662B8-5823-422B-BB9B-2BDAA178531E}" destId="{CB47CD45-F3DB-483E-B748-65AADDA98550}" srcOrd="13" destOrd="0" presId="urn:microsoft.com/office/officeart/2005/8/layout/cycle5"/>
    <dgm:cxn modelId="{1838B3BC-D715-4E48-8499-787706E4A085}" type="presParOf" srcId="{F5D662B8-5823-422B-BB9B-2BDAA178531E}" destId="{A7BDDF50-0803-4E04-A559-D1B70DFBFDF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44B4F-CFE6-422E-AD29-804FD96A840D}">
      <dsp:nvSpPr>
        <dsp:cNvPr id="0" name=""/>
        <dsp:cNvSpPr/>
      </dsp:nvSpPr>
      <dsp:spPr>
        <a:xfrm>
          <a:off x="3052151" y="1850"/>
          <a:ext cx="1417726" cy="9215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smtClean="0"/>
            <a:t>Küresel Arama</a:t>
          </a:r>
          <a:endParaRPr lang="tr-TR" sz="1600" kern="1200" dirty="0"/>
        </a:p>
      </dsp:txBody>
      <dsp:txXfrm>
        <a:off x="3097136" y="46835"/>
        <a:ext cx="1327756" cy="831552"/>
      </dsp:txXfrm>
    </dsp:sp>
    <dsp:sp modelId="{7B1E51FA-84F8-46B2-B850-0894A431D241}">
      <dsp:nvSpPr>
        <dsp:cNvPr id="0" name=""/>
        <dsp:cNvSpPr/>
      </dsp:nvSpPr>
      <dsp:spPr>
        <a:xfrm>
          <a:off x="1891988" y="451009"/>
          <a:ext cx="3683638" cy="3683638"/>
        </a:xfrm>
        <a:custGeom>
          <a:avLst/>
          <a:gdLst/>
          <a:ahLst/>
          <a:cxnLst/>
          <a:rect l="0" t="0" r="0" b="0"/>
          <a:pathLst>
            <a:path>
              <a:moveTo>
                <a:pt x="2769221" y="250523"/>
              </a:moveTo>
              <a:arcTo wR="1841819" hR="1841819" stAng="18014010" swAng="123146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FD7D29F-685C-4ABB-849E-F0A2BB27D924}">
      <dsp:nvSpPr>
        <dsp:cNvPr id="0" name=""/>
        <dsp:cNvSpPr/>
      </dsp:nvSpPr>
      <dsp:spPr>
        <a:xfrm>
          <a:off x="4795061" y="1301472"/>
          <a:ext cx="1417726" cy="9215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smtClean="0"/>
            <a:t>Yerel Arama</a:t>
          </a:r>
          <a:endParaRPr lang="tr-TR" sz="1600" kern="1200" dirty="0"/>
        </a:p>
      </dsp:txBody>
      <dsp:txXfrm>
        <a:off x="4840046" y="1346457"/>
        <a:ext cx="1327756" cy="831552"/>
      </dsp:txXfrm>
    </dsp:sp>
    <dsp:sp modelId="{B61D6C7A-7BFB-44CA-A37C-E2377562DF9D}">
      <dsp:nvSpPr>
        <dsp:cNvPr id="0" name=""/>
        <dsp:cNvSpPr/>
      </dsp:nvSpPr>
      <dsp:spPr>
        <a:xfrm>
          <a:off x="1903829" y="485787"/>
          <a:ext cx="3683638" cy="3683638"/>
        </a:xfrm>
        <a:custGeom>
          <a:avLst/>
          <a:gdLst/>
          <a:ahLst/>
          <a:cxnLst/>
          <a:rect l="0" t="0" r="0" b="0"/>
          <a:pathLst>
            <a:path>
              <a:moveTo>
                <a:pt x="3679382" y="1966961"/>
              </a:moveTo>
              <a:arcTo wR="1841819" hR="1841819" stAng="21833757" swAng="132380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1C96CC2-B1E0-4E13-9249-E31056EA0190}">
      <dsp:nvSpPr>
        <dsp:cNvPr id="0" name=""/>
        <dsp:cNvSpPr/>
      </dsp:nvSpPr>
      <dsp:spPr>
        <a:xfrm>
          <a:off x="4134745" y="3333732"/>
          <a:ext cx="1417726" cy="9215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smtClean="0"/>
            <a:t>Yönelme Eğilimi</a:t>
          </a:r>
          <a:endParaRPr lang="tr-TR" sz="1600" kern="1200" dirty="0"/>
        </a:p>
      </dsp:txBody>
      <dsp:txXfrm>
        <a:off x="4179730" y="3378717"/>
        <a:ext cx="1327756" cy="831552"/>
      </dsp:txXfrm>
    </dsp:sp>
    <dsp:sp modelId="{3D8508A9-FD17-4F66-B532-CE98DF791A19}">
      <dsp:nvSpPr>
        <dsp:cNvPr id="0" name=""/>
        <dsp:cNvSpPr/>
      </dsp:nvSpPr>
      <dsp:spPr>
        <a:xfrm>
          <a:off x="1919195" y="462611"/>
          <a:ext cx="3683638" cy="3683638"/>
        </a:xfrm>
        <a:custGeom>
          <a:avLst/>
          <a:gdLst/>
          <a:ahLst/>
          <a:cxnLst/>
          <a:rect l="0" t="0" r="0" b="0"/>
          <a:pathLst>
            <a:path>
              <a:moveTo>
                <a:pt x="2068098" y="3669685"/>
              </a:moveTo>
              <a:arcTo wR="1841819" hR="1841819" stAng="4976582" swAng="84683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52DD2F2-2ACF-47BA-A778-92A8989746F4}">
      <dsp:nvSpPr>
        <dsp:cNvPr id="0" name=""/>
        <dsp:cNvSpPr/>
      </dsp:nvSpPr>
      <dsp:spPr>
        <a:xfrm>
          <a:off x="1969557" y="3333732"/>
          <a:ext cx="1417726" cy="9215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smtClean="0"/>
            <a:t>Durdurma Kriteri Kontrolü</a:t>
          </a:r>
          <a:endParaRPr lang="tr-TR" sz="1600" kern="1200" dirty="0"/>
        </a:p>
      </dsp:txBody>
      <dsp:txXfrm>
        <a:off x="2014542" y="3378717"/>
        <a:ext cx="1327756" cy="831552"/>
      </dsp:txXfrm>
    </dsp:sp>
    <dsp:sp modelId="{2AA130B8-D5D6-4F5B-AE71-D8182A4AB196}">
      <dsp:nvSpPr>
        <dsp:cNvPr id="0" name=""/>
        <dsp:cNvSpPr/>
      </dsp:nvSpPr>
      <dsp:spPr>
        <a:xfrm>
          <a:off x="1919195" y="462611"/>
          <a:ext cx="3683638" cy="3683638"/>
        </a:xfrm>
        <a:custGeom>
          <a:avLst/>
          <a:gdLst/>
          <a:ahLst/>
          <a:cxnLst/>
          <a:rect l="0" t="0" r="0" b="0"/>
          <a:pathLst>
            <a:path>
              <a:moveTo>
                <a:pt x="195494" y="2667599"/>
              </a:moveTo>
              <a:arcTo wR="1841819" hR="1841819" stAng="9201727" swAng="136039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6E12DC9C-6BD0-4342-86FE-C62A76C5519E}">
      <dsp:nvSpPr>
        <dsp:cNvPr id="0" name=""/>
        <dsp:cNvSpPr/>
      </dsp:nvSpPr>
      <dsp:spPr>
        <a:xfrm>
          <a:off x="1300477" y="1274516"/>
          <a:ext cx="1417726" cy="9215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dirty="0" smtClean="0"/>
            <a:t>Uygunluk Değeri Hesabı</a:t>
          </a:r>
          <a:endParaRPr lang="tr-TR" sz="1600" kern="1200" dirty="0"/>
        </a:p>
      </dsp:txBody>
      <dsp:txXfrm>
        <a:off x="1345462" y="1319501"/>
        <a:ext cx="1327756" cy="831552"/>
      </dsp:txXfrm>
    </dsp:sp>
    <dsp:sp modelId="{A7BDDF50-0803-4E04-A559-D1B70DFBFDFD}">
      <dsp:nvSpPr>
        <dsp:cNvPr id="0" name=""/>
        <dsp:cNvSpPr/>
      </dsp:nvSpPr>
      <dsp:spPr>
        <a:xfrm>
          <a:off x="1919195" y="462611"/>
          <a:ext cx="3683638" cy="3683638"/>
        </a:xfrm>
        <a:custGeom>
          <a:avLst/>
          <a:gdLst/>
          <a:ahLst/>
          <a:cxnLst/>
          <a:rect l="0" t="0" r="0" b="0"/>
          <a:pathLst>
            <a:path>
              <a:moveTo>
                <a:pt x="442927" y="643737"/>
              </a:moveTo>
              <a:arcTo wR="1841819" hR="1841819" stAng="13234706" swAng="121240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F0E00-C8A0-43B9-A812-315A061C1C69}" type="datetimeFigureOut">
              <a:rPr lang="en-US" smtClean="0"/>
              <a:t>1/1/2019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4BDD4-8C55-4F82-BF3E-08E352884D76}" type="slidenum">
              <a:rPr lang="en-US" smtClean="0"/>
              <a:t>‹#›</a:t>
            </a:fld>
            <a:endParaRPr lang="en-US"/>
          </a:p>
        </p:txBody>
      </p:sp>
    </p:spTree>
    <p:extLst>
      <p:ext uri="{BB962C8B-B14F-4D97-AF65-F5344CB8AC3E}">
        <p14:creationId xmlns:p14="http://schemas.microsoft.com/office/powerpoint/2010/main" val="140768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Optimizasyon işlemi</a:t>
            </a:r>
            <a:r>
              <a:rPr lang="tr-TR" baseline="0" dirty="0" smtClean="0"/>
              <a:t> kısaca bir denklemi maksimize veya minimize etme işlemi olarak tanımlanabilir. Bu işlemleri gerçekleştirmek için birçok algoritma türetilmiştir.  Bu algoritmalar tam sonuç elde etmek üzere tasarlandıklarından dolayı yavaş çalışırlar ve sadece çözmek için tasarlandıkları problem ile sınırlıdırlar.</a:t>
            </a:r>
          </a:p>
          <a:p>
            <a:r>
              <a:rPr lang="tr-TR" baseline="0" dirty="0" smtClean="0"/>
              <a:t>Bu tip algoritmaların yerine doğadan ilham alarak, tam sonuç vaat etmeyen tam sonuca yakın sonuçlar bulan, bu sebeple hızlı çalışan ve probleme bağlı olmayan, algoritmalar üretilmiştir ve bu algoritmalara meta sezgisel algoritmalar denmektedir.</a:t>
            </a:r>
            <a:endParaRPr lang="tr-TR" dirty="0" smtClean="0"/>
          </a:p>
          <a:p>
            <a:endParaRPr lang="tr-TR" dirty="0"/>
          </a:p>
        </p:txBody>
      </p:sp>
      <p:sp>
        <p:nvSpPr>
          <p:cNvPr id="4" name="Slayt Numarası Yer Tutucusu 3"/>
          <p:cNvSpPr>
            <a:spLocks noGrp="1"/>
          </p:cNvSpPr>
          <p:nvPr>
            <p:ph type="sldNum" sz="quarter" idx="10"/>
          </p:nvPr>
        </p:nvSpPr>
        <p:spPr/>
        <p:txBody>
          <a:bodyPr/>
          <a:lstStyle/>
          <a:p>
            <a:fld id="{59B2A71E-B4FD-4EDE-A1F9-A2FBAD9134A1}" type="slidenum">
              <a:rPr lang="tr-TR" smtClean="0"/>
              <a:t>2</a:t>
            </a:fld>
            <a:endParaRPr lang="tr-TR"/>
          </a:p>
        </p:txBody>
      </p:sp>
    </p:spTree>
    <p:extLst>
      <p:ext uri="{BB962C8B-B14F-4D97-AF65-F5344CB8AC3E}">
        <p14:creationId xmlns:p14="http://schemas.microsoft.com/office/powerpoint/2010/main" val="397034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Ajan </a:t>
            </a:r>
            <a:r>
              <a:rPr lang="tr-TR" dirty="0" smtClean="0">
                <a:sym typeface="Wingdings" panose="05000000000000000000" pitchFamily="2" charset="2"/>
              </a:rPr>
              <a:t>Aday çözüm ve a</a:t>
            </a:r>
            <a:r>
              <a:rPr lang="tr-TR" baseline="0" dirty="0" smtClean="0">
                <a:sym typeface="Wingdings" panose="05000000000000000000" pitchFamily="2" charset="2"/>
              </a:rPr>
              <a:t>rama işlemini yapacak olan yapıdır. İçerisinde problem değişkenlerini, o değişkenlere ait uygunluk sonucunu ve isteğe bağlı olarak yön bilgilerini tutar.</a:t>
            </a:r>
          </a:p>
          <a:p>
            <a:r>
              <a:rPr lang="tr-TR" baseline="0" dirty="0" smtClean="0">
                <a:sym typeface="Wingdings" panose="05000000000000000000" pitchFamily="2" charset="2"/>
              </a:rPr>
              <a:t>Küresel Arama Mekanizması  Arama uzayında birçok farklı bölgenin aranmasını sağlayacak yapıdır. Hareket mekanizmasında atılacak olan büyük adımlar olarak görülebilir.</a:t>
            </a:r>
          </a:p>
          <a:p>
            <a:r>
              <a:rPr lang="tr-TR" baseline="0" dirty="0" smtClean="0">
                <a:sym typeface="Wingdings" panose="05000000000000000000" pitchFamily="2" charset="2"/>
              </a:rPr>
              <a:t>Yerel Arama Mekanizması  Arama uzayında bulunulan bölgenin çevresinde arama yapmayı sağlayan mekanizmadır. Bu sayede çevredeki diğer iyi çözümler veya tam çözüm bulunabilir. Hareket mekanizmasındaki küçük adımlar olarak görülebilir.</a:t>
            </a:r>
          </a:p>
          <a:p>
            <a:r>
              <a:rPr lang="tr-TR" baseline="0" dirty="0" smtClean="0">
                <a:sym typeface="Wingdings" panose="05000000000000000000" pitchFamily="2" charset="2"/>
              </a:rPr>
              <a:t>Yönelme Eğilimi Seçimi  Ajanların hangi şartlar altında nereye doğru yöneleceklerini belirler. Örneğin bütün ajanların en iyi çözüme yönelmesi, ajanların en yakın iyi kümeye yönelmesi gibi</a:t>
            </a:r>
          </a:p>
          <a:p>
            <a:r>
              <a:rPr lang="tr-TR" baseline="0" dirty="0" smtClean="0">
                <a:sym typeface="Wingdings" panose="05000000000000000000" pitchFamily="2" charset="2"/>
              </a:rPr>
              <a:t>Durdurma Kriteri  Algoritmanın  doyuma ulaşıp ulaşılmadığının kontrolünde kullanılır. Algoritma eğer bir yerlerde takıldıysa ve daha iyi sonuç üretemiyorsa doyuma ulaşmıştır ve durdurulur. Kimi algoritmada bu </a:t>
            </a:r>
            <a:r>
              <a:rPr lang="tr-TR" baseline="0" dirty="0" err="1" smtClean="0">
                <a:sym typeface="Wingdings" panose="05000000000000000000" pitchFamily="2" charset="2"/>
              </a:rPr>
              <a:t>iterasyon</a:t>
            </a:r>
            <a:r>
              <a:rPr lang="tr-TR" baseline="0" dirty="0" smtClean="0">
                <a:sym typeface="Wingdings" panose="05000000000000000000" pitchFamily="2" charset="2"/>
              </a:rPr>
              <a:t> sayısı kimi algoritmada istenilen sonuca yakın hata payı olarak belirlenebilir.</a:t>
            </a:r>
          </a:p>
        </p:txBody>
      </p:sp>
      <p:sp>
        <p:nvSpPr>
          <p:cNvPr id="4" name="Slayt Numarası Yer Tutucusu 3"/>
          <p:cNvSpPr>
            <a:spLocks noGrp="1"/>
          </p:cNvSpPr>
          <p:nvPr>
            <p:ph type="sldNum" sz="quarter" idx="10"/>
          </p:nvPr>
        </p:nvSpPr>
        <p:spPr/>
        <p:txBody>
          <a:bodyPr/>
          <a:lstStyle/>
          <a:p>
            <a:fld id="{59B2A71E-B4FD-4EDE-A1F9-A2FBAD9134A1}" type="slidenum">
              <a:rPr lang="tr-TR" smtClean="0"/>
              <a:t>3</a:t>
            </a:fld>
            <a:endParaRPr lang="tr-TR"/>
          </a:p>
        </p:txBody>
      </p:sp>
    </p:spTree>
    <p:extLst>
      <p:ext uri="{BB962C8B-B14F-4D97-AF65-F5344CB8AC3E}">
        <p14:creationId xmlns:p14="http://schemas.microsoft.com/office/powerpoint/2010/main" val="76199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a:p>
        </p:txBody>
      </p:sp>
      <p:sp>
        <p:nvSpPr>
          <p:cNvPr id="4" name="Veri Yer Tutucusu 3"/>
          <p:cNvSpPr>
            <a:spLocks noGrp="1"/>
          </p:cNvSpPr>
          <p:nvPr>
            <p:ph type="dt" sz="half" idx="10"/>
          </p:nvPr>
        </p:nvSpPr>
        <p:spPr/>
        <p:txBody>
          <a:bodyPr/>
          <a:lstStyle/>
          <a:p>
            <a:fld id="{6A851AD6-36D7-4F73-AEC1-BF6C4A3F07CE}" type="datetimeFigureOut">
              <a:rPr lang="en-US" smtClean="0"/>
              <a:t>1/1/2019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137879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A851AD6-36D7-4F73-AEC1-BF6C4A3F07CE}" type="datetimeFigureOut">
              <a:rPr lang="en-US" smtClean="0"/>
              <a:t>1/1/2019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141472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A851AD6-36D7-4F73-AEC1-BF6C4A3F07CE}" type="datetimeFigureOut">
              <a:rPr lang="en-US" smtClean="0"/>
              <a:t>1/1/2019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176799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6A851AD6-36D7-4F73-AEC1-BF6C4A3F07CE}" type="datetimeFigureOut">
              <a:rPr lang="en-US" smtClean="0"/>
              <a:t>1/1/2019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397321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6A851AD6-36D7-4F73-AEC1-BF6C4A3F07CE}" type="datetimeFigureOut">
              <a:rPr lang="en-US" smtClean="0"/>
              <a:t>1/1/2019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127758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A851AD6-36D7-4F73-AEC1-BF6C4A3F07CE}" type="datetimeFigureOut">
              <a:rPr lang="en-US" smtClean="0"/>
              <a:t>1/1/2019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171432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A851AD6-36D7-4F73-AEC1-BF6C4A3F07CE}" type="datetimeFigureOut">
              <a:rPr lang="en-US" smtClean="0"/>
              <a:t>1/1/2019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91519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A851AD6-36D7-4F73-AEC1-BF6C4A3F07CE}" type="datetimeFigureOut">
              <a:rPr lang="en-US" smtClean="0"/>
              <a:t>1/1/2019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426800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A851AD6-36D7-4F73-AEC1-BF6C4A3F07CE}" type="datetimeFigureOut">
              <a:rPr lang="en-US" smtClean="0"/>
              <a:t>1/1/2019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16223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A851AD6-36D7-4F73-AEC1-BF6C4A3F07CE}" type="datetimeFigureOut">
              <a:rPr lang="en-US" smtClean="0"/>
              <a:t>1/1/2019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293542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A851AD6-36D7-4F73-AEC1-BF6C4A3F07CE}" type="datetimeFigureOut">
              <a:rPr lang="en-US" smtClean="0"/>
              <a:t>1/1/2019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D81F10D5-8196-4C44-B971-AE22439237E2}" type="slidenum">
              <a:rPr lang="en-US" smtClean="0"/>
              <a:t>‹#›</a:t>
            </a:fld>
            <a:endParaRPr lang="en-US"/>
          </a:p>
        </p:txBody>
      </p:sp>
    </p:spTree>
    <p:extLst>
      <p:ext uri="{BB962C8B-B14F-4D97-AF65-F5344CB8AC3E}">
        <p14:creationId xmlns:p14="http://schemas.microsoft.com/office/powerpoint/2010/main" val="370752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51AD6-36D7-4F73-AEC1-BF6C4A3F07CE}" type="datetimeFigureOut">
              <a:rPr lang="en-US" smtClean="0"/>
              <a:t>1/1/2019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F10D5-8196-4C44-B971-AE22439237E2}" type="slidenum">
              <a:rPr lang="en-US" smtClean="0"/>
              <a:t>‹#›</a:t>
            </a:fld>
            <a:endParaRPr lang="en-US"/>
          </a:p>
        </p:txBody>
      </p:sp>
    </p:spTree>
    <p:extLst>
      <p:ext uri="{BB962C8B-B14F-4D97-AF65-F5344CB8AC3E}">
        <p14:creationId xmlns:p14="http://schemas.microsoft.com/office/powerpoint/2010/main" val="287778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Tabu Algoritması</a:t>
            </a:r>
            <a:endParaRPr lang="en-US" dirty="0"/>
          </a:p>
        </p:txBody>
      </p:sp>
      <p:sp>
        <p:nvSpPr>
          <p:cNvPr id="3" name="Alt Başlık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911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Tabu Arama Algoritması İşleyiş Şekli</a:t>
            </a:r>
            <a:endParaRPr lang="tr-TR"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05677"/>
            <a:ext cx="3316705" cy="5448876"/>
          </a:xfrm>
        </p:spPr>
      </p:pic>
    </p:spTree>
    <p:extLst>
      <p:ext uri="{BB962C8B-B14F-4D97-AF65-F5344CB8AC3E}">
        <p14:creationId xmlns:p14="http://schemas.microsoft.com/office/powerpoint/2010/main" val="318424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Meta Sezgisel Algoritmalar</a:t>
            </a:r>
            <a:endParaRPr lang="tr-TR" dirty="0"/>
          </a:p>
        </p:txBody>
      </p:sp>
      <p:sp>
        <p:nvSpPr>
          <p:cNvPr id="3" name="İçerik Yer Tutucusu 2"/>
          <p:cNvSpPr>
            <a:spLocks noGrp="1"/>
          </p:cNvSpPr>
          <p:nvPr>
            <p:ph idx="1"/>
          </p:nvPr>
        </p:nvSpPr>
        <p:spPr/>
        <p:txBody>
          <a:bodyPr/>
          <a:lstStyle/>
          <a:p>
            <a:pPr algn="just"/>
            <a:r>
              <a:rPr lang="tr-TR" dirty="0"/>
              <a:t>Tam sonuç vaat etmezler.</a:t>
            </a:r>
          </a:p>
          <a:p>
            <a:pPr algn="just"/>
            <a:r>
              <a:rPr lang="tr-TR" dirty="0"/>
              <a:t>Hızlı çalışırlar ve probleme bağlı değillerdir.</a:t>
            </a:r>
          </a:p>
          <a:p>
            <a:pPr algn="just"/>
            <a:r>
              <a:rPr lang="tr-TR" dirty="0" smtClean="0"/>
              <a:t>Doğadan </a:t>
            </a:r>
            <a:r>
              <a:rPr lang="tr-TR" dirty="0"/>
              <a:t>ilham alınarak üretilmişlerdir</a:t>
            </a:r>
            <a:r>
              <a:rPr lang="tr-TR" dirty="0" smtClean="0"/>
              <a:t>.</a:t>
            </a:r>
            <a:endParaRPr lang="tr-TR" dirty="0"/>
          </a:p>
        </p:txBody>
      </p:sp>
    </p:spTree>
    <p:extLst>
      <p:ext uri="{BB962C8B-B14F-4D97-AF65-F5344CB8AC3E}">
        <p14:creationId xmlns:p14="http://schemas.microsoft.com/office/powerpoint/2010/main" val="4185850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Meta Sezgisel Algoritmalar</a:t>
            </a:r>
          </a:p>
        </p:txBody>
      </p:sp>
      <p:graphicFrame>
        <p:nvGraphicFramePr>
          <p:cNvPr id="4" name="İçerik Yer Tutucusu 3"/>
          <p:cNvGraphicFramePr>
            <a:graphicFrameLocks noGrp="1"/>
          </p:cNvGraphicFramePr>
          <p:nvPr>
            <p:ph idx="1"/>
            <p:extLst/>
          </p:nvPr>
        </p:nvGraphicFramePr>
        <p:xfrm>
          <a:off x="4060370" y="1534885"/>
          <a:ext cx="7522029" cy="4318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Yuvarlatılmış Dikdörtgen 5"/>
          <p:cNvSpPr/>
          <p:nvPr/>
        </p:nvSpPr>
        <p:spPr>
          <a:xfrm>
            <a:off x="3034937" y="2860448"/>
            <a:ext cx="1493520" cy="842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Rastgele Yerleştirme</a:t>
            </a:r>
          </a:p>
        </p:txBody>
      </p:sp>
      <p:cxnSp>
        <p:nvCxnSpPr>
          <p:cNvPr id="8" name="Düz Ok Bağlayıcısı 7"/>
          <p:cNvCxnSpPr/>
          <p:nvPr/>
        </p:nvCxnSpPr>
        <p:spPr>
          <a:xfrm>
            <a:off x="4714385" y="3281850"/>
            <a:ext cx="438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Yuvarlatılmış Dikdörtgen 12"/>
          <p:cNvSpPr/>
          <p:nvPr/>
        </p:nvSpPr>
        <p:spPr>
          <a:xfrm>
            <a:off x="3113314" y="4898866"/>
            <a:ext cx="1601071" cy="856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Sonuçların Yazdırılması</a:t>
            </a:r>
          </a:p>
        </p:txBody>
      </p:sp>
      <p:cxnSp>
        <p:nvCxnSpPr>
          <p:cNvPr id="15" name="Düz Ok Bağlayıcısı 14"/>
          <p:cNvCxnSpPr/>
          <p:nvPr/>
        </p:nvCxnSpPr>
        <p:spPr>
          <a:xfrm flipH="1">
            <a:off x="4933841" y="5327151"/>
            <a:ext cx="922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Yuvarlatılmış Dikdörtgen 18"/>
          <p:cNvSpPr/>
          <p:nvPr/>
        </p:nvSpPr>
        <p:spPr>
          <a:xfrm>
            <a:off x="339115" y="1534885"/>
            <a:ext cx="1533525" cy="803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smtClean="0"/>
          </a:p>
        </p:txBody>
      </p:sp>
      <p:sp>
        <p:nvSpPr>
          <p:cNvPr id="20" name="Dikdörtgen 19"/>
          <p:cNvSpPr/>
          <p:nvPr/>
        </p:nvSpPr>
        <p:spPr>
          <a:xfrm>
            <a:off x="2430284" y="1762156"/>
            <a:ext cx="604653" cy="369332"/>
          </a:xfrm>
          <a:prstGeom prst="rect">
            <a:avLst/>
          </a:prstGeom>
        </p:spPr>
        <p:txBody>
          <a:bodyPr wrap="none">
            <a:spAutoFit/>
          </a:bodyPr>
          <a:lstStyle/>
          <a:p>
            <a:pPr algn="ctr"/>
            <a:r>
              <a:rPr lang="tr-TR" dirty="0"/>
              <a:t>Ajan</a:t>
            </a:r>
          </a:p>
        </p:txBody>
      </p:sp>
      <p:cxnSp>
        <p:nvCxnSpPr>
          <p:cNvPr id="21" name="Düz Ok Bağlayıcısı 20"/>
          <p:cNvCxnSpPr/>
          <p:nvPr/>
        </p:nvCxnSpPr>
        <p:spPr>
          <a:xfrm>
            <a:off x="2000299" y="1936522"/>
            <a:ext cx="329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979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Tabu Algoritması</a:t>
            </a:r>
            <a:endParaRPr lang="en-US" dirty="0"/>
          </a:p>
        </p:txBody>
      </p:sp>
      <p:sp>
        <p:nvSpPr>
          <p:cNvPr id="3" name="İçerik Yer Tutucusu 2"/>
          <p:cNvSpPr>
            <a:spLocks noGrp="1"/>
          </p:cNvSpPr>
          <p:nvPr>
            <p:ph idx="1"/>
          </p:nvPr>
        </p:nvSpPr>
        <p:spPr/>
        <p:txBody>
          <a:bodyPr/>
          <a:lstStyle/>
          <a:p>
            <a:r>
              <a:rPr lang="tr-TR" dirty="0" smtClean="0"/>
              <a:t>Tabu Arama Algoritması, optimizasyon problemlerinin çözümü için </a:t>
            </a:r>
            <a:r>
              <a:rPr lang="tr-TR" dirty="0" err="1" smtClean="0"/>
              <a:t>F.Glover</a:t>
            </a:r>
            <a:r>
              <a:rPr lang="tr-TR" dirty="0" smtClean="0"/>
              <a:t> tarafından geliştirilmiş </a:t>
            </a:r>
            <a:r>
              <a:rPr lang="tr-TR" dirty="0" err="1" smtClean="0"/>
              <a:t>iteratif</a:t>
            </a:r>
            <a:r>
              <a:rPr lang="tr-TR" dirty="0" smtClean="0"/>
              <a:t> bir araştırma algoritmasıdır. </a:t>
            </a:r>
          </a:p>
          <a:p>
            <a:r>
              <a:rPr lang="tr-TR" dirty="0" smtClean="0"/>
              <a:t>Temel yaklaşım, son çözüme götüren adımın dairesel hareketler yapmasını önlemek için bir sonraki döngüde tekrarın yasaklanması veya cezalandırılmasıdır. </a:t>
            </a:r>
          </a:p>
          <a:p>
            <a:r>
              <a:rPr lang="tr-TR" dirty="0" smtClean="0"/>
              <a:t>Böylece yeni çözümlerin incelenmesiyle Tabu Arama algoritması, bölgesel en iyi çözümün daha ilerisinde bulunan çözümlerin araştırılabilmesi için bölgesel-sezgisel araştırmaya kılavuzluk etmektedir.</a:t>
            </a:r>
            <a:endParaRPr lang="tr-TR" dirty="0"/>
          </a:p>
        </p:txBody>
      </p:sp>
    </p:spTree>
    <p:extLst>
      <p:ext uri="{BB962C8B-B14F-4D97-AF65-F5344CB8AC3E}">
        <p14:creationId xmlns:p14="http://schemas.microsoft.com/office/powerpoint/2010/main" val="235150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Tabu Algoritması</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Tabu Arama algoritmasının bölgesel </a:t>
            </a:r>
            <a:r>
              <a:rPr lang="tr-TR" dirty="0" err="1" smtClean="0"/>
              <a:t>optimalliği</a:t>
            </a:r>
            <a:r>
              <a:rPr lang="tr-TR" dirty="0" smtClean="0"/>
              <a:t> aşmak amacıyla kullandığı temel prensip, değerlendirme fonksiyonu tarafından her </a:t>
            </a:r>
            <a:r>
              <a:rPr lang="tr-TR" dirty="0" err="1" smtClean="0"/>
              <a:t>iterasyonda</a:t>
            </a:r>
            <a:r>
              <a:rPr lang="tr-TR" dirty="0" smtClean="0"/>
              <a:t> en yüksek değerlendirme değerine sahip hareketin bir sonraki çözümü oluşturmak amacıyla seçilmesine dayanmaktadır. </a:t>
            </a:r>
          </a:p>
          <a:p>
            <a:r>
              <a:rPr lang="tr-TR" dirty="0" smtClean="0"/>
              <a:t>Bunu sağlamak amacıyla bir tabu listesi oluşturulur, tabu listesinin orijinal amacı önceden yapılmış bir hareketin tekrarından çok tersine dönmesini önlemektir. </a:t>
            </a:r>
          </a:p>
          <a:p>
            <a:r>
              <a:rPr lang="tr-TR" dirty="0" smtClean="0"/>
              <a:t>Tabu listesi kronolojik bir yapıya sahiptir ve esnek bir hafıza yapısı kullanır.</a:t>
            </a:r>
          </a:p>
          <a:p>
            <a:r>
              <a:rPr lang="tr-TR" dirty="0" smtClean="0"/>
              <a:t>Tabu arama algoritması her ne kadar istenmeyen noktaların işaretlenmesi olarak açıklanmış olsa da daha cazip noktaların işaretlenmesi olarak ta kullanılır. </a:t>
            </a:r>
            <a:endParaRPr lang="tr-TR" dirty="0"/>
          </a:p>
        </p:txBody>
      </p:sp>
    </p:spTree>
    <p:extLst>
      <p:ext uri="{BB962C8B-B14F-4D97-AF65-F5344CB8AC3E}">
        <p14:creationId xmlns:p14="http://schemas.microsoft.com/office/powerpoint/2010/main" val="63087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Tabu Arama Algoritması İşleyiş Şekli</a:t>
            </a:r>
            <a:endParaRPr lang="tr-TR" dirty="0"/>
          </a:p>
        </p:txBody>
      </p:sp>
      <p:sp>
        <p:nvSpPr>
          <p:cNvPr id="3" name="İçerik Yer Tutucusu 2"/>
          <p:cNvSpPr>
            <a:spLocks noGrp="1"/>
          </p:cNvSpPr>
          <p:nvPr>
            <p:ph idx="1"/>
          </p:nvPr>
        </p:nvSpPr>
        <p:spPr/>
        <p:txBody>
          <a:bodyPr/>
          <a:lstStyle/>
          <a:p>
            <a:r>
              <a:rPr lang="tr-TR" b="1" dirty="0" smtClean="0"/>
              <a:t>Başlangıç çözümünün oluşturulması</a:t>
            </a:r>
            <a:r>
              <a:rPr lang="tr-TR" dirty="0" smtClean="0"/>
              <a:t>: En genel şekilde başlangıç çözümü </a:t>
            </a:r>
            <a:r>
              <a:rPr lang="tr-TR" dirty="0" err="1" smtClean="0"/>
              <a:t>rastsal</a:t>
            </a:r>
            <a:r>
              <a:rPr lang="tr-TR" dirty="0" smtClean="0"/>
              <a:t> olarak elde edilir. Ancak ilgilenilen, problem için geliştirilmiş olan bir sezgisel algoritmadan yararlanarak da başlangıç çözümünden elde edilmesi mümkündür. </a:t>
            </a:r>
          </a:p>
          <a:p>
            <a:r>
              <a:rPr lang="tr-TR" b="1" dirty="0" smtClean="0"/>
              <a:t>Hareket Mekanizması: </a:t>
            </a:r>
            <a:r>
              <a:rPr lang="tr-TR" dirty="0" smtClean="0"/>
              <a:t>Mevcut bir çözümde yapılan bir değişiklikle yeni bir çözümün elde edilmesi hareket mekanizmasıyla gerçekleştirilir. Hareket mekanizmasındaki olası hareketler, mevcut çözümün komşularını oluşturur. </a:t>
            </a:r>
            <a:endParaRPr lang="tr-TR" b="1" dirty="0"/>
          </a:p>
        </p:txBody>
      </p:sp>
    </p:spTree>
    <p:extLst>
      <p:ext uri="{BB962C8B-B14F-4D97-AF65-F5344CB8AC3E}">
        <p14:creationId xmlns:p14="http://schemas.microsoft.com/office/powerpoint/2010/main" val="101242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Tabu Arama Algoritması İşleyiş Şekli</a:t>
            </a:r>
            <a:endParaRPr lang="tr-TR" dirty="0"/>
          </a:p>
        </p:txBody>
      </p:sp>
      <p:sp>
        <p:nvSpPr>
          <p:cNvPr id="3" name="İçerik Yer Tutucusu 2"/>
          <p:cNvSpPr>
            <a:spLocks noGrp="1"/>
          </p:cNvSpPr>
          <p:nvPr>
            <p:ph idx="1"/>
          </p:nvPr>
        </p:nvSpPr>
        <p:spPr/>
        <p:txBody>
          <a:bodyPr/>
          <a:lstStyle/>
          <a:p>
            <a:r>
              <a:rPr lang="tr-TR" b="1" dirty="0" smtClean="0"/>
              <a:t>Komşuluk: </a:t>
            </a:r>
            <a:r>
              <a:rPr lang="tr-TR" dirty="0" smtClean="0"/>
              <a:t>Tabu Aramada en önemli bileşenlerden birisi de komşuluk yapısıdır. Çözümü iyileştirmek için amaç fonksiyonun değeri açısından en iyi hareketlerin </a:t>
            </a:r>
            <a:r>
              <a:rPr lang="tr-TR" dirty="0" err="1" smtClean="0"/>
              <a:t>seçilmesidir.Komşulukların</a:t>
            </a:r>
            <a:r>
              <a:rPr lang="tr-TR" dirty="0" smtClean="0"/>
              <a:t> oluşturulmasında seçilen komşuluk üretme yapısına göre problem boyutu n olduğu durumda (n-1) tane komşuluk üretilir. </a:t>
            </a:r>
            <a:endParaRPr lang="tr-TR" b="1" dirty="0" smtClean="0"/>
          </a:p>
          <a:p>
            <a:r>
              <a:rPr lang="tr-TR" b="1" dirty="0" err="1" smtClean="0"/>
              <a:t>Hafıza:</a:t>
            </a:r>
            <a:r>
              <a:rPr lang="tr-TR" dirty="0" err="1" smtClean="0"/>
              <a:t>TA</a:t>
            </a:r>
            <a:r>
              <a:rPr lang="tr-TR" dirty="0" smtClean="0"/>
              <a:t> algoritmasının temel elemanlarından biride </a:t>
            </a:r>
            <a:r>
              <a:rPr lang="tr-TR" dirty="0" err="1" smtClean="0"/>
              <a:t>hafızadır.Arama</a:t>
            </a:r>
            <a:r>
              <a:rPr lang="tr-TR" dirty="0" smtClean="0"/>
              <a:t> boyunca ortaya çıkan durumlar, H hafızasına kayıt edilir. Yapılmasına izin verilmeyen hareketler "tabu" olarak adlandırılır ve esnek hafıza içinde "tabu listesi" adı altında kaydedilirler. Bu hareketler belli bir süre sonra tabu listesinden çıkarılır ve yapılmasına izin verilir. </a:t>
            </a:r>
            <a:endParaRPr lang="tr-TR" b="1" dirty="0"/>
          </a:p>
        </p:txBody>
      </p:sp>
    </p:spTree>
    <p:extLst>
      <p:ext uri="{BB962C8B-B14F-4D97-AF65-F5344CB8AC3E}">
        <p14:creationId xmlns:p14="http://schemas.microsoft.com/office/powerpoint/2010/main" val="59068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Tabu Arama Algoritması İşleyiş Şekli</a:t>
            </a:r>
            <a:endParaRPr lang="tr-TR" dirty="0"/>
          </a:p>
        </p:txBody>
      </p:sp>
      <p:sp>
        <p:nvSpPr>
          <p:cNvPr id="3" name="İçerik Yer Tutucusu 2"/>
          <p:cNvSpPr>
            <a:spLocks noGrp="1"/>
          </p:cNvSpPr>
          <p:nvPr>
            <p:ph idx="1"/>
          </p:nvPr>
        </p:nvSpPr>
        <p:spPr/>
        <p:txBody>
          <a:bodyPr>
            <a:normAutofit fontScale="92500" lnSpcReduction="10000"/>
          </a:bodyPr>
          <a:lstStyle/>
          <a:p>
            <a:r>
              <a:rPr lang="tr-TR" b="1" dirty="0" smtClean="0"/>
              <a:t>Tabu Listesi :</a:t>
            </a:r>
            <a:r>
              <a:rPr lang="tr-TR" dirty="0" smtClean="0"/>
              <a:t>Tabu listesi, araştırmanın herhangi bir </a:t>
            </a:r>
            <a:r>
              <a:rPr lang="tr-TR" dirty="0" err="1" smtClean="0"/>
              <a:t>iterasyonu</a:t>
            </a:r>
            <a:r>
              <a:rPr lang="tr-TR" dirty="0" smtClean="0"/>
              <a:t> içinde hangi seçimlerin tabu grubu olmak zorunda olduğu ve kaç tanesi üzerinde karar verme ve tabu listesini güncelleme ile ilgilenir. Tabu listesinin boyutu, sonucu önemli derecede etkileyebilir. Deneysel sonuçlar problemin boyutu büyüdükçe problem boyutu ile orantılı olarak tabu listesi uzunluğunun da büyümesi gerektiğini göstermiştir. </a:t>
            </a:r>
          </a:p>
          <a:p>
            <a:r>
              <a:rPr lang="tr-TR" b="1" dirty="0" smtClean="0"/>
              <a:t>Tabu Yıkma Kriterleri: </a:t>
            </a:r>
            <a:r>
              <a:rPr lang="tr-TR" dirty="0" smtClean="0"/>
              <a:t>Tabu yıkma kriterleri, tabunun ortadan kalkabileceği durumları ifade etmektedir. En genel tabu yıkma kriteri, mevcut durumdan daha iyi bir sonuç verecek tabu hareketinin yapılmasına izin verilmesidir. Bu kriterin kullanılması TA algoritmasının etkinliğini artırmaktadır. Ayrıca, eğer tüm mümkün hareketler tabu ise bu hareketlerden tabu süresinin bitmesine en yakın olan bir tabu hareketine izin verilir. </a:t>
            </a:r>
            <a:endParaRPr lang="tr-TR" b="1" dirty="0"/>
          </a:p>
        </p:txBody>
      </p:sp>
    </p:spTree>
    <p:extLst>
      <p:ext uri="{BB962C8B-B14F-4D97-AF65-F5344CB8AC3E}">
        <p14:creationId xmlns:p14="http://schemas.microsoft.com/office/powerpoint/2010/main" val="325279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Tabu Arama Algoritması İşleyiş Şekli</a:t>
            </a:r>
            <a:endParaRPr lang="tr-TR" dirty="0"/>
          </a:p>
        </p:txBody>
      </p:sp>
      <p:sp>
        <p:nvSpPr>
          <p:cNvPr id="3" name="İçerik Yer Tutucusu 2"/>
          <p:cNvSpPr>
            <a:spLocks noGrp="1"/>
          </p:cNvSpPr>
          <p:nvPr>
            <p:ph idx="1"/>
          </p:nvPr>
        </p:nvSpPr>
        <p:spPr/>
        <p:txBody>
          <a:bodyPr>
            <a:normAutofit/>
          </a:bodyPr>
          <a:lstStyle/>
          <a:p>
            <a:r>
              <a:rPr lang="tr-TR" b="1" dirty="0" smtClean="0"/>
              <a:t>Durdurma Koşulu: </a:t>
            </a:r>
            <a:r>
              <a:rPr lang="tr-TR" dirty="0" smtClean="0"/>
              <a:t>TA algoritması, bir veya birden fazla durdurma koşulunu sağlayıncaya kadar aramasını sürdürmektedir. Bu koşullardan bazıları aşağıda verilmiştir. </a:t>
            </a:r>
          </a:p>
          <a:p>
            <a:r>
              <a:rPr lang="tr-TR" dirty="0" smtClean="0"/>
              <a:t>- Seçilen bir komşu çözümün komşusunun olmaması </a:t>
            </a:r>
          </a:p>
          <a:p>
            <a:r>
              <a:rPr lang="tr-TR" dirty="0" smtClean="0"/>
              <a:t>- Belirli bir </a:t>
            </a:r>
            <a:r>
              <a:rPr lang="tr-TR" dirty="0" err="1" smtClean="0"/>
              <a:t>iterasyon</a:t>
            </a:r>
            <a:r>
              <a:rPr lang="tr-TR" dirty="0" smtClean="0"/>
              <a:t> sayısına ulaşılması</a:t>
            </a:r>
          </a:p>
          <a:p>
            <a:r>
              <a:rPr lang="tr-TR" dirty="0" smtClean="0"/>
              <a:t>- Belirli bir çözüm değerine ulaşılması </a:t>
            </a:r>
          </a:p>
          <a:p>
            <a:r>
              <a:rPr lang="tr-TR" dirty="0" smtClean="0"/>
              <a:t>- Algoritmanın bir yerde tıkanması ve daha iyi sonuç üretememesi</a:t>
            </a:r>
            <a:endParaRPr lang="tr-TR" b="1" dirty="0"/>
          </a:p>
        </p:txBody>
      </p:sp>
    </p:spTree>
    <p:extLst>
      <p:ext uri="{BB962C8B-B14F-4D97-AF65-F5344CB8AC3E}">
        <p14:creationId xmlns:p14="http://schemas.microsoft.com/office/powerpoint/2010/main" val="245080456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772</Words>
  <Application>Microsoft Office PowerPoint</Application>
  <PresentationFormat>Geniş ekran</PresentationFormat>
  <Paragraphs>48</Paragraphs>
  <Slides>10</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Calibri Light</vt:lpstr>
      <vt:lpstr>Wingdings</vt:lpstr>
      <vt:lpstr>Office Teması</vt:lpstr>
      <vt:lpstr>Tabu Algoritması</vt:lpstr>
      <vt:lpstr>Meta Sezgisel Algoritmalar</vt:lpstr>
      <vt:lpstr>Meta Sezgisel Algoritmalar</vt:lpstr>
      <vt:lpstr>Tabu Algoritması</vt:lpstr>
      <vt:lpstr>Tabu Algoritması</vt:lpstr>
      <vt:lpstr>Tabu Arama Algoritması İşleyiş Şekli</vt:lpstr>
      <vt:lpstr>Tabu Arama Algoritması İşleyiş Şekli</vt:lpstr>
      <vt:lpstr>Tabu Arama Algoritması İşleyiş Şekli</vt:lpstr>
      <vt:lpstr>Tabu Arama Algoritması İşleyiş Şekli</vt:lpstr>
      <vt:lpstr>Tabu Arama Algoritması İşleyiş Şekli</vt:lpstr>
    </vt:vector>
  </TitlesOfParts>
  <Company>Sakarya Üniversitesi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 Algoritması</dc:title>
  <dc:creator>Hüseyin Demirci</dc:creator>
  <cp:lastModifiedBy>Hüseyin Demirci</cp:lastModifiedBy>
  <cp:revision>2</cp:revision>
  <dcterms:created xsi:type="dcterms:W3CDTF">2018-12-31T21:42:34Z</dcterms:created>
  <dcterms:modified xsi:type="dcterms:W3CDTF">2018-12-31T21:53:03Z</dcterms:modified>
</cp:coreProperties>
</file>