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3"/>
  </p:notesMasterIdLst>
  <p:handoutMasterIdLst>
    <p:handoutMasterId r:id="rId14"/>
  </p:handoutMasterIdLst>
  <p:sldIdLst>
    <p:sldId id="281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73" r:id="rId11"/>
    <p:sldId id="274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DDDDDD"/>
    <a:srgbClr val="C0C0C0"/>
    <a:srgbClr val="5F5F5F"/>
    <a:srgbClr val="969696"/>
    <a:srgbClr val="3C605F"/>
    <a:srgbClr val="85BA68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76" autoAdjust="0"/>
    <p:restoredTop sz="77167" autoAdjust="0"/>
  </p:normalViewPr>
  <p:slideViewPr>
    <p:cSldViewPr>
      <p:cViewPr varScale="1">
        <p:scale>
          <a:sx n="91" d="100"/>
          <a:sy n="91" d="100"/>
        </p:scale>
        <p:origin x="199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5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16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C8110C90-39D8-4677-ACB1-A653CC7B4708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40983436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 smtClean="0"/>
              <a:t>Click to edit Master text styles</a:t>
            </a:r>
          </a:p>
          <a:p>
            <a:pPr lvl="1"/>
            <a:r>
              <a:rPr lang="tr-TR" noProof="0" smtClean="0"/>
              <a:t>Second level</a:t>
            </a:r>
          </a:p>
          <a:p>
            <a:pPr lvl="2"/>
            <a:r>
              <a:rPr lang="tr-TR" noProof="0" smtClean="0"/>
              <a:t>Third level</a:t>
            </a:r>
          </a:p>
          <a:p>
            <a:pPr lvl="3"/>
            <a:r>
              <a:rPr lang="tr-TR" noProof="0" smtClean="0"/>
              <a:t>Fourth level</a:t>
            </a:r>
          </a:p>
          <a:p>
            <a:pPr lvl="4"/>
            <a:r>
              <a:rPr lang="tr-TR" noProof="0" smtClean="0"/>
              <a:t>Fifth level</a:t>
            </a:r>
          </a:p>
        </p:txBody>
      </p:sp>
      <p:sp>
        <p:nvSpPr>
          <p:cNvPr id="1177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177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55742165-263D-4915-B2B9-A9D858477C8F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385409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1 Slayt Görüntüsü Yer Tutucusu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9698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29699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939B49-AB56-49FE-95C6-3C7B84BF5A75}" type="slidenum">
              <a:rPr lang="tr-TR" smtClean="0"/>
              <a:pPr/>
              <a:t>10</a:t>
            </a:fld>
            <a:endParaRPr lang="tr-TR" smtClean="0"/>
          </a:p>
        </p:txBody>
      </p:sp>
      <p:sp>
        <p:nvSpPr>
          <p:cNvPr id="29700" name="4 Üstbilgi Yer Tutucusu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  <p:sp>
        <p:nvSpPr>
          <p:cNvPr id="29701" name="5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860909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1 Slayt Görüntüsü Yer Tutucusu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1746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31747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4655CB-F3FF-49E7-BB75-D34AE29D15DE}" type="slidenum">
              <a:rPr lang="tr-TR" smtClean="0"/>
              <a:pPr/>
              <a:t>11</a:t>
            </a:fld>
            <a:endParaRPr lang="tr-TR" smtClean="0"/>
          </a:p>
        </p:txBody>
      </p:sp>
      <p:sp>
        <p:nvSpPr>
          <p:cNvPr id="31748" name="4 Üstbilgi Yer Tutucusu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  <p:sp>
        <p:nvSpPr>
          <p:cNvPr id="31749" name="5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3347241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04800" y="4038600"/>
            <a:ext cx="7924800" cy="947738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04800" y="4972050"/>
            <a:ext cx="7924800" cy="8953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600"/>
            </a:lvl1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C72FA6-8A04-4F81-B797-5394BCC552DB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D408E-FFB2-4DE8-AFE4-4E11E15704E1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7067550" y="76200"/>
            <a:ext cx="1847850" cy="647700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524000" y="76200"/>
            <a:ext cx="5391150" cy="647700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C1D02F-746D-4902-8344-F06C6D4F181F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Başlık, Metin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4000" y="76200"/>
            <a:ext cx="7381875" cy="1066800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sz="half" idx="1"/>
          </p:nvPr>
        </p:nvSpPr>
        <p:spPr>
          <a:xfrm>
            <a:off x="1524000" y="1295400"/>
            <a:ext cx="3619500" cy="52578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5295900" y="1295400"/>
            <a:ext cx="3619500" cy="52578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383771-1587-490F-BA77-1F6E174005B2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B2E5C-F98C-48A1-8B1B-0DADA5F224E8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9B10F5-EFAF-423F-829E-2B6675835520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524000" y="1295400"/>
            <a:ext cx="3619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5295900" y="1295400"/>
            <a:ext cx="3619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741C53-3859-4070-9E7A-C53EF15DDF26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8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9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E0A56F-5DC7-443F-B996-949ECB2A709B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75D85A-A631-4780-BAF6-49389E1AE5B8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3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4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3EB2B9-71E3-44DE-BEAD-B1AF64880BBE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0A080E-8E4E-4669-B907-A5AE6A2763EB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tr-TR" noProof="0" smtClean="0"/>
              <a:t>Resim eklemek için simgeyi tıklatın</a:t>
            </a:r>
            <a:endParaRPr lang="tr-TR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F1F55-79EB-414C-BBD1-014D957062CB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4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76200"/>
            <a:ext cx="73818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Başlık stilini düzenlemek için tıklatın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white">
          <a:xfrm>
            <a:off x="1524000" y="1295400"/>
            <a:ext cx="7391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Ana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</a:p>
        </p:txBody>
      </p:sp>
      <p:sp>
        <p:nvSpPr>
          <p:cNvPr id="2079" name="Rectangle 3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2080" name="Rectangle 3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2081" name="Rectangle 3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pPr>
              <a:defRPr/>
            </a:pPr>
            <a:fld id="{14E6213D-0766-475F-B642-A6137040B143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8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16388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3E88F908-24B2-4FF2-821A-9ACBF1DEAFB3}" type="slidenum">
              <a:rPr lang="tr-TR" sz="1400"/>
              <a:pPr algn="ctr" eaLnBrk="0" hangingPunct="0"/>
              <a:t>1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16389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4.  Hafta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468313" y="333375"/>
            <a:ext cx="8442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8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Simpleks Yöntemi İle Doğrusal Modellerin Çözümü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1763713" y="1412875"/>
            <a:ext cx="6551612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0" hangingPunct="0">
              <a:lnSpc>
                <a:spcPct val="80000"/>
              </a:lnSpc>
              <a:spcBef>
                <a:spcPct val="20000"/>
              </a:spcBef>
              <a:buClr>
                <a:srgbClr val="3C605F"/>
              </a:buClr>
              <a:buSzPct val="75000"/>
              <a:buFont typeface="Wingdings" pitchFamily="2" charset="2"/>
              <a:buNone/>
            </a:pPr>
            <a:r>
              <a:rPr kumimoji="1" lang="tr-TR" sz="1600" b="1">
                <a:latin typeface="Comic Sans MS" pitchFamily="66" charset="0"/>
              </a:rPr>
              <a:t>zmax =6 x1+8 x2   (x1=masa,  x2=sandalye)</a:t>
            </a:r>
          </a:p>
          <a:p>
            <a:pPr marL="342900" indent="-342900" algn="ctr" eaLnBrk="0" hangingPunct="0">
              <a:lnSpc>
                <a:spcPct val="80000"/>
              </a:lnSpc>
              <a:spcBef>
                <a:spcPct val="20000"/>
              </a:spcBef>
              <a:buClr>
                <a:srgbClr val="3C605F"/>
              </a:buClr>
              <a:buSzPct val="75000"/>
              <a:buFont typeface="Wingdings" pitchFamily="2" charset="2"/>
              <a:buNone/>
            </a:pPr>
            <a:endParaRPr kumimoji="1" lang="tr-TR" sz="1600" b="1">
              <a:latin typeface="Comic Sans MS" pitchFamily="66" charset="0"/>
            </a:endParaRPr>
          </a:p>
          <a:p>
            <a:pPr marL="342900" indent="-342900" algn="ctr" eaLnBrk="0" hangingPunct="0">
              <a:lnSpc>
                <a:spcPct val="80000"/>
              </a:lnSpc>
              <a:spcBef>
                <a:spcPct val="20000"/>
              </a:spcBef>
              <a:buClr>
                <a:srgbClr val="3C605F"/>
              </a:buClr>
              <a:buSzPct val="75000"/>
              <a:buFont typeface="Wingdings" pitchFamily="2" charset="2"/>
              <a:buNone/>
            </a:pPr>
            <a:r>
              <a:rPr kumimoji="1" lang="tr-TR" sz="1600" b="1">
                <a:latin typeface="Comic Sans MS" pitchFamily="66" charset="0"/>
              </a:rPr>
              <a:t>30 x1+20 x2=&lt;300    (tahta kısıtı)       </a:t>
            </a:r>
          </a:p>
          <a:p>
            <a:pPr marL="342900" indent="-342900" algn="ctr" eaLnBrk="0" hangingPunct="0">
              <a:lnSpc>
                <a:spcPct val="80000"/>
              </a:lnSpc>
              <a:spcBef>
                <a:spcPct val="20000"/>
              </a:spcBef>
              <a:buClr>
                <a:srgbClr val="3C605F"/>
              </a:buClr>
              <a:buSzPct val="75000"/>
              <a:buFont typeface="Wingdings" pitchFamily="2" charset="2"/>
              <a:buNone/>
            </a:pPr>
            <a:r>
              <a:rPr kumimoji="1" lang="tr-TR" sz="1600" b="1">
                <a:latin typeface="Comic Sans MS" pitchFamily="66" charset="0"/>
              </a:rPr>
              <a:t>5 x1+10 x2=&lt;110    (işgücü kısıtı)</a:t>
            </a:r>
          </a:p>
          <a:p>
            <a:pPr marL="342900" indent="-342900" algn="ctr" eaLnBrk="0" hangingPunct="0">
              <a:lnSpc>
                <a:spcPct val="80000"/>
              </a:lnSpc>
              <a:spcBef>
                <a:spcPct val="20000"/>
              </a:spcBef>
              <a:buClr>
                <a:srgbClr val="3C605F"/>
              </a:buClr>
              <a:buSzPct val="75000"/>
              <a:buFont typeface="Wingdings" pitchFamily="2" charset="2"/>
              <a:buNone/>
            </a:pPr>
            <a:r>
              <a:rPr kumimoji="1" lang="tr-TR" sz="1600" b="1">
                <a:latin typeface="Comic Sans MS" pitchFamily="66" charset="0"/>
              </a:rPr>
              <a:t>x1, x2&gt;=0</a:t>
            </a:r>
          </a:p>
          <a:p>
            <a:pPr marL="342900" indent="-342900" algn="ctr" eaLnBrk="0" hangingPunct="0">
              <a:lnSpc>
                <a:spcPct val="80000"/>
              </a:lnSpc>
              <a:spcBef>
                <a:spcPct val="20000"/>
              </a:spcBef>
              <a:buClr>
                <a:srgbClr val="3C605F"/>
              </a:buClr>
              <a:buSzPct val="75000"/>
              <a:buFont typeface="Wingdings" pitchFamily="2" charset="2"/>
              <a:buNone/>
            </a:pPr>
            <a:endParaRPr kumimoji="1" lang="tr-TR" sz="1600">
              <a:latin typeface="Comic Sans MS" pitchFamily="66" charset="0"/>
            </a:endParaRPr>
          </a:p>
          <a:p>
            <a:pPr marL="342900" indent="-342900" algn="ctr" eaLnBrk="0" hangingPunct="0">
              <a:lnSpc>
                <a:spcPct val="80000"/>
              </a:lnSpc>
              <a:spcBef>
                <a:spcPct val="20000"/>
              </a:spcBef>
              <a:buClr>
                <a:srgbClr val="3C605F"/>
              </a:buClr>
              <a:buSzPct val="75000"/>
              <a:buFont typeface="Wingdings" pitchFamily="2" charset="2"/>
              <a:buNone/>
            </a:pPr>
            <a:r>
              <a:rPr kumimoji="1" lang="tr-TR" sz="1600">
                <a:latin typeface="Comic Sans MS" pitchFamily="66" charset="0"/>
              </a:rPr>
              <a:t>Öncelikle eşitsizlikler select ve artifical değişkenler eklenerek standart forma getirilir.</a:t>
            </a:r>
          </a:p>
          <a:p>
            <a:pPr marL="342900" indent="-342900" algn="ctr" eaLnBrk="0" hangingPunct="0">
              <a:lnSpc>
                <a:spcPct val="80000"/>
              </a:lnSpc>
              <a:spcBef>
                <a:spcPct val="20000"/>
              </a:spcBef>
              <a:buClr>
                <a:srgbClr val="3C605F"/>
              </a:buClr>
              <a:buSzPct val="75000"/>
              <a:buFont typeface="Wingdings" pitchFamily="2" charset="2"/>
              <a:buNone/>
            </a:pPr>
            <a:endParaRPr kumimoji="1" lang="tr-TR" sz="1600">
              <a:latin typeface="Comic Sans MS" pitchFamily="66" charset="0"/>
            </a:endParaRPr>
          </a:p>
          <a:p>
            <a:pPr marL="342900" indent="-342900" algn="ctr" eaLnBrk="0" hangingPunct="0">
              <a:lnSpc>
                <a:spcPct val="80000"/>
              </a:lnSpc>
              <a:spcBef>
                <a:spcPct val="20000"/>
              </a:spcBef>
              <a:buClr>
                <a:srgbClr val="3C605F"/>
              </a:buClr>
              <a:buSzPct val="75000"/>
              <a:buFont typeface="Wingdings" pitchFamily="2" charset="2"/>
              <a:buNone/>
            </a:pPr>
            <a:r>
              <a:rPr kumimoji="1" lang="tr-TR" sz="1600" b="1">
                <a:latin typeface="Comic Sans MS" pitchFamily="66" charset="0"/>
              </a:rPr>
              <a:t>30 x1+20 x2+1.s1+0.s2=300</a:t>
            </a:r>
            <a:r>
              <a:rPr kumimoji="1" lang="tr-TR" sz="1600">
                <a:latin typeface="Comic Sans MS" pitchFamily="66" charset="0"/>
              </a:rPr>
              <a:t>      (s=select)</a:t>
            </a:r>
          </a:p>
          <a:p>
            <a:pPr marL="342900" indent="-342900" algn="ctr" eaLnBrk="0" hangingPunct="0">
              <a:lnSpc>
                <a:spcPct val="80000"/>
              </a:lnSpc>
              <a:spcBef>
                <a:spcPct val="20000"/>
              </a:spcBef>
              <a:buClr>
                <a:srgbClr val="3C605F"/>
              </a:buClr>
              <a:buSzPct val="75000"/>
              <a:buFont typeface="Wingdings" pitchFamily="2" charset="2"/>
              <a:buNone/>
            </a:pPr>
            <a:r>
              <a:rPr kumimoji="1" lang="tr-TR" sz="1600" b="1">
                <a:latin typeface="Comic Sans MS" pitchFamily="66" charset="0"/>
              </a:rPr>
              <a:t>   5 x1+10 x2+0.s1+1.s2=110</a:t>
            </a:r>
            <a:r>
              <a:rPr kumimoji="1" lang="tr-TR" sz="1600">
                <a:latin typeface="Comic Sans MS" pitchFamily="66" charset="0"/>
              </a:rPr>
              <a:t>        (s1=kullanılmayan tahta,s2=kullanılmayan işgücü)</a:t>
            </a:r>
          </a:p>
          <a:p>
            <a:pPr marL="342900" indent="-342900" algn="ctr" eaLnBrk="0" hangingPunct="0">
              <a:lnSpc>
                <a:spcPct val="80000"/>
              </a:lnSpc>
              <a:spcBef>
                <a:spcPct val="20000"/>
              </a:spcBef>
              <a:buClr>
                <a:srgbClr val="3C605F"/>
              </a:buClr>
              <a:buSzPct val="75000"/>
              <a:buFont typeface="Wingdings" pitchFamily="2" charset="2"/>
              <a:buNone/>
            </a:pPr>
            <a:endParaRPr kumimoji="1" lang="tr-TR" sz="1600">
              <a:latin typeface="Comic Sans MS" pitchFamily="66" charset="0"/>
            </a:endParaRPr>
          </a:p>
          <a:p>
            <a:pPr marL="342900" indent="-342900" algn="ctr" eaLnBrk="0" hangingPunct="0">
              <a:lnSpc>
                <a:spcPct val="80000"/>
              </a:lnSpc>
              <a:spcBef>
                <a:spcPct val="20000"/>
              </a:spcBef>
              <a:buClr>
                <a:srgbClr val="3C605F"/>
              </a:buClr>
              <a:buSzPct val="75000"/>
              <a:buFont typeface="Wingdings" pitchFamily="2" charset="2"/>
              <a:buNone/>
            </a:pPr>
            <a:r>
              <a:rPr kumimoji="1" lang="tr-TR" sz="1600">
                <a:latin typeface="Comic Sans MS" pitchFamily="66" charset="0"/>
              </a:rPr>
              <a:t>Buna göre  amaç  fonksiyonu:</a:t>
            </a:r>
          </a:p>
          <a:p>
            <a:pPr marL="342900" indent="-342900" algn="ctr" eaLnBrk="0" hangingPunct="0">
              <a:lnSpc>
                <a:spcPct val="80000"/>
              </a:lnSpc>
              <a:spcBef>
                <a:spcPct val="20000"/>
              </a:spcBef>
              <a:buClr>
                <a:srgbClr val="3C605F"/>
              </a:buClr>
              <a:buSzPct val="75000"/>
              <a:buFont typeface="Wingdings" pitchFamily="2" charset="2"/>
              <a:buNone/>
            </a:pPr>
            <a:r>
              <a:rPr kumimoji="1" lang="tr-TR" sz="1600" b="1">
                <a:latin typeface="Comic Sans MS" pitchFamily="66" charset="0"/>
              </a:rPr>
              <a:t>zmax =6 x1+8 x2+0.s1+0.s2</a:t>
            </a:r>
            <a:r>
              <a:rPr kumimoji="1" lang="tr-TR" sz="1600">
                <a:latin typeface="Comic Sans MS" pitchFamily="66" charset="0"/>
              </a:rPr>
              <a:t>  olur.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6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6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6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63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63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63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63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63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Başlık"/>
          <p:cNvSpPr>
            <a:spLocks noGrp="1"/>
          </p:cNvSpPr>
          <p:nvPr>
            <p:ph type="title"/>
          </p:nvPr>
        </p:nvSpPr>
        <p:spPr>
          <a:xfrm>
            <a:off x="0" y="0"/>
            <a:ext cx="7381875" cy="490538"/>
          </a:xfrm>
        </p:spPr>
        <p:txBody>
          <a:bodyPr/>
          <a:lstStyle/>
          <a:p>
            <a:pPr eaLnBrk="1" hangingPunct="1"/>
            <a:r>
              <a:rPr lang="tr-TR" sz="2400" smtClean="0">
                <a:latin typeface="Harrington"/>
              </a:rPr>
              <a:t>Optimizasyon</a:t>
            </a:r>
            <a:endParaRPr lang="tr-TR" sz="2400" smtClean="0"/>
          </a:p>
        </p:txBody>
      </p:sp>
      <p:sp>
        <p:nvSpPr>
          <p:cNvPr id="28674" name="9 Veri Yer Tutucusu"/>
          <p:cNvSpPr>
            <a:spLocks noGrp="1"/>
          </p:cNvSpPr>
          <p:nvPr>
            <p:ph type="dt" sz="quarter" idx="10"/>
          </p:nvPr>
        </p:nvSpPr>
        <p:spPr>
          <a:xfrm>
            <a:off x="357188" y="5000625"/>
            <a:ext cx="714375" cy="642938"/>
          </a:xfrm>
          <a:noFill/>
        </p:spPr>
        <p:txBody>
          <a:bodyPr/>
          <a:lstStyle/>
          <a:p>
            <a:pPr algn="ctr"/>
            <a:r>
              <a:rPr lang="tr-TR" smtClean="0"/>
              <a:t>4.  Hafta</a:t>
            </a:r>
          </a:p>
        </p:txBody>
      </p:sp>
      <p:sp>
        <p:nvSpPr>
          <p:cNvPr id="28675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50" y="6557963"/>
            <a:ext cx="2895600" cy="476250"/>
          </a:xfrm>
          <a:noFill/>
        </p:spPr>
        <p:txBody>
          <a:bodyPr/>
          <a:lstStyle/>
          <a:p>
            <a:r>
              <a:rPr lang="tr-TR" smtClean="0"/>
              <a:t>SAÜ NYurtaY </a:t>
            </a:r>
          </a:p>
        </p:txBody>
      </p:sp>
      <p:sp>
        <p:nvSpPr>
          <p:cNvPr id="28676" name="4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357188" y="5929313"/>
            <a:ext cx="714375" cy="571500"/>
          </a:xfrm>
          <a:noFill/>
        </p:spPr>
        <p:txBody>
          <a:bodyPr/>
          <a:lstStyle/>
          <a:p>
            <a:pPr algn="ctr"/>
            <a:fld id="{C1339D88-BABE-47D0-B4AC-338DAA114988}" type="slidenum">
              <a:rPr lang="tr-TR" smtClean="0"/>
              <a:pPr algn="ctr"/>
              <a:t>10</a:t>
            </a:fld>
            <a:r>
              <a:rPr lang="tr-TR" smtClean="0"/>
              <a:t>. Sayfa</a:t>
            </a: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1500188" y="857250"/>
            <a:ext cx="7643812" cy="564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tr-TR" sz="1600">
                <a:solidFill>
                  <a:srgbClr val="584C74"/>
                </a:solidFill>
                <a:latin typeface="Arial" charset="0"/>
                <a:cs typeface="Arial" charset="0"/>
              </a:rPr>
              <a:t>Gelecek Hafta</a:t>
            </a:r>
          </a:p>
          <a:p>
            <a:pPr eaLnBrk="0" hangingPunct="0"/>
            <a:endParaRPr lang="tr-TR" sz="1600">
              <a:solidFill>
                <a:srgbClr val="584C74"/>
              </a:solidFill>
              <a:latin typeface="Arial" charset="0"/>
              <a:cs typeface="Arial" charset="0"/>
            </a:endParaRPr>
          </a:p>
          <a:p>
            <a:pPr eaLnBrk="0" hangingPunct="0"/>
            <a:endParaRPr lang="tr-TR" sz="1600">
              <a:solidFill>
                <a:srgbClr val="584C74"/>
              </a:solidFill>
              <a:latin typeface="Arial" charset="0"/>
              <a:cs typeface="Arial" charset="0"/>
            </a:endParaRPr>
          </a:p>
          <a:p>
            <a:pPr eaLnBrk="0" hangingPunct="0"/>
            <a:endParaRPr lang="tr-TR" sz="1600">
              <a:solidFill>
                <a:srgbClr val="584C74"/>
              </a:solidFill>
              <a:latin typeface="Arial" charset="0"/>
              <a:cs typeface="Arial" charset="0"/>
            </a:endParaRPr>
          </a:p>
          <a:p>
            <a:pPr eaLnBrk="0" hangingPunct="0"/>
            <a:endParaRPr lang="tr-TR" sz="1600">
              <a:solidFill>
                <a:srgbClr val="584C74"/>
              </a:solidFill>
              <a:latin typeface="Arial" charset="0"/>
              <a:cs typeface="Arial" charset="0"/>
            </a:endParaRPr>
          </a:p>
          <a:p>
            <a:pPr eaLnBrk="0" hangingPunct="0"/>
            <a:endParaRPr lang="tr-TR" sz="1600">
              <a:solidFill>
                <a:srgbClr val="584C74"/>
              </a:solidFill>
              <a:latin typeface="Arial" charset="0"/>
              <a:cs typeface="Arial" charset="0"/>
            </a:endParaRPr>
          </a:p>
          <a:p>
            <a:pPr eaLnBrk="0" hangingPunct="0"/>
            <a:endParaRPr lang="tr-TR" sz="1600">
              <a:solidFill>
                <a:srgbClr val="584C74"/>
              </a:solidFill>
              <a:latin typeface="Arial" charset="0"/>
              <a:cs typeface="Arial" charset="0"/>
            </a:endParaRPr>
          </a:p>
          <a:p>
            <a:pPr eaLnBrk="0" hangingPunct="0"/>
            <a:endParaRPr lang="tr-TR" sz="1600">
              <a:solidFill>
                <a:srgbClr val="584C74"/>
              </a:solidFill>
              <a:latin typeface="Arial" charset="0"/>
              <a:cs typeface="Arial" charset="0"/>
            </a:endParaRPr>
          </a:p>
          <a:p>
            <a:pPr eaLnBrk="0" hangingPunct="0"/>
            <a:endParaRPr lang="tr-TR" sz="1600">
              <a:solidFill>
                <a:srgbClr val="584C74"/>
              </a:solidFill>
              <a:latin typeface="Arial" charset="0"/>
              <a:cs typeface="Arial" charset="0"/>
            </a:endParaRPr>
          </a:p>
          <a:p>
            <a:pPr eaLnBrk="0" hangingPunct="0"/>
            <a:endParaRPr lang="tr-TR" sz="1600">
              <a:solidFill>
                <a:srgbClr val="584C74"/>
              </a:solidFill>
              <a:latin typeface="Arial" charset="0"/>
              <a:cs typeface="Arial" charset="0"/>
            </a:endParaRPr>
          </a:p>
          <a:p>
            <a:pPr eaLnBrk="0" hangingPunct="0"/>
            <a:endParaRPr lang="tr-TR" sz="1600">
              <a:solidFill>
                <a:srgbClr val="584C74"/>
              </a:solidFill>
              <a:latin typeface="Arial" charset="0"/>
              <a:cs typeface="Arial" charset="0"/>
            </a:endParaRPr>
          </a:p>
          <a:p>
            <a:pPr eaLnBrk="0" hangingPunct="0"/>
            <a:endParaRPr lang="tr-TR" sz="1600">
              <a:solidFill>
                <a:srgbClr val="584C74"/>
              </a:solidFill>
              <a:latin typeface="Arial" charset="0"/>
              <a:cs typeface="Arial" charset="0"/>
            </a:endParaRPr>
          </a:p>
          <a:p>
            <a:pPr eaLnBrk="0" hangingPunct="0"/>
            <a:endParaRPr lang="tr-TR" sz="1600">
              <a:solidFill>
                <a:srgbClr val="584C74"/>
              </a:solidFill>
              <a:latin typeface="Arial" charset="0"/>
              <a:cs typeface="Arial" charset="0"/>
            </a:endParaRPr>
          </a:p>
          <a:p>
            <a:pPr eaLnBrk="0" hangingPunct="0"/>
            <a:endParaRPr lang="tr-TR" sz="1600">
              <a:solidFill>
                <a:srgbClr val="584C74"/>
              </a:solidFill>
              <a:latin typeface="Arial" charset="0"/>
              <a:cs typeface="Arial" charset="0"/>
            </a:endParaRPr>
          </a:p>
          <a:p>
            <a:pPr eaLnBrk="0" hangingPunct="0"/>
            <a:endParaRPr lang="tr-TR" sz="1600">
              <a:solidFill>
                <a:srgbClr val="584C74"/>
              </a:solidFill>
              <a:latin typeface="Arial" charset="0"/>
              <a:cs typeface="Arial" charset="0"/>
            </a:endParaRPr>
          </a:p>
          <a:p>
            <a:pPr eaLnBrk="0" hangingPunct="0"/>
            <a:endParaRPr lang="tr-TR" sz="1600">
              <a:solidFill>
                <a:srgbClr val="584C74"/>
              </a:solidFill>
              <a:latin typeface="Arial" charset="0"/>
              <a:cs typeface="Arial" charset="0"/>
            </a:endParaRPr>
          </a:p>
          <a:p>
            <a:pPr eaLnBrk="0" hangingPunct="0"/>
            <a:endParaRPr lang="tr-TR" sz="1600">
              <a:solidFill>
                <a:srgbClr val="584C74"/>
              </a:solidFill>
              <a:latin typeface="Arial" charset="0"/>
              <a:cs typeface="Arial" charset="0"/>
            </a:endParaRPr>
          </a:p>
          <a:p>
            <a:pPr eaLnBrk="0" hangingPunct="0"/>
            <a:r>
              <a:rPr lang="tr-TR" sz="1600">
                <a:solidFill>
                  <a:srgbClr val="584C74"/>
                </a:solidFill>
                <a:latin typeface="Arial" charset="0"/>
                <a:cs typeface="Arial" charset="0"/>
              </a:rPr>
              <a:t>   </a:t>
            </a:r>
          </a:p>
          <a:p>
            <a:pPr eaLnBrk="0" hangingPunct="0"/>
            <a:r>
              <a:rPr lang="tr-TR" sz="1200">
                <a:solidFill>
                  <a:srgbClr val="EAEAEA"/>
                </a:solidFill>
                <a:latin typeface="Arial" charset="0"/>
                <a:cs typeface="Arial" charset="0"/>
              </a:rPr>
              <a:t>    </a:t>
            </a:r>
            <a:endParaRPr lang="tr-TR" sz="1600">
              <a:solidFill>
                <a:srgbClr val="EAEAEA"/>
              </a:solidFill>
              <a:latin typeface="Arial" charset="0"/>
              <a:cs typeface="Arial" charset="0"/>
            </a:endParaRPr>
          </a:p>
          <a:p>
            <a:pPr eaLnBrk="0" hangingPunct="0"/>
            <a:r>
              <a:rPr lang="tr-TR" sz="1600">
                <a:solidFill>
                  <a:srgbClr val="EAEAEA"/>
                </a:solidFill>
                <a:latin typeface="Arial" charset="0"/>
                <a:cs typeface="Arial" charset="0"/>
              </a:rPr>
              <a:t>Revised Simpleks Yöntemi</a:t>
            </a:r>
          </a:p>
        </p:txBody>
      </p:sp>
      <p:sp>
        <p:nvSpPr>
          <p:cNvPr id="28678" name="8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pic>
        <p:nvPicPr>
          <p:cNvPr id="28679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63938" y="1484313"/>
            <a:ext cx="5256212" cy="3922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1 Başlık"/>
          <p:cNvSpPr>
            <a:spLocks noGrp="1"/>
          </p:cNvSpPr>
          <p:nvPr>
            <p:ph type="title"/>
          </p:nvPr>
        </p:nvSpPr>
        <p:spPr>
          <a:xfrm>
            <a:off x="0" y="0"/>
            <a:ext cx="7381875" cy="490538"/>
          </a:xfrm>
        </p:spPr>
        <p:txBody>
          <a:bodyPr/>
          <a:lstStyle/>
          <a:p>
            <a:pPr eaLnBrk="1" hangingPunct="1"/>
            <a:r>
              <a:rPr lang="tr-TR" sz="2400" smtClean="0">
                <a:latin typeface="Harrington"/>
              </a:rPr>
              <a:t>Optimizasyon</a:t>
            </a:r>
          </a:p>
        </p:txBody>
      </p:sp>
      <p:sp>
        <p:nvSpPr>
          <p:cNvPr id="30722" name="9 Veri Yer Tutucusu"/>
          <p:cNvSpPr>
            <a:spLocks noGrp="1"/>
          </p:cNvSpPr>
          <p:nvPr>
            <p:ph type="dt" sz="quarter" idx="10"/>
          </p:nvPr>
        </p:nvSpPr>
        <p:spPr>
          <a:xfrm>
            <a:off x="357188" y="5000625"/>
            <a:ext cx="714375" cy="642938"/>
          </a:xfrm>
          <a:noFill/>
        </p:spPr>
        <p:txBody>
          <a:bodyPr/>
          <a:lstStyle/>
          <a:p>
            <a:pPr algn="ctr"/>
            <a:r>
              <a:rPr lang="tr-TR" smtClean="0"/>
              <a:t>4.  Hafta</a:t>
            </a:r>
          </a:p>
        </p:txBody>
      </p:sp>
      <p:sp>
        <p:nvSpPr>
          <p:cNvPr id="30723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50" y="6557963"/>
            <a:ext cx="2895600" cy="476250"/>
          </a:xfrm>
          <a:noFill/>
        </p:spPr>
        <p:txBody>
          <a:bodyPr/>
          <a:lstStyle/>
          <a:p>
            <a:r>
              <a:rPr lang="tr-TR" smtClean="0"/>
              <a:t>SAÜ NYurtaY </a:t>
            </a:r>
          </a:p>
        </p:txBody>
      </p:sp>
      <p:sp>
        <p:nvSpPr>
          <p:cNvPr id="30724" name="4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357188" y="5929313"/>
            <a:ext cx="714375" cy="571500"/>
          </a:xfrm>
          <a:noFill/>
        </p:spPr>
        <p:txBody>
          <a:bodyPr/>
          <a:lstStyle/>
          <a:p>
            <a:pPr algn="ctr"/>
            <a:fld id="{1988CFDB-EB6C-4694-950E-34C6256270EA}" type="slidenum">
              <a:rPr lang="tr-TR" smtClean="0"/>
              <a:pPr algn="ctr"/>
              <a:t>11</a:t>
            </a:fld>
            <a:r>
              <a:rPr lang="tr-TR" smtClean="0"/>
              <a:t>. Sayfa</a:t>
            </a: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1500188" y="2060575"/>
            <a:ext cx="7643812" cy="444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0" hangingPunct="0"/>
            <a:r>
              <a:rPr lang="tr-TR" sz="1400">
                <a:latin typeface="Comic Sans MS" pitchFamily="66" charset="0"/>
                <a:cs typeface="Arial" charset="0"/>
              </a:rPr>
              <a:t>Kaynaklar</a:t>
            </a:r>
          </a:p>
          <a:p>
            <a:pPr marL="457200" indent="-457200" eaLnBrk="0" hangingPunct="0"/>
            <a:endParaRPr lang="tr-TR" sz="1400">
              <a:latin typeface="Comic Sans MS" pitchFamily="66" charset="0"/>
              <a:cs typeface="Arial" charset="0"/>
            </a:endParaRPr>
          </a:p>
          <a:p>
            <a:pPr marL="457200" indent="-457200" eaLnBrk="0" hangingPunct="0">
              <a:buFontTx/>
              <a:buAutoNum type="arabicPeriod"/>
            </a:pPr>
            <a:r>
              <a:rPr lang="tr-TR" sz="1400">
                <a:latin typeface="Comic Sans MS" pitchFamily="66" charset="0"/>
                <a:cs typeface="Arial" charset="0"/>
              </a:rPr>
              <a:t>Taha, H.A., “Yöneylem Araştırması”, Literatür Yayıncılık,2000.</a:t>
            </a:r>
          </a:p>
          <a:p>
            <a:pPr marL="457200" indent="-457200" eaLnBrk="0" hangingPunct="0">
              <a:buFontTx/>
              <a:buAutoNum type="arabicPeriod"/>
            </a:pPr>
            <a:r>
              <a:rPr lang="tr-TR" sz="1400">
                <a:latin typeface="Comic Sans MS" pitchFamily="66" charset="0"/>
                <a:cs typeface="Arial" charset="0"/>
              </a:rPr>
              <a:t>Doğan,İ.,”Yöneylem Araştırması Teknikleri ve işletme Uygulamaları”,Bilim Teknik Kitabevi,1995.</a:t>
            </a:r>
          </a:p>
          <a:p>
            <a:pPr marL="457200" indent="-457200" eaLnBrk="0" hangingPunct="0">
              <a:buFontTx/>
              <a:buAutoNum type="arabicPeriod"/>
            </a:pPr>
            <a:r>
              <a:rPr lang="tr-TR" sz="1400">
                <a:latin typeface="Comic Sans MS" pitchFamily="66" charset="0"/>
              </a:rPr>
              <a:t>Optimization in operations research , Ronald L. Rardin, Upper Saddle River : Prentice Hall, 2000.</a:t>
            </a:r>
            <a:br>
              <a:rPr lang="tr-TR" sz="1400">
                <a:latin typeface="Comic Sans MS" pitchFamily="66" charset="0"/>
              </a:rPr>
            </a:br>
            <a:endParaRPr lang="tr-TR" sz="1400">
              <a:latin typeface="Comic Sans MS" pitchFamily="66" charset="0"/>
              <a:cs typeface="Arial" charset="0"/>
            </a:endParaRPr>
          </a:p>
          <a:p>
            <a:pPr marL="457200" indent="-457200" eaLnBrk="0" hangingPunct="0"/>
            <a:endParaRPr lang="tr-TR" sz="1400">
              <a:latin typeface="Comic Sans MS" pitchFamily="66" charset="0"/>
              <a:cs typeface="Arial" charset="0"/>
            </a:endParaRPr>
          </a:p>
          <a:p>
            <a:pPr marL="457200" indent="-457200" eaLnBrk="0" hangingPunct="0"/>
            <a:endParaRPr lang="tr-TR" sz="1600">
              <a:latin typeface="Arial" charset="0"/>
              <a:cs typeface="Arial" charset="0"/>
            </a:endParaRPr>
          </a:p>
          <a:p>
            <a:pPr marL="457200" indent="-457200" eaLnBrk="0" hangingPunct="0"/>
            <a:endParaRPr lang="tr-TR" sz="1600">
              <a:latin typeface="Arial" charset="0"/>
              <a:cs typeface="Arial" charset="0"/>
            </a:endParaRPr>
          </a:p>
          <a:p>
            <a:pPr marL="457200" indent="-457200" eaLnBrk="0" hangingPunct="0"/>
            <a:endParaRPr lang="tr-TR" sz="1600">
              <a:latin typeface="Arial" charset="0"/>
              <a:cs typeface="Arial" charset="0"/>
            </a:endParaRPr>
          </a:p>
          <a:p>
            <a:pPr marL="457200" indent="-457200" eaLnBrk="0" hangingPunct="0"/>
            <a:endParaRPr lang="tr-TR" sz="1600">
              <a:latin typeface="Arial" charset="0"/>
              <a:cs typeface="Arial" charset="0"/>
            </a:endParaRPr>
          </a:p>
          <a:p>
            <a:pPr marL="457200" indent="-457200" eaLnBrk="0" hangingPunct="0"/>
            <a:endParaRPr lang="tr-TR" sz="1600">
              <a:latin typeface="Arial" charset="0"/>
              <a:cs typeface="Arial" charset="0"/>
            </a:endParaRPr>
          </a:p>
          <a:p>
            <a:pPr marL="457200" indent="-457200" eaLnBrk="0" hangingPunct="0"/>
            <a:endParaRPr lang="tr-TR" sz="1600">
              <a:latin typeface="Arial" charset="0"/>
              <a:cs typeface="Arial" charset="0"/>
            </a:endParaRPr>
          </a:p>
          <a:p>
            <a:pPr marL="457200" indent="-457200" eaLnBrk="0" hangingPunct="0"/>
            <a:endParaRPr lang="tr-TR" sz="1600">
              <a:latin typeface="Arial" charset="0"/>
              <a:cs typeface="Arial" charset="0"/>
            </a:endParaRPr>
          </a:p>
          <a:p>
            <a:pPr marL="457200" indent="-457200" eaLnBrk="0" hangingPunct="0"/>
            <a:endParaRPr lang="tr-TR" sz="1600">
              <a:latin typeface="Arial" charset="0"/>
              <a:cs typeface="Arial" charset="0"/>
            </a:endParaRPr>
          </a:p>
          <a:p>
            <a:pPr marL="457200" indent="-457200" eaLnBrk="0" hangingPunct="0"/>
            <a:endParaRPr lang="tr-TR" sz="1600">
              <a:latin typeface="Arial" charset="0"/>
              <a:cs typeface="Arial" charset="0"/>
            </a:endParaRPr>
          </a:p>
          <a:p>
            <a:pPr marL="457200" indent="-457200" eaLnBrk="0" hangingPunct="0"/>
            <a:endParaRPr lang="tr-TR" sz="1600">
              <a:latin typeface="Arial" charset="0"/>
              <a:cs typeface="Arial" charset="0"/>
            </a:endParaRPr>
          </a:p>
          <a:p>
            <a:pPr marL="457200" indent="-457200" eaLnBrk="0" hangingPunct="0"/>
            <a:endParaRPr lang="tr-TR" sz="1600">
              <a:latin typeface="Arial" charset="0"/>
              <a:cs typeface="Arial" charset="0"/>
            </a:endParaRPr>
          </a:p>
          <a:p>
            <a:pPr marL="457200" indent="-457200" eaLnBrk="0" hangingPunct="0"/>
            <a:endParaRPr lang="tr-TR" sz="1600">
              <a:latin typeface="Arial" charset="0"/>
              <a:cs typeface="Arial" charset="0"/>
            </a:endParaRPr>
          </a:p>
          <a:p>
            <a:pPr marL="457200" indent="-457200" eaLnBrk="0" hangingPunct="0"/>
            <a:endParaRPr lang="tr-TR" sz="1600">
              <a:latin typeface="Arial" charset="0"/>
              <a:cs typeface="Arial" charset="0"/>
            </a:endParaRPr>
          </a:p>
          <a:p>
            <a:pPr marL="457200" indent="-457200" eaLnBrk="0" hangingPunct="0"/>
            <a:r>
              <a:rPr lang="tr-TR" sz="1600">
                <a:latin typeface="Arial" charset="0"/>
                <a:cs typeface="Arial" charset="0"/>
              </a:rPr>
              <a:t>   </a:t>
            </a:r>
          </a:p>
          <a:p>
            <a:pPr marL="457200" indent="-457200" eaLnBrk="0" hangingPunct="0"/>
            <a:r>
              <a:rPr lang="tr-TR" sz="1200">
                <a:latin typeface="Arial" charset="0"/>
                <a:cs typeface="Arial" charset="0"/>
              </a:rPr>
              <a:t>    </a:t>
            </a:r>
          </a:p>
        </p:txBody>
      </p:sp>
      <p:sp>
        <p:nvSpPr>
          <p:cNvPr id="30726" name="8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8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32771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0EFF02D7-03FB-4432-8FCB-25ED387597E9}" type="slidenum">
              <a:rPr lang="tr-TR" sz="1400"/>
              <a:pPr algn="ctr" eaLnBrk="0" hangingPunct="0"/>
              <a:t>2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32772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4.  Hafta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468313" y="333375"/>
            <a:ext cx="8442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8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Simpleks Yöntemi İle Doğrusal Modellerin Çözümü</a:t>
            </a: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1619250" y="1341438"/>
            <a:ext cx="6237288" cy="80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3C605F"/>
              </a:buClr>
              <a:buSzPct val="75000"/>
              <a:buFont typeface="Wingdings" pitchFamily="2" charset="2"/>
              <a:buChar char="n"/>
            </a:pPr>
            <a:r>
              <a:rPr kumimoji="1" lang="tr-TR" sz="1600">
                <a:latin typeface="Comic Sans MS" pitchFamily="66" charset="0"/>
              </a:rPr>
              <a:t>Başlangıç tablosunun 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3C605F"/>
              </a:buClr>
              <a:buSzPct val="75000"/>
              <a:buFont typeface="Wingdings" pitchFamily="2" charset="2"/>
              <a:buNone/>
            </a:pPr>
            <a:r>
              <a:rPr kumimoji="1" lang="tr-TR" sz="1600">
                <a:latin typeface="Comic Sans MS" pitchFamily="66" charset="0"/>
              </a:rPr>
              <a:t>oluşturulması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3C605F"/>
              </a:buClr>
              <a:buSzPct val="75000"/>
              <a:buFont typeface="Wingdings" pitchFamily="2" charset="2"/>
              <a:buChar char="n"/>
            </a:pPr>
            <a:endParaRPr kumimoji="1" lang="tr-TR" sz="1600">
              <a:latin typeface="Comic Sans MS" pitchFamily="66" charset="0"/>
            </a:endParaRPr>
          </a:p>
        </p:txBody>
      </p:sp>
      <p:graphicFrame>
        <p:nvGraphicFramePr>
          <p:cNvPr id="32828" name="Group 60"/>
          <p:cNvGraphicFramePr>
            <a:graphicFrameLocks noGrp="1"/>
          </p:cNvGraphicFramePr>
          <p:nvPr/>
        </p:nvGraphicFramePr>
        <p:xfrm>
          <a:off x="1692275" y="2060575"/>
          <a:ext cx="7235825" cy="3068639"/>
        </p:xfrm>
        <a:graphic>
          <a:graphicData uri="http://schemas.openxmlformats.org/drawingml/2006/table">
            <a:tbl>
              <a:tblPr/>
              <a:tblGrid>
                <a:gridCol w="1143000"/>
                <a:gridCol w="1069975"/>
                <a:gridCol w="873125"/>
                <a:gridCol w="1038225"/>
                <a:gridCol w="1036638"/>
                <a:gridCol w="1038225"/>
                <a:gridCol w="1036637"/>
              </a:tblGrid>
              <a:tr h="80486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Amaç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 Katsayıları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Cj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Değişkenler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X1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X2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S1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S2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Miktar ve  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Çözüm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S1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30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20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300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S2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110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2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zj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4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Cj-zj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825" name="Rectangle 57"/>
          <p:cNvSpPr>
            <a:spLocks noChangeArrowheads="1"/>
          </p:cNvSpPr>
          <p:nvPr/>
        </p:nvSpPr>
        <p:spPr bwMode="auto">
          <a:xfrm>
            <a:off x="1619250" y="5194300"/>
            <a:ext cx="3744913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tr-TR" sz="1400">
                <a:latin typeface="Comic Sans MS" pitchFamily="66" charset="0"/>
              </a:rPr>
              <a:t>zj  gözden çıkarma  satırıdır.</a:t>
            </a:r>
          </a:p>
          <a:p>
            <a:pPr algn="ctr"/>
            <a:r>
              <a:rPr lang="tr-TR" sz="1400">
                <a:latin typeface="Comic Sans MS" pitchFamily="66" charset="0"/>
              </a:rPr>
              <a:t>Z1  masa için gözden çıkarma  satırıdır.</a:t>
            </a:r>
          </a:p>
          <a:p>
            <a:pPr algn="ctr"/>
            <a:r>
              <a:rPr lang="tr-TR" sz="1400">
                <a:latin typeface="Comic Sans MS" pitchFamily="66" charset="0"/>
              </a:rPr>
              <a:t>toplam(amaç  katsayı sütunu *değ. Sutunu)</a:t>
            </a:r>
          </a:p>
          <a:p>
            <a:pPr algn="ctr"/>
            <a:r>
              <a:rPr lang="tr-TR" sz="1400">
                <a:latin typeface="Comic Sans MS" pitchFamily="66" charset="0"/>
              </a:rPr>
              <a:t>     0x30+0.5=0=z1</a:t>
            </a:r>
          </a:p>
          <a:p>
            <a:pPr algn="ctr"/>
            <a:r>
              <a:rPr lang="tr-TR" sz="1400">
                <a:latin typeface="Comic Sans MS" pitchFamily="66" charset="0"/>
              </a:rPr>
              <a:t>cj-zj</a:t>
            </a:r>
            <a:r>
              <a:rPr lang="tr-TR" sz="1400">
                <a:latin typeface="Comic Sans MS" pitchFamily="66" charset="0"/>
                <a:sym typeface="Wingdings" pitchFamily="2" charset="2"/>
              </a:rPr>
              <a:t></a:t>
            </a:r>
            <a:r>
              <a:rPr lang="tr-TR" sz="1400">
                <a:latin typeface="Comic Sans MS" pitchFamily="66" charset="0"/>
              </a:rPr>
              <a:t>birim kar (maliyet)-birim gözden çıkarma</a:t>
            </a:r>
          </a:p>
        </p:txBody>
      </p:sp>
      <p:sp>
        <p:nvSpPr>
          <p:cNvPr id="32829" name="Rectangle 61"/>
          <p:cNvSpPr>
            <a:spLocks noChangeArrowheads="1"/>
          </p:cNvSpPr>
          <p:nvPr/>
        </p:nvSpPr>
        <p:spPr bwMode="auto">
          <a:xfrm>
            <a:off x="4787900" y="188913"/>
            <a:ext cx="4176713" cy="14398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0" hangingPunct="0">
              <a:lnSpc>
                <a:spcPct val="80000"/>
              </a:lnSpc>
              <a:spcBef>
                <a:spcPct val="20000"/>
              </a:spcBef>
              <a:buClr>
                <a:srgbClr val="3C605F"/>
              </a:buClr>
              <a:buSzPct val="75000"/>
              <a:buFont typeface="Wingdings" pitchFamily="2" charset="2"/>
              <a:buNone/>
            </a:pPr>
            <a:endParaRPr kumimoji="1" lang="tr-TR" sz="1400">
              <a:latin typeface="Comic Sans MS" pitchFamily="66" charset="0"/>
            </a:endParaRPr>
          </a:p>
          <a:p>
            <a:pPr marL="342900" indent="-342900" algn="ctr" eaLnBrk="0" hangingPunct="0">
              <a:lnSpc>
                <a:spcPct val="80000"/>
              </a:lnSpc>
              <a:spcBef>
                <a:spcPct val="20000"/>
              </a:spcBef>
              <a:buClr>
                <a:srgbClr val="3C605F"/>
              </a:buClr>
              <a:buSzPct val="75000"/>
              <a:buFont typeface="Wingdings" pitchFamily="2" charset="2"/>
              <a:buNone/>
            </a:pPr>
            <a:r>
              <a:rPr kumimoji="1" lang="tr-TR" sz="1400" b="1">
                <a:latin typeface="Comic Sans MS" pitchFamily="66" charset="0"/>
              </a:rPr>
              <a:t>30 x1+20 x2+1.s1+0.s2=300</a:t>
            </a:r>
            <a:r>
              <a:rPr kumimoji="1" lang="tr-TR" sz="1400">
                <a:latin typeface="Comic Sans MS" pitchFamily="66" charset="0"/>
              </a:rPr>
              <a:t>      (s=select)</a:t>
            </a:r>
          </a:p>
          <a:p>
            <a:pPr marL="342900" indent="-342900" algn="ctr" eaLnBrk="0" hangingPunct="0">
              <a:lnSpc>
                <a:spcPct val="80000"/>
              </a:lnSpc>
              <a:spcBef>
                <a:spcPct val="20000"/>
              </a:spcBef>
              <a:buClr>
                <a:srgbClr val="3C605F"/>
              </a:buClr>
              <a:buSzPct val="75000"/>
              <a:buFont typeface="Wingdings" pitchFamily="2" charset="2"/>
              <a:buNone/>
            </a:pPr>
            <a:r>
              <a:rPr kumimoji="1" lang="tr-TR" sz="1400" b="1">
                <a:latin typeface="Comic Sans MS" pitchFamily="66" charset="0"/>
              </a:rPr>
              <a:t>   5 x1+10 x2+0.s1+1.s2=110</a:t>
            </a:r>
            <a:r>
              <a:rPr kumimoji="1" lang="tr-TR" sz="1400">
                <a:latin typeface="Comic Sans MS" pitchFamily="66" charset="0"/>
              </a:rPr>
              <a:t>        (s1=kullanılmayan tahta,s2=kullanılmayan işgücü)</a:t>
            </a:r>
          </a:p>
          <a:p>
            <a:pPr marL="342900" indent="-342900" algn="ctr" eaLnBrk="0" hangingPunct="0">
              <a:lnSpc>
                <a:spcPct val="80000"/>
              </a:lnSpc>
              <a:spcBef>
                <a:spcPct val="20000"/>
              </a:spcBef>
              <a:buClr>
                <a:srgbClr val="3C605F"/>
              </a:buClr>
              <a:buSzPct val="75000"/>
              <a:buFont typeface="Wingdings" pitchFamily="2" charset="2"/>
              <a:buNone/>
            </a:pPr>
            <a:endParaRPr kumimoji="1" lang="tr-TR" sz="1400">
              <a:latin typeface="Comic Sans MS" pitchFamily="66" charset="0"/>
            </a:endParaRPr>
          </a:p>
          <a:p>
            <a:pPr marL="342900" indent="-342900" algn="ctr" eaLnBrk="0" hangingPunct="0">
              <a:lnSpc>
                <a:spcPct val="80000"/>
              </a:lnSpc>
              <a:spcBef>
                <a:spcPct val="20000"/>
              </a:spcBef>
              <a:buClr>
                <a:srgbClr val="3C605F"/>
              </a:buClr>
              <a:buSzPct val="75000"/>
              <a:buFont typeface="Wingdings" pitchFamily="2" charset="2"/>
              <a:buNone/>
            </a:pPr>
            <a:r>
              <a:rPr kumimoji="1" lang="tr-TR" sz="1400" b="1">
                <a:latin typeface="Comic Sans MS" pitchFamily="66" charset="0"/>
              </a:rPr>
              <a:t>zmax =6 x1+8 x2+0.s1+0.s2</a:t>
            </a:r>
            <a:r>
              <a:rPr kumimoji="1" lang="tr-TR" sz="1400">
                <a:latin typeface="Comic Sans MS" pitchFamily="66" charset="0"/>
              </a:rPr>
              <a:t>  olur.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2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4" grpId="0"/>
      <p:bldP spid="32825" grpId="0"/>
      <p:bldP spid="328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8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33795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45822C0B-D699-460F-ACC6-7D1C929EB73A}" type="slidenum">
              <a:rPr lang="tr-TR" sz="1400"/>
              <a:pPr algn="ctr" eaLnBrk="0" hangingPunct="0"/>
              <a:t>3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33796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4.  Hafta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468313" y="333375"/>
            <a:ext cx="8442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8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Simpleks Yöntemi İle Doğrusal Modellerin Çözümü</a:t>
            </a: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2051050" y="1484313"/>
            <a:ext cx="6635750" cy="464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rgbClr val="3C605F"/>
              </a:buClr>
              <a:buSzPct val="75000"/>
              <a:buFont typeface="Wingdings" pitchFamily="2" charset="2"/>
              <a:buChar char="n"/>
            </a:pPr>
            <a:r>
              <a:rPr kumimoji="1" lang="tr-TR" sz="1600" b="1">
                <a:latin typeface="Comic Sans MS" pitchFamily="66" charset="0"/>
              </a:rPr>
              <a:t>Karı en fazla  arttırarak ya da maliyeti en fazla azaltacak değişkenin işleme girmesi yani anahtar sutunun bulunması(seçilmesi)</a:t>
            </a: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rgbClr val="3C605F"/>
              </a:buClr>
              <a:buSzPct val="75000"/>
              <a:buFont typeface="Wingdings" pitchFamily="2" charset="2"/>
              <a:buNone/>
            </a:pPr>
            <a:endParaRPr kumimoji="1" lang="tr-TR" sz="1600" b="1">
              <a:latin typeface="Comic Sans MS" pitchFamily="66" charset="0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rgbClr val="3C605F"/>
              </a:buClr>
              <a:buSzPct val="75000"/>
              <a:buFont typeface="Wingdings" pitchFamily="2" charset="2"/>
              <a:buNone/>
            </a:pPr>
            <a:r>
              <a:rPr kumimoji="1" lang="tr-TR" sz="1600">
                <a:latin typeface="Comic Sans MS" pitchFamily="66" charset="0"/>
              </a:rPr>
              <a:t>   Bunun için cj-zj  satırına  bakılır.Maksimizasyon amaçlarında en yüksek pozitif değerli eleman,minimizasyon amaçlarında negatif değer içinde mutlak değerce en yüksek olan seçilir.Seçilen değerlerin bulunduğu sütun </a:t>
            </a:r>
            <a:r>
              <a:rPr kumimoji="1" lang="tr-TR" sz="1600" b="1">
                <a:latin typeface="Comic Sans MS" pitchFamily="66" charset="0"/>
              </a:rPr>
              <a:t>anahtar sütun</a:t>
            </a:r>
            <a:r>
              <a:rPr kumimoji="1" lang="tr-TR" sz="1600">
                <a:latin typeface="Comic Sans MS" pitchFamily="66" charset="0"/>
              </a:rPr>
              <a:t> olur.Burada anahtar sütun x2 sütunudur.</a:t>
            </a:r>
          </a:p>
        </p:txBody>
      </p:sp>
      <p:graphicFrame>
        <p:nvGraphicFramePr>
          <p:cNvPr id="33852" name="Group 60"/>
          <p:cNvGraphicFramePr>
            <a:graphicFrameLocks noGrp="1"/>
          </p:cNvGraphicFramePr>
          <p:nvPr/>
        </p:nvGraphicFramePr>
        <p:xfrm>
          <a:off x="1692275" y="3716338"/>
          <a:ext cx="7235825" cy="2502535"/>
        </p:xfrm>
        <a:graphic>
          <a:graphicData uri="http://schemas.openxmlformats.org/drawingml/2006/table">
            <a:tbl>
              <a:tblPr/>
              <a:tblGrid>
                <a:gridCol w="1143000"/>
                <a:gridCol w="1069975"/>
                <a:gridCol w="873125"/>
                <a:gridCol w="1038225"/>
                <a:gridCol w="1036638"/>
                <a:gridCol w="1038225"/>
                <a:gridCol w="1036637"/>
              </a:tblGrid>
              <a:tr h="74295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Amaç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 Katsayıları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Cj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Değişkenler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X1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X2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S1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S2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Miktar ve  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Çözüm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S1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30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20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300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S2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110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zj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Cj-zj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3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8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34819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BBCBE3C5-8AD7-4E09-9F69-C2AA4FBE6390}" type="slidenum">
              <a:rPr lang="tr-TR" sz="1400"/>
              <a:pPr algn="ctr" eaLnBrk="0" hangingPunct="0"/>
              <a:t>4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34820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4.  Hafta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468313" y="333375"/>
            <a:ext cx="8442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8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Simpleks Yöntemi İle Doğrusal Modellerin Çözümü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2051050" y="1268413"/>
            <a:ext cx="6624638" cy="259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rgbClr val="3C605F"/>
              </a:buClr>
              <a:buSzPct val="75000"/>
              <a:buFont typeface="Wingdings" pitchFamily="2" charset="2"/>
              <a:buChar char="n"/>
            </a:pPr>
            <a:r>
              <a:rPr kumimoji="1" lang="tr-TR" sz="1600" b="1">
                <a:latin typeface="Comic Sans MS" pitchFamily="66" charset="0"/>
              </a:rPr>
              <a:t>Anahtar sıranın ya da işlemden çıkacak değişkenin belirlenmesi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rgbClr val="3C605F"/>
              </a:buClr>
              <a:buSzPct val="75000"/>
              <a:buFont typeface="Wingdings" pitchFamily="2" charset="2"/>
              <a:buNone/>
            </a:pPr>
            <a:r>
              <a:rPr kumimoji="1" lang="tr-TR" sz="1600">
                <a:latin typeface="Comic Sans MS" pitchFamily="66" charset="0"/>
              </a:rPr>
              <a:t>Anahtar sütundaki birim bi’lerin aij’ye bölünmesi sonunda en düşük değeri veren satır  seçilir.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rgbClr val="3C605F"/>
              </a:buClr>
              <a:buSzPct val="75000"/>
              <a:buFont typeface="Wingdings" pitchFamily="2" charset="2"/>
              <a:buNone/>
            </a:pPr>
            <a:r>
              <a:rPr kumimoji="1" lang="tr-TR" sz="1600">
                <a:latin typeface="Comic Sans MS" pitchFamily="66" charset="0"/>
              </a:rPr>
              <a:t>                    x2         bi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rgbClr val="3C605F"/>
              </a:buClr>
              <a:buSzPct val="75000"/>
              <a:buFont typeface="Wingdings" pitchFamily="2" charset="2"/>
              <a:buNone/>
            </a:pPr>
            <a:r>
              <a:rPr kumimoji="1" lang="tr-TR" sz="1600">
                <a:latin typeface="Comic Sans MS" pitchFamily="66" charset="0"/>
              </a:rPr>
              <a:t>S1                20         300                  300/20=15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rgbClr val="3C605F"/>
              </a:buClr>
              <a:buSzPct val="75000"/>
              <a:buFont typeface="Wingdings" pitchFamily="2" charset="2"/>
              <a:buNone/>
            </a:pPr>
            <a:r>
              <a:rPr kumimoji="1" lang="tr-TR" sz="1600">
                <a:latin typeface="Comic Sans MS" pitchFamily="66" charset="0"/>
              </a:rPr>
              <a:t>S2                10         110                  110/10=11    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rgbClr val="3C605F"/>
              </a:buClr>
              <a:buSzPct val="75000"/>
              <a:buFont typeface="Wingdings" pitchFamily="2" charset="2"/>
              <a:buNone/>
            </a:pPr>
            <a:r>
              <a:rPr kumimoji="1" lang="tr-TR" sz="1600">
                <a:latin typeface="Comic Sans MS" pitchFamily="66" charset="0"/>
              </a:rPr>
              <a:t>Buna göre küçük olan s2 satırı (11) işlemden çıkacaktır.Yani anahtar satır S2 dir. Anahtar satır ve anahtar sütunun kesişime anahtar sayı adı verilir.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3C605F"/>
              </a:buClr>
              <a:buSzPct val="75000"/>
              <a:buFont typeface="Wingdings" pitchFamily="2" charset="2"/>
              <a:buNone/>
            </a:pPr>
            <a:endParaRPr kumimoji="1" lang="tr-TR" sz="1600">
              <a:latin typeface="Comic Sans MS" pitchFamily="66" charset="0"/>
            </a:endParaRPr>
          </a:p>
        </p:txBody>
      </p:sp>
      <p:graphicFrame>
        <p:nvGraphicFramePr>
          <p:cNvPr id="34875" name="Group 59"/>
          <p:cNvGraphicFramePr>
            <a:graphicFrameLocks noGrp="1"/>
          </p:cNvGraphicFramePr>
          <p:nvPr/>
        </p:nvGraphicFramePr>
        <p:xfrm>
          <a:off x="1619250" y="4116388"/>
          <a:ext cx="7235825" cy="2407920"/>
        </p:xfrm>
        <a:graphic>
          <a:graphicData uri="http://schemas.openxmlformats.org/drawingml/2006/table">
            <a:tbl>
              <a:tblPr/>
              <a:tblGrid>
                <a:gridCol w="1143000"/>
                <a:gridCol w="1069975"/>
                <a:gridCol w="873125"/>
                <a:gridCol w="1038225"/>
                <a:gridCol w="1036638"/>
                <a:gridCol w="1038225"/>
                <a:gridCol w="1036637"/>
              </a:tblGrid>
              <a:tr h="74295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Amaç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 Katsayıları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Cj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Değişkenler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X1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X2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S1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S2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Miktar ve  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Çözüm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S1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30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20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300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S2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110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zj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Cj-zj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4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48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48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48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48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48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4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8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35843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2FBFBC94-29E6-4F75-A2B3-12A3DAF73B77}" type="slidenum">
              <a:rPr lang="tr-TR" sz="1400"/>
              <a:pPr algn="ctr" eaLnBrk="0" hangingPunct="0"/>
              <a:t>5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35844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4.  Hafta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468313" y="333375"/>
            <a:ext cx="8442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8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Simpleks Yöntemi İle Doğrusal Modellerin Çözümü</a:t>
            </a: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1476375" y="1268413"/>
            <a:ext cx="7667625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rgbClr val="3C605F"/>
              </a:buClr>
              <a:buSzPct val="75000"/>
              <a:buFont typeface="Wingdings" pitchFamily="2" charset="2"/>
              <a:buChar char="n"/>
            </a:pPr>
            <a:r>
              <a:rPr kumimoji="1" lang="tr-TR" sz="1800">
                <a:latin typeface="Comic Sans MS" pitchFamily="66" charset="0"/>
              </a:rPr>
              <a:t>Yeni sıraların hesaplanışı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rgbClr val="3C605F"/>
              </a:buClr>
              <a:buSzPct val="75000"/>
              <a:buFont typeface="Wingdings" pitchFamily="2" charset="2"/>
              <a:buNone/>
            </a:pPr>
            <a:endParaRPr kumimoji="1" lang="tr-TR" sz="1800">
              <a:latin typeface="Comic Sans MS" pitchFamily="66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rgbClr val="3C605F"/>
              </a:buClr>
              <a:buSzPct val="75000"/>
              <a:buFont typeface="Wingdings" pitchFamily="2" charset="2"/>
              <a:buNone/>
            </a:pPr>
            <a:r>
              <a:rPr kumimoji="1" lang="tr-TR" sz="1800">
                <a:latin typeface="Comic Sans MS" pitchFamily="66" charset="0"/>
              </a:rPr>
              <a:t>Anahtar satırın yeni değerleri tüm anahtar satır elemanlarının anahtar sayıya bölünmesi ile bulunur.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rgbClr val="3C605F"/>
              </a:buClr>
              <a:buSzPct val="75000"/>
              <a:buFont typeface="Wingdings" pitchFamily="2" charset="2"/>
              <a:buNone/>
            </a:pPr>
            <a:r>
              <a:rPr kumimoji="1" lang="tr-TR" sz="1800">
                <a:latin typeface="Comic Sans MS" pitchFamily="66" charset="0"/>
              </a:rPr>
              <a:t>S2 yerine X2 gelir; yeni sıra değerleri sırasıyla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rgbClr val="3C605F"/>
              </a:buClr>
              <a:buSzPct val="75000"/>
              <a:buFont typeface="Wingdings" pitchFamily="2" charset="2"/>
              <a:buNone/>
            </a:pPr>
            <a:endParaRPr kumimoji="1" lang="tr-TR" sz="1800">
              <a:latin typeface="Comic Sans MS" pitchFamily="66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rgbClr val="3C605F"/>
              </a:buClr>
              <a:buSzPct val="75000"/>
              <a:buFont typeface="Wingdings" pitchFamily="2" charset="2"/>
              <a:buNone/>
            </a:pPr>
            <a:r>
              <a:rPr kumimoji="1" lang="tr-TR" sz="1800">
                <a:latin typeface="Comic Sans MS" pitchFamily="66" charset="0"/>
              </a:rPr>
              <a:t>5/10,10/10,0/10,1/10,110/10 olarak hesaplanır.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rgbClr val="3C605F"/>
              </a:buClr>
              <a:buSzPct val="75000"/>
              <a:buFont typeface="Wingdings" pitchFamily="2" charset="2"/>
              <a:buNone/>
            </a:pPr>
            <a:endParaRPr kumimoji="1" lang="tr-TR" sz="1800">
              <a:latin typeface="Comic Sans MS" pitchFamily="66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rgbClr val="3C605F"/>
              </a:buClr>
              <a:buSzPct val="75000"/>
              <a:buFont typeface="Wingdings" pitchFamily="2" charset="2"/>
              <a:buNone/>
            </a:pPr>
            <a:r>
              <a:rPr kumimoji="1" lang="tr-TR" sz="1800">
                <a:latin typeface="Comic Sans MS" pitchFamily="66" charset="0"/>
              </a:rPr>
              <a:t>s1</a:t>
            </a:r>
            <a:r>
              <a:rPr kumimoji="1" lang="tr-TR" sz="1800">
                <a:latin typeface="Comic Sans MS" pitchFamily="66" charset="0"/>
                <a:sym typeface="Wingdings" pitchFamily="2" charset="2"/>
              </a:rPr>
              <a:t></a:t>
            </a:r>
            <a:r>
              <a:rPr kumimoji="1" lang="tr-TR" sz="1800">
                <a:latin typeface="Comic Sans MS" pitchFamily="66" charset="0"/>
              </a:rPr>
              <a:t>  30   20   1   0  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rgbClr val="3C605F"/>
              </a:buClr>
              <a:buSzPct val="75000"/>
              <a:buFont typeface="Wingdings" pitchFamily="2" charset="2"/>
              <a:buNone/>
            </a:pPr>
            <a:r>
              <a:rPr kumimoji="1" lang="tr-TR" sz="1800">
                <a:latin typeface="Comic Sans MS" pitchFamily="66" charset="0"/>
              </a:rPr>
              <a:t>Yeni sıra elemanı=Eski sıra elemanı-(temelsayı  x  temelsıraelemanı)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rgbClr val="3C605F"/>
              </a:buClr>
              <a:buSzPct val="75000"/>
              <a:buFont typeface="Wingdings" pitchFamily="2" charset="2"/>
              <a:buNone/>
            </a:pPr>
            <a:endParaRPr kumimoji="1" lang="tr-TR" sz="1800">
              <a:latin typeface="Comic Sans MS" pitchFamily="66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rgbClr val="3C605F"/>
              </a:buClr>
              <a:buSzPct val="75000"/>
              <a:buFont typeface="Wingdings" pitchFamily="2" charset="2"/>
              <a:buNone/>
            </a:pPr>
            <a:r>
              <a:rPr kumimoji="1" lang="tr-TR" sz="1800">
                <a:latin typeface="Comic Sans MS" pitchFamily="66" charset="0"/>
              </a:rPr>
              <a:t>x1</a:t>
            </a:r>
            <a:r>
              <a:rPr kumimoji="1" lang="tr-TR" sz="1800">
                <a:latin typeface="Comic Sans MS" pitchFamily="66" charset="0"/>
                <a:sym typeface="Wingdings" pitchFamily="2" charset="2"/>
              </a:rPr>
              <a:t></a:t>
            </a:r>
            <a:r>
              <a:rPr kumimoji="1" lang="tr-TR" sz="1800">
                <a:latin typeface="Comic Sans MS" pitchFamily="66" charset="0"/>
              </a:rPr>
              <a:t>30-0.5  x  20=20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rgbClr val="3C605F"/>
              </a:buClr>
              <a:buSzPct val="75000"/>
              <a:buFont typeface="Wingdings" pitchFamily="2" charset="2"/>
              <a:buNone/>
            </a:pPr>
            <a:r>
              <a:rPr kumimoji="1" lang="tr-TR" sz="1800">
                <a:latin typeface="Comic Sans MS" pitchFamily="66" charset="0"/>
              </a:rPr>
              <a:t>x2</a:t>
            </a:r>
            <a:r>
              <a:rPr kumimoji="1" lang="tr-TR" sz="1800">
                <a:latin typeface="Comic Sans MS" pitchFamily="66" charset="0"/>
                <a:sym typeface="Wingdings" pitchFamily="2" charset="2"/>
              </a:rPr>
              <a:t></a:t>
            </a:r>
            <a:r>
              <a:rPr kumimoji="1" lang="tr-TR" sz="1800">
                <a:latin typeface="Comic Sans MS" pitchFamily="66" charset="0"/>
              </a:rPr>
              <a:t>20-1.20=0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rgbClr val="3C605F"/>
              </a:buClr>
              <a:buSzPct val="75000"/>
              <a:buFont typeface="Wingdings" pitchFamily="2" charset="2"/>
              <a:buNone/>
            </a:pPr>
            <a:r>
              <a:rPr kumimoji="1" lang="tr-TR" sz="1800">
                <a:latin typeface="Comic Sans MS" pitchFamily="66" charset="0"/>
              </a:rPr>
              <a:t>S1</a:t>
            </a:r>
            <a:r>
              <a:rPr kumimoji="1" lang="tr-TR" sz="1800">
                <a:latin typeface="Comic Sans MS" pitchFamily="66" charset="0"/>
                <a:sym typeface="Wingdings" pitchFamily="2" charset="2"/>
              </a:rPr>
              <a:t></a:t>
            </a:r>
            <a:r>
              <a:rPr kumimoji="1" lang="tr-TR" sz="1800">
                <a:latin typeface="Comic Sans MS" pitchFamily="66" charset="0"/>
              </a:rPr>
              <a:t>1- 0  x  20=1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rgbClr val="3C605F"/>
              </a:buClr>
              <a:buSzPct val="75000"/>
              <a:buFont typeface="Wingdings" pitchFamily="2" charset="2"/>
              <a:buNone/>
            </a:pPr>
            <a:r>
              <a:rPr kumimoji="1" lang="tr-TR" sz="1800">
                <a:latin typeface="Comic Sans MS" pitchFamily="66" charset="0"/>
              </a:rPr>
              <a:t>S2</a:t>
            </a:r>
            <a:r>
              <a:rPr kumimoji="1" lang="tr-TR" sz="1800">
                <a:latin typeface="Comic Sans MS" pitchFamily="66" charset="0"/>
                <a:sym typeface="Wingdings" pitchFamily="2" charset="2"/>
              </a:rPr>
              <a:t></a:t>
            </a:r>
            <a:r>
              <a:rPr kumimoji="1" lang="tr-TR" sz="1800">
                <a:latin typeface="Comic Sans MS" pitchFamily="66" charset="0"/>
              </a:rPr>
              <a:t>0-  0.1  x  20=-2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rgbClr val="3C605F"/>
              </a:buClr>
              <a:buSzPct val="75000"/>
              <a:buFont typeface="Wingdings" pitchFamily="2" charset="2"/>
              <a:buNone/>
            </a:pPr>
            <a:r>
              <a:rPr kumimoji="1" lang="tr-TR" sz="1800">
                <a:latin typeface="Comic Sans MS" pitchFamily="66" charset="0"/>
              </a:rPr>
              <a:t>B1</a:t>
            </a:r>
            <a:r>
              <a:rPr kumimoji="1" lang="tr-TR" sz="1800">
                <a:latin typeface="Comic Sans MS" pitchFamily="66" charset="0"/>
                <a:sym typeface="Wingdings" pitchFamily="2" charset="2"/>
              </a:rPr>
              <a:t></a:t>
            </a:r>
            <a:r>
              <a:rPr kumimoji="1" lang="tr-TR" sz="1800">
                <a:latin typeface="Comic Sans MS" pitchFamily="66" charset="0"/>
              </a:rPr>
              <a:t>300- 11  x  20=80</a:t>
            </a:r>
          </a:p>
        </p:txBody>
      </p:sp>
      <p:sp>
        <p:nvSpPr>
          <p:cNvPr id="35847" name="AutoShape 7"/>
          <p:cNvSpPr>
            <a:spLocks noChangeArrowheads="1"/>
          </p:cNvSpPr>
          <p:nvPr/>
        </p:nvSpPr>
        <p:spPr bwMode="auto">
          <a:xfrm>
            <a:off x="5795963" y="1844675"/>
            <a:ext cx="3097212" cy="1223963"/>
          </a:xfrm>
          <a:prstGeom prst="wedgeRectCallout">
            <a:avLst>
              <a:gd name="adj1" fmla="val -9301"/>
              <a:gd name="adj2" fmla="val 1053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tr-TR" sz="1800">
                <a:latin typeface="Garamond" pitchFamily="18" charset="0"/>
              </a:rPr>
              <a:t>Anahtar sütünla,  yeni değerleri hesaplanan satırın kesişim hücresindeki değer</a:t>
            </a:r>
          </a:p>
        </p:txBody>
      </p:sp>
      <p:sp>
        <p:nvSpPr>
          <p:cNvPr id="35848" name="AutoShape 8"/>
          <p:cNvSpPr>
            <a:spLocks noChangeArrowheads="1"/>
          </p:cNvSpPr>
          <p:nvPr/>
        </p:nvSpPr>
        <p:spPr bwMode="auto">
          <a:xfrm>
            <a:off x="5867400" y="4581525"/>
            <a:ext cx="2808288" cy="1223963"/>
          </a:xfrm>
          <a:prstGeom prst="wedgeRectCallout">
            <a:avLst>
              <a:gd name="adj1" fmla="val -50000"/>
              <a:gd name="adj2" fmla="val -10200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tr-TR" sz="1800">
                <a:latin typeface="Garamond" pitchFamily="18" charset="0"/>
              </a:rPr>
              <a:t>Hesaplanacak satır hücresi ile aynı sütunu paylaşan Anahtar satır hücresinin hesaplanmış yeni değeri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5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58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58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58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58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58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5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58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58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58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358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358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8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36867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214A5115-1A27-4BF1-8339-EF917BF370A5}" type="slidenum">
              <a:rPr lang="tr-TR" sz="1400"/>
              <a:pPr algn="ctr" eaLnBrk="0" hangingPunct="0"/>
              <a:t>6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36868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4.  Hafta</a:t>
            </a: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468313" y="333375"/>
            <a:ext cx="8442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8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Simpleks Yöntemi İle Doğrusal Modellerin Çözümü</a:t>
            </a:r>
          </a:p>
        </p:txBody>
      </p:sp>
      <p:graphicFrame>
        <p:nvGraphicFramePr>
          <p:cNvPr id="36922" name="Group 58"/>
          <p:cNvGraphicFramePr>
            <a:graphicFrameLocks noGrp="1"/>
          </p:cNvGraphicFramePr>
          <p:nvPr/>
        </p:nvGraphicFramePr>
        <p:xfrm>
          <a:off x="1763713" y="1916113"/>
          <a:ext cx="7138987" cy="3727451"/>
        </p:xfrm>
        <a:graphic>
          <a:graphicData uri="http://schemas.openxmlformats.org/drawingml/2006/table">
            <a:tbl>
              <a:tblPr/>
              <a:tblGrid>
                <a:gridCol w="1128712"/>
                <a:gridCol w="1103313"/>
                <a:gridCol w="812800"/>
                <a:gridCol w="1023937"/>
                <a:gridCol w="1022350"/>
                <a:gridCol w="1025525"/>
                <a:gridCol w="1022350"/>
              </a:tblGrid>
              <a:tr h="105568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Ama</a:t>
                      </a:r>
                      <a:r>
                        <a:rPr kumimoji="1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cs typeface="Times New Roman" pitchFamily="18" charset="0"/>
                        </a:rPr>
                        <a:t>ç</a:t>
                      </a:r>
                      <a:endParaRPr kumimoji="1" lang="tr-T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Katsayıları</a:t>
                      </a:r>
                      <a:endParaRPr kumimoji="1" lang="tr-T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Cj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Değişkenler</a:t>
                      </a:r>
                      <a:endParaRPr kumimoji="1" lang="tr-T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X1</a:t>
                      </a:r>
                      <a:endParaRPr kumimoji="1" lang="tr-T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X2</a:t>
                      </a:r>
                      <a:endParaRPr kumimoji="1" lang="tr-T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S1</a:t>
                      </a:r>
                      <a:endParaRPr kumimoji="1" lang="tr-T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S2</a:t>
                      </a:r>
                      <a:endParaRPr kumimoji="1" lang="tr-T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Miktar ve  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cs typeface="Times New Roman" pitchFamily="18" charset="0"/>
                        </a:rPr>
                        <a:t>Çö</a:t>
                      </a:r>
                      <a:r>
                        <a:rPr kumimoji="1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  <a:r>
                        <a:rPr kumimoji="1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cs typeface="Times New Roman" pitchFamily="18" charset="0"/>
                        </a:rPr>
                        <a:t>ü</a:t>
                      </a:r>
                      <a:r>
                        <a:rPr kumimoji="1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kumimoji="1" lang="tr-T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1" lang="tr-T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S1</a:t>
                      </a:r>
                      <a:endParaRPr kumimoji="1" lang="tr-T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30</a:t>
                      </a:r>
                      <a:endParaRPr kumimoji="1" lang="tr-T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20</a:t>
                      </a:r>
                      <a:endParaRPr kumimoji="1" lang="tr-T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</a:t>
                      </a:r>
                      <a:endParaRPr kumimoji="1" lang="tr-T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1" lang="tr-T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300</a:t>
                      </a:r>
                      <a:endParaRPr kumimoji="1" lang="tr-T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1" lang="tr-T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S2</a:t>
                      </a:r>
                      <a:endParaRPr kumimoji="1" lang="tr-T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</a:t>
                      </a:r>
                      <a:endParaRPr kumimoji="1" lang="tr-T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</a:t>
                      </a:r>
                      <a:endParaRPr kumimoji="1" lang="tr-T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1" lang="tr-T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</a:t>
                      </a:r>
                      <a:endParaRPr kumimoji="1" lang="tr-T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110</a:t>
                      </a:r>
                      <a:endParaRPr kumimoji="1" lang="tr-T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7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tr-T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zj</a:t>
                      </a:r>
                      <a:endParaRPr kumimoji="1" lang="tr-T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1" lang="tr-T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1" lang="tr-T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1" lang="tr-T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1" lang="tr-T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1" lang="tr-T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7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tr-T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Cj-zj</a:t>
                      </a:r>
                      <a:endParaRPr kumimoji="1" lang="tr-T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</a:t>
                      </a:r>
                      <a:endParaRPr kumimoji="1" lang="tr-T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</a:t>
                      </a:r>
                      <a:endParaRPr kumimoji="1" lang="tr-T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1" lang="tr-T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1" lang="tr-T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tr-T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923" name="Rectangle 59"/>
          <p:cNvSpPr>
            <a:spLocks noChangeArrowheads="1"/>
          </p:cNvSpPr>
          <p:nvPr/>
        </p:nvSpPr>
        <p:spPr bwMode="auto">
          <a:xfrm>
            <a:off x="4859338" y="1916113"/>
            <a:ext cx="865187" cy="3673475"/>
          </a:xfrm>
          <a:prstGeom prst="rect">
            <a:avLst/>
          </a:prstGeom>
          <a:solidFill>
            <a:srgbClr val="EAEAEA">
              <a:alpha val="14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36924" name="Rectangle 60"/>
          <p:cNvSpPr>
            <a:spLocks noChangeArrowheads="1"/>
          </p:cNvSpPr>
          <p:nvPr/>
        </p:nvSpPr>
        <p:spPr bwMode="auto">
          <a:xfrm>
            <a:off x="1763713" y="3500438"/>
            <a:ext cx="7056437" cy="360362"/>
          </a:xfrm>
          <a:prstGeom prst="rect">
            <a:avLst/>
          </a:prstGeom>
          <a:solidFill>
            <a:srgbClr val="DDDDDD">
              <a:alpha val="11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36925" name="Text Box 61"/>
          <p:cNvSpPr txBox="1">
            <a:spLocks noChangeArrowheads="1"/>
          </p:cNvSpPr>
          <p:nvPr/>
        </p:nvSpPr>
        <p:spPr bwMode="auto">
          <a:xfrm>
            <a:off x="1619250" y="1268413"/>
            <a:ext cx="612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tr-TR" sz="2000" b="1">
                <a:latin typeface="Comic Sans MS" pitchFamily="66" charset="0"/>
              </a:rPr>
              <a:t>Başlangıç Simpleks Tablosu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9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9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6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9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9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6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23" grpId="0" animBg="1"/>
      <p:bldP spid="369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8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37891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EFAF1D46-37F1-4FC3-9313-780C555AF016}" type="slidenum">
              <a:rPr lang="tr-TR" sz="1400"/>
              <a:pPr algn="ctr" eaLnBrk="0" hangingPunct="0"/>
              <a:t>7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37892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4.  Hafta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468313" y="333375"/>
            <a:ext cx="8442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8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Simpleks Yöntemi İle Doğrusal Modellerin Çözümü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1619250" y="1341438"/>
            <a:ext cx="612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tr-TR" sz="2000" b="1">
                <a:latin typeface="Comic Sans MS" pitchFamily="66" charset="0"/>
              </a:rPr>
              <a:t>Birinci Simpleks Tablosu</a:t>
            </a:r>
          </a:p>
        </p:txBody>
      </p:sp>
      <p:graphicFrame>
        <p:nvGraphicFramePr>
          <p:cNvPr id="37946" name="Group 58"/>
          <p:cNvGraphicFramePr>
            <a:graphicFrameLocks noGrp="1"/>
          </p:cNvGraphicFramePr>
          <p:nvPr/>
        </p:nvGraphicFramePr>
        <p:xfrm>
          <a:off x="1692275" y="1773238"/>
          <a:ext cx="6994525" cy="2928939"/>
        </p:xfrm>
        <a:graphic>
          <a:graphicData uri="http://schemas.openxmlformats.org/drawingml/2006/table">
            <a:tbl>
              <a:tblPr/>
              <a:tblGrid>
                <a:gridCol w="1103313"/>
                <a:gridCol w="1122362"/>
                <a:gridCol w="757238"/>
                <a:gridCol w="1004887"/>
                <a:gridCol w="1000125"/>
                <a:gridCol w="1004888"/>
                <a:gridCol w="1001712"/>
              </a:tblGrid>
              <a:tr h="80962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Ama</a:t>
                      </a:r>
                      <a:r>
                        <a:rPr kumimoji="1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cs typeface="Times New Roman" pitchFamily="18" charset="0"/>
                        </a:rPr>
                        <a:t>ç</a:t>
                      </a:r>
                      <a:endParaRPr kumimoji="1" lang="tr-T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Katsayıları</a:t>
                      </a:r>
                      <a:endParaRPr kumimoji="1" lang="tr-T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Cj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Değişkenler</a:t>
                      </a:r>
                      <a:endParaRPr kumimoji="1" lang="tr-T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X1</a:t>
                      </a:r>
                      <a:endParaRPr kumimoji="1" lang="tr-T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X2</a:t>
                      </a:r>
                      <a:endParaRPr kumimoji="1" lang="tr-T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S1</a:t>
                      </a:r>
                      <a:endParaRPr kumimoji="1" lang="tr-T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S2</a:t>
                      </a:r>
                      <a:endParaRPr kumimoji="1" lang="tr-T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Miktar ve  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cs typeface="Times New Roman" pitchFamily="18" charset="0"/>
                        </a:rPr>
                        <a:t>Çö</a:t>
                      </a:r>
                      <a:r>
                        <a:rPr kumimoji="1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  <a:r>
                        <a:rPr kumimoji="1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cs typeface="Times New Roman" pitchFamily="18" charset="0"/>
                        </a:rPr>
                        <a:t>ü</a:t>
                      </a:r>
                      <a:r>
                        <a:rPr kumimoji="1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kumimoji="1" lang="tr-T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S1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20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-2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80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x2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5/10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10/10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0/10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1/10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110/10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zj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8/10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88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8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Cj-zj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-8/10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947" name="Rectangle 59"/>
          <p:cNvSpPr>
            <a:spLocks noChangeArrowheads="1"/>
          </p:cNvSpPr>
          <p:nvPr/>
        </p:nvSpPr>
        <p:spPr bwMode="auto">
          <a:xfrm>
            <a:off x="1763713" y="4814888"/>
            <a:ext cx="6553200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tr-TR" sz="1600">
                <a:latin typeface="Comic Sans MS" pitchFamily="66" charset="0"/>
              </a:rPr>
              <a:t>Zj satırının hesaplanması:</a:t>
            </a:r>
          </a:p>
          <a:p>
            <a:pPr algn="ctr"/>
            <a:r>
              <a:rPr lang="tr-TR" sz="1600">
                <a:latin typeface="Comic Sans MS" pitchFamily="66" charset="0"/>
              </a:rPr>
              <a:t>Z1</a:t>
            </a:r>
            <a:r>
              <a:rPr lang="tr-TR" sz="1600">
                <a:latin typeface="Comic Sans MS" pitchFamily="66" charset="0"/>
                <a:sym typeface="Wingdings" pitchFamily="2" charset="2"/>
              </a:rPr>
              <a:t></a:t>
            </a:r>
            <a:r>
              <a:rPr lang="tr-TR" sz="1600">
                <a:latin typeface="Comic Sans MS" pitchFamily="66" charset="0"/>
              </a:rPr>
              <a:t>0x20+8x0.5=4</a:t>
            </a:r>
            <a:endParaRPr lang="tr-TR" sz="1600">
              <a:latin typeface="Comic Sans MS" pitchFamily="66" charset="0"/>
              <a:sym typeface="Wingdings" pitchFamily="2" charset="2"/>
            </a:endParaRPr>
          </a:p>
          <a:p>
            <a:pPr algn="ctr"/>
            <a:r>
              <a:rPr lang="tr-TR" sz="1600">
                <a:latin typeface="Comic Sans MS" pitchFamily="66" charset="0"/>
                <a:sym typeface="Wingdings" pitchFamily="2" charset="2"/>
              </a:rPr>
              <a:t>Z2</a:t>
            </a:r>
            <a:r>
              <a:rPr lang="tr-TR" sz="1600">
                <a:latin typeface="Comic Sans MS" pitchFamily="66" charset="0"/>
              </a:rPr>
              <a:t>0x0+8x1=8</a:t>
            </a:r>
            <a:endParaRPr lang="tr-TR" sz="1600">
              <a:latin typeface="Comic Sans MS" pitchFamily="66" charset="0"/>
              <a:sym typeface="Wingdings" pitchFamily="2" charset="2"/>
            </a:endParaRPr>
          </a:p>
          <a:p>
            <a:pPr algn="ctr"/>
            <a:r>
              <a:rPr lang="tr-TR" sz="1600">
                <a:latin typeface="Comic Sans MS" pitchFamily="66" charset="0"/>
                <a:sym typeface="Wingdings" pitchFamily="2" charset="2"/>
              </a:rPr>
              <a:t>Z3</a:t>
            </a:r>
            <a:r>
              <a:rPr lang="tr-TR" sz="1600">
                <a:latin typeface="Comic Sans MS" pitchFamily="66" charset="0"/>
              </a:rPr>
              <a:t>0x1+8x0=0</a:t>
            </a:r>
            <a:endParaRPr lang="tr-TR" sz="1600">
              <a:latin typeface="Comic Sans MS" pitchFamily="66" charset="0"/>
              <a:sym typeface="Wingdings" pitchFamily="2" charset="2"/>
            </a:endParaRPr>
          </a:p>
          <a:p>
            <a:pPr algn="ctr"/>
            <a:r>
              <a:rPr lang="tr-TR" sz="1600">
                <a:latin typeface="Comic Sans MS" pitchFamily="66" charset="0"/>
                <a:sym typeface="Wingdings" pitchFamily="2" charset="2"/>
              </a:rPr>
              <a:t>Z4</a:t>
            </a:r>
            <a:r>
              <a:rPr lang="tr-TR" sz="1600">
                <a:latin typeface="Comic Sans MS" pitchFamily="66" charset="0"/>
              </a:rPr>
              <a:t>0x2+8x0.1=0.8</a:t>
            </a:r>
            <a:endParaRPr lang="tr-TR" sz="1600">
              <a:latin typeface="Comic Sans MS" pitchFamily="66" charset="0"/>
              <a:sym typeface="Wingdings" pitchFamily="2" charset="2"/>
            </a:endParaRPr>
          </a:p>
          <a:p>
            <a:pPr algn="ctr"/>
            <a:r>
              <a:rPr lang="tr-TR" sz="1600">
                <a:latin typeface="Comic Sans MS" pitchFamily="66" charset="0"/>
                <a:sym typeface="Wingdings" pitchFamily="2" charset="2"/>
              </a:rPr>
              <a:t>Çözüm sütununda zj=0.80+8.11=88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8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38915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E4CDB734-A421-45F2-ABBA-2B1A4AA431AF}" type="slidenum">
              <a:rPr lang="tr-TR" sz="1400"/>
              <a:pPr algn="ctr" eaLnBrk="0" hangingPunct="0"/>
              <a:t>8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38916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4.  Hafta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468313" y="333375"/>
            <a:ext cx="8442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8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Simpleks Yöntemi İle Doğrusal Modellerin Çözümü</a:t>
            </a:r>
          </a:p>
        </p:txBody>
      </p:sp>
      <p:sp>
        <p:nvSpPr>
          <p:cNvPr id="38970" name="Rectangle 58"/>
          <p:cNvSpPr>
            <a:spLocks noChangeArrowheads="1"/>
          </p:cNvSpPr>
          <p:nvPr/>
        </p:nvSpPr>
        <p:spPr bwMode="auto">
          <a:xfrm>
            <a:off x="1547813" y="1341438"/>
            <a:ext cx="7345362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3C605F"/>
              </a:buClr>
              <a:buSzPct val="75000"/>
              <a:buFont typeface="Wingdings" pitchFamily="2" charset="2"/>
              <a:buChar char="n"/>
            </a:pPr>
            <a:r>
              <a:rPr kumimoji="1" lang="tr-TR" sz="1600">
                <a:latin typeface="Comic Sans MS" pitchFamily="66" charset="0"/>
              </a:rPr>
              <a:t>Optimal </a:t>
            </a:r>
            <a:r>
              <a:rPr kumimoji="1" lang="tr-TR" sz="1600">
                <a:latin typeface="Tahoma"/>
              </a:rPr>
              <a:t>çö</a:t>
            </a:r>
            <a:r>
              <a:rPr kumimoji="1" lang="tr-TR" sz="1600">
                <a:latin typeface="Comic Sans MS" pitchFamily="66" charset="0"/>
              </a:rPr>
              <a:t>z</a:t>
            </a:r>
            <a:r>
              <a:rPr kumimoji="1" lang="tr-TR" sz="1600">
                <a:latin typeface="Tahoma"/>
              </a:rPr>
              <a:t>ü</a:t>
            </a:r>
            <a:r>
              <a:rPr kumimoji="1" lang="tr-TR" sz="1600">
                <a:latin typeface="Comic Sans MS" pitchFamily="66" charset="0"/>
              </a:rPr>
              <a:t>m olup olmadığına bakalım.Max g</a:t>
            </a:r>
            <a:r>
              <a:rPr kumimoji="1" lang="tr-TR" sz="1600">
                <a:latin typeface="Tahoma"/>
              </a:rPr>
              <a:t>ö</a:t>
            </a:r>
            <a:r>
              <a:rPr kumimoji="1" lang="tr-TR" sz="1600">
                <a:latin typeface="Comic Sans MS" pitchFamily="66" charset="0"/>
              </a:rPr>
              <a:t>re cj-zj≤0, min cj-zj≥0 olmalıdır.Problemimiz maximizasyon olduğundan x1=2  değeri optimizasyonu bozuyor.2. simplex tablosu oluşturulacaktır.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3C605F"/>
              </a:buClr>
              <a:buSzPct val="75000"/>
              <a:buFont typeface="Wingdings" pitchFamily="2" charset="2"/>
              <a:buChar char="n"/>
            </a:pPr>
            <a:endParaRPr kumimoji="1" lang="tr-TR" sz="1600">
              <a:latin typeface="Comic Sans MS" pitchFamily="66" charset="0"/>
            </a:endParaRPr>
          </a:p>
        </p:txBody>
      </p:sp>
      <p:sp>
        <p:nvSpPr>
          <p:cNvPr id="38971" name="Rectangle 59"/>
          <p:cNvSpPr>
            <a:spLocks noChangeArrowheads="1"/>
          </p:cNvSpPr>
          <p:nvPr/>
        </p:nvSpPr>
        <p:spPr bwMode="auto">
          <a:xfrm>
            <a:off x="1511300" y="2290763"/>
            <a:ext cx="7632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tr-TR" sz="1600">
                <a:latin typeface="Comic Sans MS" pitchFamily="66" charset="0"/>
                <a:sym typeface="Wingdings" pitchFamily="2" charset="2"/>
              </a:rPr>
              <a:t>11:0.5=22;</a:t>
            </a:r>
            <a:r>
              <a:rPr lang="tr-TR" sz="1600">
                <a:latin typeface="Comic Sans MS" pitchFamily="66" charset="0"/>
              </a:rPr>
              <a:t>80:20=4  küçük</a:t>
            </a:r>
            <a:r>
              <a:rPr lang="tr-TR" sz="1600">
                <a:latin typeface="Comic Sans MS" pitchFamily="66" charset="0"/>
                <a:sym typeface="Wingdings" pitchFamily="2" charset="2"/>
              </a:rPr>
              <a:t></a:t>
            </a:r>
            <a:r>
              <a:rPr lang="tr-TR" sz="1600">
                <a:latin typeface="Comic Sans MS" pitchFamily="66" charset="0"/>
              </a:rPr>
              <a:t>s</a:t>
            </a:r>
            <a:r>
              <a:rPr lang="tr-TR" sz="1600">
                <a:latin typeface="Comic Sans MS" pitchFamily="66" charset="0"/>
                <a:sym typeface="Wingdings" pitchFamily="2" charset="2"/>
              </a:rPr>
              <a:t>1 işlemden çıkacaktır.</a:t>
            </a:r>
          </a:p>
        </p:txBody>
      </p:sp>
      <p:graphicFrame>
        <p:nvGraphicFramePr>
          <p:cNvPr id="39024" name="Group 112"/>
          <p:cNvGraphicFramePr>
            <a:graphicFrameLocks noGrp="1"/>
          </p:cNvGraphicFramePr>
          <p:nvPr/>
        </p:nvGraphicFramePr>
        <p:xfrm>
          <a:off x="1692275" y="3141663"/>
          <a:ext cx="7200900" cy="2662237"/>
        </p:xfrm>
        <a:graphic>
          <a:graphicData uri="http://schemas.openxmlformats.org/drawingml/2006/table">
            <a:tbl>
              <a:tblPr/>
              <a:tblGrid>
                <a:gridCol w="1138238"/>
                <a:gridCol w="1150937"/>
                <a:gridCol w="782638"/>
                <a:gridCol w="1031875"/>
                <a:gridCol w="1030287"/>
                <a:gridCol w="1036638"/>
                <a:gridCol w="1030287"/>
              </a:tblGrid>
              <a:tr h="73660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Ama</a:t>
                      </a:r>
                      <a:r>
                        <a:rPr kumimoji="1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cs typeface="Times New Roman" pitchFamily="18" charset="0"/>
                        </a:rPr>
                        <a:t>ç</a:t>
                      </a:r>
                      <a:endParaRPr kumimoji="1" lang="tr-T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Katsayıları</a:t>
                      </a:r>
                      <a:endParaRPr kumimoji="1" lang="tr-T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Cj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Değişkenler</a:t>
                      </a:r>
                      <a:endParaRPr kumimoji="1" lang="tr-T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X1</a:t>
                      </a:r>
                      <a:endParaRPr kumimoji="1" lang="tr-T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X2</a:t>
                      </a:r>
                      <a:endParaRPr kumimoji="1" lang="tr-T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S1</a:t>
                      </a:r>
                      <a:endParaRPr kumimoji="1" lang="tr-T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S2</a:t>
                      </a:r>
                      <a:endParaRPr kumimoji="1" lang="tr-T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Miktar ve  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cs typeface="Times New Roman" pitchFamily="18" charset="0"/>
                        </a:rPr>
                        <a:t>Çö</a:t>
                      </a:r>
                      <a:r>
                        <a:rPr kumimoji="1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  <a:r>
                        <a:rPr kumimoji="1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cs typeface="Times New Roman" pitchFamily="18" charset="0"/>
                        </a:rPr>
                        <a:t>ü</a:t>
                      </a:r>
                      <a:r>
                        <a:rPr kumimoji="1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kumimoji="1" lang="tr-T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1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S1</a:t>
                      </a:r>
                      <a:endParaRPr kumimoji="1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20</a:t>
                      </a:r>
                      <a:endParaRPr kumimoji="1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1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</a:t>
                      </a:r>
                      <a:endParaRPr kumimoji="1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-2</a:t>
                      </a:r>
                      <a:endParaRPr kumimoji="1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80</a:t>
                      </a:r>
                      <a:endParaRPr kumimoji="1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</a:t>
                      </a:r>
                      <a:endParaRPr kumimoji="1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x2</a:t>
                      </a:r>
                      <a:endParaRPr kumimoji="1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5/10</a:t>
                      </a:r>
                      <a:endParaRPr kumimoji="1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10/10</a:t>
                      </a:r>
                      <a:endParaRPr kumimoji="1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0/10</a:t>
                      </a:r>
                      <a:endParaRPr kumimoji="1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1/10</a:t>
                      </a:r>
                      <a:endParaRPr kumimoji="1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110/10</a:t>
                      </a:r>
                      <a:endParaRPr kumimoji="1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zj</a:t>
                      </a:r>
                      <a:endParaRPr kumimoji="1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</a:t>
                      </a:r>
                      <a:endParaRPr kumimoji="1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1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8/10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88</a:t>
                      </a:r>
                      <a:endParaRPr kumimoji="1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8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Cj-zj</a:t>
                      </a:r>
                      <a:endParaRPr kumimoji="1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</a:t>
                      </a:r>
                      <a:endParaRPr kumimoji="1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1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-8/10</a:t>
                      </a:r>
                      <a:endParaRPr kumimoji="1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025" name="Rectangle 113"/>
          <p:cNvSpPr>
            <a:spLocks noChangeArrowheads="1"/>
          </p:cNvSpPr>
          <p:nvPr/>
        </p:nvSpPr>
        <p:spPr bwMode="auto">
          <a:xfrm>
            <a:off x="3995738" y="3213100"/>
            <a:ext cx="647700" cy="2520950"/>
          </a:xfrm>
          <a:prstGeom prst="rect">
            <a:avLst/>
          </a:prstGeom>
          <a:solidFill>
            <a:srgbClr val="DDDDDD">
              <a:alpha val="12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39026" name="Rectangle 114"/>
          <p:cNvSpPr>
            <a:spLocks noChangeArrowheads="1"/>
          </p:cNvSpPr>
          <p:nvPr/>
        </p:nvSpPr>
        <p:spPr bwMode="auto">
          <a:xfrm>
            <a:off x="1692275" y="3860800"/>
            <a:ext cx="7127875" cy="360363"/>
          </a:xfrm>
          <a:prstGeom prst="rect">
            <a:avLst/>
          </a:prstGeom>
          <a:solidFill>
            <a:srgbClr val="DDDDDD">
              <a:alpha val="12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9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9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0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9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9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9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9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70" grpId="0"/>
      <p:bldP spid="38971" grpId="0"/>
      <p:bldP spid="39025" grpId="0" animBg="1"/>
      <p:bldP spid="390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8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39939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D4EC7E7A-BD50-4D20-8D07-7796D30B9A43}" type="slidenum">
              <a:rPr lang="tr-TR" sz="1400"/>
              <a:pPr algn="ctr" eaLnBrk="0" hangingPunct="0"/>
              <a:t>9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39940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4.  Hafta</a:t>
            </a: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468313" y="333375"/>
            <a:ext cx="8442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8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Simpleks Yöntemi İle Doğrusal Modellerin Çözümü</a:t>
            </a:r>
          </a:p>
        </p:txBody>
      </p:sp>
      <p:sp>
        <p:nvSpPr>
          <p:cNvPr id="39996" name="Text Box 60"/>
          <p:cNvSpPr txBox="1">
            <a:spLocks noChangeArrowheads="1"/>
          </p:cNvSpPr>
          <p:nvPr/>
        </p:nvSpPr>
        <p:spPr bwMode="auto">
          <a:xfrm>
            <a:off x="1692275" y="1341438"/>
            <a:ext cx="5759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tr-TR" sz="2000" b="1">
                <a:latin typeface="Comic Sans MS" pitchFamily="66" charset="0"/>
              </a:rPr>
              <a:t>  2.Simpleks Tablosu</a:t>
            </a:r>
          </a:p>
        </p:txBody>
      </p:sp>
      <p:graphicFrame>
        <p:nvGraphicFramePr>
          <p:cNvPr id="40049" name="Group 113"/>
          <p:cNvGraphicFramePr>
            <a:graphicFrameLocks noGrp="1"/>
          </p:cNvGraphicFramePr>
          <p:nvPr/>
        </p:nvGraphicFramePr>
        <p:xfrm>
          <a:off x="1763713" y="2162175"/>
          <a:ext cx="7200900" cy="3486151"/>
        </p:xfrm>
        <a:graphic>
          <a:graphicData uri="http://schemas.openxmlformats.org/drawingml/2006/table">
            <a:tbl>
              <a:tblPr/>
              <a:tblGrid>
                <a:gridCol w="1138237"/>
                <a:gridCol w="1152525"/>
                <a:gridCol w="781050"/>
                <a:gridCol w="1031875"/>
                <a:gridCol w="1030288"/>
                <a:gridCol w="1038225"/>
                <a:gridCol w="1028700"/>
              </a:tblGrid>
              <a:tr h="96520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Ama</a:t>
                      </a:r>
                      <a:r>
                        <a:rPr kumimoji="1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cs typeface="Times New Roman" pitchFamily="18" charset="0"/>
                        </a:rPr>
                        <a:t>ç</a:t>
                      </a:r>
                      <a:endParaRPr kumimoji="1" lang="tr-T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Katsayıları</a:t>
                      </a:r>
                      <a:endParaRPr kumimoji="1" lang="tr-T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Cj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Değişkenler</a:t>
                      </a:r>
                      <a:endParaRPr kumimoji="1" lang="tr-T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X1</a:t>
                      </a:r>
                      <a:endParaRPr kumimoji="1" lang="tr-T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X2</a:t>
                      </a:r>
                      <a:endParaRPr kumimoji="1" lang="tr-T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S1</a:t>
                      </a:r>
                      <a:endParaRPr kumimoji="1" lang="tr-T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S2</a:t>
                      </a:r>
                      <a:endParaRPr kumimoji="1" lang="tr-T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Miktar ve  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cs typeface="Times New Roman" pitchFamily="18" charset="0"/>
                        </a:rPr>
                        <a:t>Çö</a:t>
                      </a:r>
                      <a:r>
                        <a:rPr kumimoji="1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  <a:r>
                        <a:rPr kumimoji="1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cs typeface="Times New Roman" pitchFamily="18" charset="0"/>
                        </a:rPr>
                        <a:t>ü</a:t>
                      </a:r>
                      <a:r>
                        <a:rPr kumimoji="1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kumimoji="1" lang="tr-T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X1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1/20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-2/20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x2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-1/40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3/20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1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zj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1/10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3/5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96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42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Cj-zj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-1/10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-3/5</a:t>
                      </a: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050" name="Text Box 114"/>
          <p:cNvSpPr txBox="1">
            <a:spLocks noChangeArrowheads="1"/>
          </p:cNvSpPr>
          <p:nvPr/>
        </p:nvSpPr>
        <p:spPr bwMode="auto">
          <a:xfrm>
            <a:off x="1619250" y="5734050"/>
            <a:ext cx="72009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 sz="1600" b="1">
                <a:latin typeface="Comic Sans MS" pitchFamily="66" charset="0"/>
              </a:rPr>
              <a:t>x1=4       x2=9     z=96 TL.dir.</a:t>
            </a:r>
          </a:p>
          <a:p>
            <a:r>
              <a:rPr lang="tr-TR" sz="1600" b="1">
                <a:latin typeface="Comic Sans MS" pitchFamily="66" charset="0"/>
              </a:rPr>
              <a:t>30.4+20.9=300    Tüm tahta  miktarı kullanılmış.</a:t>
            </a:r>
          </a:p>
          <a:p>
            <a:r>
              <a:rPr lang="tr-TR" sz="1600" b="1">
                <a:latin typeface="Comic Sans MS" pitchFamily="66" charset="0"/>
              </a:rPr>
              <a:t>5.4+10.9=110      Tüm işgücü kullanılmış.</a:t>
            </a:r>
          </a:p>
        </p:txBody>
      </p:sp>
      <p:sp>
        <p:nvSpPr>
          <p:cNvPr id="40051" name="Rectangle 115"/>
          <p:cNvSpPr>
            <a:spLocks noChangeArrowheads="1"/>
          </p:cNvSpPr>
          <p:nvPr/>
        </p:nvSpPr>
        <p:spPr bwMode="auto">
          <a:xfrm>
            <a:off x="2700338" y="4868863"/>
            <a:ext cx="5400675" cy="647700"/>
          </a:xfrm>
          <a:prstGeom prst="rect">
            <a:avLst/>
          </a:prstGeom>
          <a:solidFill>
            <a:schemeClr val="accent1">
              <a:alpha val="24001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0052" name="Rectangle 116"/>
          <p:cNvSpPr>
            <a:spLocks noChangeArrowheads="1"/>
          </p:cNvSpPr>
          <p:nvPr/>
        </p:nvSpPr>
        <p:spPr bwMode="auto">
          <a:xfrm>
            <a:off x="8027988" y="3141663"/>
            <a:ext cx="720725" cy="1655762"/>
          </a:xfrm>
          <a:prstGeom prst="rect">
            <a:avLst/>
          </a:prstGeom>
          <a:solidFill>
            <a:schemeClr val="accent1">
              <a:alpha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0053" name="Rectangle 117"/>
          <p:cNvSpPr>
            <a:spLocks noChangeArrowheads="1"/>
          </p:cNvSpPr>
          <p:nvPr/>
        </p:nvSpPr>
        <p:spPr bwMode="auto">
          <a:xfrm>
            <a:off x="2916238" y="3141663"/>
            <a:ext cx="503237" cy="863600"/>
          </a:xfrm>
          <a:prstGeom prst="rect">
            <a:avLst/>
          </a:prstGeom>
          <a:solidFill>
            <a:schemeClr val="accent1">
              <a:alpha val="33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0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0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0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50" grpId="0"/>
      <p:bldP spid="40051" grpId="0" animBg="1"/>
      <p:bldP spid="40052" grpId="0" animBg="1"/>
      <p:bldP spid="40053" grpId="0" animBg="1"/>
    </p:bldLst>
  </p:timing>
</p:sld>
</file>

<file path=ppt/theme/theme1.xml><?xml version="1.0" encoding="utf-8"?>
<a:theme xmlns:a="http://schemas.openxmlformats.org/drawingml/2006/main" name="Bitler ve baytlar tasarım şablonu">
  <a:themeElements>
    <a:clrScheme name="Ofis Teması 1">
      <a:dk1>
        <a:srgbClr val="080808"/>
      </a:dk1>
      <a:lt1>
        <a:srgbClr val="7AA6B0"/>
      </a:lt1>
      <a:dk2>
        <a:srgbClr val="000000"/>
      </a:dk2>
      <a:lt2>
        <a:srgbClr val="080808"/>
      </a:lt2>
      <a:accent1>
        <a:srgbClr val="917AA4"/>
      </a:accent1>
      <a:accent2>
        <a:srgbClr val="76669A"/>
      </a:accent2>
      <a:accent3>
        <a:srgbClr val="BED0D4"/>
      </a:accent3>
      <a:accent4>
        <a:srgbClr val="060606"/>
      </a:accent4>
      <a:accent5>
        <a:srgbClr val="C7BECF"/>
      </a:accent5>
      <a:accent6>
        <a:srgbClr val="6A5C8B"/>
      </a:accent6>
      <a:hlink>
        <a:srgbClr val="377B89"/>
      </a:hlink>
      <a:folHlink>
        <a:srgbClr val="1A4E54"/>
      </a:folHlink>
    </a:clrScheme>
    <a:fontScheme name="Ofis Teması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fis Teması 1">
        <a:dk1>
          <a:srgbClr val="080808"/>
        </a:dk1>
        <a:lt1>
          <a:srgbClr val="7AA6B0"/>
        </a:lt1>
        <a:dk2>
          <a:srgbClr val="000000"/>
        </a:dk2>
        <a:lt2>
          <a:srgbClr val="080808"/>
        </a:lt2>
        <a:accent1>
          <a:srgbClr val="917AA4"/>
        </a:accent1>
        <a:accent2>
          <a:srgbClr val="76669A"/>
        </a:accent2>
        <a:accent3>
          <a:srgbClr val="BED0D4"/>
        </a:accent3>
        <a:accent4>
          <a:srgbClr val="060606"/>
        </a:accent4>
        <a:accent5>
          <a:srgbClr val="C7BECF"/>
        </a:accent5>
        <a:accent6>
          <a:srgbClr val="6A5C8B"/>
        </a:accent6>
        <a:hlink>
          <a:srgbClr val="377B89"/>
        </a:hlink>
        <a:folHlink>
          <a:srgbClr val="1A4E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648</TotalTime>
  <Words>897</Words>
  <Application>Microsoft Office PowerPoint</Application>
  <PresentationFormat>Ekran Gösterisi (4:3)</PresentationFormat>
  <Paragraphs>436</Paragraphs>
  <Slides>11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9" baseType="lpstr">
      <vt:lpstr>Arial</vt:lpstr>
      <vt:lpstr>Comic Sans MS</vt:lpstr>
      <vt:lpstr>Garamond</vt:lpstr>
      <vt:lpstr>Harrington</vt:lpstr>
      <vt:lpstr>Tahoma</vt:lpstr>
      <vt:lpstr>Times New Roman</vt:lpstr>
      <vt:lpstr>Wingdings</vt:lpstr>
      <vt:lpstr>Bitler ve baytlar tasarım şablonu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Optimizasyon</vt:lpstr>
      <vt:lpstr>Optimizasyon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Sayısal Analiz</dc:title>
  <dc:creator>Sau;YYurtaY</dc:creator>
  <cp:keywords>YYurtaY_SA/2009</cp:keywords>
  <cp:lastModifiedBy>Sau</cp:lastModifiedBy>
  <cp:revision>78</cp:revision>
  <dcterms:created xsi:type="dcterms:W3CDTF">2009-08-30T08:05:20Z</dcterms:created>
  <dcterms:modified xsi:type="dcterms:W3CDTF">2019-11-18T13:38:54Z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TC011408341055</vt:lpwstr>
  </property>
</Properties>
</file>