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95857" autoAdjust="0"/>
  </p:normalViewPr>
  <p:slideViewPr>
    <p:cSldViewPr>
      <p:cViewPr varScale="1">
        <p:scale>
          <a:sx n="89" d="100"/>
          <a:sy n="89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7024F9-9EA3-47E7-B60C-87F46370B1F1}" type="datetimeFigureOut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083F10-36F6-4A5C-A0F1-897BD7AA62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826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741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1EE16-EBE6-4C2D-8A46-50FFFD8D5650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01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D919CA4-2E7E-4BEA-B5A1-295D1728DB16}" type="slidenum">
              <a:rPr lang="tr-TR" sz="1200">
                <a:latin typeface="+mn-lt"/>
              </a:rPr>
              <a:pPr algn="r">
                <a:defRPr/>
              </a:pPr>
              <a:t>10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2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A0E7D94-99F7-46B3-80B4-30025173573D}" type="slidenum">
              <a:rPr lang="tr-TR" sz="1200">
                <a:latin typeface="+mn-lt"/>
              </a:rPr>
              <a:pPr algn="r">
                <a:defRPr/>
              </a:pPr>
              <a:t>11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56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D4F19D7-DE1E-4641-AD0E-8BF4FC068A9A}" type="slidenum">
              <a:rPr lang="tr-TR" sz="1200">
                <a:latin typeface="+mn-lt"/>
              </a:rPr>
              <a:pPr algn="r">
                <a:defRPr/>
              </a:pPr>
              <a:t>12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726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62FBC56-C8C9-415D-AC5B-C984C8F4CDD4}" type="slidenum">
              <a:rPr lang="tr-TR" sz="1200">
                <a:latin typeface="+mn-lt"/>
              </a:rPr>
              <a:pPr algn="r">
                <a:defRPr/>
              </a:pPr>
              <a:t>2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17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740D800-7018-4D87-A2D3-9A15D5ED791E}" type="slidenum">
              <a:rPr lang="tr-TR" sz="1200">
                <a:latin typeface="+mn-lt"/>
              </a:rPr>
              <a:pPr algn="r">
                <a:defRPr/>
              </a:pPr>
              <a:t>3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52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74602AC-DFED-4B1E-9DFA-54905A1C8024}" type="slidenum">
              <a:rPr lang="tr-TR" sz="1200">
                <a:latin typeface="+mn-lt"/>
              </a:rPr>
              <a:pPr algn="r">
                <a:defRPr/>
              </a:pPr>
              <a:t>4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31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EE20118-5236-4506-932C-147C547F1CC9}" type="slidenum">
              <a:rPr lang="tr-TR" sz="1200">
                <a:latin typeface="+mn-lt"/>
              </a:rPr>
              <a:pPr algn="r">
                <a:defRPr/>
              </a:pPr>
              <a:t>5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34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4446EA7-7993-46F5-B04F-12D70BEBB151}" type="slidenum">
              <a:rPr lang="tr-TR" sz="1200">
                <a:latin typeface="+mn-lt"/>
              </a:rPr>
              <a:pPr algn="r">
                <a:defRPr/>
              </a:pPr>
              <a:t>6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74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2E9FD9-248F-4697-83D2-EACFDB57FE3E}" type="slidenum">
              <a:rPr lang="tr-TR" sz="1200">
                <a:latin typeface="+mn-lt"/>
              </a:rPr>
              <a:pPr algn="r">
                <a:defRPr/>
              </a:pPr>
              <a:t>7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54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557498E-C73D-4B50-8F6A-9BB4D4B67937}" type="slidenum">
              <a:rPr lang="tr-TR" sz="1200">
                <a:latin typeface="+mn-lt"/>
              </a:rPr>
              <a:pPr algn="r">
                <a:defRPr/>
              </a:pPr>
              <a:t>8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39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61E07F6-6E03-42C2-910B-ECE9CF129A46}" type="slidenum">
              <a:rPr lang="tr-TR" sz="1200">
                <a:latin typeface="+mn-lt"/>
              </a:rPr>
              <a:pPr algn="r">
                <a:defRPr/>
              </a:pPr>
              <a:t>9</a:t>
            </a:fld>
            <a:endParaRPr lang="tr-TR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9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308131-47A3-44EA-B720-0A8C06828979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F822C1-7EEB-4F99-AD69-6FE2EA75DF5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AEFBE-2D3D-4E41-B71B-C4D2EA4CEC10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5301-9577-4243-BB88-F41052F1D7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DFBE0-969F-42C5-8DB5-1E9B8B7F2B57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3A13-00FF-485C-B1BB-7B98A0701C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4021-69EE-4C06-A184-5EBBC222C6F7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EEAD9-763C-4DC4-9186-5727275CC5E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92C6-EE47-45BA-8D99-0F79798A9361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6808-5526-46DD-A164-B52F3068244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CDD4C2-2EA1-445D-BF70-150D75C6EF0F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6FC4B1-BD79-40E0-98FC-2F792F535D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9E6-6CD9-40D1-8D7F-89C867879860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ED5E2-6B1E-4615-B893-2E27A89FBCF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9940-F627-47A9-8227-2FD782231804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F6A5A-BCC0-4FD9-86A7-2F2BE1DBA6B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6ED8-AB6E-443E-9B25-0D34731AC0A4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2508-F691-4E6E-A4A8-54C67F4E779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2EC5F-276E-4246-B4D3-72715E38E70A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4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2DF7DA-0A73-46EA-BBE4-270124353CD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39DA-AF43-4DAC-9AEB-661F369B4F17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0FA8-80C9-4E6C-A943-6D43187A7D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1BF887-589F-4D61-93DB-F17D74A951A8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CB1A8-BB46-4837-9E31-F099A94978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52DC8D-AD72-48EE-B0D6-CD75A86F6305}" type="datetime1">
              <a:rPr lang="tr-TR"/>
              <a:pPr>
                <a:defRPr/>
              </a:pPr>
              <a:t>12.3.2016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5CF323A-E96E-44EC-B890-97758EF632D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4" r:id="rId3"/>
    <p:sldLayoutId id="2147483731" r:id="rId4"/>
    <p:sldLayoutId id="2147483730" r:id="rId5"/>
    <p:sldLayoutId id="2147483729" r:id="rId6"/>
    <p:sldLayoutId id="2147483735" r:id="rId7"/>
    <p:sldLayoutId id="2147483728" r:id="rId8"/>
    <p:sldLayoutId id="2147483736" r:id="rId9"/>
    <p:sldLayoutId id="2147483727" r:id="rId10"/>
    <p:sldLayoutId id="2147483726" r:id="rId11"/>
    <p:sldLayoutId id="2147483725" r:id="rId12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B5FD-371B-47ED-BBA2-601D31367A49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mtClean="0">
                <a:solidFill>
                  <a:srgbClr val="938E99"/>
                </a:solidFill>
              </a:rPr>
              <a:t>Veri Madenciliği [ 9.hft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6380" y="1214422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250825" y="3933825"/>
            <a:ext cx="4968875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b="1">
                <a:latin typeface="Castellar" pitchFamily="18" charset="0"/>
              </a:rPr>
              <a:t>B</a:t>
            </a:r>
            <a:r>
              <a:rPr lang="tr-TR" sz="2000" b="1"/>
              <a:t>İ</a:t>
            </a:r>
            <a:r>
              <a:rPr lang="sv-SE" sz="2000" b="1">
                <a:latin typeface="Castellar" pitchFamily="18" charset="0"/>
              </a:rPr>
              <a:t>rl</a:t>
            </a:r>
            <a:r>
              <a:rPr lang="tr-TR" sz="2000" b="1"/>
              <a:t>İ</a:t>
            </a:r>
            <a:r>
              <a:rPr lang="sv-SE" sz="2000" b="1">
                <a:latin typeface="Castellar" pitchFamily="18" charset="0"/>
              </a:rPr>
              <a:t>ktel</a:t>
            </a:r>
            <a:r>
              <a:rPr lang="tr-TR" sz="2000" b="1"/>
              <a:t>İ</a:t>
            </a:r>
            <a:r>
              <a:rPr lang="sv-SE" sz="2000" b="1">
                <a:latin typeface="Castellar" pitchFamily="18" charset="0"/>
              </a:rPr>
              <a:t>k Kuralları </a:t>
            </a:r>
            <a:endParaRPr lang="tr-TR" sz="2000" b="1"/>
          </a:p>
          <a:p>
            <a:pPr algn="ctr">
              <a:spcBef>
                <a:spcPct val="50000"/>
              </a:spcBef>
            </a:pPr>
            <a:r>
              <a:rPr lang="sv-SE" sz="2000" b="1">
                <a:latin typeface="Castellar" pitchFamily="18" charset="0"/>
              </a:rPr>
              <a:t>ve </a:t>
            </a:r>
            <a:endParaRPr lang="tr-TR" sz="2000" b="1"/>
          </a:p>
          <a:p>
            <a:pPr algn="ctr">
              <a:spcBef>
                <a:spcPct val="50000"/>
              </a:spcBef>
            </a:pPr>
            <a:r>
              <a:rPr lang="sv-SE" sz="2000" b="1">
                <a:latin typeface="Castellar" pitchFamily="18" charset="0"/>
              </a:rPr>
              <a:t>İl</a:t>
            </a:r>
            <a:r>
              <a:rPr lang="tr-TR" sz="2000" b="1"/>
              <a:t>İŞ</a:t>
            </a:r>
            <a:r>
              <a:rPr lang="sv-SE" sz="2000" b="1">
                <a:latin typeface="Castellar" pitchFamily="18" charset="0"/>
              </a:rPr>
              <a:t>k</a:t>
            </a:r>
            <a:r>
              <a:rPr lang="tr-TR" sz="2000" b="1"/>
              <a:t>İ</a:t>
            </a:r>
            <a:r>
              <a:rPr lang="sv-SE" sz="2000" b="1">
                <a:latin typeface="Castellar" pitchFamily="18" charset="0"/>
              </a:rPr>
              <a:t> Anal</a:t>
            </a:r>
            <a:r>
              <a:rPr lang="tr-TR" sz="2000" b="1"/>
              <a:t>İ</a:t>
            </a:r>
            <a:r>
              <a:rPr lang="sv-SE" sz="2000" b="1">
                <a:latin typeface="Castellar" pitchFamily="18" charset="0"/>
              </a:rPr>
              <a:t>z</a:t>
            </a:r>
            <a:r>
              <a:rPr lang="tr-TR" sz="2000" b="1"/>
              <a:t>İ</a:t>
            </a:r>
          </a:p>
          <a:p>
            <a:pPr algn="ctr">
              <a:spcBef>
                <a:spcPct val="50000"/>
              </a:spcBef>
            </a:pPr>
            <a:endParaRPr lang="tr-TR" sz="1600" b="1">
              <a:latin typeface="Castellar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D69015-0C53-424B-88E0-8952C123B19A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539750" y="981075"/>
            <a:ext cx="8139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 sz="1400"/>
              <a:t>ERDEM , DERYA , MAZLUM için birliktelik kurallarının alt kümesi ;</a:t>
            </a:r>
            <a:endParaRPr lang="tr-TR" sz="1400"/>
          </a:p>
          <a:p>
            <a:r>
              <a:rPr lang="en-AU" sz="1400"/>
              <a:t> {ERDEM , DERYA} , {ERDEM , MAZLUM} , {DERYA , MAZLUM} , {DERYA} , {MAZLUM} , {ERDEM}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2233613" y="2128838"/>
            <a:ext cx="31178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6502" name="Group 182"/>
          <p:cNvGraphicFramePr>
            <a:graphicFrameLocks noGrp="1"/>
          </p:cNvGraphicFramePr>
          <p:nvPr/>
        </p:nvGraphicFramePr>
        <p:xfrm>
          <a:off x="611188" y="1916113"/>
          <a:ext cx="7632700" cy="3611562"/>
        </p:xfrm>
        <a:graphic>
          <a:graphicData uri="http://schemas.openxmlformats.org/drawingml/2006/table">
            <a:tbl>
              <a:tblPr/>
              <a:tblGrid>
                <a:gridCol w="3284537"/>
                <a:gridCol w="3286125"/>
                <a:gridCol w="1062038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 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bulunduğu item-sette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MAZLUM -&gt;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MAZLUM un bulunduğu item-sette DERYA nın 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2/3=%66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&amp; MAZLUM  -&gt;  ERDEM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ve MAZLUM un   bulunduğu item-sette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DERYAin bulunduğu item-sette ERDEM ve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3/4=%75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-&gt;  ERDEM &amp;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un bulunduğu item-sette DERYA nın ve ERDEM in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 %75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DERYA  &amp; 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DERYA ve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754DB-F5FE-4898-A3DA-D19050888054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489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233613" y="2128838"/>
            <a:ext cx="31178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684213" y="4724400"/>
            <a:ext cx="806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AU" sz="1400"/>
              <a:t>Bu iki birliktelik kuralında güven</a:t>
            </a:r>
            <a:r>
              <a:rPr lang="en-AU" sz="1400" baseline="-25000"/>
              <a:t>eşik</a:t>
            </a:r>
            <a:r>
              <a:rPr lang="en-AU" sz="1400"/>
              <a:t>=80  değeri dikkate alınarak düzenleme yapılırsa;</a:t>
            </a: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684213" y="5084763"/>
            <a:ext cx="6664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pt-BR" sz="1400"/>
              <a:t>DERYA &amp; MAZLUM  -&gt;  ERDEM = %100</a:t>
            </a:r>
            <a:endParaRPr lang="tr-TR" sz="1400"/>
          </a:p>
          <a:p>
            <a:r>
              <a:rPr lang="pt-BR" sz="1400"/>
              <a:t>ERDEM &amp; ÇITPIT   -&gt;   DERYA = %100</a:t>
            </a:r>
            <a:r>
              <a:rPr lang="tr-TR" sz="1400"/>
              <a:t>  </a:t>
            </a:r>
            <a:r>
              <a:rPr lang="sv-SE" sz="1400"/>
              <a:t>‘a göre aşağıdaki sonuçlar çıkarılır.</a:t>
            </a:r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684213" y="5805488"/>
            <a:ext cx="7653337" cy="51752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sv-SE" sz="1400" b="1"/>
              <a:t>DERYA ve MAZLUM un birlikte satıldığı alışverde ERDEM in satılma olasılığı %100 ‘dür</a:t>
            </a:r>
            <a:endParaRPr lang="tr-TR" sz="1400"/>
          </a:p>
          <a:p>
            <a:pPr algn="ctr"/>
            <a:r>
              <a:rPr lang="sv-SE" sz="1400" b="1"/>
              <a:t>ERDEM in ve ÇITPIT ın birlikte satıldığı alışverişte DERYA nın satılma olasılığı %100 ‘dür.</a:t>
            </a:r>
          </a:p>
        </p:txBody>
      </p:sp>
      <p:graphicFrame>
        <p:nvGraphicFramePr>
          <p:cNvPr id="58518" name="Group 150"/>
          <p:cNvGraphicFramePr>
            <a:graphicFrameLocks noGrp="1"/>
          </p:cNvGraphicFramePr>
          <p:nvPr/>
        </p:nvGraphicFramePr>
        <p:xfrm>
          <a:off x="539750" y="765175"/>
          <a:ext cx="7705725" cy="2663825"/>
        </p:xfrm>
        <a:graphic>
          <a:graphicData uri="http://schemas.openxmlformats.org/drawingml/2006/table">
            <a:tbl>
              <a:tblPr/>
              <a:tblGrid>
                <a:gridCol w="3054350"/>
                <a:gridCol w="3498850"/>
                <a:gridCol w="11525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ÇITPIT   -&gt;  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ÇITPIT ın bulunduğu item-sette DERYA nın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ÇITPIT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nın bulunduğu item-sette ÇITPIT 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&amp; DERYA  -&gt;  ERDEM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ve DERYA nın  bulunduğu item-sette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 -&gt;  ERDEM &amp;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ÇITPITın bulunduğu item-sette ERDEM ve DERYA nın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3/7 = %42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ÇITPIT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nın  bulunduğu item-sette ÇITPIT ve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3/8 = %38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ÇITPIT  &amp; 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ÇITPIT ve DERYA nın 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 = 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19" name="Group 151"/>
          <p:cNvGraphicFramePr>
            <a:graphicFrameLocks noGrp="1"/>
          </p:cNvGraphicFramePr>
          <p:nvPr/>
        </p:nvGraphicFramePr>
        <p:xfrm>
          <a:off x="1258888" y="2349500"/>
          <a:ext cx="7777162" cy="2200275"/>
        </p:xfrm>
        <a:graphic>
          <a:graphicData uri="http://schemas.openxmlformats.org/drawingml/2006/table">
            <a:tbl>
              <a:tblPr/>
              <a:tblGrid>
                <a:gridCol w="3346450"/>
                <a:gridCol w="3348037"/>
                <a:gridCol w="1082675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 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bulunduğu item-sette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MAZLUM -&gt;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MAZLUM un bulunduğu item-sette DERYA nın 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2/3=%66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&amp; MAZLUM  -&gt;  ERDEM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ve MAZLUM un   bulunduğu item-sette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DERYAin bulunduğu item-sette ERDEM ve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3/4=%75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-&gt;  ERDEM &amp;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un bulunduğu item-sette DERYA nın ve ERDEM in</a:t>
                      </a:r>
                      <a:endParaRPr kumimoji="0" lang="tr-T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 %75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DERYA  &amp; 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DERYA ve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0" grpId="0"/>
      <p:bldP spid="58411" grpId="0"/>
      <p:bldP spid="58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0419" name="2 İçerik Yer Tutucusu"/>
          <p:cNvSpPr>
            <a:spLocks noGrp="1"/>
          </p:cNvSpPr>
          <p:nvPr>
            <p:ph idx="4294967295"/>
          </p:nvPr>
        </p:nvSpPr>
        <p:spPr>
          <a:xfrm>
            <a:off x="503238" y="1571625"/>
            <a:ext cx="8183562" cy="4429125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Yöntemleri, Yalçın Özkan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,Gökhan Silahtaroğlu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İstanbul Ticaret Üniversitesi Derğisi Veri Madencilği Modeller Ve Uygulama Alanları (Serhat ÖZEKES)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None/>
            </a:pPr>
            <a:endParaRPr lang="tr-TR" sz="1400" smtClean="0">
              <a:latin typeface="Arial Narrow" pitchFamily="34" charset="0"/>
            </a:endParaRPr>
          </a:p>
        </p:txBody>
      </p:sp>
      <p:sp>
        <p:nvSpPr>
          <p:cNvPr id="4" name="3 Altbilgi Yer Tutucusu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4A1753-C86F-47E2-9322-F4531F0AD793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D9C71-F2AF-4AB0-B333-0A34F7FED976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2060575"/>
            <a:ext cx="5753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27088" y="785813"/>
            <a:ext cx="77057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sz="1600"/>
              <a:t>Birliktelik kuralları, aynı işlem içinde çoğunlukla beraber görülen nesneleri içeren kurallardır. Birliktelik kurallarının kullanıldığı en tipik örnek market sepeti uygulamasıdır. Bu işlem, müşterilerin yaptıkları alışverişlerdeki ürünler arasındaki birliktelikleri bularak </a:t>
            </a:r>
            <a:r>
              <a:rPr lang="tr-TR" sz="1600" b="1"/>
              <a:t>müşterilerin satın alma alışkanlıklarını çözümler</a:t>
            </a:r>
            <a:r>
              <a:rPr lang="tr-TR" sz="1600"/>
              <a:t>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C797B19-C252-4B5F-A5F5-A047D0D98328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042988" y="1125538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Denklem" r:id="rId4" imgW="1815312" imgH="393529" progId="Equation.3">
                  <p:embed/>
                </p:oleObj>
              </mc:Choice>
              <mc:Fallback>
                <p:oleObj name="Denklem" r:id="rId4" imgW="1815312" imgH="39352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2305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572000" y="1052513"/>
          <a:ext cx="2305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Denklem" r:id="rId6" imgW="1803400" imgH="419100" progId="Equation.3">
                  <p:embed/>
                </p:oleObj>
              </mc:Choice>
              <mc:Fallback>
                <p:oleObj name="Denklem" r:id="rId6" imgW="18034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52513"/>
                        <a:ext cx="23050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11188" y="1916113"/>
            <a:ext cx="7777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  <a:tabLst>
                <a:tab pos="449263" algn="l"/>
                <a:tab pos="503238" algn="l"/>
              </a:tabLst>
            </a:pPr>
            <a:r>
              <a:rPr lang="tr-TR" sz="1600"/>
              <a:t>Örneğin 25 tane müşterinin bir defada aldığı ürün bilgilerinden yola çıkarak birliktelik kuralı şu şekilde bulunmuş olsun: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187450" y="2708275"/>
          <a:ext cx="25209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Denklem" r:id="rId8" imgW="2159000" imgH="203200" progId="Equation.3">
                  <p:embed/>
                </p:oleObj>
              </mc:Choice>
              <mc:Fallback>
                <p:oleObj name="Denklem" r:id="rId8" imgW="2159000" imgH="203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25209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619250" y="3141663"/>
          <a:ext cx="14763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Denklem" r:id="rId10" imgW="1473200" imgH="203200" progId="Equation.3">
                  <p:embed/>
                </p:oleObj>
              </mc:Choice>
              <mc:Fallback>
                <p:oleObj name="Denklem" r:id="rId10" imgW="14732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14763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3690938" y="3141663"/>
          <a:ext cx="796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Denklem" r:id="rId12" imgW="799920" imgH="203040" progId="Equation.3">
                  <p:embed/>
                </p:oleObj>
              </mc:Choice>
              <mc:Fallback>
                <p:oleObj name="Denklem" r:id="rId12" imgW="79992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141663"/>
                        <a:ext cx="7969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84213" y="3141663"/>
            <a:ext cx="7223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tr-TR" sz="1100">
                <a:cs typeface="Times New Roman" pitchFamily="18" charset="0"/>
              </a:rPr>
              <a:t>Burada </a:t>
            </a:r>
            <a:endParaRPr lang="tr-TR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03575" y="3068638"/>
            <a:ext cx="381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 sz="1100">
                <a:latin typeface="Calibri" pitchFamily="34" charset="0"/>
                <a:cs typeface="Times New Roman" pitchFamily="18" charset="0"/>
              </a:rPr>
              <a:t> ve </a:t>
            </a:r>
            <a:endParaRPr lang="tr-TR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68313" y="3573463"/>
            <a:ext cx="79200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449263" algn="l"/>
                <a:tab pos="503238" algn="l"/>
              </a:tabLst>
            </a:pPr>
            <a:r>
              <a:rPr lang="tr-TR" sz="1600">
                <a:cs typeface="Times New Roman" pitchFamily="18" charset="0"/>
              </a:rPr>
              <a:t> değerleri için pantolon ve kazak alan müşterilerin bunların yanında çorap da sayın alama olasılığını ifade eder. Müşterinin bu 3 ürünü birlikte satın alma sayısı 7  ve müşteri sayısı 25 ise belirttiğimiz bu kuralın destek ölçütü şöyle olacaktır:</a:t>
            </a:r>
            <a:endParaRPr lang="tr-TR" sz="1600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403350" y="4581525"/>
          <a:ext cx="5329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Denklem" r:id="rId14" imgW="4953000" imgH="419100" progId="Equation.3">
                  <p:embed/>
                </p:oleObj>
              </mc:Choice>
              <mc:Fallback>
                <p:oleObj name="Denklem" r:id="rId14" imgW="49530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53292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74525"/>
              </p:ext>
            </p:extLst>
          </p:nvPr>
        </p:nvGraphicFramePr>
        <p:xfrm>
          <a:off x="3419475" y="5214938"/>
          <a:ext cx="51847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Denklem" r:id="rId16" imgW="4825800" imgH="660240" progId="Equation.3">
                  <p:embed/>
                </p:oleObj>
              </mc:Choice>
              <mc:Fallback>
                <p:oleObj name="Denklem" r:id="rId16" imgW="4825800" imgH="6602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14938"/>
                        <a:ext cx="51847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39750" y="5153581"/>
            <a:ext cx="27352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Tx/>
              <a:buChar char="•"/>
              <a:tabLst>
                <a:tab pos="449263" algn="l"/>
                <a:tab pos="503238" algn="l"/>
              </a:tabLst>
            </a:pPr>
            <a:r>
              <a:rPr lang="tr-TR" sz="1400" dirty="0"/>
              <a:t>Eğer pantolon ve kazak alanların sayısının </a:t>
            </a:r>
            <a:r>
              <a:rPr lang="tr-TR" sz="1400" dirty="0" smtClean="0"/>
              <a:t>9 </a:t>
            </a:r>
            <a:r>
              <a:rPr lang="tr-TR" sz="1400" dirty="0"/>
              <a:t>ise Güven ölçütü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/>
      <p:bldP spid="41999" grpId="0"/>
      <p:bldP spid="42000" grpId="0"/>
      <p:bldP spid="42001" grpId="0"/>
      <p:bldP spid="42005" grpId="0" animBg="1"/>
      <p:bldP spid="420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B4A571-E004-4BD3-A8F8-3D6752C61697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088" y="1247775"/>
            <a:ext cx="6219825" cy="4362450"/>
          </a:xfrm>
          <a:prstGeom prst="rect">
            <a:avLst/>
          </a:prstGeom>
          <a:noFill/>
        </p:spPr>
      </p:pic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900113" y="476250"/>
            <a:ext cx="295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6506AC-3042-45A9-A734-CF00EADE1D58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1557338"/>
            <a:ext cx="4838700" cy="4200525"/>
          </a:xfrm>
          <a:prstGeom prst="rect">
            <a:avLst/>
          </a:prstGeom>
          <a:noFill/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156325" y="1630363"/>
            <a:ext cx="23796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cs typeface="Times New Roman" pitchFamily="18" charset="0"/>
              </a:rPr>
              <a:t>Destek</a:t>
            </a:r>
            <a:r>
              <a:rPr lang="en-AU" sz="1600" baseline="-30000">
                <a:latin typeface="Calibri" pitchFamily="34" charset="0"/>
                <a:cs typeface="Times New Roman" pitchFamily="18" charset="0"/>
              </a:rPr>
              <a:t>eşik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= %30</a:t>
            </a:r>
            <a:endParaRPr lang="tr-TR" sz="1600">
              <a:latin typeface="Calibri" pitchFamily="34" charset="0"/>
            </a:endParaRPr>
          </a:p>
          <a:p>
            <a:endParaRPr lang="tr-TR" sz="1600"/>
          </a:p>
          <a:p>
            <a:pPr eaLnBrk="0" hangingPunct="0"/>
            <a:r>
              <a:rPr lang="en-AU" sz="1600">
                <a:latin typeface="Calibri" pitchFamily="34" charset="0"/>
                <a:cs typeface="Times New Roman" pitchFamily="18" charset="0"/>
              </a:rPr>
              <a:t>G</a:t>
            </a:r>
            <a:r>
              <a:rPr lang="en-AU" sz="1600">
                <a:latin typeface="Arial"/>
                <a:cs typeface="Times New Roman" pitchFamily="18" charset="0"/>
              </a:rPr>
              <a:t>ü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ven</a:t>
            </a:r>
            <a:r>
              <a:rPr lang="en-AU" sz="1600" baseline="-30000">
                <a:latin typeface="Calibri" pitchFamily="34" charset="0"/>
                <a:cs typeface="Times New Roman" pitchFamily="18" charset="0"/>
              </a:rPr>
              <a:t>eşik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= %80</a:t>
            </a:r>
            <a:endParaRPr lang="tr-TR" sz="1600">
              <a:latin typeface="Calibri" pitchFamily="34" charset="0"/>
            </a:endParaRPr>
          </a:p>
          <a:p>
            <a:pPr eaLnBrk="0" hangingPunct="0"/>
            <a:endParaRPr lang="tr-TR" sz="1600"/>
          </a:p>
          <a:p>
            <a:pPr eaLnBrk="0" hangingPunct="0"/>
            <a:r>
              <a:rPr lang="en-AU" sz="1600">
                <a:latin typeface="Calibri" pitchFamily="34" charset="0"/>
                <a:cs typeface="Times New Roman" pitchFamily="18" charset="0"/>
              </a:rPr>
              <a:t>Burada eşik destek sayısı   </a:t>
            </a:r>
            <a:endParaRPr lang="en-AU" sz="1600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372225" y="3068638"/>
          <a:ext cx="1152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enklem" r:id="rId5" imgW="787058" imgH="203112" progId="Equation.3">
                  <p:embed/>
                </p:oleObj>
              </mc:Choice>
              <mc:Fallback>
                <p:oleObj name="Denklem" r:id="rId5" imgW="787058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068638"/>
                        <a:ext cx="11525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971550" y="981075"/>
            <a:ext cx="6397625" cy="304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Öncelikle destek ve güven ölçülerini karşılaştırmak için eşik değerleri belirlenir.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  <p:bldP spid="460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286164-8FC0-4899-A40D-369BE3CCBFBF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55650" y="969963"/>
            <a:ext cx="7777163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228528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tr-TR" sz="1400"/>
              <a:t>Her bir ürün için destek sayıları hesaplanır.Eşik değeri ile karşılaştırılan destek değerlerinin içinden eşik değerinden düşük olanlar çıkarılır.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844675"/>
            <a:ext cx="2943225" cy="3305175"/>
          </a:xfrm>
          <a:prstGeom prst="rect">
            <a:avLst/>
          </a:prstGeom>
          <a:noFill/>
        </p:spPr>
      </p:pic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2781300"/>
            <a:ext cx="2924175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AFB460-B304-444E-9BC7-CDD980D665AA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563938" y="1125538"/>
            <a:ext cx="4103687" cy="9429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Kalan ürünler ikişerli gruplanarak, grup destek sayıları hesaplanır. Tekrar eşik değerleri ile karşılaştırılan destek değerlerinden eşik değerinin altında kalanlar iptal edilir.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052513"/>
            <a:ext cx="2144713" cy="4791075"/>
          </a:xfrm>
          <a:prstGeom prst="rect">
            <a:avLst/>
          </a:prstGeom>
          <a:noFill/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5" y="2492375"/>
            <a:ext cx="2905125" cy="2571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D419246-D966-4A4A-9E47-D7C6FC05C14C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11188" y="908050"/>
            <a:ext cx="7993062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Daha sonra üçerli,dörderli,beşerli, vb. biçimde gruplar için aynı karşılaştırma ve eleme işlemi devam ettirilir.  Eşik değerlere uygun olduğu sürece işlemler sürecektir.</a:t>
            </a:r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484313"/>
            <a:ext cx="2741612" cy="4321175"/>
          </a:xfrm>
          <a:prstGeom prst="rect">
            <a:avLst/>
          </a:prstGeom>
          <a:noFill/>
        </p:spPr>
      </p:pic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2133600"/>
            <a:ext cx="2724150" cy="3106738"/>
          </a:xfrm>
          <a:prstGeom prst="rect">
            <a:avLst/>
          </a:prstGeom>
          <a:noFill/>
        </p:spPr>
      </p:pic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3213100"/>
            <a:ext cx="2305050" cy="6048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030191-47AB-44BC-85DE-1C44851D276F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755650" y="1106488"/>
            <a:ext cx="7777163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Belirlenen ürün grubunun destek ölçülerine bakarak birliktelik kuralları türetilir ve bu kurallarının her biri için güven ölçüleri belirlenir.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39750" y="1700213"/>
            <a:ext cx="7773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 sz="1400"/>
              <a:t>ERDEM , ÇITPIT , DERYA  için</a:t>
            </a:r>
            <a:r>
              <a:rPr lang="tr-TR" sz="1400" b="1"/>
              <a:t> </a:t>
            </a:r>
            <a:r>
              <a:rPr lang="tr-TR" sz="1400"/>
              <a:t>birliktelik kurallarının alt kümesi ;</a:t>
            </a:r>
          </a:p>
          <a:p>
            <a:r>
              <a:rPr lang="tr-TR" sz="1400"/>
              <a:t> { ERDEM , ÇITPIT} , { ERDEM , DERYA} , {ÇITPIT , DERYA} , {ÇITPIT} , {DERYA} , { ERDEM }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423" name="Group 151"/>
          <p:cNvGraphicFramePr>
            <a:graphicFrameLocks noGrp="1"/>
          </p:cNvGraphicFramePr>
          <p:nvPr/>
        </p:nvGraphicFramePr>
        <p:xfrm>
          <a:off x="611188" y="2420938"/>
          <a:ext cx="7705725" cy="3400425"/>
        </p:xfrm>
        <a:graphic>
          <a:graphicData uri="http://schemas.openxmlformats.org/drawingml/2006/table">
            <a:tbl>
              <a:tblPr/>
              <a:tblGrid>
                <a:gridCol w="3054350"/>
                <a:gridCol w="3498850"/>
                <a:gridCol w="11525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ÇITPIT   -&gt;  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ÇITPIT ın bulunduğu item-sette DERYA nın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ÇITPIT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nın bulunduğu item-sette ÇITPIT 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&amp; DERYA  -&gt;  ERDEM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ve DERYA nın  bulunduğu item-sette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 -&gt;  ERDEM &amp;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ÇITPITın bulunduğu item-sette ERDEM ve DERYA nın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3/7 = %42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ÇITPIT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nın  bulunduğu item-sette ÇITPIT ve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3/8 = %38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ÇITPIT  &amp; 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ÇITPIT ve DERYA nın 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 = 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5342</TotalTime>
  <Words>978</Words>
  <Application>Microsoft Office PowerPoint</Application>
  <PresentationFormat>Ekran Gösterisi (4:3)</PresentationFormat>
  <Paragraphs>164</Paragraphs>
  <Slides>12</Slides>
  <Notes>12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12</vt:i4>
      </vt:variant>
    </vt:vector>
  </HeadingPairs>
  <TitlesOfParts>
    <vt:vector size="26" baseType="lpstr">
      <vt:lpstr>Batang</vt:lpstr>
      <vt:lpstr>Arial</vt:lpstr>
      <vt:lpstr>Arial Narrow</vt:lpstr>
      <vt:lpstr>Calibri</vt:lpstr>
      <vt:lpstr>Castellar</vt:lpstr>
      <vt:lpstr>Gisha</vt:lpstr>
      <vt:lpstr>Symbol</vt:lpstr>
      <vt:lpstr>Times New Roman</vt:lpstr>
      <vt:lpstr>Verdana</vt:lpstr>
      <vt:lpstr>Vivaldi</vt:lpstr>
      <vt:lpstr>Wingdings 2</vt:lpstr>
      <vt:lpstr>Görünüş</vt:lpstr>
      <vt:lpstr>Denklem</vt:lpstr>
      <vt:lpstr>Microsoft Equation 3.0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 :</vt:lpstr>
    </vt:vector>
  </TitlesOfParts>
  <Company>Office 2007 Corp.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Toshiba</cp:lastModifiedBy>
  <cp:revision>276</cp:revision>
  <dcterms:created xsi:type="dcterms:W3CDTF">2009-02-03T08:32:31Z</dcterms:created>
  <dcterms:modified xsi:type="dcterms:W3CDTF">2016-03-12T08:26:30Z</dcterms:modified>
</cp:coreProperties>
</file>