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16"/>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67" autoAdjust="0"/>
  </p:normalViewPr>
  <p:slideViewPr>
    <p:cSldViewPr>
      <p:cViewPr varScale="1">
        <p:scale>
          <a:sx n="88" d="100"/>
          <a:sy n="88" d="100"/>
        </p:scale>
        <p:origin x="-23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A69CD-C70C-46B9-A91B-96C9D36DA716}" type="datetimeFigureOut">
              <a:rPr lang="tr-TR" smtClean="0"/>
              <a:pPr/>
              <a:t>27.09.2016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1A536-70B8-4DAE-83AD-3CDAAE357FAB}" type="slidenum">
              <a:rPr lang="tr-TR" smtClean="0"/>
              <a:pPr/>
              <a:t>‹#›</a:t>
            </a:fld>
            <a:endParaRPr lang="tr-TR"/>
          </a:p>
        </p:txBody>
      </p:sp>
    </p:spTree>
    <p:extLst>
      <p:ext uri="{BB962C8B-B14F-4D97-AF65-F5344CB8AC3E}">
        <p14:creationId xmlns:p14="http://schemas.microsoft.com/office/powerpoint/2010/main" val="2444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k tane sınıf sayısı için, her bir sınıf değeri ve onun frekansının çarpımının toplamının, toplam frekans değerine bölünmesi ile elde edilir.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Eğer veriler sınıflandırılmış ise bu durumda mod şu formülle hesaplanabilir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Buradaki b</a:t>
            </a:r>
            <a:r>
              <a:rPr lang="tr-TR" sz="1200" kern="1200" baseline="-25000" smtClean="0">
                <a:solidFill>
                  <a:schemeClr val="tx1"/>
                </a:solidFill>
                <a:latin typeface="+mn-lt"/>
                <a:ea typeface="+mn-ea"/>
                <a:cs typeface="+mn-cs"/>
              </a:rPr>
              <a:t>s</a:t>
            </a:r>
            <a:r>
              <a:rPr lang="tr-TR" sz="1200" kern="1200" smtClean="0">
                <a:solidFill>
                  <a:schemeClr val="tx1"/>
                </a:solidFill>
                <a:latin typeface="+mn-lt"/>
                <a:ea typeface="+mn-ea"/>
                <a:cs typeface="+mn-cs"/>
              </a:rPr>
              <a:t> değeri modun yer aldığı sınıfın altsınıf sınırını(44,5), </a:t>
            </a:r>
            <a:r>
              <a:rPr lang="tr-TR" sz="1200" kern="1200" smtClean="0">
                <a:solidFill>
                  <a:schemeClr val="tx1"/>
                </a:solidFill>
                <a:latin typeface="+mn-lt"/>
                <a:ea typeface="+mn-ea"/>
                <a:cs typeface="+mn-cs"/>
                <a:sym typeface="Symbol"/>
              </a:rPr>
              <a:t></a:t>
            </a:r>
            <a:r>
              <a:rPr lang="tr-TR" sz="1200" kern="1200" baseline="-25000" smtClean="0">
                <a:solidFill>
                  <a:schemeClr val="tx1"/>
                </a:solidFill>
                <a:latin typeface="+mn-lt"/>
                <a:ea typeface="+mn-ea"/>
                <a:cs typeface="+mn-cs"/>
              </a:rPr>
              <a:t>1</a:t>
            </a:r>
            <a:r>
              <a:rPr lang="tr-TR" sz="1200" kern="1200" smtClean="0">
                <a:solidFill>
                  <a:schemeClr val="tx1"/>
                </a:solidFill>
                <a:latin typeface="+mn-lt"/>
                <a:ea typeface="+mn-ea"/>
                <a:cs typeface="+mn-cs"/>
              </a:rPr>
              <a:t>;mod sınıfı ile bir önceki sınıfın frekansları farkı(29-7=22), </a:t>
            </a:r>
            <a:r>
              <a:rPr lang="tr-TR" sz="1200" kern="1200" smtClean="0">
                <a:solidFill>
                  <a:schemeClr val="tx1"/>
                </a:solidFill>
                <a:latin typeface="+mn-lt"/>
                <a:ea typeface="+mn-ea"/>
                <a:cs typeface="+mn-cs"/>
                <a:sym typeface="Symbol"/>
              </a:rPr>
              <a:t></a:t>
            </a:r>
            <a:r>
              <a:rPr lang="tr-TR" sz="1200" kern="1200" baseline="-25000" smtClean="0">
                <a:solidFill>
                  <a:schemeClr val="tx1"/>
                </a:solidFill>
                <a:latin typeface="+mn-lt"/>
                <a:ea typeface="+mn-ea"/>
                <a:cs typeface="+mn-cs"/>
              </a:rPr>
              <a:t>2</a:t>
            </a:r>
            <a:r>
              <a:rPr lang="tr-TR" sz="1200" kern="1200" smtClean="0">
                <a:solidFill>
                  <a:schemeClr val="tx1"/>
                </a:solidFill>
                <a:latin typeface="+mn-lt"/>
                <a:ea typeface="+mn-ea"/>
                <a:cs typeface="+mn-cs"/>
              </a:rPr>
              <a:t>; mod sınıfı ile bir sonraki sınıfın frekansları farkı(29-12=17) ve c de sınıf aralığını(11) belirtmektedir.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13</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Bir ilköğretim öğrencisinin kredileri farklı 10 tane derse ait notları tabloda yer almaktadır. Kredilerin farklılığı nedeniyle aritmetik ortalama yanlı sonuç vereceğinden tartılı ortalamaya başvurulur.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4</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N tane gözlem değerinin çarpımının n dereceden köküne eşittir.</a:t>
            </a:r>
          </a:p>
          <a:p>
            <a:r>
              <a:rPr lang="tr-TR" sz="1200" kern="1200" dirty="0" smtClean="0">
                <a:solidFill>
                  <a:schemeClr val="tx1"/>
                </a:solidFill>
                <a:latin typeface="+mn-lt"/>
                <a:ea typeface="+mn-ea"/>
                <a:cs typeface="+mn-cs"/>
              </a:rPr>
              <a:t>Çarpım söz konusu olduğu için, büyüyen değerler ve kök derecesi nedeniyle, hesaplamalarda kolaylık olması açısından logaritma tekniğinden faydalanır.</a:t>
            </a:r>
          </a:p>
          <a:p>
            <a:r>
              <a:rPr lang="tr-TR" sz="1200" kern="1200" dirty="0" smtClean="0">
                <a:solidFill>
                  <a:schemeClr val="tx1"/>
                </a:solidFill>
                <a:latin typeface="+mn-lt"/>
                <a:ea typeface="+mn-ea"/>
                <a:cs typeface="+mn-cs"/>
              </a:rPr>
              <a:t>Gözlemlerdeki anormal değerlere karşı aritmetik ortalamaya göre daha az hassas olduğundan dolayı daha güvenilir sonuçlar verir.</a:t>
            </a:r>
          </a:p>
          <a:p>
            <a:endParaRPr lang="tr-TR" sz="1200" kern="1200" dirty="0">
              <a:solidFill>
                <a:schemeClr val="tx1"/>
              </a:solidFill>
              <a:latin typeface="+mn-lt"/>
              <a:ea typeface="+mn-ea"/>
              <a:cs typeface="+mn-cs"/>
            </a:endParaRPr>
          </a:p>
        </p:txBody>
      </p:sp>
      <p:sp>
        <p:nvSpPr>
          <p:cNvPr id="4" name="3 Slayt Numarası Yer Tutucusu"/>
          <p:cNvSpPr>
            <a:spLocks noGrp="1"/>
          </p:cNvSpPr>
          <p:nvPr>
            <p:ph type="sldNum" sz="quarter" idx="10"/>
          </p:nvPr>
        </p:nvSpPr>
        <p:spPr/>
        <p:txBody>
          <a:bodyPr/>
          <a:lstStyle/>
          <a:p>
            <a:fld id="{E8E1A536-70B8-4DAE-83AD-3CDAAE357FAB}" type="slidenum">
              <a:rPr lang="tr-TR" smtClean="0"/>
              <a:pPr/>
              <a:t>5</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Farklı ders saati ücretleri alan 20 öğretmenin çalıştığı bir özel okulda 6 öğretmenin ders saati ücretinin 10 TL., 7 öğretmenin 40 TL., 5 öğretmenin 80 TL., 2 öğretmenin de 100 TL. aldığı tespit edilmiştir. Bu ders saati ücretlerinin geometrik ortalamasını hesaplamak istiyoruz.</a:t>
            </a:r>
          </a:p>
          <a:p>
            <a:endParaRPr lang="tr-TR" sz="1200" kern="1200" smtClean="0">
              <a:solidFill>
                <a:schemeClr val="tx1"/>
              </a:solidFill>
              <a:latin typeface="+mn-lt"/>
              <a:ea typeface="+mn-ea"/>
              <a:cs typeface="+mn-cs"/>
            </a:endParaRPr>
          </a:p>
          <a:p>
            <a:r>
              <a:rPr lang="tr-TR" sz="1200" kern="1200" smtClean="0">
                <a:solidFill>
                  <a:schemeClr val="tx1"/>
                </a:solidFill>
                <a:latin typeface="+mn-lt"/>
                <a:ea typeface="+mn-ea"/>
                <a:cs typeface="+mn-cs"/>
              </a:rPr>
              <a:t>Eğer aritmetik ortalama alınmış olsaydı 47 TL.</a:t>
            </a:r>
            <a:r>
              <a:rPr lang="tr-TR" sz="1200" kern="1200" baseline="0" smtClean="0">
                <a:solidFill>
                  <a:schemeClr val="tx1"/>
                </a:solidFill>
                <a:latin typeface="+mn-lt"/>
                <a:ea typeface="+mn-ea"/>
                <a:cs typeface="+mn-cs"/>
              </a:rPr>
              <a:t> lik bir ortalama ders saati ücreti </a:t>
            </a:r>
            <a:r>
              <a:rPr lang="tr-TR" sz="1200" kern="1200" smtClean="0">
                <a:solidFill>
                  <a:schemeClr val="tx1"/>
                </a:solidFill>
                <a:latin typeface="+mn-lt"/>
                <a:ea typeface="+mn-ea"/>
                <a:cs typeface="+mn-cs"/>
              </a:rPr>
              <a:t>elde edilecekti.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6</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Harmonik ortalama, gözlemlerin tersinin aritmetik ortalamasının tersidir. Pek fazla pratikte kullanılmaz. Bu nedenle sadece formüllerini vermekle yetineceğim.</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7</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Eğer gözlem değerlerinde negatif değerler söz konusu ise başvurulan bir ortalamadır. Ayrıca standart sapmanın kısa hesaplanışında da kareli ortalamadan faydalanılır.</a:t>
            </a:r>
          </a:p>
          <a:p>
            <a:endParaRPr lang="tr-TR"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Gözlem değerlerinin karelerinin toplamının toplam gözlem sayısına bölümünün kareköküdür.</a:t>
            </a:r>
            <a:endParaRPr lang="tr-TR" sz="1200" kern="1200" dirty="0">
              <a:solidFill>
                <a:schemeClr val="tx1"/>
              </a:solidFill>
              <a:latin typeface="+mn-lt"/>
              <a:ea typeface="+mn-ea"/>
              <a:cs typeface="+mn-cs"/>
            </a:endParaRPr>
          </a:p>
        </p:txBody>
      </p:sp>
      <p:sp>
        <p:nvSpPr>
          <p:cNvPr id="4" name="3 Slayt Numarası Yer Tutucusu"/>
          <p:cNvSpPr>
            <a:spLocks noGrp="1"/>
          </p:cNvSpPr>
          <p:nvPr>
            <p:ph type="sldNum" sz="quarter" idx="10"/>
          </p:nvPr>
        </p:nvSpPr>
        <p:spPr/>
        <p:txBody>
          <a:bodyPr/>
          <a:lstStyle/>
          <a:p>
            <a:fld id="{E8E1A536-70B8-4DAE-83AD-3CDAAE357FAB}" type="slidenum">
              <a:rPr lang="tr-TR" smtClean="0"/>
              <a:pPr/>
              <a:t>8</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9</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Orta değer olarak da bilinir. Küçükten büyüğe doğru sıralanmış olan verilerin ortada kalan gözlem değeridir.</a:t>
            </a:r>
          </a:p>
          <a:p>
            <a:r>
              <a:rPr lang="tr-TR" sz="1200" kern="1200" smtClean="0">
                <a:solidFill>
                  <a:schemeClr val="tx1"/>
                </a:solidFill>
                <a:latin typeface="+mn-lt"/>
                <a:ea typeface="+mn-ea"/>
                <a:cs typeface="+mn-cs"/>
              </a:rPr>
              <a:t> </a:t>
            </a:r>
          </a:p>
          <a:p>
            <a:r>
              <a:rPr lang="tr-TR" sz="1200" kern="1200" smtClean="0">
                <a:solidFill>
                  <a:schemeClr val="tx1"/>
                </a:solidFill>
                <a:latin typeface="+mn-lt"/>
                <a:ea typeface="+mn-ea"/>
                <a:cs typeface="+mn-cs"/>
              </a:rPr>
              <a:t>Bir başka deyişle gözlemsel değerlerinin yarısı medyan değerinden küçük diğer yarısı da büyüktür. Medyan belirlenirken öncelikle gözlem sayısına bakmak gerekir. Tek ya da çift gözlem sayısı durumuna göre medyan aşağıdaki gibi kolayca hesaplanabilir: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yukarıdaki formülde, b</a:t>
            </a:r>
            <a:r>
              <a:rPr lang="tr-TR" sz="1200" kern="1200" baseline="-25000" smtClean="0">
                <a:solidFill>
                  <a:schemeClr val="tx1"/>
                </a:solidFill>
                <a:latin typeface="+mn-lt"/>
                <a:ea typeface="+mn-ea"/>
                <a:cs typeface="+mn-cs"/>
              </a:rPr>
              <a:t>s</a:t>
            </a:r>
            <a:r>
              <a:rPr lang="tr-TR" sz="1200" kern="1200" smtClean="0">
                <a:solidFill>
                  <a:schemeClr val="tx1"/>
                </a:solidFill>
                <a:latin typeface="+mn-lt"/>
                <a:ea typeface="+mn-ea"/>
                <a:cs typeface="+mn-cs"/>
              </a:rPr>
              <a:t>; medyanın yer aldığı sınıfın alt sınıf sınırını, n; toplam gözlem sayısını, F</a:t>
            </a:r>
            <a:r>
              <a:rPr lang="tr-TR" sz="1200" kern="1200" baseline="-25000" smtClean="0">
                <a:solidFill>
                  <a:schemeClr val="tx1"/>
                </a:solidFill>
                <a:latin typeface="+mn-lt"/>
                <a:ea typeface="+mn-ea"/>
                <a:cs typeface="+mn-cs"/>
              </a:rPr>
              <a:t>m-1</a:t>
            </a:r>
            <a:r>
              <a:rPr lang="tr-TR" sz="1200" kern="1200" smtClean="0">
                <a:solidFill>
                  <a:schemeClr val="tx1"/>
                </a:solidFill>
                <a:latin typeface="+mn-lt"/>
                <a:ea typeface="+mn-ea"/>
                <a:cs typeface="+mn-cs"/>
              </a:rPr>
              <a:t> ; medyanın yer aldığı sınıftan bir önceki sınıfın den daha az yığmalı frekansını, f</a:t>
            </a:r>
            <a:r>
              <a:rPr lang="tr-TR" sz="1200" kern="1200" baseline="-25000" smtClean="0">
                <a:solidFill>
                  <a:schemeClr val="tx1"/>
                </a:solidFill>
                <a:latin typeface="+mn-lt"/>
                <a:ea typeface="+mn-ea"/>
                <a:cs typeface="+mn-cs"/>
              </a:rPr>
              <a:t>m</a:t>
            </a:r>
            <a:r>
              <a:rPr lang="tr-TR" sz="1200" kern="1200" smtClean="0">
                <a:solidFill>
                  <a:schemeClr val="tx1"/>
                </a:solidFill>
                <a:latin typeface="+mn-lt"/>
                <a:ea typeface="+mn-ea"/>
                <a:cs typeface="+mn-cs"/>
              </a:rPr>
              <a:t> ; medyanın yer aldığı sınıfın frekansını ve c ise sınıf aralığını temsil etmektedir.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10</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F ile gösterilen</a:t>
            </a:r>
            <a:r>
              <a:rPr lang="tr-TR" sz="1200" kern="1200" baseline="0" smtClean="0">
                <a:solidFill>
                  <a:schemeClr val="tx1"/>
                </a:solidFill>
                <a:latin typeface="+mn-lt"/>
                <a:ea typeface="+mn-ea"/>
                <a:cs typeface="+mn-cs"/>
              </a:rPr>
              <a:t> sütun, kümülatif frekans sütunudur. Bu sütuna göre medyan sınıfı, tam ortada kalan 4.sütundur.</a:t>
            </a:r>
          </a:p>
          <a:p>
            <a:endParaRPr lang="tr-TR" sz="1200" kern="1200" baseline="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Medyan, aritmetik ortalamanın sağlıksız çalıştığı durumlarda kullanılır. Çünkü anormal gözlem değerlerinden etkilenmez.</a:t>
            </a:r>
          </a:p>
          <a:p>
            <a:r>
              <a:rPr lang="tr-TR" sz="1200" kern="1200" smtClean="0">
                <a:solidFill>
                  <a:schemeClr val="tx1"/>
                </a:solidFill>
                <a:latin typeface="+mn-lt"/>
                <a:ea typeface="+mn-ea"/>
                <a:cs typeface="+mn-cs"/>
              </a:rPr>
              <a:t>b</a:t>
            </a:r>
            <a:r>
              <a:rPr lang="tr-TR" sz="1200" kern="1200" baseline="-25000" smtClean="0">
                <a:solidFill>
                  <a:schemeClr val="tx1"/>
                </a:solidFill>
                <a:latin typeface="+mn-lt"/>
                <a:ea typeface="+mn-ea"/>
                <a:cs typeface="+mn-cs"/>
              </a:rPr>
              <a:t>s</a:t>
            </a:r>
            <a:r>
              <a:rPr lang="tr-TR" sz="1200" kern="1200" smtClean="0">
                <a:solidFill>
                  <a:schemeClr val="tx1"/>
                </a:solidFill>
                <a:latin typeface="+mn-lt"/>
                <a:ea typeface="+mn-ea"/>
                <a:cs typeface="+mn-cs"/>
              </a:rPr>
              <a:t>; medyanın yer aldığı sınıfın alt sınıf sınırını(44,5), n; toplam gözlem sayısını (75), F</a:t>
            </a:r>
            <a:r>
              <a:rPr lang="tr-TR" sz="1200" kern="1200" baseline="-25000" smtClean="0">
                <a:solidFill>
                  <a:schemeClr val="tx1"/>
                </a:solidFill>
                <a:latin typeface="+mn-lt"/>
                <a:ea typeface="+mn-ea"/>
                <a:cs typeface="+mn-cs"/>
              </a:rPr>
              <a:t>m-1</a:t>
            </a:r>
            <a:r>
              <a:rPr lang="tr-TR" sz="1200" kern="1200" smtClean="0">
                <a:solidFill>
                  <a:schemeClr val="tx1"/>
                </a:solidFill>
                <a:latin typeface="+mn-lt"/>
                <a:ea typeface="+mn-ea"/>
                <a:cs typeface="+mn-cs"/>
              </a:rPr>
              <a:t> ; medyanın yer aldığı sınıftan bir önceki sınıfın den daha az yığmalı frekansını(13), f</a:t>
            </a:r>
            <a:r>
              <a:rPr lang="tr-TR" sz="1200" kern="1200" baseline="-25000" smtClean="0">
                <a:solidFill>
                  <a:schemeClr val="tx1"/>
                </a:solidFill>
                <a:latin typeface="+mn-lt"/>
                <a:ea typeface="+mn-ea"/>
                <a:cs typeface="+mn-cs"/>
              </a:rPr>
              <a:t>m</a:t>
            </a:r>
            <a:r>
              <a:rPr lang="tr-TR" sz="1200" kern="1200" smtClean="0">
                <a:solidFill>
                  <a:schemeClr val="tx1"/>
                </a:solidFill>
                <a:latin typeface="+mn-lt"/>
                <a:ea typeface="+mn-ea"/>
                <a:cs typeface="+mn-cs"/>
              </a:rPr>
              <a:t> ; medyanın yer aldığı sınıfın frekansını(29) ve c ise sınıf aralığını(11) temsil etmektedir.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6DD41CAB-C8C5-4D8F-B7C5-098546F52355}" type="datetime1">
              <a:rPr lang="tr-TR" smtClean="0"/>
              <a:pPr/>
              <a:t>27.09.2016</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484A6B0-6972-4ADA-85EF-49C3AD0AA7C3}" type="datetime1">
              <a:rPr lang="tr-TR" smtClean="0"/>
              <a:pPr/>
              <a:t>27.09.2016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C9BE35F-762C-4345-890A-A0D6F252B3DD}" type="datetime1">
              <a:rPr lang="tr-TR" smtClean="0"/>
              <a:pPr/>
              <a:t>27.09.2016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ACD1BEB-0818-4F94-A92E-DEA8BE7D6C54}" type="datetime1">
              <a:rPr lang="tr-TR" smtClean="0"/>
              <a:pPr/>
              <a:t>27.09.2016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7E9CE02A-EE2D-4C24-9C75-FA324680451B}" type="datetime1">
              <a:rPr lang="tr-TR" smtClean="0"/>
              <a:pPr/>
              <a:t>27.09.2016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73A64F14-6C5F-4E7A-BCFB-CB8DEA8EA7DE}" type="datetime1">
              <a:rPr lang="tr-TR" smtClean="0"/>
              <a:pPr/>
              <a:t>27.09.2016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5BC71B8B-56A5-4ABD-A8EE-0CFE519F6371}" type="datetime1">
              <a:rPr lang="tr-TR" smtClean="0"/>
              <a:pPr/>
              <a:t>27.09.2016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10D7383-D76E-48FE-8608-59403B0332AE}" type="datetime1">
              <a:rPr lang="tr-TR" smtClean="0"/>
              <a:pPr/>
              <a:t>27.09.2016</a:t>
            </a:fld>
            <a:endParaRPr lang="tr-TR"/>
          </a:p>
        </p:txBody>
      </p:sp>
      <p:sp>
        <p:nvSpPr>
          <p:cNvPr id="8" name="7 Slayt Numarası Yer Tutucusu"/>
          <p:cNvSpPr>
            <a:spLocks noGrp="1"/>
          </p:cNvSpPr>
          <p:nvPr>
            <p:ph type="sldNum" sz="quarter" idx="11"/>
          </p:nvPr>
        </p:nvSpPr>
        <p:spPr/>
        <p:txBody>
          <a:bodyPr/>
          <a:lstStyle/>
          <a:p>
            <a:fld id="{8A61B3D6-26A3-43FF-91E4-273D7390AFE4}"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0309A10-DE3C-4DD8-9A4E-94A86FEC5DD6}" type="datetime1">
              <a:rPr lang="tr-TR" smtClean="0"/>
              <a:pPr/>
              <a:t>27.09.2016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A9AFC0B-73FA-46DB-ADF7-0BD67BFDAB36}" type="datetime1">
              <a:rPr lang="tr-TR" smtClean="0"/>
              <a:pPr/>
              <a:t>27.09.2016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8A61B3D6-26A3-43FF-91E4-273D7390AFE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0490C23A-C7EE-4520-8928-582572EE582C}" type="datetime1">
              <a:rPr lang="tr-TR" smtClean="0"/>
              <a:pPr/>
              <a:t>27.09.2016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420AD40-5BF6-4DD1-B940-9DF1688936E4}" type="datetime1">
              <a:rPr lang="tr-TR" smtClean="0"/>
              <a:pPr/>
              <a:t>27.09.2016</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61B3D6-26A3-43FF-91E4-273D7390AFE4}"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357166"/>
            <a:ext cx="7643866" cy="5857916"/>
          </a:xfrm>
        </p:spPr>
        <p:txBody>
          <a:bodyPr>
            <a:normAutofit fontScale="85000" lnSpcReduction="20000"/>
          </a:bodyPr>
          <a:lstStyle/>
          <a:p>
            <a:pPr algn="ctr"/>
            <a:r>
              <a:rPr lang="tr-TR" b="1" dirty="0">
                <a:latin typeface="Arial Narrow" pitchFamily="34" charset="0"/>
              </a:rPr>
              <a:t> </a:t>
            </a:r>
            <a:endParaRPr lang="tr-TR" b="1" dirty="0" smtClean="0">
              <a:latin typeface="Arial Narrow" pitchFamily="34" charset="0"/>
            </a:endParaRPr>
          </a:p>
          <a:p>
            <a:pPr algn="ctr"/>
            <a:r>
              <a:rPr lang="tr-TR" sz="5100" b="1" smtClean="0">
                <a:latin typeface="Arial Narrow" pitchFamily="34" charset="0"/>
              </a:rPr>
              <a:t>2.HAFTA </a:t>
            </a:r>
          </a:p>
          <a:p>
            <a:pPr algn="ctr"/>
            <a:r>
              <a:rPr lang="tr-TR" sz="5100" b="1" dirty="0" smtClean="0">
                <a:latin typeface="Arial Narrow" pitchFamily="34" charset="0"/>
              </a:rPr>
              <a:t>İÇERİK</a:t>
            </a:r>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r>
              <a:rPr lang="tr-TR" sz="2100" b="1" i="1" u="sng" dirty="0" smtClean="0">
                <a:solidFill>
                  <a:srgbClr val="00B0F0"/>
                </a:solidFill>
              </a:rPr>
              <a:t>YER ÖLÇÜLERİ</a:t>
            </a:r>
            <a:r>
              <a:rPr lang="tr-TR" sz="2100" b="1" i="1" dirty="0" smtClean="0">
                <a:solidFill>
                  <a:srgbClr val="00B0F0"/>
                </a:solidFill>
              </a:rPr>
              <a:t>	</a:t>
            </a:r>
          </a:p>
          <a:p>
            <a:pPr algn="ctr"/>
            <a:r>
              <a:rPr lang="tr-TR" sz="2100" b="1" dirty="0" smtClean="0">
                <a:solidFill>
                  <a:srgbClr val="00B0F0"/>
                </a:solidFill>
              </a:rPr>
              <a:t>     </a:t>
            </a:r>
            <a:r>
              <a:rPr lang="tr-TR" sz="2100" b="1" u="sng" dirty="0" smtClean="0">
                <a:solidFill>
                  <a:srgbClr val="00B0F0"/>
                </a:solidFill>
              </a:rPr>
              <a:t> Aritmetik Ortalama</a:t>
            </a:r>
            <a:r>
              <a:rPr lang="tr-TR" sz="2100" b="1" dirty="0" smtClean="0">
                <a:solidFill>
                  <a:srgbClr val="00B0F0"/>
                </a:solidFill>
              </a:rPr>
              <a:t>	</a:t>
            </a:r>
          </a:p>
          <a:p>
            <a:pPr algn="ctr"/>
            <a:r>
              <a:rPr lang="tr-TR" sz="2100" b="1" u="sng" dirty="0" smtClean="0">
                <a:solidFill>
                  <a:srgbClr val="00B0F0"/>
                </a:solidFill>
              </a:rPr>
              <a:t>Tartılı Ortalama</a:t>
            </a:r>
            <a:r>
              <a:rPr lang="tr-TR" sz="2100" b="1" dirty="0" smtClean="0">
                <a:solidFill>
                  <a:srgbClr val="00B0F0"/>
                </a:solidFill>
              </a:rPr>
              <a:t>	</a:t>
            </a:r>
          </a:p>
          <a:p>
            <a:pPr algn="ctr"/>
            <a:r>
              <a:rPr lang="tr-TR" sz="2100" b="1" dirty="0" smtClean="0">
                <a:solidFill>
                  <a:srgbClr val="00B0F0"/>
                </a:solidFill>
              </a:rPr>
              <a:t>       </a:t>
            </a:r>
            <a:r>
              <a:rPr lang="tr-TR" sz="2100" b="1" u="sng" dirty="0" smtClean="0">
                <a:solidFill>
                  <a:srgbClr val="00B0F0"/>
                </a:solidFill>
              </a:rPr>
              <a:t>Geometrik Ortalama</a:t>
            </a:r>
            <a:r>
              <a:rPr lang="tr-TR" sz="2100" b="1" dirty="0" smtClean="0">
                <a:solidFill>
                  <a:srgbClr val="00B0F0"/>
                </a:solidFill>
              </a:rPr>
              <a:t>	</a:t>
            </a:r>
          </a:p>
          <a:p>
            <a:pPr algn="ctr"/>
            <a:r>
              <a:rPr lang="tr-TR" sz="2100" b="1" u="sng" dirty="0" err="1" smtClean="0">
                <a:solidFill>
                  <a:srgbClr val="00B0F0"/>
                </a:solidFill>
              </a:rPr>
              <a:t>Harmonik</a:t>
            </a:r>
            <a:r>
              <a:rPr lang="tr-TR" sz="2100" b="1" u="sng" dirty="0" smtClean="0">
                <a:solidFill>
                  <a:srgbClr val="00B0F0"/>
                </a:solidFill>
              </a:rPr>
              <a:t> Ortalama</a:t>
            </a:r>
            <a:endParaRPr lang="tr-TR" sz="2100" b="1" dirty="0" smtClean="0">
              <a:solidFill>
                <a:srgbClr val="00B0F0"/>
              </a:solidFill>
            </a:endParaRPr>
          </a:p>
          <a:p>
            <a:pPr algn="ctr"/>
            <a:r>
              <a:rPr lang="tr-TR" sz="2100" b="1" u="sng" dirty="0" smtClean="0">
                <a:solidFill>
                  <a:srgbClr val="00B0F0"/>
                </a:solidFill>
              </a:rPr>
              <a:t>Kareli Ortalama</a:t>
            </a:r>
            <a:endParaRPr lang="tr-TR" sz="2100" b="1" dirty="0" smtClean="0">
              <a:solidFill>
                <a:srgbClr val="00B0F0"/>
              </a:solidFill>
            </a:endParaRPr>
          </a:p>
          <a:p>
            <a:pPr algn="ctr"/>
            <a:r>
              <a:rPr lang="tr-TR" sz="2100" b="1" u="sng" dirty="0" smtClean="0">
                <a:solidFill>
                  <a:srgbClr val="00B0F0"/>
                </a:solidFill>
              </a:rPr>
              <a:t>Medyan</a:t>
            </a:r>
            <a:endParaRPr lang="tr-TR" sz="2100" b="1" dirty="0" smtClean="0">
              <a:solidFill>
                <a:srgbClr val="00B0F0"/>
              </a:solidFill>
            </a:endParaRPr>
          </a:p>
          <a:p>
            <a:pPr algn="ctr"/>
            <a:r>
              <a:rPr lang="tr-TR" sz="2100" b="1" u="sng" dirty="0" err="1" smtClean="0">
                <a:solidFill>
                  <a:srgbClr val="00B0F0"/>
                </a:solidFill>
              </a:rPr>
              <a:t>Mod</a:t>
            </a:r>
            <a:endParaRPr lang="tr-TR" sz="2100" b="1" dirty="0" smtClean="0">
              <a:solidFill>
                <a:srgbClr val="00B0F0"/>
              </a:solidFill>
            </a:endParaRPr>
          </a:p>
          <a:p>
            <a:pPr algn="ctr"/>
            <a:r>
              <a:rPr lang="tr-TR" sz="3400" b="1" dirty="0">
                <a:latin typeface="Arial Narrow" pitchFamily="34" charset="0"/>
              </a:rPr>
              <a:t>  </a:t>
            </a:r>
          </a:p>
          <a:p>
            <a:pPr algn="ctr"/>
            <a:r>
              <a:rPr lang="tr-TR" b="1" dirty="0">
                <a:latin typeface="Arial Narrow" pitchFamily="34" charset="0"/>
              </a:rPr>
              <a:t> </a:t>
            </a:r>
          </a:p>
          <a:p>
            <a:pPr algn="ctr"/>
            <a:endParaRPr lang="tr-TR" u="sng" dirty="0">
              <a:solidFill>
                <a:schemeClr val="bg1"/>
              </a:solidFill>
            </a:endParaRPr>
          </a:p>
        </p:txBody>
      </p:sp>
      <p:pic>
        <p:nvPicPr>
          <p:cNvPr id="5" name="Picture 1"/>
          <p:cNvPicPr>
            <a:picLocks noChangeAspect="1" noChangeArrowheads="1"/>
          </p:cNvPicPr>
          <p:nvPr/>
        </p:nvPicPr>
        <p:blipFill>
          <a:blip r:embed="rId2"/>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8A61B3D6-26A3-43FF-91E4-273D7390AFE4}"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Medyan</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10</a:t>
            </a:fld>
            <a:endParaRPr lang="tr-TR"/>
          </a:p>
        </p:txBody>
      </p:sp>
      <p:sp>
        <p:nvSpPr>
          <p:cNvPr id="5" name="4 Metin kutusu"/>
          <p:cNvSpPr txBox="1"/>
          <p:nvPr/>
        </p:nvSpPr>
        <p:spPr>
          <a:xfrm>
            <a:off x="5500694" y="1711099"/>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Sınıflandırılmamış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
        <p:nvSpPr>
          <p:cNvPr id="6" name="5 Metin kutusu"/>
          <p:cNvSpPr txBox="1"/>
          <p:nvPr/>
        </p:nvSpPr>
        <p:spPr>
          <a:xfrm>
            <a:off x="5357818" y="4500570"/>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19" y="1785926"/>
            <a:ext cx="2095515"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7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4282" y="2714620"/>
            <a:ext cx="2282430" cy="642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7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73"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57158" y="4357694"/>
            <a:ext cx="3443312"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75" name="Rectangle 7"/>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200525" algn="l"/>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Medyan</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11</a:t>
            </a:fld>
            <a:endParaRPr lang="tr-TR"/>
          </a:p>
        </p:txBody>
      </p:sp>
      <p:graphicFrame>
        <p:nvGraphicFramePr>
          <p:cNvPr id="5" name="4 Tablo"/>
          <p:cNvGraphicFramePr>
            <a:graphicFrameLocks noGrp="1"/>
          </p:cNvGraphicFramePr>
          <p:nvPr/>
        </p:nvGraphicFramePr>
        <p:xfrm>
          <a:off x="714348" y="1643050"/>
          <a:ext cx="7643865" cy="3537247"/>
        </p:xfrm>
        <a:graphic>
          <a:graphicData uri="http://schemas.openxmlformats.org/drawingml/2006/table">
            <a:tbl>
              <a:tblPr/>
              <a:tblGrid>
                <a:gridCol w="818804"/>
                <a:gridCol w="729246"/>
                <a:gridCol w="1083209"/>
                <a:gridCol w="962945"/>
                <a:gridCol w="962945"/>
                <a:gridCol w="1012415"/>
                <a:gridCol w="1208588"/>
                <a:gridCol w="865713"/>
              </a:tblGrid>
              <a:tr h="347515">
                <a:tc gridSpan="8">
                  <a:txBody>
                    <a:bodyPr/>
                    <a:lstStyle/>
                    <a:p>
                      <a:endParaRPr lang="tr-TR" sz="1400">
                        <a:latin typeface="Verdana" pitchFamily="34" charset="0"/>
                        <a:ea typeface="Verdana" pitchFamily="34" charset="0"/>
                        <a:cs typeface="Verdana" pitchFamily="34" charset="0"/>
                      </a:endParaRPr>
                    </a:p>
                  </a:txBody>
                  <a:tcPr marL="68580" marR="68580" marT="0" marB="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L w="12700" cap="flat" cmpd="sng" algn="ctr">
                      <a:solidFill>
                        <a:srgbClr val="000000"/>
                      </a:solidFill>
                      <a:prstDash val="solid"/>
                      <a:round/>
                      <a:headEnd type="none" w="med" len="med"/>
                      <a:tailEnd type="none" w="med" len="med"/>
                    </a:lnL>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B w="12700" cap="flat" cmpd="sng" algn="ctr">
                      <a:solidFill>
                        <a:srgbClr val="BBD176"/>
                      </a:solidFill>
                      <a:prstDash val="solid"/>
                      <a:round/>
                      <a:headEnd type="none" w="med" len="med"/>
                      <a:tailEnd type="none" w="med" len="med"/>
                    </a:lnB>
                  </a:tcPr>
                </a:tc>
                <a:tc hMerge="1">
                  <a:txBody>
                    <a:bodyPr/>
                    <a:lstStyle/>
                    <a:p>
                      <a:endParaRPr lang="tr-TR" sz="1400">
                        <a:latin typeface="Verdana" pitchFamily="34" charset="0"/>
                        <a:ea typeface="Verdana" pitchFamily="34" charset="0"/>
                        <a:cs typeface="Verdana" pitchFamily="34" charset="0"/>
                      </a:endParaRPr>
                    </a:p>
                  </a:txBody>
                  <a:tcPr>
                    <a:lnB w="12700" cap="flat" cmpd="sng" algn="ctr">
                      <a:solidFill>
                        <a:srgbClr val="BBD176"/>
                      </a:solidFill>
                      <a:prstDash val="solid"/>
                      <a:round/>
                      <a:headEnd type="none" w="med" len="med"/>
                      <a:tailEnd type="none" w="med" len="med"/>
                    </a:lnB>
                  </a:tcPr>
                </a:tc>
              </a:tr>
              <a:tr h="642301">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SINIF</a:t>
                      </a: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SINIF LİMİTLERİ</a:t>
                      </a:r>
                    </a:p>
                    <a:p>
                      <a:pPr>
                        <a:lnSpc>
                          <a:spcPct val="115000"/>
                        </a:lnSpc>
                        <a:spcAft>
                          <a:spcPts val="0"/>
                        </a:spcAft>
                      </a:pPr>
                      <a:r>
                        <a:rPr lang="tr-TR" sz="1400">
                          <a:solidFill>
                            <a:schemeClr val="tx1"/>
                          </a:solidFill>
                          <a:latin typeface="Verdana" pitchFamily="34" charset="0"/>
                          <a:ea typeface="Verdana" pitchFamily="34" charset="0"/>
                          <a:cs typeface="Verdana" pitchFamily="34" charset="0"/>
                        </a:rPr>
                        <a:t> </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gridSpan="2">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SINIF SINIRLARI</a:t>
                      </a:r>
                    </a:p>
                    <a:p>
                      <a:pPr>
                        <a:lnSpc>
                          <a:spcPct val="115000"/>
                        </a:lnSpc>
                        <a:spcAft>
                          <a:spcPts val="0"/>
                        </a:spcAft>
                      </a:pPr>
                      <a:r>
                        <a:rPr lang="tr-TR" sz="1400">
                          <a:solidFill>
                            <a:schemeClr val="tx1"/>
                          </a:solidFill>
                          <a:latin typeface="Verdana" pitchFamily="34" charset="0"/>
                          <a:ea typeface="Verdana" pitchFamily="34" charset="0"/>
                          <a:cs typeface="Verdana" pitchFamily="34" charset="0"/>
                        </a:rPr>
                        <a:t> </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400">
                          <a:solidFill>
                            <a:schemeClr val="tx1"/>
                          </a:solidFill>
                          <a:latin typeface="Verdana" pitchFamily="34" charset="0"/>
                          <a:ea typeface="Verdana" pitchFamily="34" charset="0"/>
                          <a:cs typeface="Verdana" pitchFamily="34" charset="0"/>
                        </a:rPr>
                        <a:t>FREKANS</a:t>
                      </a:r>
                    </a:p>
                    <a:p>
                      <a:pPr algn="ctr">
                        <a:lnSpc>
                          <a:spcPct val="115000"/>
                        </a:lnSpc>
                        <a:spcAft>
                          <a:spcPts val="0"/>
                        </a:spcAft>
                      </a:pPr>
                      <a:r>
                        <a:rPr lang="tr-TR" sz="1400">
                          <a:solidFill>
                            <a:schemeClr val="tx1"/>
                          </a:solidFill>
                          <a:latin typeface="Verdana" pitchFamily="34" charset="0"/>
                          <a:ea typeface="Verdana" pitchFamily="34" charset="0"/>
                          <a:cs typeface="Verdana" pitchFamily="34" charset="0"/>
                        </a:rPr>
                        <a:t>(f)</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nSpc>
                          <a:spcPct val="115000"/>
                        </a:lnSpc>
                        <a:spcAft>
                          <a:spcPts val="0"/>
                        </a:spcAft>
                      </a:pPr>
                      <a:endParaRPr lang="tr-TR" sz="1400">
                        <a:solidFill>
                          <a:schemeClr val="tx1"/>
                        </a:solidFill>
                        <a:latin typeface="Verdana" pitchFamily="34" charset="0"/>
                        <a:ea typeface="Verdana" pitchFamily="34" charset="0"/>
                        <a:cs typeface="Verdana" pitchFamily="34" charset="0"/>
                      </a:endParaRPr>
                    </a:p>
                    <a:p>
                      <a:pPr>
                        <a:lnSpc>
                          <a:spcPct val="115000"/>
                        </a:lnSpc>
                        <a:spcAft>
                          <a:spcPts val="0"/>
                        </a:spcAft>
                      </a:pPr>
                      <a:r>
                        <a:rPr lang="tr-TR" sz="1400">
                          <a:solidFill>
                            <a:schemeClr val="tx1"/>
                          </a:solidFill>
                          <a:latin typeface="Verdana" pitchFamily="34" charset="0"/>
                          <a:ea typeface="Verdana" pitchFamily="34" charset="0"/>
                          <a:cs typeface="Verdana" pitchFamily="34" charset="0"/>
                        </a:rPr>
                        <a:t>SINIF </a:t>
                      </a:r>
                    </a:p>
                    <a:p>
                      <a:pPr>
                        <a:lnSpc>
                          <a:spcPct val="115000"/>
                        </a:lnSpc>
                        <a:spcAft>
                          <a:spcPts val="0"/>
                        </a:spcAft>
                      </a:pPr>
                      <a:r>
                        <a:rPr lang="tr-TR" sz="1400">
                          <a:solidFill>
                            <a:schemeClr val="tx1"/>
                          </a:solidFill>
                          <a:latin typeface="Verdana" pitchFamily="34" charset="0"/>
                          <a:ea typeface="Verdana" pitchFamily="34" charset="0"/>
                          <a:cs typeface="Verdana" pitchFamily="34" charset="0"/>
                        </a:rPr>
                        <a:t>SINIRLARI</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F</a:t>
                      </a: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221455">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 </a:t>
                      </a:r>
                      <a:endParaRPr lang="tr-TR" sz="1400">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ALT</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ÜST</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ALT SS</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ÜST SS</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11,5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0</a:t>
                      </a:r>
                      <a:endParaRPr lang="tr-TR" sz="1400">
                        <a:latin typeface="Verdana" pitchFamily="34" charset="0"/>
                        <a:ea typeface="Verdana" pitchFamily="34" charset="0"/>
                        <a:cs typeface="Verdana" pitchFamily="34" charset="0"/>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199821">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1</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12</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22</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11,5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22,5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400">
                          <a:solidFill>
                            <a:schemeClr val="tx1"/>
                          </a:solidFill>
                          <a:latin typeface="Verdana" pitchFamily="34" charset="0"/>
                          <a:ea typeface="Verdana" pitchFamily="34" charset="0"/>
                          <a:cs typeface="Verdana" pitchFamily="34" charset="0"/>
                        </a:rPr>
                        <a:t>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22,5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5</a:t>
                      </a: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21455">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2</a:t>
                      </a:r>
                      <a:endParaRPr lang="tr-TR" sz="1400">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23</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33</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22,5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33,5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400">
                          <a:solidFill>
                            <a:srgbClr val="000000"/>
                          </a:solidFill>
                          <a:latin typeface="Verdana" pitchFamily="34" charset="0"/>
                          <a:ea typeface="Verdana" pitchFamily="34" charset="0"/>
                          <a:cs typeface="Verdana" pitchFamily="34" charset="0"/>
                        </a:rPr>
                        <a:t>1</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33,5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6</a:t>
                      </a:r>
                      <a:endParaRPr lang="tr-TR" sz="1400">
                        <a:latin typeface="Verdana" pitchFamily="34" charset="0"/>
                        <a:ea typeface="Verdana" pitchFamily="34" charset="0"/>
                        <a:cs typeface="Verdana" pitchFamily="34" charset="0"/>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199821">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3</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34</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44</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33,5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44,5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400">
                          <a:solidFill>
                            <a:schemeClr val="tx1"/>
                          </a:solidFill>
                          <a:latin typeface="Verdana" pitchFamily="34" charset="0"/>
                          <a:ea typeface="Verdana" pitchFamily="34" charset="0"/>
                          <a:cs typeface="Verdana" pitchFamily="34" charset="0"/>
                        </a:rPr>
                        <a:t>7</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44,5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13</a:t>
                      </a: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21455">
                <a:tc>
                  <a:txBody>
                    <a:bodyPr/>
                    <a:lstStyle/>
                    <a:p>
                      <a:pPr>
                        <a:lnSpc>
                          <a:spcPct val="115000"/>
                        </a:lnSpc>
                        <a:spcAft>
                          <a:spcPts val="0"/>
                        </a:spcAft>
                      </a:pPr>
                      <a:r>
                        <a:rPr lang="tr-TR" sz="1400">
                          <a:solidFill>
                            <a:srgbClr val="FF0000"/>
                          </a:solidFill>
                          <a:latin typeface="Verdana" pitchFamily="34" charset="0"/>
                          <a:ea typeface="Verdana" pitchFamily="34" charset="0"/>
                          <a:cs typeface="Verdana" pitchFamily="34" charset="0"/>
                        </a:rPr>
                        <a:t>4</a:t>
                      </a:r>
                      <a:endParaRPr lang="tr-TR" sz="1400">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FF0000"/>
                          </a:solidFill>
                          <a:latin typeface="Verdana" pitchFamily="34" charset="0"/>
                          <a:ea typeface="Verdana" pitchFamily="34" charset="0"/>
                          <a:cs typeface="Verdana" pitchFamily="34" charset="0"/>
                        </a:rPr>
                        <a:t>45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FF0000"/>
                          </a:solidFill>
                          <a:latin typeface="Verdana" pitchFamily="34" charset="0"/>
                          <a:ea typeface="Verdana" pitchFamily="34" charset="0"/>
                          <a:cs typeface="Verdana" pitchFamily="34" charset="0"/>
                        </a:rPr>
                        <a:t>55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FF0000"/>
                          </a:solidFill>
                          <a:latin typeface="Verdana" pitchFamily="34" charset="0"/>
                          <a:ea typeface="Verdana" pitchFamily="34" charset="0"/>
                          <a:cs typeface="Verdana" pitchFamily="34" charset="0"/>
                        </a:rPr>
                        <a:t>44,5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FF0000"/>
                          </a:solidFill>
                          <a:latin typeface="Verdana" pitchFamily="34" charset="0"/>
                          <a:ea typeface="Verdana" pitchFamily="34" charset="0"/>
                          <a:cs typeface="Verdana" pitchFamily="34" charset="0"/>
                        </a:rPr>
                        <a:t>55,5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400" b="1">
                          <a:solidFill>
                            <a:srgbClr val="FF0000"/>
                          </a:solidFill>
                          <a:latin typeface="Verdana" pitchFamily="34" charset="0"/>
                          <a:ea typeface="Verdana" pitchFamily="34" charset="0"/>
                          <a:cs typeface="Verdana" pitchFamily="34" charset="0"/>
                        </a:rPr>
                        <a:t>29</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FF0000"/>
                          </a:solidFill>
                          <a:latin typeface="Verdana" pitchFamily="34" charset="0"/>
                          <a:ea typeface="Verdana" pitchFamily="34" charset="0"/>
                          <a:cs typeface="Verdana" pitchFamily="34" charset="0"/>
                        </a:rPr>
                        <a:t>55,5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b="1">
                          <a:solidFill>
                            <a:srgbClr val="FF0000"/>
                          </a:solidFill>
                          <a:latin typeface="Verdana" pitchFamily="34" charset="0"/>
                          <a:ea typeface="Verdana" pitchFamily="34" charset="0"/>
                          <a:cs typeface="Verdana" pitchFamily="34" charset="0"/>
                        </a:rPr>
                        <a:t>42</a:t>
                      </a:r>
                      <a:endParaRPr lang="tr-TR" sz="1400">
                        <a:latin typeface="Verdana" pitchFamily="34" charset="0"/>
                        <a:ea typeface="Verdana" pitchFamily="34" charset="0"/>
                        <a:cs typeface="Verdana" pitchFamily="34" charset="0"/>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199821">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5</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56</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66</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55,5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66,5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400">
                          <a:solidFill>
                            <a:schemeClr val="tx1"/>
                          </a:solidFill>
                          <a:latin typeface="Verdana" pitchFamily="34" charset="0"/>
                          <a:ea typeface="Verdana" pitchFamily="34" charset="0"/>
                          <a:cs typeface="Verdana" pitchFamily="34" charset="0"/>
                        </a:rPr>
                        <a:t>12</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66,5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54</a:t>
                      </a: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21455">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6</a:t>
                      </a:r>
                      <a:endParaRPr lang="tr-TR" sz="1400">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67</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77</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66,5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77,5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400">
                          <a:solidFill>
                            <a:srgbClr val="000000"/>
                          </a:solidFill>
                          <a:latin typeface="Verdana" pitchFamily="34" charset="0"/>
                          <a:ea typeface="Verdana" pitchFamily="34" charset="0"/>
                          <a:cs typeface="Verdana" pitchFamily="34" charset="0"/>
                        </a:rPr>
                        <a:t>8</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77,5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62</a:t>
                      </a:r>
                      <a:endParaRPr lang="tr-TR" sz="1400">
                        <a:latin typeface="Verdana" pitchFamily="34" charset="0"/>
                        <a:ea typeface="Verdana" pitchFamily="34" charset="0"/>
                        <a:cs typeface="Verdana" pitchFamily="34" charset="0"/>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199821">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7</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78</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88</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77,5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88,5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400">
                          <a:solidFill>
                            <a:schemeClr val="tx1"/>
                          </a:solidFill>
                          <a:latin typeface="Verdana" pitchFamily="34" charset="0"/>
                          <a:ea typeface="Verdana" pitchFamily="34" charset="0"/>
                          <a:cs typeface="Verdana" pitchFamily="34" charset="0"/>
                        </a:rPr>
                        <a:t>11</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88,5</a:t>
                      </a: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73</a:t>
                      </a: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21455">
                <a:tc>
                  <a:txBody>
                    <a:bodyPr/>
                    <a:lstStyle/>
                    <a:p>
                      <a:pPr>
                        <a:lnSpc>
                          <a:spcPct val="115000"/>
                        </a:lnSpc>
                        <a:spcAft>
                          <a:spcPts val="0"/>
                        </a:spcAft>
                      </a:pPr>
                      <a:r>
                        <a:rPr lang="tr-TR" sz="1400" b="1">
                          <a:solidFill>
                            <a:srgbClr val="000000"/>
                          </a:solidFill>
                          <a:latin typeface="Verdana" pitchFamily="34" charset="0"/>
                          <a:ea typeface="Verdana" pitchFamily="34" charset="0"/>
                          <a:cs typeface="Verdana" pitchFamily="34" charset="0"/>
                        </a:rPr>
                        <a:t>8</a:t>
                      </a:r>
                      <a:endParaRPr lang="tr-TR" sz="1400">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89</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99</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88,5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99,5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400">
                          <a:solidFill>
                            <a:srgbClr val="000000"/>
                          </a:solidFill>
                          <a:latin typeface="Verdana" pitchFamily="34" charset="0"/>
                          <a:ea typeface="Verdana" pitchFamily="34" charset="0"/>
                          <a:cs typeface="Verdana" pitchFamily="34" charset="0"/>
                        </a:rPr>
                        <a:t>2</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99,5</a:t>
                      </a:r>
                      <a:endParaRPr lang="tr-TR" sz="1400">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400">
                          <a:solidFill>
                            <a:srgbClr val="000000"/>
                          </a:solidFill>
                          <a:latin typeface="Verdana" pitchFamily="34" charset="0"/>
                          <a:ea typeface="Verdana" pitchFamily="34" charset="0"/>
                          <a:cs typeface="Verdana" pitchFamily="34" charset="0"/>
                        </a:rPr>
                        <a:t>75</a:t>
                      </a:r>
                      <a:endParaRPr lang="tr-TR" sz="1400">
                        <a:latin typeface="Verdana" pitchFamily="34" charset="0"/>
                        <a:ea typeface="Verdana" pitchFamily="34" charset="0"/>
                        <a:cs typeface="Verdana" pitchFamily="34" charset="0"/>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21455">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481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42910" y="5786454"/>
            <a:ext cx="5857916" cy="596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819"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200525" algn="l"/>
              </a:tabLst>
            </a:pPr>
            <a:r>
              <a:rPr kumimoji="0" lang="tr-TR" sz="14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Mod</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12</a:t>
            </a:fld>
            <a:endParaRPr lang="tr-TR"/>
          </a:p>
        </p:txBody>
      </p:sp>
      <p:sp>
        <p:nvSpPr>
          <p:cNvPr id="37889" name="Rectangle 1"/>
          <p:cNvSpPr>
            <a:spLocks noChangeArrowheads="1"/>
          </p:cNvSpPr>
          <p:nvPr/>
        </p:nvSpPr>
        <p:spPr bwMode="auto">
          <a:xfrm>
            <a:off x="357158" y="1928802"/>
            <a:ext cx="8429684"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En fazla tekrar eden gözlem değeridir. </a:t>
            </a: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ÖRNEK1={2,3,4,5,6,5,6,5,6,6,7,8} için mod=6 dır. </a:t>
            </a: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endParaRPr lang="tr-TR" sz="1600" smtClean="0">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Gözlem değerlerine göre tek mod, iki mod ya da çok modluluk söz konusu olabilir. Ancak gözlem kümesindeki birbirinden farklı tüm değerler aynı sayıda tekrarlanıyorsa mod yoktur.</a:t>
            </a: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ÖRNEK2={2,3,4,5,6,5,6,5,6,6,7,5} için mod1=6 ve mod2=5 dir.</a:t>
            </a: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ÖRNEK3={7,7,7,5,6,5,6,5,6,6,7,5} için mod yoktur.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Mod</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13</a:t>
            </a:fld>
            <a:endParaRPr lang="tr-TR"/>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1714488"/>
            <a:ext cx="2988915"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915" name="Rectangle 3"/>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200525" algn="l"/>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8 Tablo"/>
          <p:cNvGraphicFramePr>
            <a:graphicFrameLocks noGrp="1"/>
          </p:cNvGraphicFramePr>
          <p:nvPr/>
        </p:nvGraphicFramePr>
        <p:xfrm>
          <a:off x="642910" y="3000372"/>
          <a:ext cx="4187824" cy="3010662"/>
        </p:xfrm>
        <a:graphic>
          <a:graphicData uri="http://schemas.openxmlformats.org/drawingml/2006/table">
            <a:tbl>
              <a:tblPr/>
              <a:tblGrid>
                <a:gridCol w="607298"/>
                <a:gridCol w="549731"/>
                <a:gridCol w="816689"/>
                <a:gridCol w="725594"/>
                <a:gridCol w="725594"/>
                <a:gridCol w="762918"/>
              </a:tblGrid>
              <a:tr h="190500">
                <a:tc gridSpan="6">
                  <a:txBody>
                    <a:bodyPr/>
                    <a:lstStyle/>
                    <a:p>
                      <a:endParaRPr lang="tr-TR"/>
                    </a:p>
                  </a:txBody>
                  <a:tcPr marL="68580" marR="68580" marT="0" marB="0">
                    <a:lnL>
                      <a:noFill/>
                    </a:lnL>
                    <a:lnT>
                      <a:noFill/>
                    </a:lnT>
                    <a:lnB w="12700" cap="flat" cmpd="sng" algn="ctr">
                      <a:solidFill>
                        <a:srgbClr val="BBD176"/>
                      </a:solidFill>
                      <a:prstDash val="solid"/>
                      <a:round/>
                      <a:headEnd type="none" w="med" len="med"/>
                      <a:tailEnd type="none" w="med" len="med"/>
                    </a:lnB>
                  </a:tcPr>
                </a:tc>
                <a:tc hMerge="1">
                  <a:txBody>
                    <a:bodyPr/>
                    <a:lstStyle/>
                    <a:p>
                      <a:endParaRPr lang="tr-TR"/>
                    </a:p>
                  </a:txBody>
                  <a:tcPr>
                    <a:lnL>
                      <a:noFill/>
                    </a:lnL>
                    <a:lnB w="12700" cap="flat" cmpd="sng" algn="ctr">
                      <a:solidFill>
                        <a:srgbClr val="BBD176"/>
                      </a:solidFill>
                      <a:prstDash val="solid"/>
                      <a:round/>
                      <a:headEnd type="none" w="med" len="med"/>
                      <a:tailEnd type="none" w="med" len="med"/>
                    </a:lnB>
                  </a:tcPr>
                </a:tc>
                <a:tc hMerge="1">
                  <a:txBody>
                    <a:bodyPr/>
                    <a:lstStyle/>
                    <a:p>
                      <a:endParaRPr lang="tr-TR"/>
                    </a:p>
                  </a:txBody>
                  <a:tcPr>
                    <a:lnB w="12700" cap="flat" cmpd="sng" algn="ctr">
                      <a:solidFill>
                        <a:srgbClr val="BBD176"/>
                      </a:solidFill>
                      <a:prstDash val="solid"/>
                      <a:round/>
                      <a:headEnd type="none" w="med" len="med"/>
                      <a:tailEnd type="none" w="med" len="med"/>
                    </a:lnB>
                  </a:tcPr>
                </a:tc>
                <a:tc hMerge="1">
                  <a:txBody>
                    <a:bodyPr/>
                    <a:lstStyle/>
                    <a:p>
                      <a:endParaRPr lang="tr-TR"/>
                    </a:p>
                  </a:txBody>
                  <a:tcPr>
                    <a:lnB w="12700" cap="flat" cmpd="sng" algn="ctr">
                      <a:solidFill>
                        <a:srgbClr val="BBD176"/>
                      </a:solidFill>
                      <a:prstDash val="solid"/>
                      <a:round/>
                      <a:headEnd type="none" w="med" len="med"/>
                      <a:tailEnd type="none" w="med" len="med"/>
                    </a:lnB>
                  </a:tcPr>
                </a:tc>
                <a:tc hMerge="1">
                  <a:txBody>
                    <a:bodyPr/>
                    <a:lstStyle/>
                    <a:p>
                      <a:endParaRPr lang="tr-TR"/>
                    </a:p>
                  </a:txBody>
                  <a:tcPr>
                    <a:lnB w="12700" cap="flat" cmpd="sng" algn="ctr">
                      <a:solidFill>
                        <a:srgbClr val="BBD176"/>
                      </a:solidFill>
                      <a:prstDash val="solid"/>
                      <a:round/>
                      <a:headEnd type="none" w="med" len="med"/>
                      <a:tailEnd type="none" w="med" len="med"/>
                    </a:lnB>
                  </a:tcPr>
                </a:tc>
                <a:tc hMerge="1">
                  <a:txBody>
                    <a:bodyPr/>
                    <a:lstStyle/>
                    <a:p>
                      <a:endParaRPr lang="tr-TR"/>
                    </a:p>
                  </a:txBody>
                  <a:tcPr>
                    <a:lnB w="12700" cap="flat" cmpd="sng" algn="ctr">
                      <a:solidFill>
                        <a:srgbClr val="BBD176"/>
                      </a:solidFill>
                      <a:prstDash val="solid"/>
                      <a:round/>
                      <a:headEnd type="none" w="med" len="med"/>
                      <a:tailEnd type="none" w="med" len="med"/>
                    </a:lnB>
                  </a:tcPr>
                </a:tc>
              </a:tr>
              <a:tr h="228600">
                <a:tc>
                  <a:txBody>
                    <a:bodyPr/>
                    <a:lstStyle/>
                    <a:p>
                      <a:pPr>
                        <a:lnSpc>
                          <a:spcPct val="115000"/>
                        </a:lnSpc>
                        <a:spcAft>
                          <a:spcPts val="0"/>
                        </a:spcAft>
                      </a:pPr>
                      <a:r>
                        <a:rPr lang="tr-TR" sz="1200" b="1">
                          <a:solidFill>
                            <a:srgbClr val="000000"/>
                          </a:solidFill>
                          <a:latin typeface="Consolas"/>
                          <a:ea typeface="Times New Roman"/>
                          <a:cs typeface="Times New Roman"/>
                        </a:rPr>
                        <a:t>SINIF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nSpc>
                          <a:spcPct val="115000"/>
                        </a:lnSpc>
                        <a:spcAft>
                          <a:spcPts val="0"/>
                        </a:spcAft>
                      </a:pPr>
                      <a:r>
                        <a:rPr lang="tr-TR" sz="1200" b="1">
                          <a:solidFill>
                            <a:srgbClr val="000000"/>
                          </a:solidFill>
                          <a:latin typeface="Consolas"/>
                          <a:ea typeface="Times New Roman"/>
                          <a:cs typeface="Times New Roman"/>
                        </a:rPr>
                        <a:t>SINIF LİMİTLERİ</a:t>
                      </a:r>
                      <a:endParaRPr lang="tr-TR" sz="1100">
                        <a:latin typeface="Constantia"/>
                        <a:ea typeface="Constantia"/>
                        <a:cs typeface="Times New Roman"/>
                      </a:endParaRPr>
                    </a:p>
                    <a:p>
                      <a:pPr>
                        <a:lnSpc>
                          <a:spcPct val="115000"/>
                        </a:lnSpc>
                        <a:spcAft>
                          <a:spcPts val="0"/>
                        </a:spcAft>
                      </a:pPr>
                      <a:r>
                        <a:rPr lang="tr-TR" sz="1200" b="1">
                          <a:solidFill>
                            <a:srgbClr val="000000"/>
                          </a:solidFill>
                          <a:latin typeface="Consolas"/>
                          <a:ea typeface="Times New Roman"/>
                          <a:cs typeface="Times New Roman"/>
                        </a:rPr>
                        <a:t> </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gridSpan="2">
                  <a:txBody>
                    <a:bodyPr/>
                    <a:lstStyle/>
                    <a:p>
                      <a:pPr>
                        <a:lnSpc>
                          <a:spcPct val="115000"/>
                        </a:lnSpc>
                        <a:spcAft>
                          <a:spcPts val="0"/>
                        </a:spcAft>
                      </a:pPr>
                      <a:r>
                        <a:rPr lang="tr-TR" sz="1200" b="1">
                          <a:solidFill>
                            <a:srgbClr val="000000"/>
                          </a:solidFill>
                          <a:latin typeface="Consolas"/>
                          <a:ea typeface="Times New Roman"/>
                          <a:cs typeface="Times New Roman"/>
                        </a:rPr>
                        <a:t>SINIF SINIRLARI</a:t>
                      </a:r>
                      <a:endParaRPr lang="tr-TR" sz="1100">
                        <a:latin typeface="Constantia"/>
                        <a:ea typeface="Constantia"/>
                        <a:cs typeface="Times New Roman"/>
                      </a:endParaRPr>
                    </a:p>
                    <a:p>
                      <a:pPr>
                        <a:lnSpc>
                          <a:spcPct val="115000"/>
                        </a:lnSpc>
                        <a:spcAft>
                          <a:spcPts val="0"/>
                        </a:spcAft>
                      </a:pPr>
                      <a:r>
                        <a:rPr lang="tr-TR" sz="1200" b="1">
                          <a:solidFill>
                            <a:srgbClr val="000000"/>
                          </a:solidFill>
                          <a:latin typeface="Consolas"/>
                          <a:ea typeface="Times New Roman"/>
                          <a:cs typeface="Times New Roman"/>
                        </a:rPr>
                        <a:t> </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200" b="1">
                          <a:solidFill>
                            <a:srgbClr val="000000"/>
                          </a:solidFill>
                          <a:latin typeface="Consolas"/>
                          <a:ea typeface="Times New Roman"/>
                          <a:cs typeface="Times New Roman"/>
                        </a:rPr>
                        <a:t>FREKANS</a:t>
                      </a:r>
                      <a:endParaRPr lang="tr-TR" sz="1100">
                        <a:latin typeface="Constantia"/>
                        <a:ea typeface="Constantia"/>
                        <a:cs typeface="Times New Roman"/>
                      </a:endParaRPr>
                    </a:p>
                    <a:p>
                      <a:pPr algn="ctr">
                        <a:lnSpc>
                          <a:spcPct val="115000"/>
                        </a:lnSpc>
                        <a:spcAft>
                          <a:spcPts val="0"/>
                        </a:spcAft>
                      </a:pPr>
                      <a:r>
                        <a:rPr lang="tr-TR" sz="1200">
                          <a:solidFill>
                            <a:srgbClr val="000000"/>
                          </a:solidFill>
                          <a:latin typeface="Consolas"/>
                          <a:ea typeface="Times New Roman"/>
                          <a:cs typeface="Times New Roman"/>
                        </a:rPr>
                        <a:t>(f)</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228600">
                <a:tc>
                  <a:txBody>
                    <a:bodyPr/>
                    <a:lstStyle/>
                    <a:p>
                      <a:pPr>
                        <a:lnSpc>
                          <a:spcPct val="115000"/>
                        </a:lnSpc>
                        <a:spcAft>
                          <a:spcPts val="0"/>
                        </a:spcAft>
                      </a:pPr>
                      <a:r>
                        <a:rPr lang="tr-TR" sz="1200" b="1">
                          <a:solidFill>
                            <a:srgbClr val="000000"/>
                          </a:solidFill>
                          <a:latin typeface="Consolas"/>
                          <a:ea typeface="Times New Roman"/>
                          <a:cs typeface="Times New Roman"/>
                        </a:rPr>
                        <a:t>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000000"/>
                          </a:solidFill>
                          <a:latin typeface="Consolas"/>
                          <a:ea typeface="Times New Roman"/>
                          <a:cs typeface="Times New Roman"/>
                        </a:rPr>
                        <a:t>ALT</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000000"/>
                          </a:solidFill>
                          <a:latin typeface="Consolas"/>
                          <a:ea typeface="Times New Roman"/>
                          <a:cs typeface="Times New Roman"/>
                        </a:rPr>
                        <a:t>ÜST</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000000"/>
                          </a:solidFill>
                          <a:latin typeface="Consolas"/>
                          <a:ea typeface="Times New Roman"/>
                          <a:cs typeface="Times New Roman"/>
                        </a:rPr>
                        <a:t>ALT SS</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000000"/>
                          </a:solidFill>
                          <a:latin typeface="Consolas"/>
                          <a:ea typeface="Times New Roman"/>
                          <a:cs typeface="Times New Roman"/>
                        </a:rPr>
                        <a:t>ÜST SS</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endParaRPr lang="tr-TR" sz="1100">
                        <a:latin typeface="Constantia"/>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09550">
                <a:tc>
                  <a:txBody>
                    <a:bodyPr/>
                    <a:lstStyle/>
                    <a:p>
                      <a:pPr>
                        <a:lnSpc>
                          <a:spcPct val="115000"/>
                        </a:lnSpc>
                        <a:spcAft>
                          <a:spcPts val="0"/>
                        </a:spcAft>
                      </a:pPr>
                      <a:r>
                        <a:rPr lang="tr-TR" sz="1200" b="1">
                          <a:solidFill>
                            <a:schemeClr val="tx1"/>
                          </a:solidFill>
                          <a:latin typeface="Consolas"/>
                          <a:ea typeface="Times New Roman"/>
                          <a:cs typeface="Times New Roman"/>
                        </a:rPr>
                        <a:t>1</a:t>
                      </a:r>
                      <a:endParaRPr lang="tr-TR" sz="11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12</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22</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11,5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22,5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chemeClr val="tx1"/>
                          </a:solidFill>
                          <a:latin typeface="Consolas"/>
                          <a:ea typeface="Times New Roman"/>
                          <a:cs typeface="Times New Roman"/>
                        </a:rPr>
                        <a:t>5</a:t>
                      </a:r>
                      <a:endParaRPr lang="tr-TR" sz="11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09550">
                <a:tc>
                  <a:txBody>
                    <a:bodyPr/>
                    <a:lstStyle/>
                    <a:p>
                      <a:pPr>
                        <a:lnSpc>
                          <a:spcPct val="115000"/>
                        </a:lnSpc>
                        <a:spcAft>
                          <a:spcPts val="0"/>
                        </a:spcAft>
                      </a:pPr>
                      <a:r>
                        <a:rPr lang="tr-TR" sz="1200" b="1">
                          <a:solidFill>
                            <a:srgbClr val="000000"/>
                          </a:solidFill>
                          <a:latin typeface="Consolas"/>
                          <a:ea typeface="Times New Roman"/>
                          <a:cs typeface="Times New Roman"/>
                        </a:rPr>
                        <a:t>2</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23</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33</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22,5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33,5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rgbClr val="000000"/>
                          </a:solidFill>
                          <a:latin typeface="Consolas"/>
                          <a:ea typeface="Times New Roman"/>
                          <a:cs typeface="Times New Roman"/>
                        </a:rPr>
                        <a:t>1</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09550">
                <a:tc>
                  <a:txBody>
                    <a:bodyPr/>
                    <a:lstStyle/>
                    <a:p>
                      <a:pPr>
                        <a:lnSpc>
                          <a:spcPct val="115000"/>
                        </a:lnSpc>
                        <a:spcAft>
                          <a:spcPts val="0"/>
                        </a:spcAft>
                      </a:pPr>
                      <a:r>
                        <a:rPr lang="tr-TR" sz="1200" b="1">
                          <a:solidFill>
                            <a:schemeClr val="tx1"/>
                          </a:solidFill>
                          <a:latin typeface="Consolas"/>
                          <a:ea typeface="Times New Roman"/>
                          <a:cs typeface="Times New Roman"/>
                        </a:rPr>
                        <a:t>3</a:t>
                      </a:r>
                      <a:endParaRPr lang="tr-TR" sz="11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34</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44</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33,5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44,5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chemeClr val="tx1"/>
                          </a:solidFill>
                          <a:latin typeface="Consolas"/>
                          <a:ea typeface="Times New Roman"/>
                          <a:cs typeface="Times New Roman"/>
                        </a:rPr>
                        <a:t>7</a:t>
                      </a:r>
                      <a:endParaRPr lang="tr-TR" sz="11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09550">
                <a:tc>
                  <a:txBody>
                    <a:bodyPr/>
                    <a:lstStyle/>
                    <a:p>
                      <a:pPr>
                        <a:lnSpc>
                          <a:spcPct val="115000"/>
                        </a:lnSpc>
                        <a:spcAft>
                          <a:spcPts val="0"/>
                        </a:spcAft>
                      </a:pPr>
                      <a:r>
                        <a:rPr lang="tr-TR" sz="1200">
                          <a:solidFill>
                            <a:srgbClr val="FF0000"/>
                          </a:solidFill>
                          <a:latin typeface="Consolas"/>
                          <a:ea typeface="Times New Roman"/>
                          <a:cs typeface="Times New Roman"/>
                        </a:rPr>
                        <a:t>4</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FF0000"/>
                          </a:solidFill>
                          <a:latin typeface="Consolas"/>
                          <a:ea typeface="Times New Roman"/>
                          <a:cs typeface="Times New Roman"/>
                        </a:rPr>
                        <a:t>45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FF0000"/>
                          </a:solidFill>
                          <a:latin typeface="Consolas"/>
                          <a:ea typeface="Times New Roman"/>
                          <a:cs typeface="Times New Roman"/>
                        </a:rPr>
                        <a:t>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FF0000"/>
                          </a:solidFill>
                          <a:latin typeface="Consolas"/>
                          <a:ea typeface="Times New Roman"/>
                          <a:cs typeface="Times New Roman"/>
                        </a:rPr>
                        <a:t>44,5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b="1">
                          <a:solidFill>
                            <a:srgbClr val="FF0000"/>
                          </a:solidFill>
                          <a:latin typeface="Consolas"/>
                          <a:ea typeface="Times New Roman"/>
                          <a:cs typeface="Times New Roman"/>
                        </a:rPr>
                        <a:t>55,5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b="1">
                          <a:solidFill>
                            <a:srgbClr val="FF0000"/>
                          </a:solidFill>
                          <a:latin typeface="Consolas"/>
                          <a:ea typeface="Times New Roman"/>
                          <a:cs typeface="Times New Roman"/>
                        </a:rPr>
                        <a:t>29</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09550">
                <a:tc>
                  <a:txBody>
                    <a:bodyPr/>
                    <a:lstStyle/>
                    <a:p>
                      <a:pPr>
                        <a:lnSpc>
                          <a:spcPct val="115000"/>
                        </a:lnSpc>
                        <a:spcAft>
                          <a:spcPts val="0"/>
                        </a:spcAft>
                      </a:pPr>
                      <a:r>
                        <a:rPr lang="tr-TR" sz="1200" b="1">
                          <a:solidFill>
                            <a:schemeClr val="tx1"/>
                          </a:solidFill>
                          <a:latin typeface="Consolas"/>
                          <a:ea typeface="Times New Roman"/>
                          <a:cs typeface="Times New Roman"/>
                        </a:rPr>
                        <a:t>5</a:t>
                      </a:r>
                      <a:endParaRPr lang="tr-TR" sz="11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56</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66</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55,5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66,5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chemeClr val="tx1"/>
                          </a:solidFill>
                          <a:latin typeface="Consolas"/>
                          <a:ea typeface="Times New Roman"/>
                          <a:cs typeface="Times New Roman"/>
                        </a:rPr>
                        <a:t>12</a:t>
                      </a:r>
                      <a:endParaRPr lang="tr-TR" sz="11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09550">
                <a:tc>
                  <a:txBody>
                    <a:bodyPr/>
                    <a:lstStyle/>
                    <a:p>
                      <a:pPr>
                        <a:lnSpc>
                          <a:spcPct val="115000"/>
                        </a:lnSpc>
                        <a:spcAft>
                          <a:spcPts val="0"/>
                        </a:spcAft>
                      </a:pPr>
                      <a:r>
                        <a:rPr lang="tr-TR" sz="1200" b="1">
                          <a:solidFill>
                            <a:srgbClr val="000000"/>
                          </a:solidFill>
                          <a:latin typeface="Consolas"/>
                          <a:ea typeface="Times New Roman"/>
                          <a:cs typeface="Times New Roman"/>
                        </a:rPr>
                        <a:t>6</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67</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77</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66,5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77,5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rgbClr val="000000"/>
                          </a:solidFill>
                          <a:latin typeface="Consolas"/>
                          <a:ea typeface="Times New Roman"/>
                          <a:cs typeface="Times New Roman"/>
                        </a:rPr>
                        <a:t>8</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09550">
                <a:tc>
                  <a:txBody>
                    <a:bodyPr/>
                    <a:lstStyle/>
                    <a:p>
                      <a:pPr>
                        <a:lnSpc>
                          <a:spcPct val="115000"/>
                        </a:lnSpc>
                        <a:spcAft>
                          <a:spcPts val="0"/>
                        </a:spcAft>
                      </a:pPr>
                      <a:r>
                        <a:rPr lang="tr-TR" sz="1200" b="1">
                          <a:solidFill>
                            <a:schemeClr val="tx1"/>
                          </a:solidFill>
                          <a:latin typeface="Consolas"/>
                          <a:ea typeface="Times New Roman"/>
                          <a:cs typeface="Times New Roman"/>
                        </a:rPr>
                        <a:t>7</a:t>
                      </a:r>
                      <a:endParaRPr lang="tr-TR" sz="11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78</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88</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77,5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nSpc>
                          <a:spcPct val="115000"/>
                        </a:lnSpc>
                        <a:spcAft>
                          <a:spcPts val="0"/>
                        </a:spcAft>
                      </a:pPr>
                      <a:r>
                        <a:rPr lang="tr-TR" sz="1200">
                          <a:solidFill>
                            <a:schemeClr val="tx1"/>
                          </a:solidFill>
                          <a:latin typeface="Consolas"/>
                          <a:ea typeface="Times New Roman"/>
                          <a:cs typeface="Times New Roman"/>
                        </a:rPr>
                        <a:t>88,5</a:t>
                      </a:r>
                      <a:endParaRPr lang="tr-TR" sz="11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chemeClr val="tx1"/>
                          </a:solidFill>
                          <a:latin typeface="Consolas"/>
                          <a:ea typeface="Times New Roman"/>
                          <a:cs typeface="Times New Roman"/>
                        </a:rPr>
                        <a:t>11</a:t>
                      </a:r>
                      <a:endParaRPr lang="tr-TR" sz="11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09550">
                <a:tc>
                  <a:txBody>
                    <a:bodyPr/>
                    <a:lstStyle/>
                    <a:p>
                      <a:pPr>
                        <a:lnSpc>
                          <a:spcPct val="115000"/>
                        </a:lnSpc>
                        <a:spcAft>
                          <a:spcPts val="0"/>
                        </a:spcAft>
                      </a:pPr>
                      <a:r>
                        <a:rPr lang="tr-TR" sz="1200" b="1">
                          <a:solidFill>
                            <a:srgbClr val="000000"/>
                          </a:solidFill>
                          <a:latin typeface="Consolas"/>
                          <a:ea typeface="Times New Roman"/>
                          <a:cs typeface="Times New Roman"/>
                        </a:rPr>
                        <a:t>8</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89</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99</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88,5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200">
                          <a:solidFill>
                            <a:srgbClr val="000000"/>
                          </a:solidFill>
                          <a:latin typeface="Consolas"/>
                          <a:ea typeface="Times New Roman"/>
                          <a:cs typeface="Times New Roman"/>
                        </a:rPr>
                        <a:t>99,5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rgbClr val="000000"/>
                          </a:solidFill>
                          <a:latin typeface="Consolas"/>
                          <a:ea typeface="Times New Roman"/>
                          <a:cs typeface="Times New Roman"/>
                        </a:rPr>
                        <a:t>2</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194310">
                <a:tc>
                  <a:txBody>
                    <a:bodyPr/>
                    <a:lstStyle/>
                    <a:p>
                      <a:endParaRPr lang="tr-TR" sz="1100">
                        <a:latin typeface="Constantia"/>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100">
                        <a:latin typeface="Constantia"/>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100">
                        <a:latin typeface="Constantia"/>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100">
                        <a:latin typeface="Constantia"/>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100">
                        <a:latin typeface="Constantia"/>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endParaRPr lang="tr-TR" sz="1100">
                        <a:latin typeface="Constantia"/>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29058" y="6110310"/>
            <a:ext cx="4781550"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14</a:t>
            </a:fld>
            <a:endParaRPr lang="tr-TR"/>
          </a:p>
        </p:txBody>
      </p:sp>
      <p:sp>
        <p:nvSpPr>
          <p:cNvPr id="40961" name="Rectangle 1"/>
          <p:cNvSpPr>
            <a:spLocks noChangeArrowheads="1"/>
          </p:cNvSpPr>
          <p:nvPr/>
        </p:nvSpPr>
        <p:spPr bwMode="auto">
          <a:xfrm>
            <a:off x="214282" y="1428736"/>
            <a:ext cx="864399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bmk="_Toc221548481">
                <a:ln>
                  <a:noFill/>
                </a:ln>
                <a:solidFill>
                  <a:srgbClr val="20C8F7"/>
                </a:solidFill>
                <a:effectLst/>
                <a:latin typeface="Verdana" pitchFamily="34" charset="0"/>
                <a:ea typeface="Verdana" pitchFamily="34" charset="0"/>
                <a:cs typeface="Verdana" pitchFamily="34" charset="0"/>
              </a:rPr>
              <a:t>Kaynaklar</a:t>
            </a:r>
            <a:endParaRPr kumimoji="0" lang="tr-TR"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no:74,Adana,1997.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İstranbul,1999.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Aritmetik Ortalama</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2</a:t>
            </a:fld>
            <a:endParaRPr lang="tr-TR"/>
          </a:p>
        </p:txBody>
      </p:sp>
      <p:sp>
        <p:nvSpPr>
          <p:cNvPr id="1025" name="Rectangle 1"/>
          <p:cNvSpPr>
            <a:spLocks noChangeArrowheads="1"/>
          </p:cNvSpPr>
          <p:nvPr/>
        </p:nvSpPr>
        <p:spPr bwMode="auto">
          <a:xfrm>
            <a:off x="285720" y="1500174"/>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Verdana" pitchFamily="34" charset="0"/>
                <a:cs typeface="Verdana" pitchFamily="34" charset="0"/>
              </a:rPr>
              <a:t>Aritmetik ortalama ham verilerden elde edilebileceği gibi sınıflanmış verilerden de hesaplanabilir. Genel formülü aşağıdaki  gibidir:</a:t>
            </a: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2857496"/>
            <a:ext cx="2289530" cy="12144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00561" y="2836270"/>
            <a:ext cx="2571769" cy="12356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3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15 Metin kutusu"/>
          <p:cNvSpPr txBox="1"/>
          <p:nvPr/>
        </p:nvSpPr>
        <p:spPr>
          <a:xfrm>
            <a:off x="214282" y="4857760"/>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Sınıflandırılmamış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
        <p:nvSpPr>
          <p:cNvPr id="13" name="12 Metin kutusu"/>
          <p:cNvSpPr txBox="1"/>
          <p:nvPr/>
        </p:nvSpPr>
        <p:spPr>
          <a:xfrm>
            <a:off x="4429124" y="4857760"/>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Aritmetik Ortalama</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3</a:t>
            </a:fld>
            <a:endParaRPr lang="tr-TR"/>
          </a:p>
        </p:txBody>
      </p:sp>
      <p:graphicFrame>
        <p:nvGraphicFramePr>
          <p:cNvPr id="5" name="4 Tablo"/>
          <p:cNvGraphicFramePr>
            <a:graphicFrameLocks noGrp="1"/>
          </p:cNvGraphicFramePr>
          <p:nvPr/>
        </p:nvGraphicFramePr>
        <p:xfrm>
          <a:off x="500034" y="1571613"/>
          <a:ext cx="7858181" cy="4022536"/>
        </p:xfrm>
        <a:graphic>
          <a:graphicData uri="http://schemas.openxmlformats.org/drawingml/2006/table">
            <a:tbl>
              <a:tblPr/>
              <a:tblGrid>
                <a:gridCol w="1162223"/>
                <a:gridCol w="1182961"/>
                <a:gridCol w="950516"/>
                <a:gridCol w="1520827"/>
                <a:gridCol w="1520827"/>
                <a:gridCol w="1520827"/>
              </a:tblGrid>
              <a:tr h="636654">
                <a:tc>
                  <a:txBody>
                    <a:bodyPr/>
                    <a:lstStyle/>
                    <a:p>
                      <a:pPr>
                        <a:lnSpc>
                          <a:spcPct val="115000"/>
                        </a:lnSpc>
                        <a:spcAft>
                          <a:spcPts val="0"/>
                        </a:spcAft>
                      </a:pPr>
                      <a:r>
                        <a:rPr lang="tr-TR" sz="1800" b="1">
                          <a:solidFill>
                            <a:srgbClr val="000000"/>
                          </a:solidFill>
                          <a:latin typeface="Consolas"/>
                          <a:ea typeface="Times New Roman"/>
                          <a:cs typeface="Times New Roman"/>
                        </a:rPr>
                        <a:t>SINIFLAR</a:t>
                      </a:r>
                      <a:endParaRPr lang="tr-TR" sz="18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nSpc>
                          <a:spcPct val="115000"/>
                        </a:lnSpc>
                        <a:spcAft>
                          <a:spcPts val="0"/>
                        </a:spcAft>
                      </a:pPr>
                      <a:r>
                        <a:rPr lang="tr-TR" sz="1800" b="1">
                          <a:solidFill>
                            <a:srgbClr val="000000"/>
                          </a:solidFill>
                          <a:latin typeface="Consolas"/>
                          <a:ea typeface="Times New Roman"/>
                          <a:cs typeface="Times New Roman"/>
                        </a:rPr>
                        <a:t>SINIF LİMİTLERİ</a:t>
                      </a:r>
                      <a:endParaRPr lang="tr-TR" sz="1800">
                        <a:latin typeface="Constantia"/>
                        <a:ea typeface="Constantia"/>
                        <a:cs typeface="Times New Roman"/>
                      </a:endParaRPr>
                    </a:p>
                    <a:p>
                      <a:pPr>
                        <a:lnSpc>
                          <a:spcPct val="115000"/>
                        </a:lnSpc>
                        <a:spcAft>
                          <a:spcPts val="0"/>
                        </a:spcAft>
                      </a:pPr>
                      <a:r>
                        <a:rPr lang="tr-TR" sz="1800" b="1">
                          <a:solidFill>
                            <a:srgbClr val="000000"/>
                          </a:solidFill>
                          <a:latin typeface="Consolas"/>
                          <a:ea typeface="Times New Roman"/>
                          <a:cs typeface="Times New Roman"/>
                        </a:rPr>
                        <a:t> </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nSpc>
                          <a:spcPct val="115000"/>
                        </a:lnSpc>
                        <a:spcAft>
                          <a:spcPts val="0"/>
                        </a:spcAft>
                      </a:pPr>
                      <a:r>
                        <a:rPr lang="tr-TR" sz="1800" b="1">
                          <a:solidFill>
                            <a:srgbClr val="000000"/>
                          </a:solidFill>
                          <a:latin typeface="Consolas"/>
                          <a:ea typeface="Times New Roman"/>
                          <a:cs typeface="Times New Roman"/>
                        </a:rPr>
                        <a:t>FREKANS</a:t>
                      </a:r>
                      <a:endParaRPr lang="tr-TR" sz="1800">
                        <a:latin typeface="Constantia"/>
                        <a:ea typeface="Constantia"/>
                        <a:cs typeface="Times New Roman"/>
                      </a:endParaRPr>
                    </a:p>
                    <a:p>
                      <a:pPr>
                        <a:lnSpc>
                          <a:spcPct val="115000"/>
                        </a:lnSpc>
                        <a:spcAft>
                          <a:spcPts val="0"/>
                        </a:spcAft>
                      </a:pPr>
                      <a:r>
                        <a:rPr lang="tr-TR" sz="1800" b="1">
                          <a:solidFill>
                            <a:srgbClr val="000000"/>
                          </a:solidFill>
                          <a:latin typeface="Consolas"/>
                          <a:ea typeface="Times New Roman"/>
                          <a:cs typeface="Times New Roman"/>
                        </a:rPr>
                        <a:t>(f</a:t>
                      </a:r>
                      <a:r>
                        <a:rPr lang="tr-TR" sz="1800" b="1" baseline="-25000">
                          <a:solidFill>
                            <a:srgbClr val="000000"/>
                          </a:solidFill>
                          <a:latin typeface="Consolas"/>
                          <a:ea typeface="Times New Roman"/>
                          <a:cs typeface="Times New Roman"/>
                        </a:rPr>
                        <a:t>j</a:t>
                      </a:r>
                      <a:r>
                        <a:rPr lang="tr-TR" sz="1800" b="1">
                          <a:solidFill>
                            <a:srgbClr val="000000"/>
                          </a:solidFill>
                          <a:latin typeface="Consolas"/>
                          <a:ea typeface="Times New Roman"/>
                          <a:cs typeface="Times New Roman"/>
                        </a:rPr>
                        <a:t>)</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nSpc>
                          <a:spcPct val="115000"/>
                        </a:lnSpc>
                        <a:spcAft>
                          <a:spcPts val="0"/>
                        </a:spcAft>
                      </a:pPr>
                      <a:r>
                        <a:rPr lang="tr-TR" sz="1800" b="1">
                          <a:solidFill>
                            <a:srgbClr val="000000"/>
                          </a:solidFill>
                          <a:latin typeface="Consolas"/>
                          <a:ea typeface="Times New Roman"/>
                          <a:cs typeface="Times New Roman"/>
                        </a:rPr>
                        <a:t>SINIF DEĞERİ (x</a:t>
                      </a:r>
                      <a:r>
                        <a:rPr lang="tr-TR" sz="1800" b="1" baseline="-25000">
                          <a:solidFill>
                            <a:srgbClr val="000000"/>
                          </a:solidFill>
                          <a:latin typeface="Consolas"/>
                          <a:ea typeface="Times New Roman"/>
                          <a:cs typeface="Times New Roman"/>
                        </a:rPr>
                        <a:t>j</a:t>
                      </a:r>
                      <a:r>
                        <a:rPr lang="tr-TR" sz="1800" b="1">
                          <a:solidFill>
                            <a:srgbClr val="000000"/>
                          </a:solidFill>
                          <a:latin typeface="Consolas"/>
                          <a:ea typeface="Times New Roman"/>
                          <a:cs typeface="Times New Roman"/>
                        </a:rPr>
                        <a:t>)</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800" b="1">
                          <a:solidFill>
                            <a:srgbClr val="000000"/>
                          </a:solidFill>
                          <a:latin typeface="Consolas"/>
                          <a:ea typeface="Times New Roman"/>
                          <a:cs typeface="Times New Roman"/>
                        </a:rPr>
                        <a:t>f</a:t>
                      </a:r>
                      <a:r>
                        <a:rPr lang="tr-TR" sz="1800" b="1" baseline="-25000">
                          <a:solidFill>
                            <a:srgbClr val="000000"/>
                          </a:solidFill>
                          <a:latin typeface="Consolas"/>
                          <a:ea typeface="Times New Roman"/>
                          <a:cs typeface="Times New Roman"/>
                        </a:rPr>
                        <a:t>j</a:t>
                      </a:r>
                      <a:r>
                        <a:rPr lang="tr-TR" sz="1800" b="1">
                          <a:solidFill>
                            <a:srgbClr val="000000"/>
                          </a:solidFill>
                          <a:latin typeface="Consolas"/>
                          <a:ea typeface="Times New Roman"/>
                          <a:cs typeface="Times New Roman"/>
                        </a:rPr>
                        <a:t>x</a:t>
                      </a:r>
                      <a:r>
                        <a:rPr lang="tr-TR" sz="1800" b="1" baseline="-25000">
                          <a:solidFill>
                            <a:srgbClr val="000000"/>
                          </a:solidFill>
                          <a:latin typeface="Consolas"/>
                          <a:ea typeface="Times New Roman"/>
                          <a:cs typeface="Times New Roman"/>
                        </a:rPr>
                        <a:t>j</a:t>
                      </a:r>
                      <a:endParaRPr lang="tr-TR" sz="18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273335">
                <a:tc>
                  <a:txBody>
                    <a:bodyPr/>
                    <a:lstStyle/>
                    <a:p>
                      <a:pPr>
                        <a:lnSpc>
                          <a:spcPct val="115000"/>
                        </a:lnSpc>
                        <a:spcAft>
                          <a:spcPts val="0"/>
                        </a:spcAft>
                      </a:pPr>
                      <a:r>
                        <a:rPr lang="tr-TR" sz="1800">
                          <a:solidFill>
                            <a:srgbClr val="000000"/>
                          </a:solidFill>
                          <a:latin typeface="Consolas"/>
                          <a:ea typeface="Times New Roman"/>
                          <a:cs typeface="Times New Roman"/>
                        </a:rPr>
                        <a:t> </a:t>
                      </a:r>
                      <a:endParaRPr lang="tr-TR" sz="18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800" b="1">
                          <a:solidFill>
                            <a:srgbClr val="000000"/>
                          </a:solidFill>
                          <a:latin typeface="Consolas"/>
                          <a:ea typeface="Times New Roman"/>
                          <a:cs typeface="Times New Roman"/>
                        </a:rPr>
                        <a:t>ALT</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800" b="1">
                          <a:solidFill>
                            <a:srgbClr val="000000"/>
                          </a:solidFill>
                          <a:latin typeface="Consolas"/>
                          <a:ea typeface="Times New Roman"/>
                          <a:cs typeface="Times New Roman"/>
                        </a:rPr>
                        <a:t>ÜST</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endParaRPr lang="tr-TR" sz="1800">
                        <a:solidFill>
                          <a:srgbClr val="000000"/>
                        </a:solidFill>
                        <a:latin typeface="Consolas"/>
                        <a:ea typeface="Times New Roman"/>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r>
                        <a:rPr lang="tr-TR" sz="1800">
                          <a:solidFill>
                            <a:srgbClr val="000000"/>
                          </a:solidFill>
                          <a:latin typeface="Consolas"/>
                          <a:ea typeface="Times New Roman"/>
                          <a:cs typeface="Times New Roman"/>
                        </a:rPr>
                        <a:t> </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nSpc>
                          <a:spcPct val="115000"/>
                        </a:lnSpc>
                        <a:spcAft>
                          <a:spcPts val="0"/>
                        </a:spcAft>
                      </a:pPr>
                      <a:endParaRPr lang="tr-TR" sz="1800">
                        <a:solidFill>
                          <a:srgbClr val="000000"/>
                        </a:solidFill>
                        <a:latin typeface="Consolas"/>
                        <a:ea typeface="Times New Roman"/>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73335">
                <a:tc>
                  <a:txBody>
                    <a:bodyPr/>
                    <a:lstStyle/>
                    <a:p>
                      <a:pPr algn="ctr">
                        <a:lnSpc>
                          <a:spcPct val="115000"/>
                        </a:lnSpc>
                        <a:spcAft>
                          <a:spcPts val="0"/>
                        </a:spcAft>
                      </a:pPr>
                      <a:r>
                        <a:rPr lang="tr-TR" sz="1800" b="1">
                          <a:solidFill>
                            <a:schemeClr val="tx1"/>
                          </a:solidFill>
                          <a:latin typeface="Consolas"/>
                          <a:ea typeface="Times New Roman"/>
                          <a:cs typeface="Times New Roman"/>
                        </a:rPr>
                        <a:t>1</a:t>
                      </a:r>
                      <a:endParaRPr lang="tr-TR" sz="18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12</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22</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5</a:t>
                      </a:r>
                      <a:endParaRPr lang="tr-TR" sz="18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17</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85</a:t>
                      </a:r>
                      <a:endParaRPr lang="tr-TR" sz="1800">
                        <a:solidFill>
                          <a:schemeClr val="tx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73335">
                <a:tc>
                  <a:txBody>
                    <a:bodyPr/>
                    <a:lstStyle/>
                    <a:p>
                      <a:pPr algn="ctr">
                        <a:lnSpc>
                          <a:spcPct val="115000"/>
                        </a:lnSpc>
                        <a:spcAft>
                          <a:spcPts val="0"/>
                        </a:spcAft>
                      </a:pPr>
                      <a:r>
                        <a:rPr lang="tr-TR" sz="1800" b="1">
                          <a:solidFill>
                            <a:srgbClr val="000000"/>
                          </a:solidFill>
                          <a:latin typeface="Consolas"/>
                          <a:ea typeface="Times New Roman"/>
                          <a:cs typeface="Times New Roman"/>
                        </a:rPr>
                        <a:t>2</a:t>
                      </a:r>
                      <a:endParaRPr lang="tr-TR" sz="18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23</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33</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1</a:t>
                      </a:r>
                      <a:endParaRPr lang="tr-TR" sz="18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28</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28</a:t>
                      </a:r>
                      <a:endParaRPr lang="tr-TR" sz="18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73335">
                <a:tc>
                  <a:txBody>
                    <a:bodyPr/>
                    <a:lstStyle/>
                    <a:p>
                      <a:pPr algn="ctr">
                        <a:lnSpc>
                          <a:spcPct val="115000"/>
                        </a:lnSpc>
                        <a:spcAft>
                          <a:spcPts val="0"/>
                        </a:spcAft>
                      </a:pPr>
                      <a:r>
                        <a:rPr lang="tr-TR" sz="1800" b="1">
                          <a:solidFill>
                            <a:schemeClr val="tx1"/>
                          </a:solidFill>
                          <a:latin typeface="Consolas"/>
                          <a:ea typeface="Times New Roman"/>
                          <a:cs typeface="Times New Roman"/>
                        </a:rPr>
                        <a:t>3</a:t>
                      </a:r>
                      <a:endParaRPr lang="tr-TR" sz="18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34</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44</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7</a:t>
                      </a:r>
                      <a:endParaRPr lang="tr-TR" sz="18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39</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273</a:t>
                      </a:r>
                      <a:endParaRPr lang="tr-TR" sz="1800">
                        <a:solidFill>
                          <a:schemeClr val="tx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73335">
                <a:tc>
                  <a:txBody>
                    <a:bodyPr/>
                    <a:lstStyle/>
                    <a:p>
                      <a:pPr algn="ctr">
                        <a:lnSpc>
                          <a:spcPct val="115000"/>
                        </a:lnSpc>
                        <a:spcAft>
                          <a:spcPts val="0"/>
                        </a:spcAft>
                      </a:pPr>
                      <a:r>
                        <a:rPr lang="tr-TR" sz="1800" b="1">
                          <a:solidFill>
                            <a:srgbClr val="000000"/>
                          </a:solidFill>
                          <a:latin typeface="Consolas"/>
                          <a:ea typeface="Times New Roman"/>
                          <a:cs typeface="Times New Roman"/>
                        </a:rPr>
                        <a:t>4</a:t>
                      </a:r>
                      <a:endParaRPr lang="tr-TR" sz="18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45</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55</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29</a:t>
                      </a:r>
                      <a:endParaRPr lang="tr-TR" sz="18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50</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1450</a:t>
                      </a:r>
                      <a:endParaRPr lang="tr-TR" sz="18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73335">
                <a:tc>
                  <a:txBody>
                    <a:bodyPr/>
                    <a:lstStyle/>
                    <a:p>
                      <a:pPr algn="ctr">
                        <a:lnSpc>
                          <a:spcPct val="115000"/>
                        </a:lnSpc>
                        <a:spcAft>
                          <a:spcPts val="0"/>
                        </a:spcAft>
                      </a:pPr>
                      <a:r>
                        <a:rPr lang="tr-TR" sz="1800" b="1">
                          <a:solidFill>
                            <a:schemeClr val="tx1"/>
                          </a:solidFill>
                          <a:latin typeface="Consolas"/>
                          <a:ea typeface="Times New Roman"/>
                          <a:cs typeface="Times New Roman"/>
                        </a:rPr>
                        <a:t>5</a:t>
                      </a:r>
                      <a:endParaRPr lang="tr-TR" sz="18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56</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66</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12</a:t>
                      </a:r>
                      <a:endParaRPr lang="tr-TR" sz="18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61</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732</a:t>
                      </a:r>
                      <a:endParaRPr lang="tr-TR" sz="1800">
                        <a:solidFill>
                          <a:schemeClr val="tx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73335">
                <a:tc>
                  <a:txBody>
                    <a:bodyPr/>
                    <a:lstStyle/>
                    <a:p>
                      <a:pPr algn="ctr">
                        <a:lnSpc>
                          <a:spcPct val="115000"/>
                        </a:lnSpc>
                        <a:spcAft>
                          <a:spcPts val="0"/>
                        </a:spcAft>
                      </a:pPr>
                      <a:r>
                        <a:rPr lang="tr-TR" sz="1800" b="1">
                          <a:solidFill>
                            <a:srgbClr val="000000"/>
                          </a:solidFill>
                          <a:latin typeface="Consolas"/>
                          <a:ea typeface="Times New Roman"/>
                          <a:cs typeface="Times New Roman"/>
                        </a:rPr>
                        <a:t>6</a:t>
                      </a:r>
                      <a:endParaRPr lang="tr-TR" sz="18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67</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77</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8</a:t>
                      </a:r>
                      <a:endParaRPr lang="tr-TR" sz="18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72</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576</a:t>
                      </a:r>
                      <a:endParaRPr lang="tr-TR" sz="18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73335">
                <a:tc>
                  <a:txBody>
                    <a:bodyPr/>
                    <a:lstStyle/>
                    <a:p>
                      <a:pPr algn="ctr">
                        <a:lnSpc>
                          <a:spcPct val="115000"/>
                        </a:lnSpc>
                        <a:spcAft>
                          <a:spcPts val="0"/>
                        </a:spcAft>
                      </a:pPr>
                      <a:r>
                        <a:rPr lang="tr-TR" sz="1800" b="1">
                          <a:solidFill>
                            <a:schemeClr val="tx1"/>
                          </a:solidFill>
                          <a:latin typeface="Consolas"/>
                          <a:ea typeface="Times New Roman"/>
                          <a:cs typeface="Times New Roman"/>
                        </a:rPr>
                        <a:t>7</a:t>
                      </a:r>
                      <a:endParaRPr lang="tr-TR" sz="18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78</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88</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11</a:t>
                      </a:r>
                      <a:endParaRPr lang="tr-TR" sz="18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Times New Roman"/>
                          <a:cs typeface="Times New Roman"/>
                        </a:rPr>
                        <a:t>83</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a:solidFill>
                            <a:schemeClr val="tx1"/>
                          </a:solidFill>
                          <a:latin typeface="Consolas"/>
                          <a:ea typeface="Constantia"/>
                          <a:cs typeface="Times New Roman"/>
                        </a:rPr>
                        <a:t>913</a:t>
                      </a:r>
                      <a:endParaRPr lang="tr-TR" sz="1800">
                        <a:solidFill>
                          <a:schemeClr val="tx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73335">
                <a:tc>
                  <a:txBody>
                    <a:bodyPr/>
                    <a:lstStyle/>
                    <a:p>
                      <a:pPr algn="ctr">
                        <a:lnSpc>
                          <a:spcPct val="115000"/>
                        </a:lnSpc>
                        <a:spcAft>
                          <a:spcPts val="0"/>
                        </a:spcAft>
                      </a:pPr>
                      <a:r>
                        <a:rPr lang="tr-TR" sz="1800" b="1">
                          <a:solidFill>
                            <a:srgbClr val="000000"/>
                          </a:solidFill>
                          <a:latin typeface="Consolas"/>
                          <a:ea typeface="Times New Roman"/>
                          <a:cs typeface="Times New Roman"/>
                        </a:rPr>
                        <a:t>8</a:t>
                      </a:r>
                      <a:endParaRPr lang="tr-TR" sz="18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89</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99</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2</a:t>
                      </a:r>
                      <a:endParaRPr lang="tr-TR" sz="18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Times New Roman"/>
                          <a:cs typeface="Times New Roman"/>
                        </a:rPr>
                        <a:t>94</a:t>
                      </a:r>
                      <a:endParaRPr lang="tr-TR" sz="18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800">
                          <a:solidFill>
                            <a:srgbClr val="000000"/>
                          </a:solidFill>
                          <a:latin typeface="Consolas"/>
                          <a:ea typeface="Constantia"/>
                          <a:cs typeface="Times New Roman"/>
                        </a:rPr>
                        <a:t>188</a:t>
                      </a:r>
                      <a:endParaRPr lang="tr-TR" sz="18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546670">
                <a:tc gridSpan="3">
                  <a:txBody>
                    <a:bodyPr/>
                    <a:lstStyle/>
                    <a:p>
                      <a:pPr>
                        <a:lnSpc>
                          <a:spcPct val="115000"/>
                        </a:lnSpc>
                        <a:spcAft>
                          <a:spcPts val="0"/>
                        </a:spcAft>
                      </a:pPr>
                      <a:r>
                        <a:rPr lang="tr-TR" sz="1800" b="1">
                          <a:solidFill>
                            <a:schemeClr val="tx1"/>
                          </a:solidFill>
                          <a:latin typeface="Consolas"/>
                          <a:ea typeface="Times New Roman"/>
                          <a:cs typeface="Times New Roman"/>
                        </a:rPr>
                        <a:t>  </a:t>
                      </a:r>
                      <a:r>
                        <a:rPr lang="tr-TR" sz="1800" b="1" smtClean="0">
                          <a:solidFill>
                            <a:schemeClr val="tx1"/>
                          </a:solidFill>
                          <a:latin typeface="Consolas"/>
                          <a:ea typeface="Times New Roman"/>
                          <a:cs typeface="Times New Roman"/>
                        </a:rPr>
                        <a:t>          </a:t>
                      </a:r>
                      <a:r>
                        <a:rPr lang="tr-TR" sz="1800" b="1">
                          <a:solidFill>
                            <a:schemeClr val="tx1"/>
                          </a:solidFill>
                          <a:latin typeface="Consolas"/>
                          <a:ea typeface="Times New Roman"/>
                          <a:cs typeface="Times New Roman"/>
                        </a:rPr>
                        <a:t>TOPLAM   (</a:t>
                      </a:r>
                      <a:r>
                        <a:rPr lang="tr-TR" sz="1800" b="1">
                          <a:solidFill>
                            <a:schemeClr val="tx1"/>
                          </a:solidFill>
                          <a:latin typeface="Consolas"/>
                          <a:ea typeface="Times New Roman"/>
                          <a:cs typeface="Times New Roman"/>
                          <a:sym typeface="Symbol"/>
                        </a:rPr>
                        <a:t></a:t>
                      </a:r>
                      <a:r>
                        <a:rPr lang="tr-TR" sz="1800" b="1">
                          <a:solidFill>
                            <a:schemeClr val="tx1"/>
                          </a:solidFill>
                          <a:latin typeface="Consolas"/>
                          <a:ea typeface="Times New Roman"/>
                          <a:cs typeface="Times New Roman"/>
                        </a:rPr>
                        <a:t>)</a:t>
                      </a:r>
                      <a:endParaRPr lang="tr-TR" sz="18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r>
                        <a:rPr lang="tr-TR" sz="1800" b="1">
                          <a:solidFill>
                            <a:schemeClr val="tx1"/>
                          </a:solidFill>
                          <a:latin typeface="Consolas"/>
                          <a:ea typeface="Times New Roman"/>
                          <a:cs typeface="Times New Roman"/>
                        </a:rPr>
                        <a:t>75</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b="1">
                          <a:solidFill>
                            <a:schemeClr val="tx1"/>
                          </a:solidFill>
                          <a:latin typeface="Consolas"/>
                          <a:ea typeface="Times New Roman"/>
                          <a:cs typeface="Times New Roman"/>
                        </a:rPr>
                        <a:t>-</a:t>
                      </a:r>
                      <a:endParaRPr lang="tr-TR" sz="18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800" b="1">
                          <a:solidFill>
                            <a:schemeClr val="tx1"/>
                          </a:solidFill>
                          <a:latin typeface="Consolas"/>
                          <a:ea typeface="Times New Roman"/>
                          <a:cs typeface="Times New Roman"/>
                        </a:rPr>
                        <a:t>4245</a:t>
                      </a:r>
                      <a:endParaRPr lang="tr-TR" sz="18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638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43174" y="5786454"/>
            <a:ext cx="28384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387" name="Rectangle 3"/>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Tartılı Ortalama</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4</a:t>
            </a:fld>
            <a:endParaRPr lang="tr-TR"/>
          </a:p>
        </p:txBody>
      </p:sp>
      <p:graphicFrame>
        <p:nvGraphicFramePr>
          <p:cNvPr id="5" name="4 Tablo"/>
          <p:cNvGraphicFramePr>
            <a:graphicFrameLocks noGrp="1"/>
          </p:cNvGraphicFramePr>
          <p:nvPr/>
        </p:nvGraphicFramePr>
        <p:xfrm>
          <a:off x="571472" y="1428736"/>
          <a:ext cx="7572428" cy="4206240"/>
        </p:xfrm>
        <a:graphic>
          <a:graphicData uri="http://schemas.openxmlformats.org/drawingml/2006/table">
            <a:tbl>
              <a:tblPr/>
              <a:tblGrid>
                <a:gridCol w="3664515"/>
                <a:gridCol w="1377332"/>
                <a:gridCol w="1603345"/>
                <a:gridCol w="927236"/>
              </a:tblGrid>
              <a:tr h="554739">
                <a:tc>
                  <a:txBody>
                    <a:bodyPr/>
                    <a:lstStyle/>
                    <a:p>
                      <a:pPr>
                        <a:lnSpc>
                          <a:spcPct val="115000"/>
                        </a:lnSpc>
                        <a:spcAft>
                          <a:spcPts val="0"/>
                        </a:spcAft>
                      </a:pPr>
                      <a:r>
                        <a:rPr lang="tr-TR" sz="1600" b="1">
                          <a:solidFill>
                            <a:schemeClr val="tx1"/>
                          </a:solidFill>
                          <a:latin typeface="Consolas"/>
                          <a:ea typeface="Times New Roman"/>
                          <a:cs typeface="Times New Roman"/>
                        </a:rPr>
                        <a:t>DERS ADI</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c>
                  <a:txBody>
                    <a:bodyPr/>
                    <a:lstStyle/>
                    <a:p>
                      <a:pPr>
                        <a:lnSpc>
                          <a:spcPct val="115000"/>
                        </a:lnSpc>
                        <a:spcAft>
                          <a:spcPts val="0"/>
                        </a:spcAft>
                      </a:pPr>
                      <a:r>
                        <a:rPr lang="tr-TR" sz="1600" b="1">
                          <a:solidFill>
                            <a:schemeClr val="tx1"/>
                          </a:solidFill>
                          <a:latin typeface="Consolas"/>
                          <a:ea typeface="Times New Roman"/>
                          <a:cs typeface="Times New Roman"/>
                        </a:rPr>
                        <a:t>KREDİSİ(t)</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c>
                  <a:txBody>
                    <a:bodyPr/>
                    <a:lstStyle/>
                    <a:p>
                      <a:pPr>
                        <a:lnSpc>
                          <a:spcPct val="115000"/>
                        </a:lnSpc>
                        <a:spcAft>
                          <a:spcPts val="0"/>
                        </a:spcAft>
                      </a:pPr>
                      <a:r>
                        <a:rPr lang="tr-TR" sz="1600" b="1">
                          <a:solidFill>
                            <a:schemeClr val="tx1"/>
                          </a:solidFill>
                          <a:latin typeface="Consolas"/>
                          <a:ea typeface="Times New Roman"/>
                          <a:cs typeface="Times New Roman"/>
                        </a:rPr>
                        <a:t>GEÇME NOTU (x)</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c>
                  <a:txBody>
                    <a:bodyPr/>
                    <a:lstStyle/>
                    <a:p>
                      <a:pPr>
                        <a:lnSpc>
                          <a:spcPct val="115000"/>
                        </a:lnSpc>
                        <a:spcAft>
                          <a:spcPts val="0"/>
                        </a:spcAft>
                      </a:pPr>
                      <a:r>
                        <a:rPr lang="tr-TR" sz="1600" b="1">
                          <a:solidFill>
                            <a:schemeClr val="tx1"/>
                          </a:solidFill>
                          <a:latin typeface="Consolas"/>
                          <a:ea typeface="Times New Roman"/>
                          <a:cs typeface="Times New Roman"/>
                        </a:rPr>
                        <a:t>TARTI (tx)</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TÜRKÇE</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20</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MATEMATİK</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20</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FEN VE TEKNOLOJİ</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3</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12</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SOSYAL BİLGİLER</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3</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12</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YABANCI DİL</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20</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DİN KÜLTÜRÜ VE AHLAK BİLGİSİ</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2</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3</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6</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GÖRSEL SANATLAR</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MÜZİK</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BEDEN EĞİTİMİ</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TEKNOLOJİ VE TASARIM</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2</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5</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10</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TOPLAM</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27</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43</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a:solidFill>
                            <a:schemeClr val="tx1"/>
                          </a:solidFill>
                          <a:latin typeface="Consolas"/>
                          <a:ea typeface="Times New Roman"/>
                          <a:cs typeface="Times New Roman"/>
                        </a:rPr>
                        <a:t>114</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ARİTMETİK ORTALAMA</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b="1">
                          <a:solidFill>
                            <a:schemeClr val="tx1"/>
                          </a:solidFill>
                          <a:latin typeface="Consolas"/>
                          <a:ea typeface="Times New Roman"/>
                          <a:cs typeface="Times New Roman"/>
                        </a:rPr>
                        <a:t>4,3</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600">
                        <a:solidFill>
                          <a:schemeClr val="tx1"/>
                        </a:solidFill>
                        <a:latin typeface="Constantia"/>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600">
                        <a:solidFill>
                          <a:schemeClr val="tx1"/>
                        </a:solidFill>
                        <a:latin typeface="Constantia"/>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277369">
                <a:tc>
                  <a:txBody>
                    <a:bodyPr/>
                    <a:lstStyle/>
                    <a:p>
                      <a:pPr>
                        <a:lnSpc>
                          <a:spcPct val="115000"/>
                        </a:lnSpc>
                        <a:spcAft>
                          <a:spcPts val="0"/>
                        </a:spcAft>
                      </a:pPr>
                      <a:r>
                        <a:rPr lang="tr-TR" sz="1600" b="1">
                          <a:solidFill>
                            <a:schemeClr val="tx1"/>
                          </a:solidFill>
                          <a:latin typeface="Consolas"/>
                          <a:ea typeface="Times New Roman"/>
                          <a:cs typeface="Times New Roman"/>
                        </a:rPr>
                        <a:t>TARTILI ORTALAMA</a:t>
                      </a:r>
                      <a:endParaRPr lang="tr-TR" sz="1600">
                        <a:solidFill>
                          <a:schemeClr val="tx1"/>
                        </a:solidFill>
                        <a:latin typeface="Constantia"/>
                        <a:ea typeface="Constantia"/>
                        <a:cs typeface="Times New Roman"/>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600" b="1">
                          <a:solidFill>
                            <a:schemeClr val="tx1"/>
                          </a:solidFill>
                          <a:latin typeface="Consolas"/>
                          <a:ea typeface="Times New Roman"/>
                          <a:cs typeface="Times New Roman"/>
                        </a:rPr>
                        <a:t>4,2222222</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600">
                        <a:solidFill>
                          <a:schemeClr val="tx1"/>
                        </a:solidFill>
                        <a:latin typeface="Constantia"/>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600">
                        <a:solidFill>
                          <a:schemeClr val="tx1"/>
                        </a:solidFill>
                        <a:latin typeface="Constantia"/>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bl>
          </a:graphicData>
        </a:graphic>
      </p:graphicFrame>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150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7968" y="5857892"/>
            <a:ext cx="4355734" cy="1000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Geometrik Ortalama</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5</a:t>
            </a:fld>
            <a:endParaRPr lang="tr-TR"/>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8596" y="1986301"/>
            <a:ext cx="1285884" cy="8711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5984" y="4646903"/>
            <a:ext cx="6417056"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12 Metin kutusu"/>
          <p:cNvSpPr txBox="1"/>
          <p:nvPr/>
        </p:nvSpPr>
        <p:spPr>
          <a:xfrm>
            <a:off x="357158" y="1285860"/>
            <a:ext cx="4786346" cy="369332"/>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Sınıflandırılmamış  Veriler için</a:t>
            </a:r>
            <a:endParaRPr lang="tr-TR">
              <a:latin typeface="Verdana" pitchFamily="34" charset="0"/>
              <a:ea typeface="Verdana" pitchFamily="34" charset="0"/>
              <a:cs typeface="Verdana" pitchFamily="34" charset="0"/>
            </a:endParaRPr>
          </a:p>
        </p:txBody>
      </p:sp>
      <p:sp>
        <p:nvSpPr>
          <p:cNvPr id="14" name="13 Metin kutusu"/>
          <p:cNvSpPr txBox="1"/>
          <p:nvPr/>
        </p:nvSpPr>
        <p:spPr>
          <a:xfrm>
            <a:off x="428596" y="3937867"/>
            <a:ext cx="5786478" cy="369332"/>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Sınıflandırılmış  Veriler için</a:t>
            </a:r>
            <a:endParaRPr lang="tr-TR">
              <a:latin typeface="Verdana" pitchFamily="34" charset="0"/>
              <a:ea typeface="Verdana" pitchFamily="34" charset="0"/>
              <a:cs typeface="Verdana" pitchFamily="34" charset="0"/>
            </a:endParaRPr>
          </a:p>
        </p:txBody>
      </p:sp>
      <p:sp>
        <p:nvSpPr>
          <p:cNvPr id="11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126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357422" y="2071678"/>
            <a:ext cx="6300832"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267" name="Rectangle 3"/>
          <p:cNvSpPr>
            <a:spLocks noChangeArrowheads="1"/>
          </p:cNvSpPr>
          <p:nvPr/>
        </p:nvSpPr>
        <p:spPr bwMode="auto">
          <a:xfrm>
            <a:off x="0" y="381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12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1268" name="Picture 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14282" y="4714884"/>
            <a:ext cx="1862491"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270"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Geometrik Ortalama</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6</a:t>
            </a:fld>
            <a:endParaRPr lang="tr-TR"/>
          </a:p>
        </p:txBody>
      </p:sp>
      <p:graphicFrame>
        <p:nvGraphicFramePr>
          <p:cNvPr id="5" name="4 Tablo"/>
          <p:cNvGraphicFramePr>
            <a:graphicFrameLocks noGrp="1"/>
          </p:cNvGraphicFramePr>
          <p:nvPr/>
        </p:nvGraphicFramePr>
        <p:xfrm>
          <a:off x="857224" y="1714488"/>
          <a:ext cx="7643866" cy="2365062"/>
        </p:xfrm>
        <a:graphic>
          <a:graphicData uri="http://schemas.openxmlformats.org/drawingml/2006/table">
            <a:tbl>
              <a:tblPr/>
              <a:tblGrid>
                <a:gridCol w="3111116"/>
                <a:gridCol w="1833704"/>
                <a:gridCol w="1585863"/>
                <a:gridCol w="1113183"/>
              </a:tblGrid>
              <a:tr h="390082">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Ders saati ücreti(x)</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öğretmen sayısı(f)</a:t>
                      </a:r>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logx</a:t>
                      </a:r>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flogx</a:t>
                      </a:r>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solidFill>
                      <a:srgbClr val="A5C249"/>
                    </a:solidFill>
                  </a:tcPr>
                </a:tc>
              </a:tr>
              <a:tr h="195041">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10</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6</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6</a:t>
                      </a: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390082">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40</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7</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1,602059991</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11,21442</a:t>
                      </a: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390082">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80</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5</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1,903089987</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9,51545</a:t>
                      </a: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195041">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100</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2</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2</a:t>
                      </a: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a:solidFill>
                            <a:schemeClr val="tx1"/>
                          </a:solidFill>
                          <a:latin typeface="Verdana" pitchFamily="34" charset="0"/>
                          <a:ea typeface="Verdana" pitchFamily="34" charset="0"/>
                          <a:cs typeface="Verdana" pitchFamily="34" charset="0"/>
                        </a:rPr>
                        <a:t>4</a:t>
                      </a: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390082">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TOPLAM</a:t>
                      </a:r>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20</a:t>
                      </a:r>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pPr>
                        <a:lnSpc>
                          <a:spcPct val="115000"/>
                        </a:lnSpc>
                        <a:spcAft>
                          <a:spcPts val="0"/>
                        </a:spcAft>
                      </a:pPr>
                      <a:r>
                        <a:rPr lang="tr-TR" sz="1400" b="1">
                          <a:solidFill>
                            <a:schemeClr val="tx1"/>
                          </a:solidFill>
                          <a:latin typeface="Verdana" pitchFamily="34" charset="0"/>
                          <a:ea typeface="Verdana" pitchFamily="34" charset="0"/>
                          <a:cs typeface="Verdana" pitchFamily="34" charset="0"/>
                        </a:rPr>
                        <a:t>30,72987</a:t>
                      </a:r>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r h="192728">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c>
                  <a:txBody>
                    <a:bodyPr/>
                    <a:lstStyle/>
                    <a:p>
                      <a:endParaRPr lang="tr-TR" sz="1400">
                        <a:solidFill>
                          <a:schemeClr val="tx1"/>
                        </a:solidFill>
                        <a:latin typeface="Verdana" pitchFamily="34" charset="0"/>
                        <a:ea typeface="Verdana" pitchFamily="34" charset="0"/>
                        <a:cs typeface="Verdana" pitchFamily="34" charset="0"/>
                      </a:endParaRPr>
                    </a:p>
                  </a:txBody>
                  <a:tcPr marL="68580" marR="68580" marT="0" marB="0">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tcPr>
                </a:tc>
              </a:tr>
            </a:tbl>
          </a:graphicData>
        </a:graphic>
      </p:graphicFrame>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7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24" y="4429132"/>
            <a:ext cx="4067845"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79"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8 Dikdörtgen"/>
          <p:cNvSpPr/>
          <p:nvPr/>
        </p:nvSpPr>
        <p:spPr>
          <a:xfrm>
            <a:off x="571472" y="5429264"/>
            <a:ext cx="7715304" cy="369332"/>
          </a:xfrm>
          <a:prstGeom prst="rect">
            <a:avLst/>
          </a:prstGeom>
        </p:spPr>
        <p:txBody>
          <a:bodyPr wrap="square">
            <a:spAutoFit/>
          </a:bodyPr>
          <a:lstStyle/>
          <a:p>
            <a:r>
              <a:rPr lang="tr-TR">
                <a:latin typeface="Verdana" pitchFamily="34" charset="0"/>
                <a:ea typeface="Verdana" pitchFamily="34" charset="0"/>
                <a:cs typeface="Verdana" pitchFamily="34" charset="0"/>
              </a:rPr>
              <a:t>G=Antilog(1,536493)= </a:t>
            </a:r>
            <a:r>
              <a:rPr lang="tr-TR" b="1">
                <a:latin typeface="Verdana" pitchFamily="34" charset="0"/>
                <a:ea typeface="Verdana" pitchFamily="34" charset="0"/>
                <a:cs typeface="Verdana" pitchFamily="34" charset="0"/>
              </a:rPr>
              <a:t>34,395 TL.</a:t>
            </a:r>
            <a:r>
              <a:rPr lang="tr-TR">
                <a:latin typeface="Verdana" pitchFamily="34" charset="0"/>
                <a:ea typeface="Verdana" pitchFamily="34" charset="0"/>
                <a:cs typeface="Verdana" pitchFamily="34" charset="0"/>
              </a:rPr>
              <a:t> elde edilir</a:t>
            </a:r>
          </a:p>
        </p:txBody>
      </p:sp>
      <p:sp>
        <p:nvSpPr>
          <p:cNvPr id="2458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0034" y="6000792"/>
            <a:ext cx="6847077" cy="642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82"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Harmonik Ortalama</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7</a:t>
            </a:fld>
            <a:endParaRPr lang="tr-T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76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1643050"/>
            <a:ext cx="1083476" cy="1000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765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1472" y="3643314"/>
            <a:ext cx="1000132" cy="97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8 Metin kutusu"/>
          <p:cNvSpPr txBox="1"/>
          <p:nvPr/>
        </p:nvSpPr>
        <p:spPr>
          <a:xfrm>
            <a:off x="2357422" y="1785926"/>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Sınıflandırılmamış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
        <p:nvSpPr>
          <p:cNvPr id="10" name="9 Metin kutusu"/>
          <p:cNvSpPr txBox="1"/>
          <p:nvPr/>
        </p:nvSpPr>
        <p:spPr>
          <a:xfrm>
            <a:off x="2357422" y="3786190"/>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Kareli Ortalama</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8</a:t>
            </a:fld>
            <a:endParaRPr lang="tr-T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8596" y="1785926"/>
            <a:ext cx="1634003"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5" name="Rectangle 3"/>
          <p:cNvSpPr>
            <a:spLocks noChangeArrowheads="1"/>
          </p:cNvSpPr>
          <p:nvPr/>
        </p:nvSpPr>
        <p:spPr bwMode="auto">
          <a:xfrm>
            <a:off x="0" y="600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7158" y="3286124"/>
            <a:ext cx="1857388" cy="995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9 Metin kutusu"/>
          <p:cNvSpPr txBox="1"/>
          <p:nvPr/>
        </p:nvSpPr>
        <p:spPr>
          <a:xfrm>
            <a:off x="3143240" y="1857364"/>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Sınıflandırılmamış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
        <p:nvSpPr>
          <p:cNvPr id="11" name="10 Metin kutusu"/>
          <p:cNvSpPr txBox="1"/>
          <p:nvPr/>
        </p:nvSpPr>
        <p:spPr>
          <a:xfrm>
            <a:off x="3214678" y="3500438"/>
            <a:ext cx="3357586" cy="646331"/>
          </a:xfrm>
          <a:prstGeom prst="rect">
            <a:avLst/>
          </a:prstGeom>
          <a:noFill/>
        </p:spPr>
        <p:txBody>
          <a:bodyPr wrap="square" rtlCol="0">
            <a:spAutoFit/>
          </a:bodyPr>
          <a:lstStyle/>
          <a:p>
            <a:r>
              <a:rPr lang="tr-TR" smtClean="0">
                <a:latin typeface="Verdana" pitchFamily="34" charset="0"/>
                <a:ea typeface="Verdana" pitchFamily="34" charset="0"/>
                <a:cs typeface="Verdana" pitchFamily="34" charset="0"/>
              </a:rPr>
              <a:t>Sınıflandırılmış</a:t>
            </a:r>
          </a:p>
          <a:p>
            <a:r>
              <a:rPr lang="tr-TR" smtClean="0">
                <a:latin typeface="Verdana" pitchFamily="34" charset="0"/>
                <a:ea typeface="Verdana" pitchFamily="34" charset="0"/>
                <a:cs typeface="Verdana" pitchFamily="34" charset="0"/>
              </a:rPr>
              <a:t> Veriler için</a:t>
            </a:r>
            <a:endParaRPr lang="tr-TR">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Kareli Ortalama</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9</a:t>
            </a:fld>
            <a:endParaRPr lang="tr-TR"/>
          </a:p>
        </p:txBody>
      </p:sp>
      <p:graphicFrame>
        <p:nvGraphicFramePr>
          <p:cNvPr id="5" name="4 Tablo"/>
          <p:cNvGraphicFramePr>
            <a:graphicFrameLocks noGrp="1"/>
          </p:cNvGraphicFramePr>
          <p:nvPr/>
        </p:nvGraphicFramePr>
        <p:xfrm>
          <a:off x="642911" y="1714488"/>
          <a:ext cx="6662765" cy="3096225"/>
        </p:xfrm>
        <a:graphic>
          <a:graphicData uri="http://schemas.openxmlformats.org/drawingml/2006/table">
            <a:tbl>
              <a:tblPr/>
              <a:tblGrid>
                <a:gridCol w="1068745"/>
                <a:gridCol w="1398505"/>
                <a:gridCol w="1398505"/>
                <a:gridCol w="1398505"/>
                <a:gridCol w="1398505"/>
              </a:tblGrid>
              <a:tr h="492617">
                <a:tc>
                  <a:txBody>
                    <a:bodyPr/>
                    <a:lstStyle/>
                    <a:p>
                      <a:pPr algn="ctr">
                        <a:lnSpc>
                          <a:spcPct val="115000"/>
                        </a:lnSpc>
                        <a:spcAft>
                          <a:spcPts val="0"/>
                        </a:spcAft>
                      </a:pPr>
                      <a:r>
                        <a:rPr lang="tr-TR" sz="1600" b="1">
                          <a:solidFill>
                            <a:srgbClr val="000000"/>
                          </a:solidFill>
                          <a:latin typeface="Consolas"/>
                          <a:ea typeface="Times New Roman"/>
                          <a:cs typeface="Times New Roman"/>
                        </a:rPr>
                        <a:t>SINIFLAR</a:t>
                      </a:r>
                      <a:endParaRPr lang="tr-TR" sz="16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600" b="1">
                          <a:solidFill>
                            <a:srgbClr val="000000"/>
                          </a:solidFill>
                          <a:latin typeface="Consolas"/>
                          <a:ea typeface="Times New Roman"/>
                          <a:cs typeface="Times New Roman"/>
                        </a:rPr>
                        <a:t>FREKANS</a:t>
                      </a:r>
                      <a:endParaRPr lang="tr-TR" sz="1600">
                        <a:latin typeface="Constantia"/>
                        <a:ea typeface="Constantia"/>
                        <a:cs typeface="Times New Roman"/>
                      </a:endParaRPr>
                    </a:p>
                    <a:p>
                      <a:pPr algn="ctr">
                        <a:lnSpc>
                          <a:spcPct val="115000"/>
                        </a:lnSpc>
                        <a:spcAft>
                          <a:spcPts val="0"/>
                        </a:spcAft>
                      </a:pPr>
                      <a:r>
                        <a:rPr lang="tr-TR" sz="1600" b="1">
                          <a:solidFill>
                            <a:srgbClr val="000000"/>
                          </a:solidFill>
                          <a:latin typeface="Consolas"/>
                          <a:ea typeface="Times New Roman"/>
                          <a:cs typeface="Times New Roman"/>
                        </a:rPr>
                        <a:t>(f)</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600" b="1">
                          <a:solidFill>
                            <a:srgbClr val="000000"/>
                          </a:solidFill>
                          <a:latin typeface="Consolas"/>
                          <a:ea typeface="Times New Roman"/>
                          <a:cs typeface="Times New Roman"/>
                        </a:rPr>
                        <a:t>SINIF DEĞERİ (x)</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600" b="1">
                          <a:solidFill>
                            <a:srgbClr val="000000"/>
                          </a:solidFill>
                          <a:latin typeface="Consolas"/>
                          <a:ea typeface="Times New Roman"/>
                          <a:cs typeface="Times New Roman"/>
                        </a:rPr>
                        <a:t>X</a:t>
                      </a:r>
                      <a:r>
                        <a:rPr lang="tr-TR" sz="1600" b="1" baseline="30000">
                          <a:solidFill>
                            <a:srgbClr val="000000"/>
                          </a:solidFill>
                          <a:latin typeface="Consolas"/>
                          <a:ea typeface="Times New Roman"/>
                          <a:cs typeface="Times New Roman"/>
                        </a:rPr>
                        <a:t>2</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600" b="1">
                          <a:solidFill>
                            <a:srgbClr val="000000"/>
                          </a:solidFill>
                          <a:latin typeface="Consolas"/>
                          <a:ea typeface="Times New Roman"/>
                          <a:cs typeface="Times New Roman"/>
                        </a:rPr>
                        <a:t>Fx</a:t>
                      </a:r>
                      <a:r>
                        <a:rPr lang="tr-TR" sz="1600" b="1" baseline="30000">
                          <a:solidFill>
                            <a:srgbClr val="000000"/>
                          </a:solidFill>
                          <a:latin typeface="Consolas"/>
                          <a:ea typeface="Times New Roman"/>
                          <a:cs typeface="Times New Roman"/>
                        </a:rPr>
                        <a:t>2</a:t>
                      </a:r>
                      <a:endParaRPr lang="tr-TR" sz="16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292065">
                <a:tc>
                  <a:txBody>
                    <a:bodyPr/>
                    <a:lstStyle/>
                    <a:p>
                      <a:pPr algn="ctr">
                        <a:lnSpc>
                          <a:spcPct val="115000"/>
                        </a:lnSpc>
                        <a:spcAft>
                          <a:spcPts val="0"/>
                        </a:spcAft>
                      </a:pPr>
                      <a:r>
                        <a:rPr lang="tr-TR" sz="1600" b="1">
                          <a:solidFill>
                            <a:srgbClr val="000000"/>
                          </a:solidFill>
                          <a:latin typeface="Consolas"/>
                          <a:ea typeface="Times New Roman"/>
                          <a:cs typeface="Times New Roman"/>
                        </a:rPr>
                        <a:t>1</a:t>
                      </a:r>
                      <a:endParaRPr lang="tr-TR" sz="16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5</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Times New Roman"/>
                          <a:cs typeface="Times New Roman"/>
                        </a:rPr>
                        <a:t>17</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289</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1445</a:t>
                      </a:r>
                      <a:endParaRPr lang="tr-TR" sz="16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68700">
                <a:tc>
                  <a:txBody>
                    <a:bodyPr/>
                    <a:lstStyle/>
                    <a:p>
                      <a:pPr algn="ctr">
                        <a:lnSpc>
                          <a:spcPct val="115000"/>
                        </a:lnSpc>
                        <a:spcAft>
                          <a:spcPts val="0"/>
                        </a:spcAft>
                      </a:pPr>
                      <a:r>
                        <a:rPr lang="tr-TR" sz="1600" b="1">
                          <a:solidFill>
                            <a:schemeClr val="tx1"/>
                          </a:solidFill>
                          <a:latin typeface="Consolas"/>
                          <a:ea typeface="Times New Roman"/>
                          <a:cs typeface="Times New Roman"/>
                        </a:rPr>
                        <a:t>2</a:t>
                      </a:r>
                      <a:endParaRPr lang="tr-TR" sz="16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1</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Times New Roman"/>
                          <a:cs typeface="Times New Roman"/>
                        </a:rPr>
                        <a:t>28</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784</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784</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68700">
                <a:tc>
                  <a:txBody>
                    <a:bodyPr/>
                    <a:lstStyle/>
                    <a:p>
                      <a:pPr algn="ctr">
                        <a:lnSpc>
                          <a:spcPct val="115000"/>
                        </a:lnSpc>
                        <a:spcAft>
                          <a:spcPts val="0"/>
                        </a:spcAft>
                      </a:pPr>
                      <a:r>
                        <a:rPr lang="tr-TR" sz="1600" b="1">
                          <a:solidFill>
                            <a:srgbClr val="000000"/>
                          </a:solidFill>
                          <a:latin typeface="Consolas"/>
                          <a:ea typeface="Times New Roman"/>
                          <a:cs typeface="Times New Roman"/>
                        </a:rPr>
                        <a:t>3</a:t>
                      </a:r>
                      <a:endParaRPr lang="tr-TR" sz="16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7</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Times New Roman"/>
                          <a:cs typeface="Times New Roman"/>
                        </a:rPr>
                        <a:t>39</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1521</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10647</a:t>
                      </a:r>
                      <a:endParaRPr lang="tr-TR" sz="16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68700">
                <a:tc>
                  <a:txBody>
                    <a:bodyPr/>
                    <a:lstStyle/>
                    <a:p>
                      <a:pPr algn="ctr">
                        <a:lnSpc>
                          <a:spcPct val="115000"/>
                        </a:lnSpc>
                        <a:spcAft>
                          <a:spcPts val="0"/>
                        </a:spcAft>
                      </a:pPr>
                      <a:r>
                        <a:rPr lang="tr-TR" sz="1600" b="1">
                          <a:solidFill>
                            <a:schemeClr val="tx1"/>
                          </a:solidFill>
                          <a:latin typeface="Consolas"/>
                          <a:ea typeface="Times New Roman"/>
                          <a:cs typeface="Times New Roman"/>
                        </a:rPr>
                        <a:t>4</a:t>
                      </a:r>
                      <a:endParaRPr lang="tr-TR" sz="16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29</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Times New Roman"/>
                          <a:cs typeface="Times New Roman"/>
                        </a:rPr>
                        <a:t>50</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2500</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72500</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68700">
                <a:tc>
                  <a:txBody>
                    <a:bodyPr/>
                    <a:lstStyle/>
                    <a:p>
                      <a:pPr algn="ctr">
                        <a:lnSpc>
                          <a:spcPct val="115000"/>
                        </a:lnSpc>
                        <a:spcAft>
                          <a:spcPts val="0"/>
                        </a:spcAft>
                      </a:pPr>
                      <a:r>
                        <a:rPr lang="tr-TR" sz="1600" b="1">
                          <a:solidFill>
                            <a:srgbClr val="000000"/>
                          </a:solidFill>
                          <a:latin typeface="Consolas"/>
                          <a:ea typeface="Times New Roman"/>
                          <a:cs typeface="Times New Roman"/>
                        </a:rPr>
                        <a:t>5</a:t>
                      </a:r>
                      <a:endParaRPr lang="tr-TR" sz="16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12</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Times New Roman"/>
                          <a:cs typeface="Times New Roman"/>
                        </a:rPr>
                        <a:t>61</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3721</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44652</a:t>
                      </a:r>
                      <a:endParaRPr lang="tr-TR" sz="16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68700">
                <a:tc>
                  <a:txBody>
                    <a:bodyPr/>
                    <a:lstStyle/>
                    <a:p>
                      <a:pPr algn="ctr">
                        <a:lnSpc>
                          <a:spcPct val="115000"/>
                        </a:lnSpc>
                        <a:spcAft>
                          <a:spcPts val="0"/>
                        </a:spcAft>
                      </a:pPr>
                      <a:r>
                        <a:rPr lang="tr-TR" sz="1600" b="1">
                          <a:solidFill>
                            <a:schemeClr val="tx1"/>
                          </a:solidFill>
                          <a:latin typeface="Consolas"/>
                          <a:ea typeface="Times New Roman"/>
                          <a:cs typeface="Times New Roman"/>
                        </a:rPr>
                        <a:t>6</a:t>
                      </a:r>
                      <a:endParaRPr lang="tr-TR" sz="16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8</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Times New Roman"/>
                          <a:cs typeface="Times New Roman"/>
                        </a:rPr>
                        <a:t>72</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5184</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41472</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68700">
                <a:tc>
                  <a:txBody>
                    <a:bodyPr/>
                    <a:lstStyle/>
                    <a:p>
                      <a:pPr algn="ctr">
                        <a:lnSpc>
                          <a:spcPct val="115000"/>
                        </a:lnSpc>
                        <a:spcAft>
                          <a:spcPts val="0"/>
                        </a:spcAft>
                      </a:pPr>
                      <a:r>
                        <a:rPr lang="tr-TR" sz="1600" b="1">
                          <a:solidFill>
                            <a:srgbClr val="000000"/>
                          </a:solidFill>
                          <a:latin typeface="Consolas"/>
                          <a:ea typeface="Times New Roman"/>
                          <a:cs typeface="Times New Roman"/>
                        </a:rPr>
                        <a:t>7</a:t>
                      </a:r>
                      <a:endParaRPr lang="tr-TR" sz="16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11</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Times New Roman"/>
                          <a:cs typeface="Times New Roman"/>
                        </a:rPr>
                        <a:t>83</a:t>
                      </a:r>
                      <a:endParaRPr lang="tr-TR" sz="16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6889</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75779</a:t>
                      </a:r>
                      <a:endParaRPr lang="tr-TR" sz="16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68700">
                <a:tc>
                  <a:txBody>
                    <a:bodyPr/>
                    <a:lstStyle/>
                    <a:p>
                      <a:pPr algn="ctr">
                        <a:lnSpc>
                          <a:spcPct val="115000"/>
                        </a:lnSpc>
                        <a:spcAft>
                          <a:spcPts val="0"/>
                        </a:spcAft>
                      </a:pPr>
                      <a:r>
                        <a:rPr lang="tr-TR" sz="1600" b="1">
                          <a:solidFill>
                            <a:schemeClr val="tx1"/>
                          </a:solidFill>
                          <a:latin typeface="Consolas"/>
                          <a:ea typeface="Times New Roman"/>
                          <a:cs typeface="Times New Roman"/>
                        </a:rPr>
                        <a:t>8</a:t>
                      </a:r>
                      <a:endParaRPr lang="tr-TR" sz="1600">
                        <a:solidFill>
                          <a:schemeClr val="tx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2</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Times New Roman"/>
                          <a:cs typeface="Times New Roman"/>
                        </a:rPr>
                        <a:t>94</a:t>
                      </a:r>
                      <a:endParaRPr lang="tr-TR" sz="1600">
                        <a:solidFill>
                          <a:schemeClr val="tx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8836</a:t>
                      </a:r>
                      <a:endParaRPr lang="tr-TR" sz="1600">
                        <a:solidFill>
                          <a:schemeClr val="tx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600">
                          <a:solidFill>
                            <a:schemeClr val="tx1"/>
                          </a:solidFill>
                          <a:latin typeface="Consolas"/>
                          <a:ea typeface="Constantia"/>
                          <a:cs typeface="Times New Roman"/>
                        </a:rPr>
                        <a:t>17672</a:t>
                      </a:r>
                      <a:endParaRPr lang="tr-TR" sz="1600">
                        <a:solidFill>
                          <a:schemeClr val="tx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68700">
                <a:tc>
                  <a:txBody>
                    <a:bodyPr/>
                    <a:lstStyle/>
                    <a:p>
                      <a:pPr algn="ctr">
                        <a:lnSpc>
                          <a:spcPct val="115000"/>
                        </a:lnSpc>
                        <a:spcAft>
                          <a:spcPts val="0"/>
                        </a:spcAft>
                      </a:pPr>
                      <a:r>
                        <a:rPr lang="tr-TR" sz="1600" b="1">
                          <a:solidFill>
                            <a:srgbClr val="000000"/>
                          </a:solidFill>
                          <a:latin typeface="Consolas"/>
                          <a:ea typeface="Times New Roman"/>
                          <a:cs typeface="Times New Roman"/>
                        </a:rPr>
                        <a:t>TOPLAM</a:t>
                      </a:r>
                      <a:endParaRPr lang="tr-TR" sz="16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75</a:t>
                      </a:r>
                      <a:endParaRPr lang="tr-TR" sz="16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endParaRPr lang="tr-TR" sz="1600">
                        <a:latin typeface="Constantia"/>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endParaRPr lang="tr-TR" sz="1600">
                        <a:solidFill>
                          <a:srgbClr val="000000"/>
                        </a:solidFill>
                        <a:latin typeface="Consolas"/>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600">
                          <a:solidFill>
                            <a:srgbClr val="000000"/>
                          </a:solidFill>
                          <a:latin typeface="Consolas"/>
                          <a:ea typeface="Constantia"/>
                          <a:cs typeface="Times New Roman"/>
                        </a:rPr>
                        <a:t>264951</a:t>
                      </a:r>
                      <a:endParaRPr lang="tr-TR" sz="16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bl>
          </a:graphicData>
        </a:graphic>
      </p:graphicFrame>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2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24" y="5286388"/>
            <a:ext cx="5286412"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121</TotalTime>
  <Words>990</Words>
  <Application>Microsoft Office PowerPoint</Application>
  <PresentationFormat>Ekran Gösterisi (4:3)</PresentationFormat>
  <Paragraphs>445</Paragraphs>
  <Slides>14</Slides>
  <Notes>10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Teknik</vt:lpstr>
      <vt:lpstr>PowerPoint Sunusu</vt:lpstr>
      <vt:lpstr>Aritmetik Ortalama</vt:lpstr>
      <vt:lpstr>Aritmetik Ortalama</vt:lpstr>
      <vt:lpstr>Tartılı Ortalama</vt:lpstr>
      <vt:lpstr>Geometrik Ortalama</vt:lpstr>
      <vt:lpstr>Geometrik Ortalama</vt:lpstr>
      <vt:lpstr>Harmonik Ortalama</vt:lpstr>
      <vt:lpstr>Kareli Ortalama</vt:lpstr>
      <vt:lpstr>Kareli Ortalama</vt:lpstr>
      <vt:lpstr>Medyan</vt:lpstr>
      <vt:lpstr>Medyan</vt:lpstr>
      <vt:lpstr>Mod</vt:lpstr>
      <vt:lpstr>Mod</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Sau</cp:lastModifiedBy>
  <cp:revision>20</cp:revision>
  <dcterms:created xsi:type="dcterms:W3CDTF">2009-02-17T07:05:14Z</dcterms:created>
  <dcterms:modified xsi:type="dcterms:W3CDTF">2016-09-27T10:27:36Z</dcterms:modified>
</cp:coreProperties>
</file>