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3"/>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8" r:id="rId18"/>
    <p:sldId id="287" r:id="rId19"/>
    <p:sldId id="289" r:id="rId20"/>
    <p:sldId id="290" r:id="rId21"/>
    <p:sldId id="271"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67" autoAdjust="0"/>
  </p:normalViewPr>
  <p:slideViewPr>
    <p:cSldViewPr>
      <p:cViewPr varScale="1">
        <p:scale>
          <a:sx n="88" d="100"/>
          <a:sy n="88" d="100"/>
        </p:scale>
        <p:origin x="-23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A69CD-C70C-46B9-A91B-96C9D36DA716}" type="datetimeFigureOut">
              <a:rPr lang="tr-TR" smtClean="0"/>
              <a:pPr/>
              <a:t>13.10.2015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1A536-70B8-4DAE-83AD-3CDAAE357FAB}" type="slidenum">
              <a:rPr lang="tr-TR" smtClean="0"/>
              <a:pPr/>
              <a:t>‹#›</a:t>
            </a:fld>
            <a:endParaRPr lang="tr-TR"/>
          </a:p>
        </p:txBody>
      </p:sp>
    </p:spTree>
    <p:extLst>
      <p:ext uri="{BB962C8B-B14F-4D97-AF65-F5344CB8AC3E}">
        <p14:creationId xmlns:p14="http://schemas.microsoft.com/office/powerpoint/2010/main" val="304859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Bir serideki  terimlerin normal büyüklüğü hakkında fikir veren ortalamalarla birlikte, kütlenin başka özelliklerinin de bilinmesine ihtiyaç vardır. Belirli bir tarım ürününün yetiştirilmesi için bir bölgenin elverişliliği hakkında bir karara varmak için, ürünün yetişmesinde etkili olacak faktörlerin ortalama değerleri yeterli değildir. Yağış ve ısı gibi faktörlerin yıl içindeki dağılışlarının da göz önünde bulundurulması gereklidir. Aynı şekilde, bir ülkedeki hayat standardı hakkında  bir hükme varabilmek için gelir ortalaması tek başına fazla bir şey ifade etmez. Gelir dağılımıyla ilgili objektif ölçüyle birlikte, ortalama gelir anlam kazanır.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Varyans ise standart sapmanın karesidir.</a:t>
            </a:r>
          </a:p>
          <a:p>
            <a:r>
              <a:rPr lang="tr-TR" sz="1200" kern="1200" smtClean="0">
                <a:solidFill>
                  <a:schemeClr val="tx1"/>
                </a:solidFill>
                <a:latin typeface="+mn-lt"/>
                <a:ea typeface="+mn-ea"/>
                <a:cs typeface="+mn-cs"/>
              </a:rPr>
              <a:t>Varyans Analizi tekniğinde bu konuya ayrıntılı değineceğimiz için sadece formülünü vermekle yetiniyoruz.</a:t>
            </a:r>
          </a:p>
          <a:p>
            <a:r>
              <a:rPr lang="tr-TR" sz="1200" kern="1200" smtClean="0">
                <a:solidFill>
                  <a:schemeClr val="tx1"/>
                </a:solidFill>
                <a:latin typeface="+mn-lt"/>
                <a:ea typeface="+mn-ea"/>
                <a:cs typeface="+mn-cs"/>
              </a:rPr>
              <a:t>Standart Sapmanın hesaplanması için kısa bir hesaplama tarzı daha vardır:standart sapma, kareli ortalamanın karesi ile aritmetik ortalamanın karesi farkının kareköküdür.</a:t>
            </a:r>
          </a:p>
          <a:p>
            <a:r>
              <a:rPr lang="tr-TR" sz="1200" kern="1200" smtClean="0">
                <a:solidFill>
                  <a:schemeClr val="tx1"/>
                </a:solidFill>
                <a:latin typeface="+mn-lt"/>
                <a:ea typeface="+mn-ea"/>
                <a:cs typeface="+mn-cs"/>
              </a:rPr>
              <a:t>75 öğrencinin notlarının gözlemlendiği çalışma için;</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K= 59,4  ve  = 56,6 idi. Buna göre standart sapma 18,14 olarak kolayca bulunabilir.</a:t>
            </a:r>
          </a:p>
          <a:p>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Ortalamanın standart hatasıdır.</a:t>
            </a:r>
          </a:p>
          <a:p>
            <a:r>
              <a:rPr lang="tr-TR" sz="1200" kern="1200" smtClean="0">
                <a:solidFill>
                  <a:schemeClr val="tx1"/>
                </a:solidFill>
                <a:latin typeface="+mn-lt"/>
                <a:ea typeface="+mn-ea"/>
                <a:cs typeface="+mn-cs"/>
              </a:rPr>
              <a:t>Öğrencilerin notlarının standart sapmasını 18,14 bulmuştuk. Buna göre standart hata 2,094 olarak bulunur.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Yine öğrenci örneğimizi kullanalım. Olasılık dersini alan 75 öğrencinin not ortalaması 56,6 ve standart sapması da 18,14 olarak tespit edilmişti. Bu sınavda Ali isimli öğrenci 88 ve Cem isimli öğrenci de 48 almıştır. Bu iki öğrencinin standart puanlarını bulalım:</a:t>
            </a:r>
          </a:p>
          <a:p>
            <a:r>
              <a:rPr lang="tr-TR" sz="1200" kern="1200" smtClean="0">
                <a:solidFill>
                  <a:schemeClr val="tx1"/>
                </a:solidFill>
                <a:latin typeface="+mn-lt"/>
                <a:ea typeface="+mn-ea"/>
                <a:cs typeface="+mn-cs"/>
              </a:rPr>
              <a:t>Bu sonuçlara göre, Ali ortalamadan 1,73 Puan fazla, Cem ise ortalamadan -0,47 puan düşük not almıştır.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Bazen gözlemlerin büyüklüğü standart sapmayı etkileyebilir. Bazen de farklı ölçü birimi ile ifade edilen gözlemleri karşılaştırmak durumunda kalabiliriz. Bu iki problemle baş edebilen değer değişim katsayısı olup, standart sapmanın ortalamaya oranının yüzle çarpılmasıyla bulunur: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DK nın küçük olması çalışmanın güvenliliğinin yüksek olduğunu gösterir. Düşük DK ayrıca gözlem değerlerinin homojen olduğuna da işaret eder.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Tabloda 7 kişinin ağırlık ve boy uzunlukları verilmiştir. Bu iki gözlem setini karşılaştırmak istiyoruz.</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Boy gözlem setinde standart sapma daha büyük olmasına rağmen DK değerlerine göre ağırlık gözlem setindeki değişkenlik daha fazla olarak elde edilmiştir.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Toplamları dolayısıyla da aritmetik ortalamaları eşit  olduğu halde iki gözlem setindeki birimlerin dağılışı farklıdır. Bu örnek de göstermektedir ki ortalamalar gözlem setlerinin karşılaştırılmasında yeterli olamayabilmektedir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3</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Bir gözlem setindeki en büyük ve en küçük gözlem değerleri arasındaki farkdır. Range olarak da bilinir.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Değişim Aralığı iki uç değer arasındaki farkı ifade ettiği için diğer gözlemlerin hangi bölgede yoğunlaştığı hakkında bir bilgi vermez. Ayrıca eşit sayıda olmayan gözlem setlerinin karşılaştırılması için de uygun değildir.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4</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Aritmetik ortalamadan bahsederken, gözlem değerlerinin aritmetik ortalamadan sapmalarının cebirsel toplamının sıfır olduğundan bahsetmiştik. Zaten dağılım olarak kastedilen de, gözlem değerlerinin birbirine ya da aritmetik ortalamaya göre durumudur.</a:t>
            </a:r>
            <a:r>
              <a:rPr lang="tr-TR" sz="1200" kern="1200" baseline="0" smtClean="0">
                <a:solidFill>
                  <a:schemeClr val="tx1"/>
                </a:solidFill>
                <a:latin typeface="+mn-lt"/>
                <a:ea typeface="+mn-ea"/>
                <a:cs typeface="+mn-cs"/>
              </a:rPr>
              <a:t> Buna göre ortalama sapma hesabı da dağılış ölçüsü olarak kullanılabilir.</a:t>
            </a: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Öğretim elemanlarının yaşlarının ortalama sapması 3.96 yıldır.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kern="1200" smtClean="0">
                <a:solidFill>
                  <a:schemeClr val="tx1"/>
                </a:solidFill>
                <a:latin typeface="+mn-lt"/>
                <a:ea typeface="+mn-ea"/>
                <a:cs typeface="+mn-cs"/>
              </a:rPr>
              <a:t>75 öğrenci için olasılık dersi geçme notlarının ortalama sapması 14,43 puandır.</a:t>
            </a:r>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Ortalama sapmanın mutlak sapmalara göre yapılmış olması nedeniyle bir tür iyileştirme yapılabilir mi? Yani; Daha güvenilir ve hassas bir dağılış ölçüsü hesaplanabilir mi?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Hem aritmetik ortalamadan sapmalara göre hesaplanıp, sapmaların da cebirsel toplamının sıfır çıkmasının önüne geçmek hem de matematik işlemlerde elverişliliği arttırmak için nasıl bir dağılış ölçüsü kullanabiliriz? Buna cevap olarak, gözlem değerlerinin aritmetik ortalamadan sapmalarının kareli ortalaması denenebilir. Bu standart sapma olarak isimlendirilir. Gözlem değerlerinin aritmetik ortalamadan sapmalarının karelerinin alınması ile, farklarda karşımıza çıkan (–) değerlerin de ortadan kalkması sağlanmaktadır. </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Bu sonuca göre her öğretmenin yaşının ortalama yaş olan 32,73 e göre ortalama 5,14 yaş kadar farklılık gösterdiği söylenebilir.</a:t>
            </a: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smtClean="0">
                <a:solidFill>
                  <a:schemeClr val="tx1"/>
                </a:solidFill>
                <a:latin typeface="+mn-lt"/>
                <a:ea typeface="+mn-ea"/>
                <a:cs typeface="+mn-cs"/>
              </a:rPr>
              <a:t>Elde edilir ki bu, öğrencilerin olasılık dersi geçme notlarının, ortalama geçme notu olan 56,6 ya göre ortalama 18,14 kadar farklılık gösterdiğini ifade etmektedir.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kern="1200" smtClean="0">
              <a:solidFill>
                <a:schemeClr val="tx1"/>
              </a:solidFill>
              <a:latin typeface="+mn-lt"/>
              <a:ea typeface="+mn-ea"/>
              <a:cs typeface="+mn-cs"/>
            </a:endParaRPr>
          </a:p>
          <a:p>
            <a:endParaRPr lang="tr-TR"/>
          </a:p>
        </p:txBody>
      </p:sp>
      <p:sp>
        <p:nvSpPr>
          <p:cNvPr id="4" name="3 Slayt Numarası Yer Tutucusu"/>
          <p:cNvSpPr>
            <a:spLocks noGrp="1"/>
          </p:cNvSpPr>
          <p:nvPr>
            <p:ph type="sldNum" sz="quarter" idx="10"/>
          </p:nvPr>
        </p:nvSpPr>
        <p:spPr/>
        <p:txBody>
          <a:bodyPr/>
          <a:lstStyle/>
          <a:p>
            <a:fld id="{E8E1A536-70B8-4DAE-83AD-3CDAAE357FAB}"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6DD41CAB-C8C5-4D8F-B7C5-098546F52355}" type="datetime1">
              <a:rPr lang="tr-TR" smtClean="0"/>
              <a:pPr/>
              <a:t>13.10.2015</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1484A6B0-6972-4ADA-85EF-49C3AD0AA7C3}"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C9BE35F-762C-4345-890A-A0D6F252B3DD}"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ACD1BEB-0818-4F94-A92E-DEA8BE7D6C54}"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7E9CE02A-EE2D-4C24-9C75-FA324680451B}" type="datetime1">
              <a:rPr lang="tr-TR" smtClean="0"/>
              <a:pPr/>
              <a:t>13.10.2015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73A64F14-6C5F-4E7A-BCFB-CB8DEA8EA7DE}" type="datetime1">
              <a:rPr lang="tr-TR" smtClean="0"/>
              <a:pPr/>
              <a:t>13.10.2015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5BC71B8B-56A5-4ABD-A8EE-0CFE519F6371}" type="datetime1">
              <a:rPr lang="tr-TR" smtClean="0"/>
              <a:pPr/>
              <a:t>13.10.2015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10D7383-D76E-48FE-8608-59403B0332AE}" type="datetime1">
              <a:rPr lang="tr-TR" smtClean="0"/>
              <a:pPr/>
              <a:t>13.10.2015</a:t>
            </a:fld>
            <a:endParaRPr lang="tr-TR"/>
          </a:p>
        </p:txBody>
      </p:sp>
      <p:sp>
        <p:nvSpPr>
          <p:cNvPr id="8" name="7 Slayt Numarası Yer Tutucusu"/>
          <p:cNvSpPr>
            <a:spLocks noGrp="1"/>
          </p:cNvSpPr>
          <p:nvPr>
            <p:ph type="sldNum" sz="quarter" idx="11"/>
          </p:nvPr>
        </p:nvSpPr>
        <p:spPr/>
        <p:txBody>
          <a:bodyPr/>
          <a:lstStyle/>
          <a:p>
            <a:fld id="{8A61B3D6-26A3-43FF-91E4-273D7390AFE4}"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0309A10-DE3C-4DD8-9A4E-94A86FEC5DD6}" type="datetime1">
              <a:rPr lang="tr-TR" smtClean="0"/>
              <a:pPr/>
              <a:t>13.10.2015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A9AFC0B-73FA-46DB-ADF7-0BD67BFDAB36}" type="datetime1">
              <a:rPr lang="tr-TR" smtClean="0"/>
              <a:pPr/>
              <a:t>13.10.2015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8A61B3D6-26A3-43FF-91E4-273D7390AFE4}"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0490C23A-C7EE-4520-8928-582572EE582C}" type="datetime1">
              <a:rPr lang="tr-TR" smtClean="0"/>
              <a:pPr/>
              <a:t>13.10.2015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A61B3D6-26A3-43FF-91E4-273D7390AFE4}"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420AD40-5BF6-4DD1-B940-9DF1688936E4}" type="datetime1">
              <a:rPr lang="tr-TR" smtClean="0"/>
              <a:pPr/>
              <a:t>13.10.2015</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A61B3D6-26A3-43FF-91E4-273D7390AFE4}"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_Toc223615835"/><Relationship Id="rId3" Type="http://schemas.openxmlformats.org/officeDocument/2006/relationships/hyperlink" Target="#_Toc223615830"/><Relationship Id="rId7" Type="http://schemas.openxmlformats.org/officeDocument/2006/relationships/hyperlink" Target="#_Toc223615834"/><Relationship Id="rId2" Type="http://schemas.openxmlformats.org/officeDocument/2006/relationships/hyperlink" Target="#_Toc223615829"/><Relationship Id="rId1" Type="http://schemas.openxmlformats.org/officeDocument/2006/relationships/slideLayout" Target="../slideLayouts/slideLayout1.xml"/><Relationship Id="rId6" Type="http://schemas.openxmlformats.org/officeDocument/2006/relationships/hyperlink" Target="#_Toc223615833"/><Relationship Id="rId11" Type="http://schemas.openxmlformats.org/officeDocument/2006/relationships/image" Target="../media/image1.emf"/><Relationship Id="rId5" Type="http://schemas.openxmlformats.org/officeDocument/2006/relationships/hyperlink" Target="#_Toc223615832"/><Relationship Id="rId10" Type="http://schemas.openxmlformats.org/officeDocument/2006/relationships/hyperlink" Target="#_Toc223615837"/><Relationship Id="rId4" Type="http://schemas.openxmlformats.org/officeDocument/2006/relationships/hyperlink" Target="#_Toc223615831"/><Relationship Id="rId9" Type="http://schemas.openxmlformats.org/officeDocument/2006/relationships/hyperlink" Target="#_Toc223615836"/></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357166"/>
            <a:ext cx="7643866" cy="5857916"/>
          </a:xfrm>
        </p:spPr>
        <p:txBody>
          <a:bodyPr>
            <a:normAutofit fontScale="70000" lnSpcReduction="20000"/>
          </a:bodyPr>
          <a:lstStyle/>
          <a:p>
            <a:pPr algn="ctr"/>
            <a:r>
              <a:rPr lang="tr-TR" b="1" dirty="0">
                <a:latin typeface="Arial Narrow" pitchFamily="34" charset="0"/>
              </a:rPr>
              <a:t> </a:t>
            </a:r>
            <a:endParaRPr lang="tr-TR" b="1" dirty="0" smtClean="0">
              <a:latin typeface="Arial Narrow" pitchFamily="34" charset="0"/>
            </a:endParaRPr>
          </a:p>
          <a:p>
            <a:pPr algn="ctr"/>
            <a:r>
              <a:rPr lang="tr-TR" sz="5100" b="1" dirty="0" smtClean="0">
                <a:latin typeface="Arial Narrow" pitchFamily="34" charset="0"/>
              </a:rPr>
              <a:t>3.</a:t>
            </a:r>
            <a:r>
              <a:rPr lang="tr-TR" sz="5100" b="1" dirty="0" smtClean="0">
                <a:latin typeface="Arial Narrow" pitchFamily="34" charset="0"/>
              </a:rPr>
              <a:t>HAFTA </a:t>
            </a:r>
            <a:endParaRPr lang="tr-TR" sz="5100" b="1" dirty="0" smtClean="0">
              <a:latin typeface="Arial Narrow" pitchFamily="34" charset="0"/>
            </a:endParaRPr>
          </a:p>
          <a:p>
            <a:pPr algn="ctr"/>
            <a:r>
              <a:rPr lang="tr-TR" sz="5100" b="1" dirty="0" smtClean="0">
                <a:latin typeface="Arial Narrow" pitchFamily="34" charset="0"/>
              </a:rPr>
              <a:t>İÇERİK</a:t>
            </a:r>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endParaRPr lang="tr-TR" sz="1900" b="1" i="1" u="sng" dirty="0" smtClean="0"/>
          </a:p>
          <a:p>
            <a:pPr algn="ctr"/>
            <a:r>
              <a:rPr lang="tr-TR" sz="2400" b="1" i="1" u="sng" dirty="0" smtClean="0">
                <a:hlinkClick r:id="rId2" action="ppaction://hlinkfile"/>
              </a:rPr>
              <a:t>DAĞILIŞ ÖLÇÜLERİ</a:t>
            </a:r>
            <a:endParaRPr lang="tr-TR" sz="2400" b="1" i="1" dirty="0" smtClean="0"/>
          </a:p>
          <a:p>
            <a:pPr algn="ctr"/>
            <a:r>
              <a:rPr lang="tr-TR" sz="2400" b="1" u="sng" dirty="0" smtClean="0">
                <a:hlinkClick r:id="rId3" action="ppaction://hlinkfile"/>
              </a:rPr>
              <a:t>Mutlak Dağılım Ölçüleri</a:t>
            </a:r>
            <a:endParaRPr lang="tr-TR" sz="2400" b="1" dirty="0" smtClean="0"/>
          </a:p>
          <a:p>
            <a:pPr algn="ctr"/>
            <a:r>
              <a:rPr lang="tr-TR" sz="2400" u="sng" dirty="0" smtClean="0">
                <a:hlinkClick r:id="rId4" action="ppaction://hlinkfile"/>
              </a:rPr>
              <a:t>Değişim Aralığı(Değişim Genişliği)</a:t>
            </a:r>
            <a:endParaRPr lang="tr-TR" sz="2400" dirty="0" smtClean="0"/>
          </a:p>
          <a:p>
            <a:pPr algn="ctr"/>
            <a:r>
              <a:rPr lang="tr-TR" sz="2400" u="sng" dirty="0" smtClean="0">
                <a:hlinkClick r:id="rId5" action="ppaction://hlinkfile"/>
              </a:rPr>
              <a:t>Ortalama Sapma</a:t>
            </a:r>
            <a:endParaRPr lang="tr-TR" sz="2400" dirty="0" smtClean="0"/>
          </a:p>
          <a:p>
            <a:pPr algn="ctr"/>
            <a:r>
              <a:rPr lang="tr-TR" sz="2400" u="sng" dirty="0" smtClean="0">
                <a:hlinkClick r:id="rId6" action="ppaction://hlinkfile"/>
              </a:rPr>
              <a:t>Standart Sapma ve </a:t>
            </a:r>
            <a:r>
              <a:rPr lang="tr-TR" sz="2400" u="sng" dirty="0" err="1" smtClean="0">
                <a:hlinkClick r:id="rId6" action="ppaction://hlinkfile"/>
              </a:rPr>
              <a:t>Varyans</a:t>
            </a:r>
            <a:endParaRPr lang="tr-TR" sz="2400" dirty="0" smtClean="0"/>
          </a:p>
          <a:p>
            <a:pPr algn="ctr"/>
            <a:r>
              <a:rPr lang="tr-TR" sz="2400" u="sng" dirty="0" smtClean="0">
                <a:hlinkClick r:id="rId7" action="ppaction://hlinkfile"/>
              </a:rPr>
              <a:t>Standart Hata</a:t>
            </a:r>
            <a:endParaRPr lang="tr-TR" sz="2400" dirty="0" smtClean="0"/>
          </a:p>
          <a:p>
            <a:pPr algn="ctr"/>
            <a:r>
              <a:rPr lang="tr-TR" sz="2400" b="1" u="sng" dirty="0" smtClean="0">
                <a:hlinkClick r:id="rId8" action="ppaction://hlinkfile"/>
              </a:rPr>
              <a:t>Nispi Dağılım Ölçüleri</a:t>
            </a:r>
            <a:endParaRPr lang="tr-TR" sz="2400" b="1" dirty="0" smtClean="0"/>
          </a:p>
          <a:p>
            <a:pPr algn="ctr"/>
            <a:r>
              <a:rPr lang="tr-TR" sz="2400" u="sng" dirty="0" smtClean="0">
                <a:hlinkClick r:id="rId9" action="ppaction://hlinkfile"/>
              </a:rPr>
              <a:t>Standart Değişken(Puan)</a:t>
            </a:r>
            <a:endParaRPr lang="tr-TR" sz="2400" dirty="0" smtClean="0"/>
          </a:p>
          <a:p>
            <a:pPr algn="ctr"/>
            <a:r>
              <a:rPr lang="tr-TR" sz="2400" u="sng" dirty="0" smtClean="0">
                <a:hlinkClick r:id="rId10" action="ppaction://hlinkfile"/>
              </a:rPr>
              <a:t>Değişim Katsayısı</a:t>
            </a:r>
            <a:endParaRPr lang="tr-TR" sz="2400" dirty="0" smtClean="0"/>
          </a:p>
          <a:p>
            <a:pPr algn="ctr"/>
            <a:endParaRPr lang="tr-TR" sz="2100" b="1" dirty="0" smtClean="0">
              <a:solidFill>
                <a:srgbClr val="00B0F0"/>
              </a:solidFill>
            </a:endParaRPr>
          </a:p>
          <a:p>
            <a:pPr algn="ctr"/>
            <a:r>
              <a:rPr lang="tr-TR" sz="3400" b="1" dirty="0">
                <a:latin typeface="Arial Narrow" pitchFamily="34" charset="0"/>
              </a:rPr>
              <a:t>  </a:t>
            </a:r>
          </a:p>
          <a:p>
            <a:pPr algn="ctr"/>
            <a:r>
              <a:rPr lang="tr-TR" b="1" dirty="0">
                <a:latin typeface="Arial Narrow" pitchFamily="34" charset="0"/>
              </a:rPr>
              <a:t> </a:t>
            </a:r>
          </a:p>
          <a:p>
            <a:pPr algn="ctr"/>
            <a:endParaRPr lang="tr-TR" u="sng" dirty="0">
              <a:solidFill>
                <a:schemeClr val="bg1"/>
              </a:solidFill>
            </a:endParaRPr>
          </a:p>
        </p:txBody>
      </p:sp>
      <p:pic>
        <p:nvPicPr>
          <p:cNvPr id="5" name="Picture 1"/>
          <p:cNvPicPr>
            <a:picLocks noChangeAspect="1" noChangeArrowheads="1"/>
          </p:cNvPicPr>
          <p:nvPr/>
        </p:nvPicPr>
        <p:blipFill>
          <a:blip r:embed="rId11"/>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8A61B3D6-26A3-43FF-91E4-273D7390AFE4}"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10</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graphicFrame>
        <p:nvGraphicFramePr>
          <p:cNvPr id="5" name="4 Tablo"/>
          <p:cNvGraphicFramePr>
            <a:graphicFrameLocks noGrp="1"/>
          </p:cNvGraphicFramePr>
          <p:nvPr/>
        </p:nvGraphicFramePr>
        <p:xfrm>
          <a:off x="1500166" y="1571612"/>
          <a:ext cx="6215107" cy="3359289"/>
        </p:xfrm>
        <a:graphic>
          <a:graphicData uri="http://schemas.openxmlformats.org/drawingml/2006/table">
            <a:tbl>
              <a:tblPr>
                <a:tableStyleId>{69C7853C-536D-4A76-A0AE-DD22124D55A5}</a:tableStyleId>
              </a:tblPr>
              <a:tblGrid>
                <a:gridCol w="1174275"/>
                <a:gridCol w="1076564"/>
                <a:gridCol w="1194341"/>
                <a:gridCol w="1358354"/>
                <a:gridCol w="1411573"/>
              </a:tblGrid>
              <a:tr h="714803">
                <a:tc>
                  <a:txBody>
                    <a:bodyPr/>
                    <a:lstStyle/>
                    <a:p>
                      <a:pPr>
                        <a:lnSpc>
                          <a:spcPct val="115000"/>
                        </a:lnSpc>
                        <a:spcAft>
                          <a:spcPts val="0"/>
                        </a:spcAft>
                      </a:pPr>
                      <a:r>
                        <a:rPr lang="tr-TR" sz="1100" dirty="0"/>
                        <a:t>SINIFLAR</a:t>
                      </a:r>
                      <a:endParaRPr lang="tr-TR" sz="1100" dirty="0">
                        <a:latin typeface="Calibri"/>
                        <a:ea typeface="Calibri"/>
                        <a:cs typeface="Times New Roman"/>
                      </a:endParaRPr>
                    </a:p>
                  </a:txBody>
                  <a:tcPr marL="68580" marR="68580" marT="0" marB="0"/>
                </a:tc>
                <a:tc>
                  <a:txBody>
                    <a:bodyPr/>
                    <a:lstStyle/>
                    <a:p>
                      <a:pPr>
                        <a:lnSpc>
                          <a:spcPct val="115000"/>
                        </a:lnSpc>
                        <a:spcAft>
                          <a:spcPts val="0"/>
                        </a:spcAft>
                      </a:pPr>
                      <a:r>
                        <a:rPr lang="tr-TR" sz="1100"/>
                        <a:t>FREKANS</a:t>
                      </a:r>
                    </a:p>
                    <a:p>
                      <a:pPr>
                        <a:lnSpc>
                          <a:spcPct val="115000"/>
                        </a:lnSpc>
                        <a:spcAft>
                          <a:spcPts val="0"/>
                        </a:spcAft>
                      </a:pPr>
                      <a:r>
                        <a:rPr lang="tr-TR" sz="1100"/>
                        <a:t>(f</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SINIF DEĞERİ (x</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p>
                    <a:p>
                      <a:pPr>
                        <a:lnSpc>
                          <a:spcPct val="115000"/>
                        </a:lnSpc>
                        <a:spcAft>
                          <a:spcPts val="0"/>
                        </a:spcAft>
                      </a:pPr>
                      <a:r>
                        <a:rPr lang="tr-TR" sz="1200" smtClean="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p>
                    <a:p>
                      <a:pPr>
                        <a:lnSpc>
                          <a:spcPct val="115000"/>
                        </a:lnSpc>
                        <a:spcAft>
                          <a:spcPts val="0"/>
                        </a:spcAft>
                      </a:pPr>
                      <a:r>
                        <a:rPr lang="tr-TR" sz="1200" smtClean="0"/>
                        <a:t>                   )</a:t>
                      </a:r>
                      <a:r>
                        <a:rPr lang="tr-TR" sz="1200" baseline="30000"/>
                        <a:t>2</a:t>
                      </a:r>
                      <a:endParaRPr lang="tr-TR" sz="1100">
                        <a:latin typeface="Calibri"/>
                        <a:ea typeface="Calibri"/>
                        <a:cs typeface="Times New Roman"/>
                      </a:endParaRPr>
                    </a:p>
                  </a:txBody>
                  <a:tcPr marL="68580" marR="68580" marT="0" marB="0"/>
                </a:tc>
              </a:tr>
              <a:tr h="282531">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r>
              <a:tr h="282531">
                <a:tc>
                  <a:txBody>
                    <a:bodyPr/>
                    <a:lstStyle/>
                    <a:p>
                      <a:pPr algn="ctr">
                        <a:lnSpc>
                          <a:spcPct val="115000"/>
                        </a:lnSpc>
                        <a:spcAft>
                          <a:spcPts val="0"/>
                        </a:spcAft>
                      </a:pPr>
                      <a:r>
                        <a:rPr lang="tr-TR" sz="1200"/>
                        <a:t>1</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5</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17</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-39,6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7840,8</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2</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28</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-28,6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817,96</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3</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7</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39</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-17,6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2168,32</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4</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29</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50</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-6,6</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1263,24</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5</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12</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61</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4,4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232,32</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6</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8</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72</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15,4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1897,28</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7</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11</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83</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26,4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7666,56</a:t>
                      </a:r>
                      <a:endParaRPr lang="tr-TR" sz="1200">
                        <a:latin typeface="Calibri"/>
                        <a:ea typeface="Calibri"/>
                        <a:cs typeface="Times New Roman"/>
                      </a:endParaRPr>
                    </a:p>
                  </a:txBody>
                  <a:tcPr marL="68580" marR="68580" marT="0" marB="0" anchor="b"/>
                </a:tc>
              </a:tr>
              <a:tr h="259928">
                <a:tc>
                  <a:txBody>
                    <a:bodyPr/>
                    <a:lstStyle/>
                    <a:p>
                      <a:pPr algn="ctr">
                        <a:lnSpc>
                          <a:spcPct val="115000"/>
                        </a:lnSpc>
                        <a:spcAft>
                          <a:spcPts val="0"/>
                        </a:spcAft>
                      </a:pPr>
                      <a:r>
                        <a:rPr lang="tr-TR" sz="1200"/>
                        <a:t>8</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2</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94</a:t>
                      </a:r>
                      <a:endParaRPr lang="tr-TR" sz="1200">
                        <a:latin typeface="Calibri"/>
                        <a:ea typeface="Calibri"/>
                        <a:cs typeface="Times New Roman"/>
                      </a:endParaRPr>
                    </a:p>
                  </a:txBody>
                  <a:tcPr marL="68580" marR="68580" marT="0" marB="0"/>
                </a:tc>
                <a:tc>
                  <a:txBody>
                    <a:bodyPr/>
                    <a:lstStyle/>
                    <a:p>
                      <a:pPr algn="ctr">
                        <a:lnSpc>
                          <a:spcPct val="115000"/>
                        </a:lnSpc>
                        <a:spcAft>
                          <a:spcPts val="0"/>
                        </a:spcAft>
                      </a:pPr>
                      <a:r>
                        <a:rPr lang="tr-TR" sz="1200"/>
                        <a:t>37,4</a:t>
                      </a:r>
                      <a:endParaRPr lang="tr-TR" sz="12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2797,52</a:t>
                      </a:r>
                      <a:endParaRPr lang="tr-TR" sz="1200">
                        <a:latin typeface="Calibri"/>
                        <a:ea typeface="Calibri"/>
                        <a:cs typeface="Times New Roman"/>
                      </a:endParaRPr>
                    </a:p>
                  </a:txBody>
                  <a:tcPr marL="68580" marR="68580" marT="0" marB="0" anchor="b"/>
                </a:tc>
              </a:tr>
              <a:tr h="259928">
                <a:tc>
                  <a:txBody>
                    <a:bodyPr/>
                    <a:lstStyle/>
                    <a:p>
                      <a:endParaRPr lang="tr-TR" sz="1100" dirty="0">
                        <a:latin typeface="Calibri"/>
                      </a:endParaRPr>
                    </a:p>
                  </a:txBody>
                  <a:tcPr marL="68580" marR="68580" marT="0" marB="0"/>
                </a:tc>
                <a:tc>
                  <a:txBody>
                    <a:bodyPr/>
                    <a:lstStyle/>
                    <a:p>
                      <a:pPr algn="ctr">
                        <a:lnSpc>
                          <a:spcPct val="115000"/>
                        </a:lnSpc>
                        <a:spcAft>
                          <a:spcPts val="0"/>
                        </a:spcAft>
                      </a:pPr>
                      <a:r>
                        <a:rPr lang="tr-TR" sz="1200" b="1"/>
                        <a:t>75</a:t>
                      </a:r>
                      <a:endParaRPr lang="tr-TR" sz="1100" b="1">
                        <a:latin typeface="Calibri"/>
                        <a:ea typeface="Calibri"/>
                        <a:cs typeface="Times New Roman"/>
                      </a:endParaRPr>
                    </a:p>
                  </a:txBody>
                  <a:tcPr marL="68580" marR="68580" marT="0" marB="0" anchor="b"/>
                </a:tc>
                <a:tc>
                  <a:txBody>
                    <a:bodyPr/>
                    <a:lstStyle/>
                    <a:p>
                      <a:endParaRPr lang="tr-TR" sz="1100" b="1">
                        <a:latin typeface="Calibri"/>
                      </a:endParaRPr>
                    </a:p>
                  </a:txBody>
                  <a:tcPr marL="68580" marR="68580" marT="0" marB="0"/>
                </a:tc>
                <a:tc>
                  <a:txBody>
                    <a:bodyPr/>
                    <a:lstStyle/>
                    <a:p>
                      <a:pPr algn="ctr">
                        <a:lnSpc>
                          <a:spcPct val="115000"/>
                        </a:lnSpc>
                        <a:spcAft>
                          <a:spcPts val="0"/>
                        </a:spcAft>
                      </a:pPr>
                      <a:endParaRPr lang="tr-TR" sz="1100" b="1">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b="1"/>
                        <a:t>24684</a:t>
                      </a:r>
                      <a:endParaRPr lang="tr-TR" sz="1100" b="1">
                        <a:latin typeface="Calibri"/>
                        <a:ea typeface="Calibri"/>
                        <a:cs typeface="Times New Roman"/>
                      </a:endParaRPr>
                    </a:p>
                  </a:txBody>
                  <a:tcPr marL="68580" marR="68580" marT="0" marB="0"/>
                </a:tc>
              </a:tr>
            </a:tbl>
          </a:graphicData>
        </a:graphic>
      </p:graphicFrame>
      <p:pic>
        <p:nvPicPr>
          <p:cNvPr id="29698"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72065" y="1844824"/>
            <a:ext cx="504825" cy="209550"/>
          </a:xfrm>
          <a:prstGeom prst="rect">
            <a:avLst/>
          </a:prstGeom>
          <a:noFill/>
        </p:spPr>
      </p:pic>
      <p:pic>
        <p:nvPicPr>
          <p:cNvPr id="2969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92307" y="1775420"/>
            <a:ext cx="647700" cy="209550"/>
          </a:xfrm>
          <a:prstGeom prst="rect">
            <a:avLst/>
          </a:prstGeom>
          <a:noFill/>
        </p:spPr>
      </p:pic>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699"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643042" y="5572140"/>
            <a:ext cx="5972175"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11</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2071678"/>
            <a:ext cx="5718102"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5"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4143380"/>
            <a:ext cx="2596161"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8" name="Rectangle 6"/>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86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9"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1472" y="5786454"/>
            <a:ext cx="6599510"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81" name="Rectangle 9"/>
          <p:cNvSpPr>
            <a:spLocks noChangeArrowheads="1"/>
          </p:cNvSpPr>
          <p:nvPr/>
        </p:nvSpPr>
        <p:spPr bwMode="auto">
          <a:xfrm>
            <a:off x="0" y="400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12</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Hata</a:t>
            </a:r>
            <a:endParaRPr lang="tr-TR" sz="2800">
              <a:latin typeface="Verdana" pitchFamily="34" charset="0"/>
              <a:ea typeface="Verdana" pitchFamily="34" charset="0"/>
              <a:cs typeface="Verdana" pitchFamily="34" charset="0"/>
            </a:endParaRP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4348" y="1357298"/>
            <a:ext cx="2024077" cy="1071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1472" y="3214686"/>
            <a:ext cx="5086386" cy="1000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869"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Değişken(Puan)</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13</a:t>
            </a:fld>
            <a:endParaRPr lang="tr-TR"/>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5785" y="1500174"/>
            <a:ext cx="2032613"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915" name="Rectangle 3"/>
          <p:cNvSpPr>
            <a:spLocks noChangeArrowheads="1"/>
          </p:cNvSpPr>
          <p:nvPr/>
        </p:nvSpPr>
        <p:spPr bwMode="auto">
          <a:xfrm>
            <a:off x="3357554" y="2143115"/>
            <a:ext cx="535785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 ile hesaplanır </a:t>
            </a:r>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14348" y="3214686"/>
            <a:ext cx="5693298"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8918"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14348" y="4857760"/>
            <a:ext cx="5690192"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Değişim Katsayısı</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14</a:t>
            </a:fld>
            <a:endParaRPr lang="tr-TR"/>
          </a:p>
        </p:txBody>
      </p:sp>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5786" y="1928802"/>
            <a:ext cx="2591527"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39" name="Rectangle 3"/>
          <p:cNvSpPr>
            <a:spLocks noChangeArrowheads="1"/>
          </p:cNvSpPr>
          <p:nvPr/>
        </p:nvSpPr>
        <p:spPr bwMode="auto">
          <a:xfrm>
            <a:off x="3929058" y="2428868"/>
            <a:ext cx="4357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 ile hesaplanabilir.</a:t>
            </a:r>
          </a:p>
        </p:txBody>
      </p:sp>
      <p:graphicFrame>
        <p:nvGraphicFramePr>
          <p:cNvPr id="7" name="6 Tablo"/>
          <p:cNvGraphicFramePr>
            <a:graphicFrameLocks noGrp="1"/>
          </p:cNvGraphicFramePr>
          <p:nvPr/>
        </p:nvGraphicFramePr>
        <p:xfrm>
          <a:off x="2000232" y="3143248"/>
          <a:ext cx="3643338" cy="2286016"/>
        </p:xfrm>
        <a:graphic>
          <a:graphicData uri="http://schemas.openxmlformats.org/drawingml/2006/table">
            <a:tbl>
              <a:tblPr>
                <a:tableStyleId>{69C7853C-536D-4A76-A0AE-DD22124D55A5}</a:tableStyleId>
              </a:tblPr>
              <a:tblGrid>
                <a:gridCol w="1756609"/>
                <a:gridCol w="1886729"/>
              </a:tblGrid>
              <a:tr h="229535">
                <a:tc>
                  <a:txBody>
                    <a:bodyPr/>
                    <a:lstStyle/>
                    <a:p>
                      <a:pPr algn="ctr">
                        <a:lnSpc>
                          <a:spcPct val="115000"/>
                        </a:lnSpc>
                        <a:spcAft>
                          <a:spcPts val="0"/>
                        </a:spcAft>
                      </a:pPr>
                      <a:r>
                        <a:rPr lang="tr-TR" sz="1200"/>
                        <a:t>Boy (X</a:t>
                      </a:r>
                      <a:r>
                        <a:rPr lang="tr-TR" sz="1200" baseline="-25000"/>
                        <a:t>i</a:t>
                      </a:r>
                      <a:r>
                        <a:rPr lang="tr-TR" sz="1200"/>
                        <a:t>)cm</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Ağırlık(Y</a:t>
                      </a:r>
                      <a:r>
                        <a:rPr lang="tr-TR" sz="1200" baseline="-25000"/>
                        <a:t>i</a:t>
                      </a:r>
                      <a:r>
                        <a:rPr lang="tr-TR" sz="1200"/>
                        <a:t>)kg</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150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50</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155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55</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160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60</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170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65</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180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70</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185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75</a:t>
                      </a:r>
                      <a:endParaRPr lang="tr-TR" sz="1100">
                        <a:latin typeface="Calibri"/>
                        <a:ea typeface="Calibri"/>
                        <a:cs typeface="Times New Roman"/>
                      </a:endParaRPr>
                    </a:p>
                  </a:txBody>
                  <a:tcPr marL="68580" marR="68580" marT="0" marB="0"/>
                </a:tc>
              </a:tr>
              <a:tr h="229535">
                <a:tc>
                  <a:txBody>
                    <a:bodyPr/>
                    <a:lstStyle/>
                    <a:p>
                      <a:pPr algn="ctr">
                        <a:lnSpc>
                          <a:spcPct val="115000"/>
                        </a:lnSpc>
                        <a:spcAft>
                          <a:spcPts val="0"/>
                        </a:spcAft>
                      </a:pPr>
                      <a:r>
                        <a:rPr lang="tr-TR" sz="1200"/>
                        <a:t>190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80</a:t>
                      </a:r>
                      <a:endParaRPr lang="tr-TR" sz="1100">
                        <a:latin typeface="Calibri"/>
                        <a:ea typeface="Calibri"/>
                        <a:cs typeface="Times New Roman"/>
                      </a:endParaRPr>
                    </a:p>
                  </a:txBody>
                  <a:tcPr marL="68580" marR="68580" marT="0" marB="0"/>
                </a:tc>
              </a:tr>
              <a:tr h="224868">
                <a:tc>
                  <a:txBody>
                    <a:bodyPr/>
                    <a:lstStyle/>
                    <a:p>
                      <a:pPr algn="ctr">
                        <a:lnSpc>
                          <a:spcPct val="115000"/>
                        </a:lnSpc>
                        <a:spcAft>
                          <a:spcPts val="0"/>
                        </a:spcAft>
                      </a:pPr>
                      <a:endParaRPr lang="tr-TR" sz="1100">
                        <a:latin typeface="Calibri"/>
                        <a:ea typeface="Calibri"/>
                        <a:cs typeface="Times New Roman"/>
                      </a:endParaRPr>
                    </a:p>
                  </a:txBody>
                  <a:tcPr marL="68580" marR="68580" marT="0" marB="0"/>
                </a:tc>
                <a:tc>
                  <a:txBody>
                    <a:bodyPr/>
                    <a:lstStyle/>
                    <a:p>
                      <a:pPr algn="ctr">
                        <a:lnSpc>
                          <a:spcPct val="115000"/>
                        </a:lnSpc>
                        <a:spcAft>
                          <a:spcPts val="0"/>
                        </a:spcAft>
                      </a:pPr>
                      <a:endParaRPr lang="tr-TR" sz="1100">
                        <a:latin typeface="Calibri"/>
                        <a:ea typeface="Calibri"/>
                        <a:cs typeface="Times New Roman"/>
                      </a:endParaRPr>
                    </a:p>
                  </a:txBody>
                  <a:tcPr marL="68580" marR="68580" marT="0" marB="0"/>
                </a:tc>
              </a:tr>
              <a:tr h="224868">
                <a:tc>
                  <a:txBody>
                    <a:bodyPr/>
                    <a:lstStyle/>
                    <a:p>
                      <a:pPr algn="ctr">
                        <a:lnSpc>
                          <a:spcPct val="115000"/>
                        </a:lnSpc>
                        <a:spcAft>
                          <a:spcPts val="0"/>
                        </a:spcAft>
                      </a:pPr>
                      <a:endParaRPr lang="tr-TR" sz="1100">
                        <a:latin typeface="Calibri"/>
                        <a:ea typeface="Calibri"/>
                        <a:cs typeface="Times New Roman"/>
                      </a:endParaRPr>
                    </a:p>
                  </a:txBody>
                  <a:tcPr marL="68580" marR="68580" marT="0" marB="0"/>
                </a:tc>
                <a:tc>
                  <a:txBody>
                    <a:bodyPr/>
                    <a:lstStyle/>
                    <a:p>
                      <a:pPr algn="ctr">
                        <a:lnSpc>
                          <a:spcPct val="115000"/>
                        </a:lnSpc>
                        <a:spcAft>
                          <a:spcPts val="0"/>
                        </a:spcAft>
                      </a:pPr>
                      <a:endParaRPr lang="tr-TR" sz="1100">
                        <a:latin typeface="Calibri"/>
                        <a:ea typeface="Calibri"/>
                        <a:cs typeface="Times New Roman"/>
                      </a:endParaRPr>
                    </a:p>
                  </a:txBody>
                  <a:tcPr marL="68580" marR="68580" marT="0" marB="0"/>
                </a:tc>
              </a:tr>
            </a:tbl>
          </a:graphicData>
        </a:graphic>
      </p:graphicFrame>
      <p:pic>
        <p:nvPicPr>
          <p:cNvPr id="39943"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428860" y="5000636"/>
            <a:ext cx="781050" cy="209550"/>
          </a:xfrm>
          <a:prstGeom prst="rect">
            <a:avLst/>
          </a:prstGeom>
          <a:noFill/>
        </p:spPr>
      </p:pic>
      <p:pic>
        <p:nvPicPr>
          <p:cNvPr id="39942"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429124" y="5000636"/>
            <a:ext cx="647700" cy="209550"/>
          </a:xfrm>
          <a:prstGeom prst="rect">
            <a:avLst/>
          </a:prstGeom>
          <a:noFill/>
        </p:spPr>
      </p:pic>
      <p:pic>
        <p:nvPicPr>
          <p:cNvPr id="39941" name="Picture 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285984" y="5214950"/>
            <a:ext cx="1019175" cy="209550"/>
          </a:xfrm>
          <a:prstGeom prst="rect">
            <a:avLst/>
          </a:prstGeom>
          <a:noFill/>
        </p:spPr>
      </p:pic>
      <p:pic>
        <p:nvPicPr>
          <p:cNvPr id="39940" name="Picture 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429124" y="5214950"/>
            <a:ext cx="647700" cy="209550"/>
          </a:xfrm>
          <a:prstGeom prst="rect">
            <a:avLst/>
          </a:prstGeom>
          <a:noFill/>
        </p:spPr>
      </p:pic>
      <p:sp>
        <p:nvSpPr>
          <p:cNvPr id="3994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4" name="Picture 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00034" y="5857892"/>
            <a:ext cx="3457575" cy="61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6" name="Rectangle 10"/>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47" name="Picture 1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786314" y="5857892"/>
            <a:ext cx="3390900" cy="61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949" name="Rectangle 13"/>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Excel’de DG hesabı</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15</a:t>
            </a:fld>
            <a:endParaRPr lang="tr-TR"/>
          </a:p>
        </p:txBody>
      </p:sp>
      <p:pic>
        <p:nvPicPr>
          <p:cNvPr id="43011" name="Picture 3"/>
          <p:cNvPicPr>
            <a:picLocks noChangeAspect="1" noChangeArrowheads="1"/>
          </p:cNvPicPr>
          <p:nvPr/>
        </p:nvPicPr>
        <p:blipFill>
          <a:blip r:embed="rId3"/>
          <a:srcRect/>
          <a:stretch>
            <a:fillRect/>
          </a:stretch>
        </p:blipFill>
        <p:spPr bwMode="auto">
          <a:xfrm>
            <a:off x="1428728" y="1862137"/>
            <a:ext cx="5786478" cy="4654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16</a:t>
            </a:fld>
            <a:endParaRPr lang="tr-TR"/>
          </a:p>
        </p:txBody>
      </p:sp>
      <p:sp>
        <p:nvSpPr>
          <p:cNvPr id="4" name="1 Başlık"/>
          <p:cNvSpPr txBox="1">
            <a:spLocks/>
          </p:cNvSpPr>
          <p:nvPr/>
        </p:nvSpPr>
        <p:spPr>
          <a:xfrm>
            <a:off x="609600" y="426720"/>
            <a:ext cx="7470648"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OS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4034" name="Picture 2"/>
          <p:cNvPicPr>
            <a:picLocks noChangeAspect="1" noChangeArrowheads="1"/>
          </p:cNvPicPr>
          <p:nvPr/>
        </p:nvPicPr>
        <p:blipFill>
          <a:blip r:embed="rId2"/>
          <a:srcRect/>
          <a:stretch>
            <a:fillRect/>
          </a:stretch>
        </p:blipFill>
        <p:spPr bwMode="auto">
          <a:xfrm>
            <a:off x="1571604" y="1500174"/>
            <a:ext cx="6100783" cy="4861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8A61B3D6-26A3-43FF-91E4-273D7390AFE4}" type="slidenum">
              <a:rPr lang="tr-TR" smtClean="0"/>
              <a:pPr/>
              <a:t>17</a:t>
            </a:fld>
            <a:endParaRPr lang="tr-TR"/>
          </a:p>
        </p:txBody>
      </p:sp>
      <p:sp>
        <p:nvSpPr>
          <p:cNvPr id="3" name="1 Başlık"/>
          <p:cNvSpPr txBox="1">
            <a:spLocks/>
          </p:cNvSpPr>
          <p:nvPr/>
        </p:nvSpPr>
        <p:spPr>
          <a:xfrm>
            <a:off x="457200" y="274320"/>
            <a:ext cx="7470648"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OS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6082" name="Picture 2"/>
          <p:cNvPicPr>
            <a:picLocks noChangeAspect="1" noChangeArrowheads="1"/>
          </p:cNvPicPr>
          <p:nvPr/>
        </p:nvPicPr>
        <p:blipFill>
          <a:blip r:embed="rId2"/>
          <a:srcRect/>
          <a:stretch>
            <a:fillRect/>
          </a:stretch>
        </p:blipFill>
        <p:spPr bwMode="auto">
          <a:xfrm>
            <a:off x="2109788" y="1557338"/>
            <a:ext cx="4924425" cy="374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18</a:t>
            </a:fld>
            <a:endParaRPr lang="tr-TR"/>
          </a:p>
        </p:txBody>
      </p:sp>
      <p:sp>
        <p:nvSpPr>
          <p:cNvPr id="4" name="1 Başlık"/>
          <p:cNvSpPr txBox="1">
            <a:spLocks/>
          </p:cNvSpPr>
          <p:nvPr/>
        </p:nvSpPr>
        <p:spPr>
          <a:xfrm>
            <a:off x="609600" y="426720"/>
            <a:ext cx="7470648" cy="11430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sym typeface="Symbol"/>
              </a:rPr>
              <a:t></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5059" name="Picture 3"/>
          <p:cNvPicPr>
            <a:picLocks noChangeAspect="1" noChangeArrowheads="1"/>
          </p:cNvPicPr>
          <p:nvPr/>
        </p:nvPicPr>
        <p:blipFill>
          <a:blip r:embed="rId2"/>
          <a:srcRect/>
          <a:stretch>
            <a:fillRect/>
          </a:stretch>
        </p:blipFill>
        <p:spPr bwMode="auto">
          <a:xfrm>
            <a:off x="1571604" y="1428736"/>
            <a:ext cx="6500858" cy="46529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19</a:t>
            </a:fld>
            <a:endParaRPr lang="tr-TR"/>
          </a:p>
        </p:txBody>
      </p:sp>
      <p:sp>
        <p:nvSpPr>
          <p:cNvPr id="4" name="1 Başlık"/>
          <p:cNvSpPr txBox="1">
            <a:spLocks noGrp="1"/>
          </p:cNvSpPr>
          <p:nvPr>
            <p:ph type="title"/>
          </p:nvPr>
        </p:nvSpPr>
        <p:spPr>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sym typeface="Symbol"/>
              </a:rPr>
              <a:t></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7106" name="Picture 2"/>
          <p:cNvPicPr>
            <a:picLocks noChangeAspect="1" noChangeArrowheads="1"/>
          </p:cNvPicPr>
          <p:nvPr/>
        </p:nvPicPr>
        <p:blipFill>
          <a:blip r:embed="rId2"/>
          <a:srcRect/>
          <a:stretch>
            <a:fillRect/>
          </a:stretch>
        </p:blipFill>
        <p:spPr bwMode="auto">
          <a:xfrm>
            <a:off x="1500166" y="1357298"/>
            <a:ext cx="6429420" cy="5187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b="1" smtClean="0">
                <a:latin typeface="Verdana" pitchFamily="34" charset="0"/>
                <a:ea typeface="Verdana" pitchFamily="34" charset="0"/>
                <a:cs typeface="Verdana" pitchFamily="34" charset="0"/>
              </a:rPr>
              <a:t>DAĞILIŞ ÖLÇÜLERİ</a:t>
            </a:r>
            <a:br>
              <a:rPr lang="tr-TR" sz="2800" b="1" smtClean="0">
                <a:latin typeface="Verdana" pitchFamily="34" charset="0"/>
                <a:ea typeface="Verdana" pitchFamily="34" charset="0"/>
                <a:cs typeface="Verdana" pitchFamily="34" charset="0"/>
              </a:rPr>
            </a:br>
            <a:endParaRPr lang="tr-TR" sz="2800">
              <a:latin typeface="Verdana" pitchFamily="34" charset="0"/>
              <a:ea typeface="Verdana" pitchFamily="34" charset="0"/>
              <a:cs typeface="Verdana" pitchFamily="34" charset="0"/>
            </a:endParaRPr>
          </a:p>
        </p:txBody>
      </p:sp>
      <p:sp>
        <p:nvSpPr>
          <p:cNvPr id="4" name="3 Slayt Numarası Yer Tutucusu"/>
          <p:cNvSpPr>
            <a:spLocks noGrp="1"/>
          </p:cNvSpPr>
          <p:nvPr>
            <p:ph type="sldNum" sz="quarter" idx="12"/>
          </p:nvPr>
        </p:nvSpPr>
        <p:spPr/>
        <p:txBody>
          <a:bodyPr/>
          <a:lstStyle/>
          <a:p>
            <a:fld id="{8A61B3D6-26A3-43FF-91E4-273D7390AFE4}" type="slidenum">
              <a:rPr lang="tr-TR" smtClean="0"/>
              <a:pPr/>
              <a:t>2</a:t>
            </a:fld>
            <a:endParaRPr lang="tr-TR"/>
          </a:p>
        </p:txBody>
      </p:sp>
      <p:pic>
        <p:nvPicPr>
          <p:cNvPr id="5" name="4 Resim"/>
          <p:cNvPicPr/>
          <p:nvPr/>
        </p:nvPicPr>
        <p:blipFill>
          <a:blip r:embed="rId3"/>
          <a:srcRect/>
          <a:stretch>
            <a:fillRect/>
          </a:stretch>
        </p:blipFill>
        <p:spPr bwMode="auto">
          <a:xfrm>
            <a:off x="1500166" y="1714488"/>
            <a:ext cx="6309384" cy="3230420"/>
          </a:xfrm>
          <a:prstGeom prst="rect">
            <a:avLst/>
          </a:prstGeom>
          <a:noFill/>
          <a:ln w="9525">
            <a:noFill/>
            <a:miter lim="800000"/>
            <a:headEnd/>
            <a:tailEnd/>
          </a:ln>
        </p:spPr>
      </p:pic>
      <p:sp>
        <p:nvSpPr>
          <p:cNvPr id="6" name="5 Dikdörtgen"/>
          <p:cNvSpPr/>
          <p:nvPr/>
        </p:nvSpPr>
        <p:spPr>
          <a:xfrm>
            <a:off x="571472" y="5357826"/>
            <a:ext cx="8143932" cy="646331"/>
          </a:xfrm>
          <a:prstGeom prst="rect">
            <a:avLst/>
          </a:prstGeom>
        </p:spPr>
        <p:txBody>
          <a:bodyPr wrap="square">
            <a:spAutoFit/>
          </a:bodyPr>
          <a:lstStyle/>
          <a:p>
            <a:r>
              <a:rPr lang="tr-TR" smtClean="0">
                <a:latin typeface="Verdana" pitchFamily="34" charset="0"/>
                <a:ea typeface="Verdana" pitchFamily="34" charset="0"/>
                <a:cs typeface="Verdana" pitchFamily="34" charset="0"/>
              </a:rPr>
              <a:t>Ortalamaları ve birim sayıları eşit olduğu halde, gözlem değerleri çok farklı olabilir</a:t>
            </a:r>
            <a:endParaRPr lang="tr-TR">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20</a:t>
            </a:fld>
            <a:endParaRPr lang="tr-TR"/>
          </a:p>
        </p:txBody>
      </p:sp>
      <p:sp>
        <p:nvSpPr>
          <p:cNvPr id="5" name="1 Başlık"/>
          <p:cNvSpPr txBox="1">
            <a:spLocks noGrp="1"/>
          </p:cNvSpPr>
          <p:nvPr>
            <p:ph type="title"/>
          </p:nvPr>
        </p:nvSpPr>
        <p:spPr>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Excel’de </a:t>
            </a:r>
            <a:r>
              <a:rPr lang="tr-TR" sz="2800" smtClean="0">
                <a:latin typeface="Verdana" pitchFamily="34" charset="0"/>
                <a:ea typeface="Verdana" pitchFamily="34" charset="0"/>
                <a:cs typeface="Verdana" pitchFamily="34" charset="0"/>
                <a:sym typeface="Symbol"/>
              </a:rPr>
              <a:t>SH</a:t>
            </a:r>
            <a:r>
              <a:rPr kumimoji="0" lang="tr-TR" sz="2800" b="0" i="0" u="none" strike="noStrike" kern="1200" cap="none" spc="0" normalizeH="0" baseline="0" noProof="0" smtClean="0">
                <a:ln>
                  <a:noFill/>
                </a:ln>
                <a:solidFill>
                  <a:schemeClr val="tx1"/>
                </a:solidFill>
                <a:effectLst/>
                <a:uLnTx/>
                <a:uFillTx/>
                <a:latin typeface="Verdana" pitchFamily="34" charset="0"/>
                <a:ea typeface="Verdana" pitchFamily="34" charset="0"/>
                <a:cs typeface="Verdana" pitchFamily="34" charset="0"/>
              </a:rPr>
              <a:t> hesabı</a:t>
            </a:r>
            <a:endParaRPr kumimoji="0" lang="tr-TR" sz="2800" b="0" i="0" u="none" strike="noStrike" kern="1200" cap="none" spc="0" normalizeH="0" baseline="0" noProof="0">
              <a:ln>
                <a:noFill/>
              </a:ln>
              <a:solidFill>
                <a:schemeClr val="tx1"/>
              </a:solidFill>
              <a:effectLst/>
              <a:uLnTx/>
              <a:uFillTx/>
              <a:latin typeface="Verdana" pitchFamily="34" charset="0"/>
              <a:ea typeface="Verdana" pitchFamily="34" charset="0"/>
              <a:cs typeface="Verdana" pitchFamily="34" charset="0"/>
            </a:endParaRPr>
          </a:p>
        </p:txBody>
      </p:sp>
      <p:pic>
        <p:nvPicPr>
          <p:cNvPr id="48131" name="Picture 3"/>
          <p:cNvPicPr>
            <a:picLocks noChangeAspect="1" noChangeArrowheads="1"/>
          </p:cNvPicPr>
          <p:nvPr/>
        </p:nvPicPr>
        <p:blipFill>
          <a:blip r:embed="rId3"/>
          <a:srcRect/>
          <a:stretch>
            <a:fillRect/>
          </a:stretch>
        </p:blipFill>
        <p:spPr bwMode="auto">
          <a:xfrm>
            <a:off x="1142976" y="1285860"/>
            <a:ext cx="7104063" cy="534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8A61B3D6-26A3-43FF-91E4-273D7390AFE4}" type="slidenum">
              <a:rPr lang="tr-TR" smtClean="0"/>
              <a:pPr/>
              <a:t>21</a:t>
            </a:fld>
            <a:endParaRPr lang="tr-TR"/>
          </a:p>
        </p:txBody>
      </p:sp>
      <p:sp>
        <p:nvSpPr>
          <p:cNvPr id="40961" name="Rectangle 1"/>
          <p:cNvSpPr>
            <a:spLocks noChangeArrowheads="1"/>
          </p:cNvSpPr>
          <p:nvPr/>
        </p:nvSpPr>
        <p:spPr bwMode="auto">
          <a:xfrm>
            <a:off x="214282" y="1428736"/>
            <a:ext cx="864399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1" i="0" u="none" strike="noStrike" cap="none" normalizeH="0" baseline="0" smtClean="0" bmk="_Toc221548481">
                <a:ln>
                  <a:noFill/>
                </a:ln>
                <a:solidFill>
                  <a:srgbClr val="20C8F7"/>
                </a:solidFill>
                <a:effectLst/>
                <a:latin typeface="Verdana" pitchFamily="34" charset="0"/>
                <a:ea typeface="Verdana" pitchFamily="34" charset="0"/>
                <a:cs typeface="Verdana" pitchFamily="34" charset="0"/>
              </a:rPr>
              <a:t>Kaynaklar</a:t>
            </a:r>
            <a:endParaRPr kumimoji="0" lang="tr-TR"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no:74,Adana,1997.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İstranbul,1999.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b="1" smtClean="0">
                <a:latin typeface="Verdana" pitchFamily="34" charset="0"/>
                <a:ea typeface="Verdana" pitchFamily="34" charset="0"/>
                <a:cs typeface="Verdana" pitchFamily="34" charset="0"/>
              </a:rPr>
              <a:t>DAĞILIŞ ÖLÇÜLERİ</a:t>
            </a:r>
            <a:endParaRPr lang="tr-TR" sz="2800"/>
          </a:p>
        </p:txBody>
      </p:sp>
      <p:sp>
        <p:nvSpPr>
          <p:cNvPr id="4" name="3 Slayt Numarası Yer Tutucusu"/>
          <p:cNvSpPr>
            <a:spLocks noGrp="1"/>
          </p:cNvSpPr>
          <p:nvPr>
            <p:ph type="sldNum" sz="quarter" idx="12"/>
          </p:nvPr>
        </p:nvSpPr>
        <p:spPr/>
        <p:txBody>
          <a:bodyPr/>
          <a:lstStyle/>
          <a:p>
            <a:fld id="{8A61B3D6-26A3-43FF-91E4-273D7390AFE4}" type="slidenum">
              <a:rPr lang="tr-TR" smtClean="0"/>
              <a:pPr/>
              <a:t>3</a:t>
            </a:fld>
            <a:endParaRPr lang="tr-T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8595" y="2428868"/>
            <a:ext cx="2128709"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86050" y="2428868"/>
            <a:ext cx="1841152" cy="500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27" name="Rectangle 3"/>
          <p:cNvSpPr>
            <a:spLocks noChangeArrowheads="1"/>
          </p:cNvSpPr>
          <p:nvPr/>
        </p:nvSpPr>
        <p:spPr bwMode="auto">
          <a:xfrm>
            <a:off x="214282" y="1643050"/>
            <a:ext cx="800988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X={48,49,50,51,52} ve Y={12,18,42,80,98} ayrı gözlemler olsun.</a:t>
            </a:r>
          </a:p>
        </p:txBody>
      </p:sp>
      <p:sp>
        <p:nvSpPr>
          <p:cNvPr id="1028" name="Rectangle 4"/>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428596" y="3714752"/>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Dağılma ölçülerini 2 grupta inceleyebiliriz:</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Mutlak Dağılım Ölçüleri</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Değişim Aralığı</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Ortalama sapma</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Standart sapma ve varyans</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Standart Hata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Nispi Dağılım Ölçüleri</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Standart değişken(Puan)</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Değişim katsayısı</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Değişim Aralığı(Değişim Genişliği)</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4</a:t>
            </a:fld>
            <a:endParaRPr lang="tr-TR"/>
          </a:p>
        </p:txBody>
      </p:sp>
      <p:sp>
        <p:nvSpPr>
          <p:cNvPr id="20481" name="Rectangle 1"/>
          <p:cNvSpPr>
            <a:spLocks noChangeArrowheads="1"/>
          </p:cNvSpPr>
          <p:nvPr/>
        </p:nvSpPr>
        <p:spPr bwMode="auto">
          <a:xfrm>
            <a:off x="571472" y="1928802"/>
            <a:ext cx="535781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DA=X</a:t>
            </a:r>
            <a:r>
              <a:rPr kumimoji="0" lang="tr-TR" sz="2000" b="0" i="0" u="none" strike="noStrike" cap="none" normalizeH="0" baseline="-30000" smtClean="0">
                <a:ln>
                  <a:noFill/>
                </a:ln>
                <a:solidFill>
                  <a:schemeClr val="tx1"/>
                </a:solidFill>
                <a:effectLst/>
                <a:latin typeface="Verdana" pitchFamily="34" charset="0"/>
                <a:ea typeface="Calibri" pitchFamily="34" charset="0"/>
                <a:cs typeface="Times New Roman" pitchFamily="18" charset="0"/>
              </a:rPr>
              <a:t>mak</a:t>
            </a:r>
            <a:r>
              <a:rPr kumimoji="0" lang="tr-TR" sz="20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-X</a:t>
            </a:r>
            <a:r>
              <a:rPr kumimoji="0" lang="tr-TR" sz="2000" b="0" i="0" u="none" strike="noStrike" cap="none" normalizeH="0" baseline="-30000" smtClean="0">
                <a:ln>
                  <a:noFill/>
                </a:ln>
                <a:solidFill>
                  <a:schemeClr val="tx1"/>
                </a:solidFill>
                <a:effectLst/>
                <a:latin typeface="Verdana" pitchFamily="34" charset="0"/>
                <a:ea typeface="Calibri" pitchFamily="34" charset="0"/>
                <a:cs typeface="Times New Roman" pitchFamily="18" charset="0"/>
              </a:rPr>
              <a:t>min</a:t>
            </a:r>
            <a:r>
              <a:rPr kumimoji="0" lang="tr-TR" sz="20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olarak hesaplanabilir.</a:t>
            </a:r>
            <a:endParaRPr kumimoji="0" lang="tr-TR" sz="2000" b="0" i="0" u="none" strike="noStrike" cap="none" normalizeH="0" baseline="0" smtClean="0">
              <a:ln>
                <a:noFill/>
              </a:ln>
              <a:solidFill>
                <a:schemeClr val="tx1"/>
              </a:solidFill>
              <a:effectLst/>
              <a:latin typeface="Arial" pitchFamily="34" charset="0"/>
              <a:cs typeface="Arial" pitchFamily="34" charset="0"/>
            </a:endParaRPr>
          </a:p>
        </p:txBody>
      </p:sp>
      <p:sp>
        <p:nvSpPr>
          <p:cNvPr id="20483" name="Rectangle 3"/>
          <p:cNvSpPr>
            <a:spLocks noChangeArrowheads="1"/>
          </p:cNvSpPr>
          <p:nvPr/>
        </p:nvSpPr>
        <p:spPr bwMode="auto">
          <a:xfrm>
            <a:off x="285720" y="3000372"/>
            <a:ext cx="828680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X={48,49,50,51,52} ve Y={12,18,42,80,98} için</a:t>
            </a:r>
          </a:p>
          <a:p>
            <a:pPr marL="0" marR="0" lvl="0" indent="0" algn="just" defTabSz="914400" rtl="0" eaLnBrk="1" fontAlgn="base" latinLnBrk="0" hangingPunct="1">
              <a:lnSpc>
                <a:spcPct val="100000"/>
              </a:lnSpc>
              <a:spcBef>
                <a:spcPct val="0"/>
              </a:spcBef>
              <a:spcAft>
                <a:spcPct val="0"/>
              </a:spcAft>
              <a:buClrTx/>
              <a:buSzTx/>
              <a:buFontTx/>
              <a:buNone/>
              <a:tabLst/>
            </a:pPr>
            <a:endParaRPr lang="tr-TR" smtClean="0">
              <a:latin typeface="Verdana" pitchFamily="34" charset="0"/>
              <a:ea typeface="Verdana" pitchFamily="34" charset="0"/>
              <a:cs typeface="Verdana"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DA</a:t>
            </a:r>
            <a:r>
              <a:rPr kumimoji="0" lang="tr-TR" b="0" i="0" u="none" strike="noStrike" cap="none" normalizeH="0" baseline="-30000" smtClean="0">
                <a:ln>
                  <a:noFill/>
                </a:ln>
                <a:solidFill>
                  <a:schemeClr val="tx1"/>
                </a:solidFill>
                <a:effectLst/>
                <a:latin typeface="Verdana" pitchFamily="34" charset="0"/>
                <a:ea typeface="Verdana" pitchFamily="34" charset="0"/>
                <a:cs typeface="Verdana" pitchFamily="34" charset="0"/>
              </a:rPr>
              <a:t>X </a:t>
            </a: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=52-48=4   DA</a:t>
            </a:r>
            <a:r>
              <a:rPr kumimoji="0" lang="tr-TR" b="0" i="0" u="none" strike="noStrike" cap="none" normalizeH="0" baseline="-30000" smtClean="0">
                <a:ln>
                  <a:noFill/>
                </a:ln>
                <a:solidFill>
                  <a:schemeClr val="tx1"/>
                </a:solidFill>
                <a:effectLst/>
                <a:latin typeface="Verdana" pitchFamily="34" charset="0"/>
                <a:ea typeface="Verdana" pitchFamily="34" charset="0"/>
                <a:cs typeface="Verdana" pitchFamily="34" charset="0"/>
              </a:rPr>
              <a:t>Y</a:t>
            </a: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=98-12=86 dır.</a:t>
            </a:r>
            <a:r>
              <a:rPr kumimoji="0" lang="tr-TR" b="0" i="0" u="none" strike="noStrike" cap="none" normalizeH="0" baseline="-30000" smtClean="0">
                <a:ln>
                  <a:noFill/>
                </a:ln>
                <a:solidFill>
                  <a:schemeClr val="tx1"/>
                </a:solidFill>
                <a:effectLst/>
                <a:latin typeface="Verdana" pitchFamily="34" charset="0"/>
                <a:ea typeface="Verdana" pitchFamily="34" charset="0"/>
                <a:cs typeface="Verdana" pitchFamily="34" charset="0"/>
              </a:rPr>
              <a:t> </a:t>
            </a: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Ortalama Sapma</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5</a:t>
            </a:fld>
            <a:endParaRPr lang="tr-TR"/>
          </a:p>
        </p:txBody>
      </p:sp>
      <p:pic>
        <p:nvPicPr>
          <p:cNvPr id="2253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20" y="2786058"/>
            <a:ext cx="2202672"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529"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28596" y="5072074"/>
            <a:ext cx="2507474"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531" name="Rectangle 3"/>
          <p:cNvSpPr>
            <a:spLocks noChangeArrowheads="1"/>
          </p:cNvSpPr>
          <p:nvPr/>
        </p:nvSpPr>
        <p:spPr bwMode="auto">
          <a:xfrm>
            <a:off x="214282" y="2143116"/>
            <a:ext cx="642942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Sınıflandırılmamış veriler için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22532" name="Rectangle 4"/>
          <p:cNvSpPr>
            <a:spLocks noChangeArrowheads="1"/>
          </p:cNvSpPr>
          <p:nvPr/>
        </p:nvSpPr>
        <p:spPr bwMode="auto">
          <a:xfrm>
            <a:off x="214283" y="4143380"/>
            <a:ext cx="89297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formülüyle hesaplanırken, sınıflandırılmış veriler için ise aşağıdaki formül kullanılır.</a:t>
            </a:r>
          </a:p>
        </p:txBody>
      </p:sp>
      <p:pic>
        <p:nvPicPr>
          <p:cNvPr id="2253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419100" cy="190500"/>
          </a:xfrm>
          <a:prstGeom prst="rect">
            <a:avLst/>
          </a:prstGeom>
          <a:noFill/>
        </p:spPr>
      </p:pic>
      <p:pic>
        <p:nvPicPr>
          <p:cNvPr id="22534" name="Picture 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0"/>
            <a:ext cx="542925" cy="209550"/>
          </a:xfrm>
          <a:prstGeom prst="rect">
            <a:avLst/>
          </a:prstGeom>
          <a:noFill/>
        </p:spPr>
      </p:pic>
      <p:pic>
        <p:nvPicPr>
          <p:cNvPr id="22533" name="Picture 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0" y="0"/>
            <a:ext cx="609600" cy="2095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Ortalama Sapma</a:t>
            </a:r>
            <a:endParaRPr lang="tr-TR" sz="2800"/>
          </a:p>
        </p:txBody>
      </p:sp>
      <p:sp>
        <p:nvSpPr>
          <p:cNvPr id="3" name="2 Slayt Numarası Yer Tutucusu"/>
          <p:cNvSpPr>
            <a:spLocks noGrp="1"/>
          </p:cNvSpPr>
          <p:nvPr>
            <p:ph type="sldNum" sz="quarter" idx="11"/>
          </p:nvPr>
        </p:nvSpPr>
        <p:spPr/>
        <p:txBody>
          <a:bodyPr/>
          <a:lstStyle/>
          <a:p>
            <a:fld id="{8A61B3D6-26A3-43FF-91E4-273D7390AFE4}" type="slidenum">
              <a:rPr lang="tr-TR" smtClean="0"/>
              <a:pPr/>
              <a:t>6</a:t>
            </a:fld>
            <a:endParaRPr lang="tr-TR"/>
          </a:p>
        </p:txBody>
      </p:sp>
      <p:graphicFrame>
        <p:nvGraphicFramePr>
          <p:cNvPr id="4" name="3 Tablo"/>
          <p:cNvGraphicFramePr>
            <a:graphicFrameLocks noGrp="1"/>
          </p:cNvGraphicFramePr>
          <p:nvPr/>
        </p:nvGraphicFramePr>
        <p:xfrm>
          <a:off x="1142976" y="1632577"/>
          <a:ext cx="6353834" cy="4153876"/>
        </p:xfrm>
        <a:graphic>
          <a:graphicData uri="http://schemas.openxmlformats.org/drawingml/2006/table">
            <a:tbl>
              <a:tblPr>
                <a:tableStyleId>{69C7853C-536D-4A76-A0AE-DD22124D55A5}</a:tableStyleId>
              </a:tblPr>
              <a:tblGrid>
                <a:gridCol w="2117485"/>
                <a:gridCol w="1867801"/>
                <a:gridCol w="2368548"/>
              </a:tblGrid>
              <a:tr h="486307">
                <a:tc>
                  <a:txBody>
                    <a:bodyPr/>
                    <a:lstStyle/>
                    <a:p>
                      <a:pPr algn="just">
                        <a:lnSpc>
                          <a:spcPct val="115000"/>
                        </a:lnSpc>
                        <a:spcAft>
                          <a:spcPts val="0"/>
                        </a:spcAft>
                      </a:pPr>
                      <a:r>
                        <a:rPr lang="tr-TR" sz="1200"/>
                        <a:t>Gözlem</a:t>
                      </a:r>
                      <a:endParaRPr lang="tr-TR" sz="1100"/>
                    </a:p>
                    <a:p>
                      <a:pPr algn="just">
                        <a:lnSpc>
                          <a:spcPct val="115000"/>
                        </a:lnSpc>
                        <a:spcAft>
                          <a:spcPts val="0"/>
                        </a:spcAft>
                      </a:pPr>
                      <a:r>
                        <a:rPr lang="tr-TR" sz="1200"/>
                        <a:t>(X</a:t>
                      </a:r>
                      <a:r>
                        <a:rPr lang="tr-TR" sz="1200" baseline="-25000"/>
                        <a:t>i</a:t>
                      </a:r>
                      <a:r>
                        <a:rPr lang="tr-TR" sz="1200"/>
                        <a:t>)</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200"/>
                        <a:t>Sapma </a:t>
                      </a:r>
                      <a:r>
                        <a:rPr lang="tr-TR" sz="1200" smtClean="0"/>
                        <a:t>değerleri </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200"/>
                        <a:t>Mutlak Sapma Değerleri</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26</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-6,73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6,73</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24</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-8,73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8,73</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35</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2,27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2,27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45</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12,3</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1,27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-5,73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5,73</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28</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4,73</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29</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-3,73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3,73</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36</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3,27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0,27</a:t>
                      </a:r>
                      <a:endParaRPr lang="tr-TR" sz="1100">
                        <a:latin typeface="Calibri"/>
                        <a:ea typeface="Calibri"/>
                        <a:cs typeface="Times New Roman"/>
                      </a:endParaRPr>
                    </a:p>
                  </a:txBody>
                  <a:tcPr marL="68580" marR="68580" marT="0" marB="0"/>
                </a:tc>
              </a:tr>
              <a:tr h="222891">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4,27</a:t>
                      </a:r>
                      <a:endParaRPr lang="tr-TR" sz="1100">
                        <a:latin typeface="Calibri"/>
                        <a:ea typeface="Calibri"/>
                        <a:cs typeface="Times New Roman"/>
                      </a:endParaRPr>
                    </a:p>
                  </a:txBody>
                  <a:tcPr marL="68580" marR="68580" marT="0" marB="0"/>
                </a:tc>
              </a:tr>
              <a:tr h="324204">
                <a:tc>
                  <a:txBody>
                    <a:bodyPr/>
                    <a:lstStyle/>
                    <a:p>
                      <a:pPr algn="ctr">
                        <a:lnSpc>
                          <a:spcPct val="115000"/>
                        </a:lnSpc>
                        <a:spcAft>
                          <a:spcPts val="0"/>
                        </a:spcAft>
                      </a:pPr>
                      <a:r>
                        <a:rPr lang="tr-TR" sz="1600">
                          <a:sym typeface="Symbol"/>
                        </a:rPr>
                        <a:t></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600"/>
                        <a:t>0</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600"/>
                        <a:t>59,33</a:t>
                      </a:r>
                      <a:endParaRPr lang="tr-TR" sz="1100">
                        <a:latin typeface="Calibri"/>
                        <a:ea typeface="Calibri"/>
                        <a:cs typeface="Times New Roman"/>
                      </a:endParaRPr>
                    </a:p>
                  </a:txBody>
                  <a:tcPr marL="68580" marR="68580" marT="0" marB="0"/>
                </a:tc>
              </a:tr>
            </a:tbl>
          </a:graphicData>
        </a:graphic>
      </p:graphicFrame>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7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6000768"/>
            <a:ext cx="1952625" cy="600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8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5857892"/>
            <a:ext cx="285750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583" name="Rectangle 7"/>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200525" algn="l"/>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58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4"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15140" y="1857364"/>
            <a:ext cx="533400" cy="209550"/>
          </a:xfrm>
          <a:prstGeom prst="rect">
            <a:avLst/>
          </a:prstGeom>
          <a:noFill/>
        </p:spPr>
      </p:pic>
      <p:sp>
        <p:nvSpPr>
          <p:cNvPr id="2458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586"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500562" y="1857364"/>
            <a:ext cx="504825" cy="209550"/>
          </a:xfrm>
          <a:prstGeom prst="rect">
            <a:avLst/>
          </a:prstGeom>
          <a:noFill/>
        </p:spPr>
      </p:pic>
      <p:sp>
        <p:nvSpPr>
          <p:cNvPr id="24588" name="Rectangle 12"/>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ea typeface="Times New Roman" pitchFamily="18" charset="0"/>
                <a:cs typeface="Times New Roman" pitchFamily="18" charset="0"/>
              </a:rPr>
              <a:t>)</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59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4591" name="Rectangle 15"/>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ea typeface="Times New Roman" pitchFamily="18" charset="0"/>
                <a:cs typeface="Times New Roman" pitchFamily="18" charset="0"/>
              </a:rPr>
              <a:t>)</a:t>
            </a:r>
            <a:r>
              <a:rPr kumimoji="0" lang="tr-TR" sz="900" b="0" i="0" u="none" strike="noStrike" cap="none" normalizeH="0" baseline="0" smtClean="0">
                <a:ln>
                  <a:noFill/>
                </a:ln>
                <a:solidFill>
                  <a:schemeClr val="tx1"/>
                </a:solidFill>
                <a:effectLst/>
                <a:latin typeface="Arial" pitchFamily="34" charset="0"/>
                <a:cs typeface="Arial" pitchFamily="34"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Ortalama Sapma</a:t>
            </a:r>
            <a:endParaRPr lang="tr-TR" sz="2800"/>
          </a:p>
        </p:txBody>
      </p:sp>
      <p:sp>
        <p:nvSpPr>
          <p:cNvPr id="3" name="2 Slayt Numarası Yer Tutucusu"/>
          <p:cNvSpPr>
            <a:spLocks noGrp="1"/>
          </p:cNvSpPr>
          <p:nvPr>
            <p:ph type="sldNum" sz="quarter" idx="11"/>
          </p:nvPr>
        </p:nvSpPr>
        <p:spPr/>
        <p:txBody>
          <a:bodyPr/>
          <a:lstStyle/>
          <a:p>
            <a:fld id="{8A61B3D6-26A3-43FF-91E4-273D7390AFE4}" type="slidenum">
              <a:rPr lang="tr-TR" smtClean="0"/>
              <a:pPr/>
              <a:t>7</a:t>
            </a:fld>
            <a:endParaRPr lang="tr-TR"/>
          </a:p>
        </p:txBody>
      </p:sp>
      <p:graphicFrame>
        <p:nvGraphicFramePr>
          <p:cNvPr id="4" name="3 Tablo"/>
          <p:cNvGraphicFramePr>
            <a:graphicFrameLocks noGrp="1"/>
          </p:cNvGraphicFramePr>
          <p:nvPr/>
        </p:nvGraphicFramePr>
        <p:xfrm>
          <a:off x="1142977" y="2069973"/>
          <a:ext cx="6143667" cy="2525268"/>
        </p:xfrm>
        <a:graphic>
          <a:graphicData uri="http://schemas.openxmlformats.org/drawingml/2006/table">
            <a:tbl>
              <a:tblPr>
                <a:tableStyleId>{69C7853C-536D-4A76-A0AE-DD22124D55A5}</a:tableStyleId>
              </a:tblPr>
              <a:tblGrid>
                <a:gridCol w="1864209"/>
                <a:gridCol w="955119"/>
                <a:gridCol w="1059609"/>
                <a:gridCol w="1205121"/>
                <a:gridCol w="1059609"/>
              </a:tblGrid>
              <a:tr h="228600">
                <a:tc>
                  <a:txBody>
                    <a:bodyPr/>
                    <a:lstStyle/>
                    <a:p>
                      <a:pPr>
                        <a:lnSpc>
                          <a:spcPct val="115000"/>
                        </a:lnSpc>
                        <a:spcAft>
                          <a:spcPts val="0"/>
                        </a:spcAft>
                      </a:pPr>
                      <a:r>
                        <a:rPr lang="tr-TR" sz="1100"/>
                        <a:t>SINIFLAR</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FREKANS</a:t>
                      </a:r>
                    </a:p>
                    <a:p>
                      <a:pPr>
                        <a:lnSpc>
                          <a:spcPct val="115000"/>
                        </a:lnSpc>
                        <a:spcAft>
                          <a:spcPts val="0"/>
                        </a:spcAft>
                      </a:pPr>
                      <a:r>
                        <a:rPr lang="tr-TR" sz="1100"/>
                        <a:t>(f</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r>
                        <a:rPr lang="tr-TR" sz="1100"/>
                        <a:t>SINIF DEĞERİ (x</a:t>
                      </a:r>
                      <a:r>
                        <a:rPr lang="tr-TR" sz="1100" baseline="-25000"/>
                        <a:t>j</a:t>
                      </a:r>
                      <a:r>
                        <a:rPr lang="tr-TR" sz="1100"/>
                        <a:t>)</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latin typeface="Calibri"/>
                        <a:ea typeface="Calibri"/>
                        <a:cs typeface="Times New Roman"/>
                      </a:endParaRPr>
                    </a:p>
                  </a:txBody>
                  <a:tcPr marL="68580" marR="68580" marT="0" marB="0"/>
                </a:tc>
              </a:tr>
              <a:tr h="228600">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r>
                        <a:rPr lang="tr-TR" sz="1100"/>
                        <a:t> </a:t>
                      </a:r>
                      <a:endParaRPr lang="tr-TR" sz="1100">
                        <a:latin typeface="Calibri"/>
                        <a:ea typeface="Calibri"/>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c>
                  <a:txBody>
                    <a:bodyPr/>
                    <a:lstStyle/>
                    <a:p>
                      <a:pPr>
                        <a:lnSpc>
                          <a:spcPct val="115000"/>
                        </a:lnSpc>
                        <a:spcAft>
                          <a:spcPts val="0"/>
                        </a:spcAft>
                      </a:pPr>
                      <a:endParaRPr lang="tr-TR" sz="1100">
                        <a:solidFill>
                          <a:srgbClr val="000000"/>
                        </a:solidFill>
                        <a:latin typeface="Consolas"/>
                        <a:ea typeface="Times New Roman"/>
                        <a:cs typeface="Times New Roman"/>
                      </a:endParaRPr>
                    </a:p>
                  </a:txBody>
                  <a:tcPr marL="68580" marR="68580" marT="0" marB="0"/>
                </a:tc>
              </a:tr>
              <a:tr h="228600">
                <a:tc>
                  <a:txBody>
                    <a:bodyPr/>
                    <a:lstStyle/>
                    <a:p>
                      <a:pPr algn="ctr">
                        <a:lnSpc>
                          <a:spcPct val="115000"/>
                        </a:lnSpc>
                        <a:spcAft>
                          <a:spcPts val="0"/>
                        </a:spcAft>
                      </a:pPr>
                      <a:r>
                        <a:rPr lang="tr-TR" sz="1200"/>
                        <a:t>1</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5</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39,6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198</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2</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1</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28</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28,6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28,6</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7</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39</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17,6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123,2</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29</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50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6,6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191,4</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12</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61</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52,8</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6</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8</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72</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15,4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123,2</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11</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83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26,4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290,4</a:t>
                      </a:r>
                      <a:endParaRPr lang="tr-TR" sz="1100">
                        <a:latin typeface="Calibri"/>
                        <a:ea typeface="Calibri"/>
                        <a:cs typeface="Times New Roman"/>
                      </a:endParaRPr>
                    </a:p>
                  </a:txBody>
                  <a:tcPr marL="68580" marR="68580" marT="0" marB="0" anchor="b"/>
                </a:tc>
              </a:tr>
              <a:tr h="209550">
                <a:tc>
                  <a:txBody>
                    <a:bodyPr/>
                    <a:lstStyle/>
                    <a:p>
                      <a:pPr algn="ctr">
                        <a:lnSpc>
                          <a:spcPct val="115000"/>
                        </a:lnSpc>
                        <a:spcAft>
                          <a:spcPts val="0"/>
                        </a:spcAft>
                      </a:pPr>
                      <a:r>
                        <a:rPr lang="tr-TR" sz="1200"/>
                        <a:t>8</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200"/>
                        <a:t>2</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94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37,4</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100"/>
                        <a:t>74,8</a:t>
                      </a:r>
                      <a:endParaRPr lang="tr-TR" sz="1100">
                        <a:latin typeface="Calibri"/>
                        <a:ea typeface="Calibri"/>
                        <a:cs typeface="Times New Roman"/>
                      </a:endParaRPr>
                    </a:p>
                  </a:txBody>
                  <a:tcPr marL="68580" marR="68580" marT="0" marB="0" anchor="b"/>
                </a:tc>
              </a:tr>
              <a:tr h="209550">
                <a:tc>
                  <a:txBody>
                    <a:bodyPr/>
                    <a:lstStyle/>
                    <a:p>
                      <a:endParaRPr lang="tr-TR" sz="1100">
                        <a:latin typeface="Calibri"/>
                      </a:endParaRPr>
                    </a:p>
                  </a:txBody>
                  <a:tcPr marL="68580" marR="68580" marT="0" marB="0"/>
                </a:tc>
                <a:tc>
                  <a:txBody>
                    <a:bodyPr/>
                    <a:lstStyle/>
                    <a:p>
                      <a:pPr algn="ctr">
                        <a:lnSpc>
                          <a:spcPct val="115000"/>
                        </a:lnSpc>
                        <a:spcAft>
                          <a:spcPts val="0"/>
                        </a:spcAft>
                      </a:pPr>
                      <a:r>
                        <a:rPr lang="tr-TR" sz="1200"/>
                        <a:t>75</a:t>
                      </a:r>
                      <a:endParaRPr lang="tr-TR" sz="1100">
                        <a:latin typeface="Calibri"/>
                        <a:ea typeface="Calibri"/>
                        <a:cs typeface="Times New Roman"/>
                      </a:endParaRPr>
                    </a:p>
                  </a:txBody>
                  <a:tcPr marL="68580" marR="68580" marT="0" marB="0" anchor="b"/>
                </a:tc>
                <a:tc>
                  <a:txBody>
                    <a:bodyPr/>
                    <a:lstStyle/>
                    <a:p>
                      <a:endParaRPr lang="tr-TR" sz="1100">
                        <a:latin typeface="Calibri"/>
                      </a:endParaRPr>
                    </a:p>
                  </a:txBody>
                  <a:tcPr marL="68580" marR="68580" marT="0" marB="0"/>
                </a:tc>
                <a:tc>
                  <a:txBody>
                    <a:bodyPr/>
                    <a:lstStyle/>
                    <a:p>
                      <a:pPr algn="ctr">
                        <a:lnSpc>
                          <a:spcPct val="115000"/>
                        </a:lnSpc>
                        <a:spcAft>
                          <a:spcPts val="0"/>
                        </a:spcAft>
                      </a:pPr>
                      <a:r>
                        <a:rPr lang="tr-TR" sz="1200"/>
                        <a:t>176</a:t>
                      </a:r>
                      <a:endParaRPr lang="tr-TR" sz="1100">
                        <a:latin typeface="Calibri"/>
                        <a:ea typeface="Calibri"/>
                        <a:cs typeface="Times New Roman"/>
                      </a:endParaRPr>
                    </a:p>
                  </a:txBody>
                  <a:tcPr marL="68580" marR="68580" marT="0" marB="0" anchor="b"/>
                </a:tc>
                <a:tc>
                  <a:txBody>
                    <a:bodyPr/>
                    <a:lstStyle/>
                    <a:p>
                      <a:pPr algn="ctr">
                        <a:lnSpc>
                          <a:spcPct val="115000"/>
                        </a:lnSpc>
                        <a:spcAft>
                          <a:spcPts val="0"/>
                        </a:spcAft>
                      </a:pPr>
                      <a:r>
                        <a:rPr lang="tr-TR" sz="1200"/>
                        <a:t>1082,4</a:t>
                      </a:r>
                      <a:endParaRPr lang="tr-TR" sz="1100">
                        <a:latin typeface="Calibri"/>
                        <a:ea typeface="Calibri"/>
                        <a:cs typeface="Times New Roman"/>
                      </a:endParaRPr>
                    </a:p>
                  </a:txBody>
                  <a:tcPr marL="68580" marR="68580" marT="0" marB="0"/>
                </a:tc>
              </a:tr>
            </a:tbl>
          </a:graphicData>
        </a:graphic>
      </p:graphicFrame>
      <p:sp>
        <p:nvSpPr>
          <p:cNvPr id="25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0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86380" y="2143116"/>
            <a:ext cx="533400" cy="209550"/>
          </a:xfrm>
          <a:prstGeom prst="rect">
            <a:avLst/>
          </a:prstGeom>
          <a:noFill/>
        </p:spPr>
      </p:pic>
      <p:sp>
        <p:nvSpPr>
          <p:cNvPr id="256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0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388" y="2143116"/>
            <a:ext cx="676275" cy="209550"/>
          </a:xfrm>
          <a:prstGeom prst="rect">
            <a:avLst/>
          </a:prstGeom>
          <a:noFill/>
        </p:spPr>
      </p:pic>
      <p:sp>
        <p:nvSpPr>
          <p:cNvPr id="256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07"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00034" y="5143512"/>
            <a:ext cx="28384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09" name="Rectangle 9"/>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561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5610"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500430" y="5214950"/>
            <a:ext cx="5553075"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12" name="Rectangle 12"/>
          <p:cNvSpPr>
            <a:spLocks noChangeArrowheads="1"/>
          </p:cNvSpPr>
          <p:nvPr/>
        </p:nvSpPr>
        <p:spPr bwMode="auto">
          <a:xfrm>
            <a:off x="0" y="1143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sp>
        <p:nvSpPr>
          <p:cNvPr id="3" name="2 Slayt Numarası Yer Tutucusu"/>
          <p:cNvSpPr>
            <a:spLocks noGrp="1"/>
          </p:cNvSpPr>
          <p:nvPr>
            <p:ph type="sldNum" sz="quarter" idx="11"/>
          </p:nvPr>
        </p:nvSpPr>
        <p:spPr/>
        <p:txBody>
          <a:bodyPr/>
          <a:lstStyle/>
          <a:p>
            <a:fld id="{8A61B3D6-26A3-43FF-91E4-273D7390AFE4}" type="slidenum">
              <a:rPr lang="tr-TR" smtClean="0"/>
              <a:pPr/>
              <a:t>8</a:t>
            </a:fld>
            <a:endParaRPr lang="tr-TR"/>
          </a:p>
        </p:txBody>
      </p:sp>
      <p:pic>
        <p:nvPicPr>
          <p:cNvPr id="3174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034" y="2857496"/>
            <a:ext cx="1771650" cy="666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74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7158" y="5214950"/>
            <a:ext cx="1981200" cy="94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7" name="Rectangle 3"/>
          <p:cNvSpPr>
            <a:spLocks noChangeArrowheads="1"/>
          </p:cNvSpPr>
          <p:nvPr/>
        </p:nvSpPr>
        <p:spPr bwMode="auto">
          <a:xfrm>
            <a:off x="0" y="2214554"/>
            <a:ext cx="650082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Sınıflandırılmamış veriler için standart sapma;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31748" name="Rectangle 4"/>
          <p:cNvSpPr>
            <a:spLocks noChangeArrowheads="1"/>
          </p:cNvSpPr>
          <p:nvPr/>
        </p:nvSpPr>
        <p:spPr bwMode="auto">
          <a:xfrm>
            <a:off x="0" y="4214818"/>
            <a:ext cx="5375189"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Sınıflandırılmış serilerde ise standart sapma;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31749" name="Rectangle 5"/>
          <p:cNvSpPr>
            <a:spLocks noChangeArrowheads="1"/>
          </p:cNvSpPr>
          <p:nvPr/>
        </p:nvSpPr>
        <p:spPr bwMode="auto">
          <a:xfrm>
            <a:off x="3000364" y="5715015"/>
            <a:ext cx="528641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formülüyle bulunur.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fld id="{8A61B3D6-26A3-43FF-91E4-273D7390AFE4}" type="slidenum">
              <a:rPr lang="tr-TR" smtClean="0"/>
              <a:pPr/>
              <a:t>9</a:t>
            </a:fld>
            <a:endParaRPr lang="tr-TR"/>
          </a:p>
        </p:txBody>
      </p:sp>
      <p:sp>
        <p:nvSpPr>
          <p:cNvPr id="4" name="1 Başlık"/>
          <p:cNvSpPr>
            <a:spLocks noGrp="1"/>
          </p:cNvSpPr>
          <p:nvPr>
            <p:ph type="title"/>
          </p:nvPr>
        </p:nvSpPr>
        <p:spPr/>
        <p:txBody>
          <a:bodyPr>
            <a:normAutofit/>
          </a:bodyPr>
          <a:lstStyle/>
          <a:p>
            <a:pPr algn="ctr"/>
            <a:r>
              <a:rPr lang="tr-TR" sz="2800" smtClean="0">
                <a:latin typeface="Verdana" pitchFamily="34" charset="0"/>
                <a:ea typeface="Verdana" pitchFamily="34" charset="0"/>
                <a:cs typeface="Verdana" pitchFamily="34" charset="0"/>
              </a:rPr>
              <a:t>Standart Sapma ve Varyans</a:t>
            </a:r>
            <a:endParaRPr lang="tr-TR" sz="2800">
              <a:latin typeface="Verdana" pitchFamily="34" charset="0"/>
              <a:ea typeface="Verdana" pitchFamily="34" charset="0"/>
              <a:cs typeface="Verdana" pitchFamily="34" charset="0"/>
            </a:endParaRPr>
          </a:p>
        </p:txBody>
      </p:sp>
      <p:graphicFrame>
        <p:nvGraphicFramePr>
          <p:cNvPr id="5" name="4 Tablo"/>
          <p:cNvGraphicFramePr>
            <a:graphicFrameLocks noGrp="1"/>
          </p:cNvGraphicFramePr>
          <p:nvPr/>
        </p:nvGraphicFramePr>
        <p:xfrm>
          <a:off x="1357290" y="1632585"/>
          <a:ext cx="6357982" cy="3592830"/>
        </p:xfrm>
        <a:graphic>
          <a:graphicData uri="http://schemas.openxmlformats.org/drawingml/2006/table">
            <a:tbl>
              <a:tblPr>
                <a:tableStyleId>{69C7853C-536D-4A76-A0AE-DD22124D55A5}</a:tableStyleId>
              </a:tblPr>
              <a:tblGrid>
                <a:gridCol w="2571768"/>
                <a:gridCol w="2344118"/>
                <a:gridCol w="1442096"/>
              </a:tblGrid>
              <a:tr h="0">
                <a:tc>
                  <a:txBody>
                    <a:bodyPr/>
                    <a:lstStyle/>
                    <a:p>
                      <a:pPr algn="just">
                        <a:lnSpc>
                          <a:spcPct val="115000"/>
                        </a:lnSpc>
                        <a:spcAft>
                          <a:spcPts val="0"/>
                        </a:spcAft>
                      </a:pPr>
                      <a:r>
                        <a:rPr lang="tr-TR" sz="1200"/>
                        <a:t>Gözlem</a:t>
                      </a:r>
                      <a:endParaRPr lang="tr-TR" sz="1100"/>
                    </a:p>
                    <a:p>
                      <a:pPr algn="just">
                        <a:lnSpc>
                          <a:spcPct val="115000"/>
                        </a:lnSpc>
                        <a:spcAft>
                          <a:spcPts val="0"/>
                        </a:spcAft>
                      </a:pPr>
                      <a:r>
                        <a:rPr lang="tr-TR" sz="1200"/>
                        <a:t>(X</a:t>
                      </a:r>
                      <a:r>
                        <a:rPr lang="tr-TR" sz="1200" baseline="-25000"/>
                        <a:t>i</a:t>
                      </a:r>
                      <a:r>
                        <a:rPr lang="tr-TR" sz="1200"/>
                        <a:t>)</a:t>
                      </a:r>
                      <a:endParaRPr lang="tr-TR" sz="1100">
                        <a:latin typeface="Calibri"/>
                        <a:ea typeface="Calibri"/>
                        <a:cs typeface="Times New Roman"/>
                      </a:endParaRPr>
                    </a:p>
                  </a:txBody>
                  <a:tcPr marL="68580" marR="68580" marT="0" marB="0"/>
                </a:tc>
                <a:tc>
                  <a:txBody>
                    <a:bodyPr/>
                    <a:lstStyle/>
                    <a:p>
                      <a:pPr algn="just">
                        <a:lnSpc>
                          <a:spcPct val="115000"/>
                        </a:lnSpc>
                        <a:spcAft>
                          <a:spcPts val="0"/>
                        </a:spcAft>
                      </a:pPr>
                      <a:r>
                        <a:rPr lang="tr-TR" sz="1200"/>
                        <a:t>Sapma </a:t>
                      </a:r>
                      <a:r>
                        <a:rPr lang="tr-TR" sz="1200" smtClean="0"/>
                        <a:t>değerleri                )</a:t>
                      </a:r>
                      <a:endParaRPr lang="tr-TR" sz="1100">
                        <a:latin typeface="Calibri"/>
                        <a:ea typeface="Calibri"/>
                        <a:cs typeface="Times New Roman"/>
                      </a:endParaRPr>
                    </a:p>
                  </a:txBody>
                  <a:tcPr marL="68580" marR="68580" marT="0" marB="0"/>
                </a:tc>
                <a:tc>
                  <a:txBody>
                    <a:bodyPr/>
                    <a:lstStyle/>
                    <a:p>
                      <a:pPr algn="r">
                        <a:lnSpc>
                          <a:spcPct val="115000"/>
                        </a:lnSpc>
                        <a:spcAft>
                          <a:spcPts val="0"/>
                        </a:spcAft>
                      </a:pPr>
                      <a:r>
                        <a:rPr lang="tr-TR" sz="1200"/>
                        <a:t>)</a:t>
                      </a:r>
                      <a:r>
                        <a:rPr lang="tr-TR" sz="1200" baseline="30000"/>
                        <a:t>2</a:t>
                      </a:r>
                      <a:endParaRPr lang="tr-TR" sz="1100">
                        <a:latin typeface="Calibri"/>
                        <a:ea typeface="Calibri"/>
                        <a:cs typeface="Times New Roman"/>
                      </a:endParaRPr>
                    </a:p>
                  </a:txBody>
                  <a:tcPr marL="68580" marR="68580" marT="0" marB="0"/>
                </a:tc>
              </a:tr>
              <a:tr h="0">
                <a:tc>
                  <a:txBody>
                    <a:bodyPr/>
                    <a:lstStyle/>
                    <a:p>
                      <a:pPr>
                        <a:lnSpc>
                          <a:spcPct val="115000"/>
                        </a:lnSpc>
                        <a:spcAft>
                          <a:spcPts val="0"/>
                        </a:spcAft>
                      </a:pPr>
                      <a:r>
                        <a:rPr lang="tr-TR" sz="1100"/>
                        <a:t>26</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-6,73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45,34</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0,071</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24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-8,73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76,27</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5,138</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1,604</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45</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12,3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150,5</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34</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1,604</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-5,73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32,87</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28</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22,4</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29</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-3,73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13,94</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36</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3,27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10,67</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18,2</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0,071</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33</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0,071</a:t>
                      </a:r>
                      <a:endParaRPr lang="tr-TR" sz="1100">
                        <a:latin typeface="Calibri"/>
                        <a:ea typeface="Calibri"/>
                        <a:cs typeface="Times New Roman"/>
                      </a:endParaRPr>
                    </a:p>
                  </a:txBody>
                  <a:tcPr marL="68580" marR="68580" marT="0" marB="0" anchor="b"/>
                </a:tc>
              </a:tr>
              <a:tr h="0">
                <a:tc>
                  <a:txBody>
                    <a:bodyPr/>
                    <a:lstStyle/>
                    <a:p>
                      <a:pPr>
                        <a:lnSpc>
                          <a:spcPct val="115000"/>
                        </a:lnSpc>
                        <a:spcAft>
                          <a:spcPts val="0"/>
                        </a:spcAft>
                      </a:pPr>
                      <a:r>
                        <a:rPr lang="tr-TR" sz="1100"/>
                        <a:t>37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4,27</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100"/>
                        <a:t>18,2</a:t>
                      </a:r>
                      <a:endParaRPr lang="tr-TR" sz="1100">
                        <a:latin typeface="Calibri"/>
                        <a:ea typeface="Calibri"/>
                        <a:cs typeface="Times New Roman"/>
                      </a:endParaRPr>
                    </a:p>
                  </a:txBody>
                  <a:tcPr marL="68580" marR="68580" marT="0" marB="0" anchor="b"/>
                </a:tc>
              </a:tr>
              <a:tr h="0">
                <a:tc>
                  <a:txBody>
                    <a:bodyPr/>
                    <a:lstStyle/>
                    <a:p>
                      <a:pPr algn="ctr">
                        <a:lnSpc>
                          <a:spcPct val="115000"/>
                        </a:lnSpc>
                        <a:spcAft>
                          <a:spcPts val="0"/>
                        </a:spcAft>
                      </a:pPr>
                      <a:r>
                        <a:rPr lang="tr-TR" sz="1600">
                          <a:sym typeface="Symbol"/>
                        </a:rPr>
                        <a:t></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600"/>
                        <a:t>0</a:t>
                      </a:r>
                      <a:endParaRPr lang="tr-TR" sz="1100">
                        <a:latin typeface="Calibri"/>
                        <a:ea typeface="Calibri"/>
                        <a:cs typeface="Times New Roman"/>
                      </a:endParaRPr>
                    </a:p>
                  </a:txBody>
                  <a:tcPr marL="68580" marR="68580" marT="0" marB="0"/>
                </a:tc>
                <a:tc>
                  <a:txBody>
                    <a:bodyPr/>
                    <a:lstStyle/>
                    <a:p>
                      <a:pPr algn="ctr">
                        <a:lnSpc>
                          <a:spcPct val="115000"/>
                        </a:lnSpc>
                        <a:spcAft>
                          <a:spcPts val="0"/>
                        </a:spcAft>
                      </a:pPr>
                      <a:r>
                        <a:rPr lang="tr-TR" sz="1600"/>
                        <a:t>396,949</a:t>
                      </a:r>
                      <a:endParaRPr lang="tr-TR" sz="1100">
                        <a:latin typeface="Calibri"/>
                        <a:ea typeface="Calibri"/>
                        <a:cs typeface="Times New Roman"/>
                      </a:endParaRPr>
                    </a:p>
                  </a:txBody>
                  <a:tcPr marL="68580" marR="68580" marT="0" marB="0"/>
                </a:tc>
              </a:tr>
            </a:tbl>
          </a:graphicData>
        </a:graphic>
      </p:graphicFrame>
      <p:pic>
        <p:nvPicPr>
          <p:cNvPr id="3072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945783" y="1681830"/>
            <a:ext cx="504825" cy="209550"/>
          </a:xfrm>
          <a:prstGeom prst="rect">
            <a:avLst/>
          </a:prstGeom>
          <a:noFill/>
        </p:spPr>
      </p:pic>
      <p:pic>
        <p:nvPicPr>
          <p:cNvPr id="3072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02698" y="1665501"/>
            <a:ext cx="504825" cy="209550"/>
          </a:xfrm>
          <a:prstGeom prst="rect">
            <a:avLst/>
          </a:prstGeom>
          <a:noFill/>
        </p:spPr>
      </p:pic>
      <p:sp>
        <p:nvSpPr>
          <p:cNvPr id="307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2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85852" y="5500702"/>
            <a:ext cx="5381625" cy="695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725" name="Rectangle 5"/>
          <p:cNvSpPr>
            <a:spLocks noChangeArrowheads="1"/>
          </p:cNvSpPr>
          <p:nvPr/>
        </p:nvSpPr>
        <p:spPr bwMode="auto">
          <a:xfrm>
            <a:off x="0" y="1152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187</TotalTime>
  <Words>1179</Words>
  <Application>Microsoft Office PowerPoint</Application>
  <PresentationFormat>Ekran Gösterisi (4:3)</PresentationFormat>
  <Paragraphs>360</Paragraphs>
  <Slides>21</Slides>
  <Notes>15</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Teknik</vt:lpstr>
      <vt:lpstr>PowerPoint Sunusu</vt:lpstr>
      <vt:lpstr>DAĞILIŞ ÖLÇÜLERİ </vt:lpstr>
      <vt:lpstr>DAĞILIŞ ÖLÇÜLERİ</vt:lpstr>
      <vt:lpstr>Değişim Aralığı(Değişim Genişliği)</vt:lpstr>
      <vt:lpstr>Ortalama Sapma</vt:lpstr>
      <vt:lpstr>Ortalama Sapma</vt:lpstr>
      <vt:lpstr>Ortalama Sapma</vt:lpstr>
      <vt:lpstr>Standart Sapma ve Varyans</vt:lpstr>
      <vt:lpstr>Standart Sapma ve Varyans</vt:lpstr>
      <vt:lpstr>Standart Sapma ve Varyans</vt:lpstr>
      <vt:lpstr>Standart Sapma ve Varyans</vt:lpstr>
      <vt:lpstr>Standart Hata</vt:lpstr>
      <vt:lpstr>Standart Değişken(Puan)</vt:lpstr>
      <vt:lpstr>Değişim Katsayısı</vt:lpstr>
      <vt:lpstr>Excel’de DG hesabı</vt:lpstr>
      <vt:lpstr>PowerPoint Sunusu</vt:lpstr>
      <vt:lpstr>PowerPoint Sunusu</vt:lpstr>
      <vt:lpstr>PowerPoint Sunusu</vt:lpstr>
      <vt:lpstr>Excel’de  hesabı</vt:lpstr>
      <vt:lpstr>Excel’de SH hesabı</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Sau</cp:lastModifiedBy>
  <cp:revision>27</cp:revision>
  <dcterms:created xsi:type="dcterms:W3CDTF">2009-02-17T07:05:14Z</dcterms:created>
  <dcterms:modified xsi:type="dcterms:W3CDTF">2015-10-13T10:45:15Z</dcterms:modified>
</cp:coreProperties>
</file>