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18"/>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71"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67" autoAdjust="0"/>
  </p:normalViewPr>
  <p:slideViewPr>
    <p:cSldViewPr>
      <p:cViewPr varScale="1">
        <p:scale>
          <a:sx n="88" d="100"/>
          <a:sy n="88" d="100"/>
        </p:scale>
        <p:origin x="22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A69CD-C70C-46B9-A91B-96C9D36DA716}" type="datetimeFigureOut">
              <a:rPr lang="tr-TR" smtClean="0"/>
              <a:pPr/>
              <a:t>16.10.2019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1A536-70B8-4DAE-83AD-3CDAAE357FAB}" type="slidenum">
              <a:rPr lang="tr-TR" smtClean="0"/>
              <a:pPr/>
              <a:t>‹#›</a:t>
            </a:fld>
            <a:endParaRPr lang="tr-TR"/>
          </a:p>
        </p:txBody>
      </p:sp>
    </p:spTree>
    <p:extLst>
      <p:ext uri="{BB962C8B-B14F-4D97-AF65-F5344CB8AC3E}">
        <p14:creationId xmlns:p14="http://schemas.microsoft.com/office/powerpoint/2010/main" val="1780491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Kütlelerin dağılışları incelenmekte olan değişkenin özelliğine bağlı olarak farklılık gösterir. Değişken kesikli ise dağılışı da kesikli olacaktır.  </a:t>
            </a:r>
          </a:p>
          <a:p>
            <a:r>
              <a:rPr lang="tr-TR" sz="1200" kern="1200" smtClean="0">
                <a:solidFill>
                  <a:schemeClr val="tx1"/>
                </a:solidFill>
                <a:latin typeface="+mn-lt"/>
                <a:ea typeface="+mn-ea"/>
                <a:cs typeface="+mn-cs"/>
              </a:rPr>
              <a:t> </a:t>
            </a:r>
          </a:p>
          <a:p>
            <a:r>
              <a:rPr lang="tr-TR" sz="1200" kern="1200" smtClean="0">
                <a:solidFill>
                  <a:schemeClr val="tx1"/>
                </a:solidFill>
                <a:latin typeface="+mn-lt"/>
                <a:ea typeface="+mn-ea"/>
                <a:cs typeface="+mn-cs"/>
              </a:rPr>
              <a:t>P(r), R kesikli değişkeninin R=r olan bir değerinin kesikli olasılık fonksiyonu olabilmesi için bu iki koşulu sağlamalıdır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a:t>
            </a:fld>
            <a:endParaRPr lang="tr-TR"/>
          </a:p>
        </p:txBody>
      </p:sp>
    </p:spTree>
    <p:extLst>
      <p:ext uri="{BB962C8B-B14F-4D97-AF65-F5344CB8AC3E}">
        <p14:creationId xmlns:p14="http://schemas.microsoft.com/office/powerpoint/2010/main" val="29651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Bir deney aynı koşullar tekrarlanıyor ve gözlem sonuçları da yalnız iki şekilde(Olumlu-Olumsuz) inceleniyor olsun. Deney sonucu olumlu ise “1”, olumlu değil ise “0” şeklinde tanımlanacak olursa, bu deneyin olumlu sonuçlanma olasılığı p iken ilgili olasılık fonksiyonu da Bernoulli fonksiyonu olacaktır.</a:t>
            </a:r>
            <a:r>
              <a:rPr lang="tr-TR" sz="1200" kern="1200" baseline="0" smtClean="0">
                <a:solidFill>
                  <a:schemeClr val="tx1"/>
                </a:solidFill>
                <a:latin typeface="+mn-lt"/>
                <a:ea typeface="+mn-ea"/>
                <a:cs typeface="+mn-cs"/>
              </a:rPr>
              <a:t> </a:t>
            </a:r>
            <a:endParaRPr lang="tr-TR" sz="1200" kern="1200" smtClean="0">
              <a:solidFill>
                <a:schemeClr val="tx1"/>
              </a:solidFill>
              <a:latin typeface="+mn-lt"/>
              <a:ea typeface="+mn-ea"/>
              <a:cs typeface="+mn-cs"/>
            </a:endParaRPr>
          </a:p>
          <a:p>
            <a:r>
              <a:rPr lang="tr-TR" sz="1200" kern="1200" smtClean="0">
                <a:solidFill>
                  <a:schemeClr val="tx1"/>
                </a:solidFill>
                <a:latin typeface="+mn-lt"/>
                <a:ea typeface="+mn-ea"/>
                <a:cs typeface="+mn-cs"/>
              </a:rPr>
              <a:t>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3</a:t>
            </a:fld>
            <a:endParaRPr lang="tr-TR"/>
          </a:p>
        </p:txBody>
      </p:sp>
    </p:spTree>
    <p:extLst>
      <p:ext uri="{BB962C8B-B14F-4D97-AF65-F5344CB8AC3E}">
        <p14:creationId xmlns:p14="http://schemas.microsoft.com/office/powerpoint/2010/main" val="295530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4</a:t>
            </a:fld>
            <a:endParaRPr lang="tr-TR"/>
          </a:p>
        </p:txBody>
      </p:sp>
    </p:spTree>
    <p:extLst>
      <p:ext uri="{BB962C8B-B14F-4D97-AF65-F5344CB8AC3E}">
        <p14:creationId xmlns:p14="http://schemas.microsoft.com/office/powerpoint/2010/main" val="79934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Bernoulli deneyi aynı koşullar altında n defa tekrarlandığında olumlu sonuçlar ile ilgilenilirse Bernoullinin özel bir durumu ile karşılaşılmış olunur ki  bu durum için şu özellikler sıralanabilir: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5</a:t>
            </a:fld>
            <a:endParaRPr lang="tr-TR"/>
          </a:p>
        </p:txBody>
      </p:sp>
    </p:spTree>
    <p:extLst>
      <p:ext uri="{BB962C8B-B14F-4D97-AF65-F5344CB8AC3E}">
        <p14:creationId xmlns:p14="http://schemas.microsoft.com/office/powerpoint/2010/main" val="218634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Dağılım s</a:t>
            </a:r>
            <a:r>
              <a:rPr kumimoji="0" lang="tr-TR" sz="1200" b="0" i="0" u="none" strike="noStrike" cap="none" normalizeH="0" baseline="0" smtClean="0">
                <a:ln>
                  <a:noFill/>
                </a:ln>
                <a:solidFill>
                  <a:schemeClr val="tx1"/>
                </a:solidFill>
                <a:effectLst/>
                <a:latin typeface="+mn-lt"/>
                <a:ea typeface="Times New Roman" pitchFamily="18" charset="0"/>
                <a:cs typeface="Times New Roman" pitchFamily="18" charset="0"/>
              </a:rPr>
              <a:t>ü</a:t>
            </a: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reksizdir ve poligonda n+1 tane nokta vardır.</a:t>
            </a:r>
            <a:endParaRPr kumimoji="0" lang="tr-TR" sz="1800" b="0" i="0" u="none" strike="noStrike" cap="none" normalizeH="0" baseline="0" smtClean="0">
              <a:ln>
                <a:noFill/>
              </a:ln>
              <a:solidFill>
                <a:schemeClr val="tx1"/>
              </a:solidFill>
              <a:effectLst/>
              <a:latin typeface="Arial" pitchFamily="34" charset="0"/>
              <a:cs typeface="Arial" pitchFamily="34" charset="0"/>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6</a:t>
            </a:fld>
            <a:endParaRPr lang="tr-TR"/>
          </a:p>
        </p:txBody>
      </p:sp>
    </p:spTree>
    <p:extLst>
      <p:ext uri="{BB962C8B-B14F-4D97-AF65-F5344CB8AC3E}">
        <p14:creationId xmlns:p14="http://schemas.microsoft.com/office/powerpoint/2010/main" val="3009494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NYY firmasında üretilen koltukların %5’inin kusurlu olduğu bilinmektedir. Buna göre rastgele seçilen 5 koltuktan 2 tanesinin kusurlu, tamamının kusursuz ve en fazla 3 tanesinin kusurlu olma olasılıklarını bulalım. Ayrıca 24 lük partideki kusurlu koltuklar dağılımının ortalamasını ve standart sapmasını bulalım.</a:t>
            </a:r>
          </a:p>
          <a:p>
            <a:r>
              <a:rPr lang="tr-TR" sz="1200" kern="1200" smtClean="0">
                <a:solidFill>
                  <a:schemeClr val="tx1"/>
                </a:solidFill>
                <a:latin typeface="+mn-lt"/>
                <a:ea typeface="+mn-ea"/>
                <a:cs typeface="+mn-cs"/>
              </a:rPr>
              <a:t>24 lük partideki kusurlu koltuklar dağılımının ortalaması=np=24.0,05=1,2 olup bu değer 24 tane koltuktan 1,2 tanesinin kusurlu olabileceğini beklememiz gerektiğini ifade eder.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8</a:t>
            </a:fld>
            <a:endParaRPr lang="tr-TR"/>
          </a:p>
        </p:txBody>
      </p:sp>
    </p:spTree>
    <p:extLst>
      <p:ext uri="{BB962C8B-B14F-4D97-AF65-F5344CB8AC3E}">
        <p14:creationId xmlns:p14="http://schemas.microsoft.com/office/powerpoint/2010/main" val="377557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Arial" pitchFamily="34" charset="0"/>
              </a:rPr>
              <a:t>Eğer içinde m sayıda hatalı mal birimi olup N sayıda mal birimini ihtiva eden bir mal teslimi yapılmıştır. Bu N sayıdaki mal birimi içinden tam n sayıda bir örnek alınıp bunlar test kontrolünden geçirilirse bu örnek içinde tam k tane hatalı mal birimi bulunacağı hipergeometrik dağılım ile açıklanır.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cap="none" normalizeH="0" baseline="0" smtClean="0">
              <a:ln>
                <a:noFill/>
              </a:ln>
              <a:solidFill>
                <a:schemeClr val="tx1"/>
              </a:solidFill>
              <a:effectLst/>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Eğer bir rassal değişken X rassal değişkeni N, m ve n parametreleri olan bir hipergeometrik dağılım gösterirse, tam olarak k sayıda başarı elde edilmesi, bu fonksiyonla bulunur ve bu fonksiyona da hipergeometrik</a:t>
            </a:r>
            <a:r>
              <a:rPr lang="tr-TR" sz="1200" kern="1200" baseline="0" smtClean="0">
                <a:solidFill>
                  <a:schemeClr val="tx1"/>
                </a:solidFill>
                <a:latin typeface="+mn-lt"/>
                <a:ea typeface="+mn-ea"/>
                <a:cs typeface="+mn-cs"/>
              </a:rPr>
              <a:t> dağılım fonksiyonu adı verilir.</a:t>
            </a:r>
            <a:endParaRPr lang="tr-TR" sz="1200" kern="1200" smtClean="0">
              <a:solidFill>
                <a:schemeClr val="tx1"/>
              </a:solidFill>
              <a:latin typeface="+mn-lt"/>
              <a:ea typeface="+mn-ea"/>
              <a:cs typeface="+mn-cs"/>
            </a:endParaRPr>
          </a:p>
          <a:p>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9</a:t>
            </a:fld>
            <a:endParaRPr lang="tr-TR"/>
          </a:p>
        </p:txBody>
      </p:sp>
    </p:spTree>
    <p:extLst>
      <p:ext uri="{BB962C8B-B14F-4D97-AF65-F5344CB8AC3E}">
        <p14:creationId xmlns:p14="http://schemas.microsoft.com/office/powerpoint/2010/main" val="355540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Belli bir sabit zaman birim aralığında meydana gelme sayısının olasılığını ifade eder. Bu zaman aralığında ortalama olay meydana gelme sayısının bilindiği ve herhangi bir olayla onu hemen takip eden olay arasındaki zaman farkının, önceki zaman farklarından bağımsız oluştuğu kabul edilir.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12</a:t>
            </a:fld>
            <a:endParaRPr lang="tr-TR"/>
          </a:p>
        </p:txBody>
      </p:sp>
    </p:spTree>
    <p:extLst>
      <p:ext uri="{BB962C8B-B14F-4D97-AF65-F5344CB8AC3E}">
        <p14:creationId xmlns:p14="http://schemas.microsoft.com/office/powerpoint/2010/main" val="144502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Her birinde 500 adet vida bulunan paketlerde, çapak alma işlemi yapılmamış vida oranının 0,01 olduğu bilinmektedir. Bu paketler içinden rastgele seçilen bir paketteki vidaların;</a:t>
            </a:r>
          </a:p>
          <a:p>
            <a:pPr lvl="0"/>
            <a:r>
              <a:rPr lang="tr-TR" sz="1200" kern="1200" smtClean="0">
                <a:solidFill>
                  <a:schemeClr val="tx1"/>
                </a:solidFill>
                <a:latin typeface="+mn-lt"/>
                <a:ea typeface="+mn-ea"/>
                <a:cs typeface="+mn-cs"/>
              </a:rPr>
              <a:t>Hepsinin çapaklanmış olması</a:t>
            </a:r>
          </a:p>
          <a:p>
            <a:pPr lvl="0"/>
            <a:r>
              <a:rPr lang="tr-TR" sz="1200" kern="1200" smtClean="0">
                <a:solidFill>
                  <a:schemeClr val="tx1"/>
                </a:solidFill>
                <a:latin typeface="+mn-lt"/>
                <a:ea typeface="+mn-ea"/>
                <a:cs typeface="+mn-cs"/>
              </a:rPr>
              <a:t>Yalnız bir vidanın çapak alma yapılmamış olması</a:t>
            </a:r>
          </a:p>
          <a:p>
            <a:pPr lvl="0"/>
            <a:r>
              <a:rPr lang="tr-TR" sz="1200" kern="1200" smtClean="0">
                <a:solidFill>
                  <a:schemeClr val="tx1"/>
                </a:solidFill>
                <a:latin typeface="+mn-lt"/>
                <a:ea typeface="+mn-ea"/>
                <a:cs typeface="+mn-cs"/>
              </a:rPr>
              <a:t>En az iki vidanın çapak alma yapılmamış olması</a:t>
            </a:r>
          </a:p>
          <a:p>
            <a:pPr lvl="0"/>
            <a:r>
              <a:rPr lang="tr-TR" sz="1200" kern="1200" smtClean="0">
                <a:solidFill>
                  <a:schemeClr val="tx1"/>
                </a:solidFill>
                <a:latin typeface="+mn-lt"/>
                <a:ea typeface="+mn-ea"/>
                <a:cs typeface="+mn-cs"/>
              </a:rPr>
              <a:t>2 ila 5 vidanın çapak alma yapılmamış olması olasılıklarını bulalım. Dağılışın ortalamasını ve standart sapmasını hesaplayalım.</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15</a:t>
            </a:fld>
            <a:endParaRPr lang="tr-TR"/>
          </a:p>
        </p:txBody>
      </p:sp>
    </p:spTree>
    <p:extLst>
      <p:ext uri="{BB962C8B-B14F-4D97-AF65-F5344CB8AC3E}">
        <p14:creationId xmlns:p14="http://schemas.microsoft.com/office/powerpoint/2010/main" val="336197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6DD41CAB-C8C5-4D8F-B7C5-098546F52355}" type="datetime1">
              <a:rPr lang="tr-TR" smtClean="0"/>
              <a:pPr/>
              <a:t>16.10.2019</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484A6B0-6972-4ADA-85EF-49C3AD0AA7C3}" type="datetime1">
              <a:rPr lang="tr-TR" smtClean="0"/>
              <a:pPr/>
              <a:t>16.10.2019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C9BE35F-762C-4345-890A-A0D6F252B3DD}" type="datetime1">
              <a:rPr lang="tr-TR" smtClean="0"/>
              <a:pPr/>
              <a:t>16.10.2019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ACD1BEB-0818-4F94-A92E-DEA8BE7D6C54}" type="datetime1">
              <a:rPr lang="tr-TR" smtClean="0"/>
              <a:pPr/>
              <a:t>16.10.2019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7E9CE02A-EE2D-4C24-9C75-FA324680451B}" type="datetime1">
              <a:rPr lang="tr-TR" smtClean="0"/>
              <a:pPr/>
              <a:t>16.10.2019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73A64F14-6C5F-4E7A-BCFB-CB8DEA8EA7DE}" type="datetime1">
              <a:rPr lang="tr-TR" smtClean="0"/>
              <a:pPr/>
              <a:t>16.10.2019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5BC71B8B-56A5-4ABD-A8EE-0CFE519F6371}" type="datetime1">
              <a:rPr lang="tr-TR" smtClean="0"/>
              <a:pPr/>
              <a:t>16.10.2019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10D7383-D76E-48FE-8608-59403B0332AE}" type="datetime1">
              <a:rPr lang="tr-TR" smtClean="0"/>
              <a:pPr/>
              <a:t>16.10.2019</a:t>
            </a:fld>
            <a:endParaRPr lang="tr-TR"/>
          </a:p>
        </p:txBody>
      </p:sp>
      <p:sp>
        <p:nvSpPr>
          <p:cNvPr id="8" name="7 Slayt Numarası Yer Tutucusu"/>
          <p:cNvSpPr>
            <a:spLocks noGrp="1"/>
          </p:cNvSpPr>
          <p:nvPr>
            <p:ph type="sldNum" sz="quarter" idx="11"/>
          </p:nvPr>
        </p:nvSpPr>
        <p:spPr/>
        <p:txBody>
          <a:bodyPr/>
          <a:lstStyle/>
          <a:p>
            <a:fld id="{8A61B3D6-26A3-43FF-91E4-273D7390AFE4}"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0309A10-DE3C-4DD8-9A4E-94A86FEC5DD6}" type="datetime1">
              <a:rPr lang="tr-TR" smtClean="0"/>
              <a:pPr/>
              <a:t>16.10.2019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A9AFC0B-73FA-46DB-ADF7-0BD67BFDAB36}" type="datetime1">
              <a:rPr lang="tr-TR" smtClean="0"/>
              <a:pPr/>
              <a:t>16.10.2019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8A61B3D6-26A3-43FF-91E4-273D7390AFE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0490C23A-C7EE-4520-8928-582572EE582C}" type="datetime1">
              <a:rPr lang="tr-TR" smtClean="0"/>
              <a:pPr/>
              <a:t>16.10.2019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420AD40-5BF6-4DD1-B940-9DF1688936E4}" type="datetime1">
              <a:rPr lang="tr-TR" smtClean="0"/>
              <a:pPr/>
              <a:t>16.10.2019</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61B3D6-26A3-43FF-91E4-273D7390AFE4}"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_Toc224896919"/><Relationship Id="rId7" Type="http://schemas.openxmlformats.org/officeDocument/2006/relationships/image" Target="../media/image1.emf"/><Relationship Id="rId2" Type="http://schemas.openxmlformats.org/officeDocument/2006/relationships/hyperlink" Target="#_Toc224896918"/><Relationship Id="rId1" Type="http://schemas.openxmlformats.org/officeDocument/2006/relationships/slideLayout" Target="../slideLayouts/slideLayout1.xml"/><Relationship Id="rId6" Type="http://schemas.openxmlformats.org/officeDocument/2006/relationships/hyperlink" Target="#_Toc224896922"/><Relationship Id="rId5" Type="http://schemas.openxmlformats.org/officeDocument/2006/relationships/hyperlink" Target="#_Toc224896921"/><Relationship Id="rId4" Type="http://schemas.openxmlformats.org/officeDocument/2006/relationships/hyperlink" Target="#_Toc224896920"/></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357166"/>
            <a:ext cx="7643866" cy="5857916"/>
          </a:xfrm>
        </p:spPr>
        <p:txBody>
          <a:bodyPr>
            <a:normAutofit fontScale="92500" lnSpcReduction="10000"/>
          </a:bodyPr>
          <a:lstStyle/>
          <a:p>
            <a:pPr algn="ctr"/>
            <a:r>
              <a:rPr lang="tr-TR" b="1" dirty="0">
                <a:latin typeface="Arial Narrow" pitchFamily="34" charset="0"/>
              </a:rPr>
              <a:t> </a:t>
            </a:r>
            <a:endParaRPr lang="tr-TR" b="1" dirty="0" smtClean="0">
              <a:latin typeface="Arial Narrow" pitchFamily="34" charset="0"/>
            </a:endParaRPr>
          </a:p>
          <a:p>
            <a:pPr algn="ctr"/>
            <a:endParaRPr lang="tr-TR" sz="5100" b="1" dirty="0" smtClean="0">
              <a:latin typeface="Arial Narrow" pitchFamily="34" charset="0"/>
            </a:endParaRPr>
          </a:p>
          <a:p>
            <a:pPr algn="ctr"/>
            <a:r>
              <a:rPr lang="tr-TR" sz="5100" b="1" dirty="0" smtClean="0">
                <a:latin typeface="Arial Narrow" pitchFamily="34" charset="0"/>
              </a:rPr>
              <a:t>4.HAFTA </a:t>
            </a:r>
            <a:endParaRPr lang="tr-TR" sz="5100" b="1" dirty="0" smtClean="0">
              <a:latin typeface="Arial Narrow" pitchFamily="34" charset="0"/>
            </a:endParaRPr>
          </a:p>
          <a:p>
            <a:pPr algn="ctr"/>
            <a:r>
              <a:rPr lang="tr-TR" sz="5100" b="1" smtClean="0">
                <a:latin typeface="Arial Narrow" pitchFamily="34" charset="0"/>
              </a:rPr>
              <a:t>İÇERİK_1</a:t>
            </a:r>
            <a:endParaRPr lang="tr-TR" sz="5100" b="1" dirty="0" smtClean="0">
              <a:latin typeface="Arial Narrow" pitchFamily="34" charset="0"/>
            </a:endParaRPr>
          </a:p>
          <a:p>
            <a:pPr algn="ctr"/>
            <a:endParaRPr lang="tr-TR" sz="5100" b="1" dirty="0" smtClean="0">
              <a:latin typeface="Arial Narrow" pitchFamily="34" charset="0"/>
            </a:endParaRPr>
          </a:p>
          <a:p>
            <a:pPr algn="ctr"/>
            <a:endParaRPr lang="tr-TR" sz="1900" b="1" i="1" u="sng" dirty="0" smtClean="0"/>
          </a:p>
          <a:p>
            <a:pPr algn="ctr"/>
            <a:endParaRPr lang="tr-TR" sz="1900" b="1" i="1" u="sng" dirty="0" smtClean="0"/>
          </a:p>
          <a:p>
            <a:pPr algn="ctr"/>
            <a:r>
              <a:rPr lang="tr-TR" sz="1800" b="1" i="1" u="sng" dirty="0" smtClean="0">
                <a:hlinkClick r:id="rId2" action="ppaction://hlinkfile"/>
              </a:rPr>
              <a:t>KESİKLİ OLASILIK DAĞILIŞLARI</a:t>
            </a:r>
            <a:endParaRPr lang="tr-TR" sz="1800" b="1" i="1" u="sng" dirty="0" smtClean="0"/>
          </a:p>
          <a:p>
            <a:pPr algn="ctr"/>
            <a:endParaRPr lang="tr-TR" sz="1800" b="1" i="1" dirty="0" smtClean="0"/>
          </a:p>
          <a:p>
            <a:pPr algn="ctr"/>
            <a:r>
              <a:rPr lang="tr-TR" sz="1800" b="1" u="sng" dirty="0" err="1" smtClean="0">
                <a:hlinkClick r:id="rId3" action="ppaction://hlinkfile"/>
              </a:rPr>
              <a:t>Bernoulli</a:t>
            </a:r>
            <a:r>
              <a:rPr lang="tr-TR" sz="1800" b="1" u="sng" dirty="0" smtClean="0">
                <a:hlinkClick r:id="rId3" action="ppaction://hlinkfile"/>
              </a:rPr>
              <a:t> Dağılımı</a:t>
            </a:r>
            <a:endParaRPr lang="tr-TR" sz="1800" b="1" dirty="0" smtClean="0"/>
          </a:p>
          <a:p>
            <a:pPr algn="ctr"/>
            <a:r>
              <a:rPr lang="tr-TR" sz="1800" b="1" u="sng" dirty="0" err="1" smtClean="0">
                <a:hlinkClick r:id="rId4" action="ppaction://hlinkfile"/>
              </a:rPr>
              <a:t>Binom</a:t>
            </a:r>
            <a:r>
              <a:rPr lang="tr-TR" sz="1800" b="1" u="sng" dirty="0" smtClean="0">
                <a:hlinkClick r:id="rId4" action="ppaction://hlinkfile"/>
              </a:rPr>
              <a:t> Dağılımı</a:t>
            </a:r>
            <a:endParaRPr lang="tr-TR" sz="1800" b="1" dirty="0" smtClean="0"/>
          </a:p>
          <a:p>
            <a:pPr algn="ctr"/>
            <a:r>
              <a:rPr lang="tr-TR" sz="1800" b="1" u="sng" dirty="0" err="1" smtClean="0">
                <a:hlinkClick r:id="rId5" action="ppaction://hlinkfile"/>
              </a:rPr>
              <a:t>Hipergeometrik</a:t>
            </a:r>
            <a:r>
              <a:rPr lang="tr-TR" sz="1800" b="1" u="sng" dirty="0" smtClean="0">
                <a:hlinkClick r:id="rId5" action="ppaction://hlinkfile"/>
              </a:rPr>
              <a:t> Dağılım</a:t>
            </a:r>
            <a:endParaRPr lang="tr-TR" sz="1800" b="1" dirty="0" smtClean="0"/>
          </a:p>
          <a:p>
            <a:pPr algn="ctr"/>
            <a:r>
              <a:rPr lang="tr-TR" sz="1800" b="1" u="sng" dirty="0" err="1" smtClean="0">
                <a:hlinkClick r:id="rId6" action="ppaction://hlinkfile"/>
              </a:rPr>
              <a:t>Poisson</a:t>
            </a:r>
            <a:r>
              <a:rPr lang="tr-TR" sz="1800" b="1" u="sng" dirty="0" smtClean="0">
                <a:hlinkClick r:id="rId6" action="ppaction://hlinkfile"/>
              </a:rPr>
              <a:t> Dağılımı</a:t>
            </a:r>
            <a:endParaRPr lang="tr-TR" sz="1900" b="1" i="1" u="sng" dirty="0" smtClean="0"/>
          </a:p>
          <a:p>
            <a:pPr algn="ctr"/>
            <a:endParaRPr lang="tr-TR" sz="1900" b="1" i="1" u="sng" dirty="0" smtClean="0"/>
          </a:p>
          <a:p>
            <a:pPr algn="ctr"/>
            <a:endParaRPr lang="tr-TR" sz="1900" b="1" i="1" u="sng" dirty="0" smtClean="0"/>
          </a:p>
          <a:p>
            <a:pPr algn="ctr"/>
            <a:endParaRPr lang="tr-TR" u="sng" dirty="0">
              <a:solidFill>
                <a:schemeClr val="bg1"/>
              </a:solidFill>
            </a:endParaRPr>
          </a:p>
        </p:txBody>
      </p:sp>
      <p:pic>
        <p:nvPicPr>
          <p:cNvPr id="5" name="Picture 1"/>
          <p:cNvPicPr>
            <a:picLocks noChangeAspect="1" noChangeArrowheads="1"/>
          </p:cNvPicPr>
          <p:nvPr/>
        </p:nvPicPr>
        <p:blipFill>
          <a:blip r:embed="rId7"/>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8A61B3D6-26A3-43FF-91E4-273D7390AFE4}"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10</a:t>
            </a:fld>
            <a:endParaRPr lang="tr-TR"/>
          </a:p>
        </p:txBody>
      </p:sp>
      <p:sp>
        <p:nvSpPr>
          <p:cNvPr id="5"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Hipergeometrik Dağılım-Örnek</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32769" name="Rectangle 1"/>
          <p:cNvSpPr>
            <a:spLocks noChangeArrowheads="1"/>
          </p:cNvSpPr>
          <p:nvPr/>
        </p:nvSpPr>
        <p:spPr bwMode="auto">
          <a:xfrm>
            <a:off x="0" y="1643050"/>
            <a:ext cx="885828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İçinde 3 kırmızı 2 siyah top bulunan bir kutudan 4 top alınmıştır. k, çekilen bu 4 top içindeki kırmızı toplar olarak belirlendiğine göre  ilgili fonksiyonu yazıp  k’in ortalama ve standart sapmasını bulalım.</a:t>
            </a:r>
          </a:p>
        </p:txBody>
      </p:sp>
      <p:sp>
        <p:nvSpPr>
          <p:cNvPr id="3277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7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43042" y="2786058"/>
            <a:ext cx="3071834" cy="12147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2774" name="Rectangle 6"/>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277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7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20" y="5357826"/>
            <a:ext cx="2409842"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7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77"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86116" y="5286388"/>
            <a:ext cx="3357586" cy="965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8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2779"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28662" y="4500570"/>
            <a:ext cx="5643602" cy="451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69">
                                            <p:txEl>
                                              <p:pRg st="0" end="0"/>
                                            </p:txEl>
                                          </p:spTgt>
                                        </p:tgtEl>
                                        <p:attrNameLst>
                                          <p:attrName>style.visibility</p:attrName>
                                        </p:attrNameLst>
                                      </p:cBhvr>
                                      <p:to>
                                        <p:strVal val="visible"/>
                                      </p:to>
                                    </p:set>
                                    <p:animEffect transition="in" filter="checkerboard(across)">
                                      <p:cBhvr>
                                        <p:cTn id="7" dur="500"/>
                                        <p:tgtEl>
                                          <p:spTgt spid="327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diamond(in)">
                                      <p:cBhvr>
                                        <p:cTn id="12" dur="2000"/>
                                        <p:tgtEl>
                                          <p:spTgt spid="327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2779"/>
                                        </p:tgtEl>
                                        <p:attrNameLst>
                                          <p:attrName>style.visibility</p:attrName>
                                        </p:attrNameLst>
                                      </p:cBhvr>
                                      <p:to>
                                        <p:strVal val="visible"/>
                                      </p:to>
                                    </p:set>
                                    <p:animEffect transition="in" filter="checkerboard(across)">
                                      <p:cBhvr>
                                        <p:cTn id="17" dur="500"/>
                                        <p:tgtEl>
                                          <p:spTgt spid="3277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checkerboard(across)">
                                      <p:cBhvr>
                                        <p:cTn id="22" dur="500"/>
                                        <p:tgtEl>
                                          <p:spTgt spid="3277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checkerboard(across)">
                                      <p:cBhvr>
                                        <p:cTn id="27"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11</a:t>
            </a:fld>
            <a:endParaRPr lang="tr-TR"/>
          </a:p>
        </p:txBody>
      </p:sp>
      <p:sp>
        <p:nvSpPr>
          <p:cNvPr id="5"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Hipergeometrik Dağılım-Örnek</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6" name="5 Resim"/>
          <p:cNvPicPr/>
          <p:nvPr/>
        </p:nvPicPr>
        <p:blipFill>
          <a:blip r:embed="rId2"/>
          <a:srcRect/>
          <a:stretch>
            <a:fillRect/>
          </a:stretch>
        </p:blipFill>
        <p:spPr bwMode="auto">
          <a:xfrm>
            <a:off x="928662" y="1714488"/>
            <a:ext cx="7286676" cy="44291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12</a:t>
            </a:fld>
            <a:endParaRPr lang="tr-TR"/>
          </a:p>
        </p:txBody>
      </p:sp>
      <p:sp>
        <p:nvSpPr>
          <p:cNvPr id="5"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Poisson Dağılımı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788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14546" y="2000240"/>
            <a:ext cx="3543325" cy="1071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891" name="Rectangle 3"/>
          <p:cNvSpPr>
            <a:spLocks noChangeArrowheads="1"/>
          </p:cNvSpPr>
          <p:nvPr/>
        </p:nvSpPr>
        <p:spPr bwMode="auto">
          <a:xfrm>
            <a:off x="0" y="3357562"/>
            <a:ext cx="9331465"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e, doğal logaritmanın</a:t>
            </a:r>
            <a:r>
              <a:rPr kumimoji="0" lang="tr-TR" b="0" i="0" u="none" strike="noStrike" cap="none" normalizeH="0" smtClean="0">
                <a:ln>
                  <a:noFill/>
                </a:ln>
                <a:solidFill>
                  <a:schemeClr val="tx1"/>
                </a:solidFill>
                <a:effectLst/>
                <a:latin typeface="Verdana" pitchFamily="34" charset="0"/>
                <a:ea typeface="Verdana" pitchFamily="34" charset="0"/>
                <a:cs typeface="Verdana" pitchFamily="34" charset="0"/>
              </a:rPr>
              <a:t> tabanı</a:t>
            </a: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(e = 2.71828...);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x, olasılığı fonksiyon ile verilmekte olan olayın ortaya çıkma sayısı;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x!, x icin faktoriyel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λ verilen sabit aralıkta ortaya çıkma sayısının beklenen değeri; bir pozitif sayı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37893" name="Rectangle 5"/>
          <p:cNvSpPr>
            <a:spLocks noChangeArrowheads="1"/>
          </p:cNvSpPr>
          <p:nvPr/>
        </p:nvSpPr>
        <p:spPr bwMode="auto">
          <a:xfrm>
            <a:off x="0" y="5286388"/>
            <a:ext cx="742010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Poisson dağılmış bir rassal değişkenin ortalaması ve varyansı  </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pic>
        <p:nvPicPr>
          <p:cNvPr id="37892"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358082" y="5286388"/>
            <a:ext cx="857256" cy="392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894" name="Rectangle 6"/>
          <p:cNvSpPr>
            <a:spLocks noChangeArrowheads="1"/>
          </p:cNvSpPr>
          <p:nvPr/>
        </p:nvSpPr>
        <p:spPr bwMode="auto">
          <a:xfrm>
            <a:off x="8358214" y="5274246"/>
            <a:ext cx="78578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dır.</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diamond(in)">
                                      <p:cBhvr>
                                        <p:cTn id="7" dur="2000"/>
                                        <p:tgtEl>
                                          <p:spTgt spid="3788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checkerboard(across)">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checkerboard(across)">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checkerboard(across)">
                                      <p:cBhvr>
                                        <p:cTn id="22" dur="500"/>
                                        <p:tgtEl>
                                          <p:spTgt spid="37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checkerboard(across)">
                                      <p:cBhvr>
                                        <p:cTn id="27" dur="500"/>
                                        <p:tgtEl>
                                          <p:spTgt spid="378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checkerboard(across)">
                                      <p:cBhvr>
                                        <p:cTn id="32" dur="500"/>
                                        <p:tgtEl>
                                          <p:spTgt spid="37893"/>
                                        </p:tgtEl>
                                      </p:cBhvr>
                                    </p:animEffect>
                                  </p:childTnLst>
                                </p:cTn>
                              </p:par>
                              <p:par>
                                <p:cTn id="33" presetID="5" presetClass="entr" presetSubtype="10" fill="hold" nodeType="withEffect">
                                  <p:stCondLst>
                                    <p:cond delay="0"/>
                                  </p:stCondLst>
                                  <p:childTnLst>
                                    <p:set>
                                      <p:cBhvr>
                                        <p:cTn id="34" dur="1" fill="hold">
                                          <p:stCondLst>
                                            <p:cond delay="0"/>
                                          </p:stCondLst>
                                        </p:cTn>
                                        <p:tgtEl>
                                          <p:spTgt spid="37892"/>
                                        </p:tgtEl>
                                        <p:attrNameLst>
                                          <p:attrName>style.visibility</p:attrName>
                                        </p:attrNameLst>
                                      </p:cBhvr>
                                      <p:to>
                                        <p:strVal val="visible"/>
                                      </p:to>
                                    </p:set>
                                    <p:animEffect transition="in" filter="checkerboard(across)">
                                      <p:cBhvr>
                                        <p:cTn id="35" dur="500"/>
                                        <p:tgtEl>
                                          <p:spTgt spid="37892"/>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7894"/>
                                        </p:tgtEl>
                                        <p:attrNameLst>
                                          <p:attrName>style.visibility</p:attrName>
                                        </p:attrNameLst>
                                      </p:cBhvr>
                                      <p:to>
                                        <p:strVal val="visible"/>
                                      </p:to>
                                    </p:set>
                                    <p:animEffect transition="in" filter="checkerboard(across)">
                                      <p:cBhvr>
                                        <p:cTn id="38"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13</a:t>
            </a:fld>
            <a:endParaRPr lang="tr-TR"/>
          </a:p>
        </p:txBody>
      </p:sp>
      <p:sp>
        <p:nvSpPr>
          <p:cNvPr id="5"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Poisson Dağılımı-Örnek</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3686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00" y="1571612"/>
            <a:ext cx="1357322" cy="394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86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4349" y="2500306"/>
            <a:ext cx="1285884" cy="456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86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5984" y="2500306"/>
            <a:ext cx="1214446" cy="430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68" name="Rectangle 4"/>
          <p:cNvSpPr>
            <a:spLocks noChangeArrowheads="1"/>
          </p:cNvSpPr>
          <p:nvPr/>
        </p:nvSpPr>
        <p:spPr bwMode="auto">
          <a:xfrm>
            <a:off x="285720" y="1643050"/>
            <a:ext cx="71438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X , </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
        <p:nvSpPr>
          <p:cNvPr id="36869" name="Rectangle 5"/>
          <p:cNvSpPr>
            <a:spLocks noChangeArrowheads="1"/>
          </p:cNvSpPr>
          <p:nvPr/>
        </p:nvSpPr>
        <p:spPr bwMode="auto">
          <a:xfrm>
            <a:off x="2500298" y="1643050"/>
            <a:ext cx="404739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rassal dağılmış bir değişken iken </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
        <p:nvSpPr>
          <p:cNvPr id="36871" name="Rectangle 7"/>
          <p:cNvSpPr>
            <a:spLocks noChangeArrowheads="1"/>
          </p:cNvSpPr>
          <p:nvPr/>
        </p:nvSpPr>
        <p:spPr bwMode="auto">
          <a:xfrm>
            <a:off x="3857620" y="2500306"/>
            <a:ext cx="450059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olasılıklarını bulalım.</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
        <p:nvSpPr>
          <p:cNvPr id="3687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72"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8596" y="3571876"/>
            <a:ext cx="4303289"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74" name="Rectangle 1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687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75" name="Picture 1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42844" y="4929198"/>
            <a:ext cx="8786842"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77" name="Rectangle 1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checkerboard(across)">
                                      <p:cBhvr>
                                        <p:cTn id="7" dur="500"/>
                                        <p:tgtEl>
                                          <p:spTgt spid="3686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868"/>
                                        </p:tgtEl>
                                        <p:attrNameLst>
                                          <p:attrName>style.visibility</p:attrName>
                                        </p:attrNameLst>
                                      </p:cBhvr>
                                      <p:to>
                                        <p:strVal val="visible"/>
                                      </p:to>
                                    </p:set>
                                    <p:animEffect transition="in" filter="checkerboard(across)">
                                      <p:cBhvr>
                                        <p:cTn id="10" dur="500"/>
                                        <p:tgtEl>
                                          <p:spTgt spid="3686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6869"/>
                                        </p:tgtEl>
                                        <p:attrNameLst>
                                          <p:attrName>style.visibility</p:attrName>
                                        </p:attrNameLst>
                                      </p:cBhvr>
                                      <p:to>
                                        <p:strVal val="visible"/>
                                      </p:to>
                                    </p:set>
                                    <p:animEffect transition="in" filter="checkerboard(across)">
                                      <p:cBhvr>
                                        <p:cTn id="13" dur="500"/>
                                        <p:tgtEl>
                                          <p:spTgt spid="3686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6866"/>
                                        </p:tgtEl>
                                        <p:attrNameLst>
                                          <p:attrName>style.visibility</p:attrName>
                                        </p:attrNameLst>
                                      </p:cBhvr>
                                      <p:to>
                                        <p:strVal val="visible"/>
                                      </p:to>
                                    </p:set>
                                    <p:animEffect transition="in" filter="checkerboard(across)">
                                      <p:cBhvr>
                                        <p:cTn id="18" dur="500"/>
                                        <p:tgtEl>
                                          <p:spTgt spid="36866"/>
                                        </p:tgtEl>
                                      </p:cBhvr>
                                    </p:animEffect>
                                  </p:childTnLst>
                                </p:cTn>
                              </p:par>
                              <p:par>
                                <p:cTn id="19" presetID="5" presetClass="entr" presetSubtype="10" fill="hold" nodeType="withEffect">
                                  <p:stCondLst>
                                    <p:cond delay="0"/>
                                  </p:stCondLst>
                                  <p:childTnLst>
                                    <p:set>
                                      <p:cBhvr>
                                        <p:cTn id="20" dur="1" fill="hold">
                                          <p:stCondLst>
                                            <p:cond delay="0"/>
                                          </p:stCondLst>
                                        </p:cTn>
                                        <p:tgtEl>
                                          <p:spTgt spid="36865"/>
                                        </p:tgtEl>
                                        <p:attrNameLst>
                                          <p:attrName>style.visibility</p:attrName>
                                        </p:attrNameLst>
                                      </p:cBhvr>
                                      <p:to>
                                        <p:strVal val="visible"/>
                                      </p:to>
                                    </p:set>
                                    <p:animEffect transition="in" filter="checkerboard(across)">
                                      <p:cBhvr>
                                        <p:cTn id="21" dur="500"/>
                                        <p:tgtEl>
                                          <p:spTgt spid="3686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6871"/>
                                        </p:tgtEl>
                                        <p:attrNameLst>
                                          <p:attrName>style.visibility</p:attrName>
                                        </p:attrNameLst>
                                      </p:cBhvr>
                                      <p:to>
                                        <p:strVal val="visible"/>
                                      </p:to>
                                    </p:set>
                                    <p:animEffect transition="in" filter="checkerboard(across)">
                                      <p:cBhvr>
                                        <p:cTn id="24" dur="500"/>
                                        <p:tgtEl>
                                          <p:spTgt spid="36871"/>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6872"/>
                                        </p:tgtEl>
                                        <p:attrNameLst>
                                          <p:attrName>style.visibility</p:attrName>
                                        </p:attrNameLst>
                                      </p:cBhvr>
                                      <p:to>
                                        <p:strVal val="visible"/>
                                      </p:to>
                                    </p:set>
                                    <p:animEffect transition="in" filter="diamond(in)">
                                      <p:cBhvr>
                                        <p:cTn id="29" dur="2000"/>
                                        <p:tgtEl>
                                          <p:spTgt spid="36872"/>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36875"/>
                                        </p:tgtEl>
                                        <p:attrNameLst>
                                          <p:attrName>style.visibility</p:attrName>
                                        </p:attrNameLst>
                                      </p:cBhvr>
                                      <p:to>
                                        <p:strVal val="visible"/>
                                      </p:to>
                                    </p:set>
                                    <p:animEffect transition="in" filter="diamond(in)">
                                      <p:cBhvr>
                                        <p:cTn id="34" dur="20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P spid="368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14</a:t>
            </a:fld>
            <a:endParaRPr lang="tr-TR"/>
          </a:p>
        </p:txBody>
      </p:sp>
      <p:sp>
        <p:nvSpPr>
          <p:cNvPr id="5"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Poisson Dağılımı-Örnek</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6" name="5 Resim"/>
          <p:cNvPicPr/>
          <p:nvPr/>
        </p:nvPicPr>
        <p:blipFill>
          <a:blip r:embed="rId2"/>
          <a:srcRect/>
          <a:stretch>
            <a:fillRect/>
          </a:stretch>
        </p:blipFill>
        <p:spPr bwMode="auto">
          <a:xfrm>
            <a:off x="357158" y="1571612"/>
            <a:ext cx="8358246" cy="46434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a:xfrm>
            <a:off x="8153400" y="5921998"/>
            <a:ext cx="762000" cy="365125"/>
          </a:xfrm>
        </p:spPr>
        <p:txBody>
          <a:bodyPr/>
          <a:lstStyle/>
          <a:p>
            <a:fld id="{8A61B3D6-26A3-43FF-91E4-273D7390AFE4}" type="slidenum">
              <a:rPr lang="tr-TR" smtClean="0"/>
              <a:pPr/>
              <a:t>15</a:t>
            </a:fld>
            <a:endParaRPr lang="tr-TR"/>
          </a:p>
        </p:txBody>
      </p:sp>
      <p:sp>
        <p:nvSpPr>
          <p:cNvPr id="5" name="1 Başlık"/>
          <p:cNvSpPr txBox="1">
            <a:spLocks/>
          </p:cNvSpPr>
          <p:nvPr/>
        </p:nvSpPr>
        <p:spPr>
          <a:xfrm>
            <a:off x="571472" y="0"/>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Poisson Dağılımı-Örnek</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sp>
        <p:nvSpPr>
          <p:cNvPr id="6" name="5 Dikdörtgen"/>
          <p:cNvSpPr/>
          <p:nvPr/>
        </p:nvSpPr>
        <p:spPr>
          <a:xfrm>
            <a:off x="642910" y="1071546"/>
            <a:ext cx="3818674" cy="369332"/>
          </a:xfrm>
          <a:prstGeom prst="rect">
            <a:avLst/>
          </a:prstGeom>
        </p:spPr>
        <p:txBody>
          <a:bodyPr wrap="none">
            <a:spAutoFit/>
          </a:bodyPr>
          <a:lstStyle/>
          <a:p>
            <a:r>
              <a:rPr lang="tr-TR" smtClean="0">
                <a:latin typeface="Verdana" pitchFamily="34" charset="0"/>
                <a:ea typeface="Verdana" pitchFamily="34" charset="0"/>
                <a:cs typeface="Verdana" pitchFamily="34" charset="0"/>
              </a:rPr>
              <a:t>n=500, p=0,01 olduğuna göre </a:t>
            </a:r>
            <a:endParaRPr lang="tr-TR">
              <a:latin typeface="Verdana" pitchFamily="34" charset="0"/>
              <a:ea typeface="Verdana" pitchFamily="34" charset="0"/>
              <a:cs typeface="Verdana" pitchFamily="34" charset="0"/>
            </a:endParaRP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714875" y="1071546"/>
            <a:ext cx="3312125"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39" name="Rectangle 3"/>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0034" y="1857364"/>
            <a:ext cx="1967792"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11 Dikdörtgen"/>
          <p:cNvSpPr/>
          <p:nvPr/>
        </p:nvSpPr>
        <p:spPr>
          <a:xfrm>
            <a:off x="2714612" y="1928802"/>
            <a:ext cx="4443845" cy="369332"/>
          </a:xfrm>
          <a:prstGeom prst="rect">
            <a:avLst/>
          </a:prstGeom>
        </p:spPr>
        <p:txBody>
          <a:bodyPr wrap="none">
            <a:spAutoFit/>
          </a:bodyPr>
          <a:lstStyle/>
          <a:p>
            <a:r>
              <a:rPr lang="tr-TR" smtClean="0">
                <a:latin typeface="Verdana" pitchFamily="34" charset="0"/>
                <a:ea typeface="Verdana" pitchFamily="34" charset="0"/>
                <a:cs typeface="Verdana" pitchFamily="34" charset="0"/>
              </a:rPr>
              <a:t>hepsinin çapaklanmış olması olasılığı</a:t>
            </a:r>
            <a:endParaRPr lang="tr-TR">
              <a:latin typeface="Verdana" pitchFamily="34" charset="0"/>
              <a:ea typeface="Verdana" pitchFamily="34" charset="0"/>
              <a:cs typeface="Verdana" pitchFamily="34" charset="0"/>
            </a:endParaRPr>
          </a:p>
        </p:txBody>
      </p:sp>
      <p:sp>
        <p:nvSpPr>
          <p:cNvPr id="399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2"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1472" y="2857496"/>
            <a:ext cx="2143140" cy="466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4" name="Rectangle 8"/>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5" name="Rectangle 9"/>
          <p:cNvSpPr>
            <a:spLocks noChangeArrowheads="1"/>
          </p:cNvSpPr>
          <p:nvPr/>
        </p:nvSpPr>
        <p:spPr bwMode="auto">
          <a:xfrm>
            <a:off x="2928926" y="2786058"/>
            <a:ext cx="500066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yalnız bir vidanın çapak alma yapılmamış olması olasılığı,</a:t>
            </a:r>
          </a:p>
        </p:txBody>
      </p:sp>
      <p:sp>
        <p:nvSpPr>
          <p:cNvPr id="3994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6"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85719" y="3857628"/>
            <a:ext cx="8299797"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8" name="Rectangle 12"/>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9" name="Rectangle 13"/>
          <p:cNvSpPr>
            <a:spLocks noChangeArrowheads="1"/>
          </p:cNvSpPr>
          <p:nvPr/>
        </p:nvSpPr>
        <p:spPr bwMode="auto">
          <a:xfrm>
            <a:off x="1214414" y="4500570"/>
            <a:ext cx="673485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en az iki vidanın çapak alma yapılmamış olması olasılığı,</a:t>
            </a:r>
          </a:p>
        </p:txBody>
      </p:sp>
      <p:sp>
        <p:nvSpPr>
          <p:cNvPr id="3995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50" name="Picture 1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00034" y="5214950"/>
            <a:ext cx="7793236"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52" name="Rectangle 16"/>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53" name="Rectangle 17"/>
          <p:cNvSpPr>
            <a:spLocks noChangeArrowheads="1"/>
          </p:cNvSpPr>
          <p:nvPr/>
        </p:nvSpPr>
        <p:spPr bwMode="auto">
          <a:xfrm>
            <a:off x="714348" y="5715016"/>
            <a:ext cx="676146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ila 5 vidanın çapak alma yapılmamış olması olasılığıdır.</a:t>
            </a:r>
          </a:p>
        </p:txBody>
      </p:sp>
      <p:sp>
        <p:nvSpPr>
          <p:cNvPr id="39954" name="Rectangle 18"/>
          <p:cNvSpPr>
            <a:spLocks noChangeArrowheads="1"/>
          </p:cNvSpPr>
          <p:nvPr/>
        </p:nvSpPr>
        <p:spPr bwMode="auto">
          <a:xfrm>
            <a:off x="1428728" y="6286520"/>
            <a:ext cx="638764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Dağılışın ortalaması 5, standart sapması ise 2,24 dür.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39937"/>
                                        </p:tgtEl>
                                        <p:attrNameLst>
                                          <p:attrName>style.visibility</p:attrName>
                                        </p:attrNameLst>
                                      </p:cBhvr>
                                      <p:to>
                                        <p:strVal val="visible"/>
                                      </p:to>
                                    </p:set>
                                    <p:animEffect transition="in" filter="checkerboard(across)">
                                      <p:cBhvr>
                                        <p:cTn id="10" dur="500"/>
                                        <p:tgtEl>
                                          <p:spTgt spid="3993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9940"/>
                                        </p:tgtEl>
                                        <p:attrNameLst>
                                          <p:attrName>style.visibility</p:attrName>
                                        </p:attrNameLst>
                                      </p:cBhvr>
                                      <p:to>
                                        <p:strVal val="visible"/>
                                      </p:to>
                                    </p:set>
                                    <p:animEffect transition="in" filter="checkerboard(across)">
                                      <p:cBhvr>
                                        <p:cTn id="15" dur="500"/>
                                        <p:tgtEl>
                                          <p:spTgt spid="3994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heckerboard(across)">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9942"/>
                                        </p:tgtEl>
                                        <p:attrNameLst>
                                          <p:attrName>style.visibility</p:attrName>
                                        </p:attrNameLst>
                                      </p:cBhvr>
                                      <p:to>
                                        <p:strVal val="visible"/>
                                      </p:to>
                                    </p:set>
                                    <p:animEffect transition="in" filter="checkerboard(across)">
                                      <p:cBhvr>
                                        <p:cTn id="23" dur="500"/>
                                        <p:tgtEl>
                                          <p:spTgt spid="3994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9945"/>
                                        </p:tgtEl>
                                        <p:attrNameLst>
                                          <p:attrName>style.visibility</p:attrName>
                                        </p:attrNameLst>
                                      </p:cBhvr>
                                      <p:to>
                                        <p:strVal val="visible"/>
                                      </p:to>
                                    </p:set>
                                    <p:animEffect transition="in" filter="checkerboard(across)">
                                      <p:cBhvr>
                                        <p:cTn id="26" dur="500"/>
                                        <p:tgtEl>
                                          <p:spTgt spid="3994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9946"/>
                                        </p:tgtEl>
                                        <p:attrNameLst>
                                          <p:attrName>style.visibility</p:attrName>
                                        </p:attrNameLst>
                                      </p:cBhvr>
                                      <p:to>
                                        <p:strVal val="visible"/>
                                      </p:to>
                                    </p:set>
                                    <p:animEffect transition="in" filter="checkerboard(across)">
                                      <p:cBhvr>
                                        <p:cTn id="31" dur="500"/>
                                        <p:tgtEl>
                                          <p:spTgt spid="3994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9949"/>
                                        </p:tgtEl>
                                        <p:attrNameLst>
                                          <p:attrName>style.visibility</p:attrName>
                                        </p:attrNameLst>
                                      </p:cBhvr>
                                      <p:to>
                                        <p:strVal val="visible"/>
                                      </p:to>
                                    </p:set>
                                    <p:animEffect transition="in" filter="checkerboard(across)">
                                      <p:cBhvr>
                                        <p:cTn id="34" dur="500"/>
                                        <p:tgtEl>
                                          <p:spTgt spid="39949"/>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9950"/>
                                        </p:tgtEl>
                                        <p:attrNameLst>
                                          <p:attrName>style.visibility</p:attrName>
                                        </p:attrNameLst>
                                      </p:cBhvr>
                                      <p:to>
                                        <p:strVal val="visible"/>
                                      </p:to>
                                    </p:set>
                                    <p:animEffect transition="in" filter="checkerboard(across)">
                                      <p:cBhvr>
                                        <p:cTn id="39" dur="500"/>
                                        <p:tgtEl>
                                          <p:spTgt spid="39950"/>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9953"/>
                                        </p:tgtEl>
                                        <p:attrNameLst>
                                          <p:attrName>style.visibility</p:attrName>
                                        </p:attrNameLst>
                                      </p:cBhvr>
                                      <p:to>
                                        <p:strVal val="visible"/>
                                      </p:to>
                                    </p:set>
                                    <p:animEffect transition="in" filter="checkerboard(across)">
                                      <p:cBhvr>
                                        <p:cTn id="42" dur="500"/>
                                        <p:tgtEl>
                                          <p:spTgt spid="3995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9954"/>
                                        </p:tgtEl>
                                        <p:attrNameLst>
                                          <p:attrName>style.visibility</p:attrName>
                                        </p:attrNameLst>
                                      </p:cBhvr>
                                      <p:to>
                                        <p:strVal val="visible"/>
                                      </p:to>
                                    </p:set>
                                    <p:animEffect transition="in" filter="checkerboard(across)">
                                      <p:cBhvr>
                                        <p:cTn id="47" dur="500"/>
                                        <p:tgtEl>
                                          <p:spTgt spid="39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9945" grpId="0"/>
      <p:bldP spid="39949" grpId="0"/>
      <p:bldP spid="39953" grpId="0"/>
      <p:bldP spid="399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16</a:t>
            </a:fld>
            <a:endParaRPr lang="tr-TR"/>
          </a:p>
        </p:txBody>
      </p:sp>
      <p:sp>
        <p:nvSpPr>
          <p:cNvPr id="40961" name="Rectangle 1"/>
          <p:cNvSpPr>
            <a:spLocks noChangeArrowheads="1"/>
          </p:cNvSpPr>
          <p:nvPr/>
        </p:nvSpPr>
        <p:spPr bwMode="auto">
          <a:xfrm>
            <a:off x="214282" y="1428736"/>
            <a:ext cx="864399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bmk="_Toc221548481">
                <a:ln>
                  <a:noFill/>
                </a:ln>
                <a:solidFill>
                  <a:srgbClr val="20C8F7"/>
                </a:solidFill>
                <a:effectLst/>
                <a:latin typeface="Verdana" pitchFamily="34" charset="0"/>
                <a:ea typeface="Verdana" pitchFamily="34" charset="0"/>
                <a:cs typeface="Verdana" pitchFamily="34" charset="0"/>
              </a:rPr>
              <a:t>Kaynaklar</a:t>
            </a:r>
            <a:endParaRPr kumimoji="0" lang="tr-TR"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no:74,Adana,1997.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İstranbul,1999.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Kesikli Olasılık Fonksiyonu</a:t>
            </a:r>
            <a:endParaRPr lang="tr-TR" sz="2800">
              <a:latin typeface="Verdana" pitchFamily="34" charset="0"/>
              <a:ea typeface="Verdana" pitchFamily="34" charset="0"/>
              <a:cs typeface="Verdana" pitchFamily="34" charset="0"/>
            </a:endParaRPr>
          </a:p>
        </p:txBody>
      </p:sp>
      <p:sp>
        <p:nvSpPr>
          <p:cNvPr id="3" name="2 İçerik Yer Tutucusu"/>
          <p:cNvSpPr>
            <a:spLocks noGrp="1"/>
          </p:cNvSpPr>
          <p:nvPr>
            <p:ph idx="1"/>
          </p:nvPr>
        </p:nvSpPr>
        <p:spPr/>
        <p:txBody>
          <a:bodyPr/>
          <a:lstStyle/>
          <a:p>
            <a:pPr lvl="0">
              <a:buNone/>
            </a:pPr>
            <a:r>
              <a:rPr lang="tr-TR" smtClean="0"/>
              <a:t>Tüm r değerleri için                   dır.</a:t>
            </a:r>
          </a:p>
          <a:p>
            <a:pPr lvl="0">
              <a:buNone/>
            </a:pPr>
            <a:r>
              <a:rPr lang="tr-TR" smtClean="0"/>
              <a:t>                      </a:t>
            </a:r>
          </a:p>
          <a:p>
            <a:pPr lvl="0">
              <a:buNone/>
            </a:pPr>
            <a:r>
              <a:rPr lang="tr-TR" smtClean="0"/>
              <a:t>                      dir.</a:t>
            </a:r>
          </a:p>
          <a:p>
            <a:pPr>
              <a:buNone/>
            </a:pPr>
            <a:endParaRPr lang="tr-TR"/>
          </a:p>
        </p:txBody>
      </p:sp>
      <p:sp>
        <p:nvSpPr>
          <p:cNvPr id="4" name="3 Slayt Numarası Yer Tutucusu"/>
          <p:cNvSpPr>
            <a:spLocks noGrp="1"/>
          </p:cNvSpPr>
          <p:nvPr>
            <p:ph type="sldNum" sz="quarter" idx="12"/>
          </p:nvPr>
        </p:nvSpPr>
        <p:spPr/>
        <p:txBody>
          <a:bodyPr/>
          <a:lstStyle/>
          <a:p>
            <a:fld id="{8A61B3D6-26A3-43FF-91E4-273D7390AFE4}" type="slidenum">
              <a:rPr lang="tr-TR" smtClean="0"/>
              <a:pPr/>
              <a:t>2</a:t>
            </a:fld>
            <a:endParaRPr lang="tr-T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43371" y="1643050"/>
            <a:ext cx="1272895"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57224" y="2428868"/>
            <a:ext cx="1714512" cy="1109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29" name="Rectangle 5"/>
          <p:cNvSpPr>
            <a:spLocks noChangeArrowheads="1"/>
          </p:cNvSpPr>
          <p:nvPr/>
        </p:nvSpPr>
        <p:spPr bwMode="auto">
          <a:xfrm>
            <a:off x="428596" y="4286256"/>
            <a:ext cx="7429552"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tr-TR" sz="2800" b="0" i="0" u="none" strike="noStrike" cap="none" normalizeH="0" baseline="0" smtClean="0">
                <a:ln>
                  <a:noFill/>
                </a:ln>
                <a:effectLst/>
                <a:latin typeface="Verdana" pitchFamily="34" charset="0"/>
                <a:ea typeface="Verdana" pitchFamily="34" charset="0"/>
                <a:cs typeface="Verdana" pitchFamily="34" charset="0"/>
              </a:rPr>
              <a:t>Bernoulli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2800" b="0" i="0" u="none" strike="noStrike" cap="none" normalizeH="0" baseline="0" smtClean="0">
                <a:ln>
                  <a:noFill/>
                </a:ln>
                <a:effectLst/>
                <a:latin typeface="Verdana" pitchFamily="34" charset="0"/>
                <a:ea typeface="Verdana" pitchFamily="34" charset="0"/>
                <a:cs typeface="Verdana" pitchFamily="34" charset="0"/>
              </a:rPr>
              <a:t>Binom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2800" b="0" i="0" u="none" strike="noStrike" cap="none" normalizeH="0" baseline="0" smtClean="0">
                <a:ln>
                  <a:noFill/>
                </a:ln>
                <a:effectLst/>
                <a:latin typeface="Verdana" pitchFamily="34" charset="0"/>
                <a:ea typeface="Verdana" pitchFamily="34" charset="0"/>
                <a:cs typeface="Verdana" pitchFamily="34" charset="0"/>
              </a:rPr>
              <a:t>Hipergeometrik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sz="2800" b="0" i="0" u="none" strike="noStrike" cap="none" normalizeH="0" baseline="0" smtClean="0">
                <a:ln>
                  <a:noFill/>
                </a:ln>
                <a:effectLst/>
                <a:latin typeface="Verdana" pitchFamily="34" charset="0"/>
                <a:ea typeface="Verdana" pitchFamily="34" charset="0"/>
                <a:cs typeface="Verdana" pitchFamily="34" charset="0"/>
              </a:rPr>
              <a:t>Poisson dağılışlarını inceleyeceğiz.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2800" b="0" i="0" u="none" strike="noStrike" cap="none" normalizeH="0" baseline="0" smtClean="0">
              <a:ln>
                <a:noFill/>
              </a:ln>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025"/>
                                        </p:tgtEl>
                                        <p:attrNameLst>
                                          <p:attrName>style.visibility</p:attrName>
                                        </p:attrNameLst>
                                      </p:cBhvr>
                                      <p:to>
                                        <p:strVal val="visible"/>
                                      </p:to>
                                    </p:set>
                                    <p:animEffect transition="in" filter="checkerboard(across)">
                                      <p:cBhvr>
                                        <p:cTn id="20" dur="500"/>
                                        <p:tgtEl>
                                          <p:spTgt spid="1025"/>
                                        </p:tgtEl>
                                      </p:cBhvr>
                                    </p:animEffect>
                                  </p:childTnLst>
                                </p:cTn>
                              </p:par>
                              <p:par>
                                <p:cTn id="21" presetID="5" presetClass="entr" presetSubtype="10" fill="hold" nodeType="with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checkerboard(across)">
                                      <p:cBhvr>
                                        <p:cTn id="23" dur="5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029">
                                            <p:txEl>
                                              <p:pRg st="0" end="0"/>
                                            </p:txEl>
                                          </p:spTgt>
                                        </p:tgtEl>
                                        <p:attrNameLst>
                                          <p:attrName>style.visibility</p:attrName>
                                        </p:attrNameLst>
                                      </p:cBhvr>
                                      <p:to>
                                        <p:strVal val="visible"/>
                                      </p:to>
                                    </p:set>
                                    <p:animEffect transition="in" filter="checkerboard(across)">
                                      <p:cBhvr>
                                        <p:cTn id="28" dur="500"/>
                                        <p:tgtEl>
                                          <p:spTgt spid="1029">
                                            <p:txEl>
                                              <p:pRg st="0" end="0"/>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029">
                                            <p:txEl>
                                              <p:pRg st="1" end="1"/>
                                            </p:txEl>
                                          </p:spTgt>
                                        </p:tgtEl>
                                        <p:attrNameLst>
                                          <p:attrName>style.visibility</p:attrName>
                                        </p:attrNameLst>
                                      </p:cBhvr>
                                      <p:to>
                                        <p:strVal val="visible"/>
                                      </p:to>
                                    </p:set>
                                    <p:animEffect transition="in" filter="checkerboard(across)">
                                      <p:cBhvr>
                                        <p:cTn id="31" dur="500"/>
                                        <p:tgtEl>
                                          <p:spTgt spid="1029">
                                            <p:txEl>
                                              <p:pRg st="1" end="1"/>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029">
                                            <p:txEl>
                                              <p:pRg st="2" end="2"/>
                                            </p:txEl>
                                          </p:spTgt>
                                        </p:tgtEl>
                                        <p:attrNameLst>
                                          <p:attrName>style.visibility</p:attrName>
                                        </p:attrNameLst>
                                      </p:cBhvr>
                                      <p:to>
                                        <p:strVal val="visible"/>
                                      </p:to>
                                    </p:set>
                                    <p:animEffect transition="in" filter="checkerboard(across)">
                                      <p:cBhvr>
                                        <p:cTn id="34" dur="500"/>
                                        <p:tgtEl>
                                          <p:spTgt spid="1029">
                                            <p:txEl>
                                              <p:pRg st="2" end="2"/>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029">
                                            <p:txEl>
                                              <p:pRg st="3" end="3"/>
                                            </p:txEl>
                                          </p:spTgt>
                                        </p:tgtEl>
                                        <p:attrNameLst>
                                          <p:attrName>style.visibility</p:attrName>
                                        </p:attrNameLst>
                                      </p:cBhvr>
                                      <p:to>
                                        <p:strVal val="visible"/>
                                      </p:to>
                                    </p:set>
                                    <p:animEffect transition="in" filter="checkerboard(across)">
                                      <p:cBhvr>
                                        <p:cTn id="37" dur="500"/>
                                        <p:tgtEl>
                                          <p:spTgt spid="10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Bernoulli Dağılımı</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3</a:t>
            </a:fld>
            <a:endParaRPr lang="tr-TR"/>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843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28662" y="1714488"/>
            <a:ext cx="4954142" cy="1000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5" name="Rectangle 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8436" name="Rectangle 4"/>
          <p:cNvSpPr>
            <a:spLocks noChangeArrowheads="1"/>
          </p:cNvSpPr>
          <p:nvPr/>
        </p:nvSpPr>
        <p:spPr bwMode="auto">
          <a:xfrm>
            <a:off x="357158" y="4000504"/>
            <a:ext cx="8786842"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Verdana" pitchFamily="34" charset="0"/>
                <a:cs typeface="Verdana" pitchFamily="34" charset="0"/>
              </a:rPr>
              <a:t>1) Paranın atılması.</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Verdana" pitchFamily="34" charset="0"/>
                <a:cs typeface="Verdana" pitchFamily="34" charset="0"/>
              </a:rPr>
              <a:t>2) İçinde M siyah, N beyaz top bulunan bir kavanozdan top çekilmesi.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Verdana" pitchFamily="34" charset="0"/>
                <a:cs typeface="Verdana" pitchFamily="34" charset="0"/>
              </a:rPr>
              <a:t>3) Kusurlu ve kusursuz parçaların bulunduğu bir kutudan bir parçanın çekilmesi.</a:t>
            </a:r>
          </a:p>
        </p:txBody>
      </p:sp>
      <p:sp>
        <p:nvSpPr>
          <p:cNvPr id="18437" name="Rectangle 5"/>
          <p:cNvSpPr>
            <a:spLocks noChangeArrowheads="1"/>
          </p:cNvSpPr>
          <p:nvPr/>
        </p:nvSpPr>
        <p:spPr bwMode="auto">
          <a:xfrm>
            <a:off x="214282" y="6072206"/>
            <a:ext cx="892971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Verdana" pitchFamily="34" charset="0"/>
                <a:cs typeface="Verdana" pitchFamily="34" charset="0"/>
              </a:rPr>
              <a:t>Bernoulli dağılımının aritmetik ortalaması p, varyansı p(1-p) 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checkerboard(across)">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checkerboard(across)">
                                      <p:cBhvr>
                                        <p:cTn id="12" dur="500"/>
                                        <p:tgtEl>
                                          <p:spTgt spid="184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36">
                                            <p:txEl>
                                              <p:pRg st="1" end="1"/>
                                            </p:txEl>
                                          </p:spTgt>
                                        </p:tgtEl>
                                        <p:attrNameLst>
                                          <p:attrName>style.visibility</p:attrName>
                                        </p:attrNameLst>
                                      </p:cBhvr>
                                      <p:to>
                                        <p:strVal val="visible"/>
                                      </p:to>
                                    </p:set>
                                    <p:animEffect transition="in" filter="checkerboard(across)">
                                      <p:cBhvr>
                                        <p:cTn id="17" dur="500"/>
                                        <p:tgtEl>
                                          <p:spTgt spid="1843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436">
                                            <p:txEl>
                                              <p:pRg st="2" end="2"/>
                                            </p:txEl>
                                          </p:spTgt>
                                        </p:tgtEl>
                                        <p:attrNameLst>
                                          <p:attrName>style.visibility</p:attrName>
                                        </p:attrNameLst>
                                      </p:cBhvr>
                                      <p:to>
                                        <p:strVal val="visible"/>
                                      </p:to>
                                    </p:set>
                                    <p:animEffect transition="in" filter="checkerboard(across)">
                                      <p:cBhvr>
                                        <p:cTn id="22" dur="500"/>
                                        <p:tgtEl>
                                          <p:spTgt spid="1843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437"/>
                                        </p:tgtEl>
                                        <p:attrNameLst>
                                          <p:attrName>style.visibility</p:attrName>
                                        </p:attrNameLst>
                                      </p:cBhvr>
                                      <p:to>
                                        <p:strVal val="visible"/>
                                      </p:to>
                                    </p:set>
                                    <p:animEffect transition="in" filter="checkerboard(across)">
                                      <p:cBhvr>
                                        <p:cTn id="2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Bernoulli Dağılımı-Örnek</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4</a:t>
            </a:fld>
            <a:endParaRPr lang="tr-T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48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2976" y="2143116"/>
            <a:ext cx="3643338" cy="1094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483"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0484" name="Rectangle 4"/>
          <p:cNvSpPr>
            <a:spLocks noChangeArrowheads="1"/>
          </p:cNvSpPr>
          <p:nvPr/>
        </p:nvSpPr>
        <p:spPr bwMode="auto">
          <a:xfrm>
            <a:off x="214282" y="1285860"/>
            <a:ext cx="486992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Bir rassal değişkenin olasılık fonksiyonu </a:t>
            </a:r>
          </a:p>
        </p:txBody>
      </p:sp>
      <p:sp>
        <p:nvSpPr>
          <p:cNvPr id="20485" name="Rectangle 5"/>
          <p:cNvSpPr>
            <a:spLocks noChangeArrowheads="1"/>
          </p:cNvSpPr>
          <p:nvPr/>
        </p:nvSpPr>
        <p:spPr bwMode="auto">
          <a:xfrm>
            <a:off x="1" y="3714752"/>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Olarak veriliyor. Bu değişkenin aritmetik ortalama ve standart sapmasını bulalım.</a:t>
            </a:r>
          </a:p>
        </p:txBody>
      </p:sp>
      <p:sp>
        <p:nvSpPr>
          <p:cNvPr id="20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486"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0034" y="4857760"/>
            <a:ext cx="3673954"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488" name="Rectangle 8"/>
          <p:cNvSpPr>
            <a:spLocks noChangeArrowheads="1"/>
          </p:cNvSpPr>
          <p:nvPr/>
        </p:nvSpPr>
        <p:spPr bwMode="auto">
          <a:xfrm>
            <a:off x="0" y="333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0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14348" y="5857892"/>
            <a:ext cx="4929222" cy="710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3"/>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checkerboard(across)">
                                      <p:cBhvr>
                                        <p:cTn id="7" dur="500"/>
                                        <p:tgtEl>
                                          <p:spTgt spid="20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checkerboard(across)">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Binom Dağılımı</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5</a:t>
            </a:fld>
            <a:endParaRPr lang="tr-T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85918" y="5357826"/>
            <a:ext cx="4458663"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55"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3556" name="Rectangle 4"/>
          <p:cNvSpPr>
            <a:spLocks noChangeArrowheads="1"/>
          </p:cNvSpPr>
          <p:nvPr/>
        </p:nvSpPr>
        <p:spPr bwMode="auto">
          <a:xfrm>
            <a:off x="285720" y="1500174"/>
            <a:ext cx="8501122"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 Rassal deney aynı koşullar altında n defa tekrarlanmıştır.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Her deney sonucu için olumlu-olumsuz, başarılı-başarısız, büyük-küçük ve benzeri şekilde yalnız iki durum söz konusudur.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Bir deneyde olumlu sonuç elde etme olasılığı p, olumsuz sonuç elde etme olasılığı 1-p=q olup, bu olasılıklar her deney için aynıdır.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Her deneyin biri diğerinden bağımsızdır. Yani deneyler birbirini etkilemez.</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 Yapılan n deneyde karşılaşılan olumlu sonuç sayısı ile ilgilenilmektedir. </a:t>
            </a:r>
          </a:p>
        </p:txBody>
      </p:sp>
      <p:sp>
        <p:nvSpPr>
          <p:cNvPr id="23557" name="Rectangle 5"/>
          <p:cNvSpPr>
            <a:spLocks noChangeArrowheads="1"/>
          </p:cNvSpPr>
          <p:nvPr/>
        </p:nvSpPr>
        <p:spPr bwMode="auto">
          <a:xfrm>
            <a:off x="1" y="450057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Bu tanımlamalar ışığında p ve q olasılıkları altında x rassal değişkenin olasılık fonksiyonu</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checkerboard(across)">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checkerboard(across)">
                                      <p:cBhvr>
                                        <p:cTn id="12" dur="500"/>
                                        <p:tgtEl>
                                          <p:spTgt spid="235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6">
                                            <p:txEl>
                                              <p:pRg st="2" end="2"/>
                                            </p:txEl>
                                          </p:spTgt>
                                        </p:tgtEl>
                                        <p:attrNameLst>
                                          <p:attrName>style.visibility</p:attrName>
                                        </p:attrNameLst>
                                      </p:cBhvr>
                                      <p:to>
                                        <p:strVal val="visible"/>
                                      </p:to>
                                    </p:set>
                                    <p:animEffect transition="in" filter="checkerboard(across)">
                                      <p:cBhvr>
                                        <p:cTn id="17" dur="500"/>
                                        <p:tgtEl>
                                          <p:spTgt spid="235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checkerboard(across)">
                                      <p:cBhvr>
                                        <p:cTn id="22" dur="500"/>
                                        <p:tgtEl>
                                          <p:spTgt spid="235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3556">
                                            <p:txEl>
                                              <p:pRg st="4" end="4"/>
                                            </p:txEl>
                                          </p:spTgt>
                                        </p:tgtEl>
                                        <p:attrNameLst>
                                          <p:attrName>style.visibility</p:attrName>
                                        </p:attrNameLst>
                                      </p:cBhvr>
                                      <p:to>
                                        <p:strVal val="visible"/>
                                      </p:to>
                                    </p:set>
                                    <p:animEffect transition="in" filter="checkerboard(across)">
                                      <p:cBhvr>
                                        <p:cTn id="27" dur="500"/>
                                        <p:tgtEl>
                                          <p:spTgt spid="235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3557">
                                            <p:txEl>
                                              <p:pRg st="0" end="0"/>
                                            </p:txEl>
                                          </p:spTgt>
                                        </p:tgtEl>
                                        <p:attrNameLst>
                                          <p:attrName>style.visibility</p:attrName>
                                        </p:attrNameLst>
                                      </p:cBhvr>
                                      <p:to>
                                        <p:strVal val="visible"/>
                                      </p:to>
                                    </p:set>
                                    <p:animEffect transition="in" filter="checkerboard(across)">
                                      <p:cBhvr>
                                        <p:cTn id="32" dur="500"/>
                                        <p:tgtEl>
                                          <p:spTgt spid="2355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3553"/>
                                        </p:tgtEl>
                                        <p:attrNameLst>
                                          <p:attrName>style.visibility</p:attrName>
                                        </p:attrNameLst>
                                      </p:cBhvr>
                                      <p:to>
                                        <p:strVal val="visible"/>
                                      </p:to>
                                    </p:set>
                                    <p:animEffect transition="in" filter="diamond(in)">
                                      <p:cBhvr>
                                        <p:cTn id="37" dur="2000"/>
                                        <p:tgtEl>
                                          <p:spTgt spid="2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Binom Dağılımı-Örnek</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6</a:t>
            </a:fld>
            <a:endParaRPr lang="tr-TR"/>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252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00232" y="2285992"/>
            <a:ext cx="3319919"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531" name="Rectangle 3"/>
          <p:cNvSpPr>
            <a:spLocks noChangeArrowheads="1"/>
          </p:cNvSpPr>
          <p:nvPr/>
        </p:nvSpPr>
        <p:spPr bwMode="auto">
          <a:xfrm>
            <a:off x="357158" y="1571612"/>
            <a:ext cx="707584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effectLst/>
                <a:latin typeface="Verdana" pitchFamily="34" charset="0"/>
                <a:ea typeface="Verdana" pitchFamily="34" charset="0"/>
                <a:cs typeface="Verdana" pitchFamily="34" charset="0"/>
              </a:rPr>
              <a:t>n=5 ve p=1/5 olarak verilsin. Buna göre x=0,1,2,3,4,5 için</a:t>
            </a:r>
          </a:p>
        </p:txBody>
      </p:sp>
      <p:graphicFrame>
        <p:nvGraphicFramePr>
          <p:cNvPr id="8" name="7 Tablo"/>
          <p:cNvGraphicFramePr>
            <a:graphicFrameLocks noGrp="1"/>
          </p:cNvGraphicFramePr>
          <p:nvPr/>
        </p:nvGraphicFramePr>
        <p:xfrm>
          <a:off x="357158" y="4071942"/>
          <a:ext cx="7786743" cy="630936"/>
        </p:xfrm>
        <a:graphic>
          <a:graphicData uri="http://schemas.openxmlformats.org/drawingml/2006/table">
            <a:tbl>
              <a:tblPr>
                <a:tableStyleId>{08FB837D-C827-4EFA-A057-4D05807E0F7C}</a:tableStyleId>
              </a:tblPr>
              <a:tblGrid>
                <a:gridCol w="1169520"/>
                <a:gridCol w="1119219"/>
                <a:gridCol w="1099098"/>
                <a:gridCol w="1099098"/>
                <a:gridCol w="1099936"/>
                <a:gridCol w="1099936"/>
                <a:gridCol w="1099936"/>
              </a:tblGrid>
              <a:tr h="0">
                <a:tc>
                  <a:txBody>
                    <a:bodyPr/>
                    <a:lstStyle/>
                    <a:p>
                      <a:pPr algn="ctr">
                        <a:lnSpc>
                          <a:spcPct val="115000"/>
                        </a:lnSpc>
                        <a:spcAft>
                          <a:spcPts val="0"/>
                        </a:spcAft>
                      </a:pPr>
                      <a:r>
                        <a:rPr lang="tr-TR" sz="1800" b="1">
                          <a:latin typeface="Verdana" pitchFamily="34" charset="0"/>
                          <a:ea typeface="Verdana" pitchFamily="34" charset="0"/>
                          <a:cs typeface="Verdana" pitchFamily="34" charset="0"/>
                        </a:rPr>
                        <a:t>x</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1</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2</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3</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4</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5</a:t>
                      </a:r>
                    </a:p>
                  </a:txBody>
                  <a:tcPr marL="68580" marR="68580" marT="0" marB="0"/>
                </a:tc>
              </a:tr>
              <a:tr h="0">
                <a:tc>
                  <a:txBody>
                    <a:bodyPr/>
                    <a:lstStyle/>
                    <a:p>
                      <a:pPr algn="ctr">
                        <a:lnSpc>
                          <a:spcPct val="115000"/>
                        </a:lnSpc>
                        <a:spcAft>
                          <a:spcPts val="0"/>
                        </a:spcAft>
                      </a:pPr>
                      <a:r>
                        <a:rPr lang="tr-TR" sz="1800" b="1">
                          <a:latin typeface="Verdana" pitchFamily="34" charset="0"/>
                          <a:ea typeface="Verdana" pitchFamily="34" charset="0"/>
                          <a:cs typeface="Verdana" pitchFamily="34" charset="0"/>
                        </a:rPr>
                        <a:t>P(x)</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0,33</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0,41</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0,20</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0,05</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0,01</a:t>
                      </a:r>
                    </a:p>
                  </a:txBody>
                  <a:tcPr marL="68580" marR="68580" marT="0" marB="0"/>
                </a:tc>
                <a:tc>
                  <a:txBody>
                    <a:bodyPr/>
                    <a:lstStyle/>
                    <a:p>
                      <a:pPr algn="ctr">
                        <a:lnSpc>
                          <a:spcPct val="115000"/>
                        </a:lnSpc>
                        <a:spcAft>
                          <a:spcPts val="0"/>
                        </a:spcAft>
                      </a:pPr>
                      <a:r>
                        <a:rPr lang="tr-TR" sz="1800" b="1">
                          <a:latin typeface="Verdana" pitchFamily="34" charset="0"/>
                          <a:ea typeface="Verdana" pitchFamily="34" charset="0"/>
                          <a:cs typeface="Verdana" pitchFamily="34" charset="0"/>
                        </a:rPr>
                        <a:t>0,00</a:t>
                      </a:r>
                    </a:p>
                  </a:txBody>
                  <a:tcPr marL="68580" marR="68580" marT="0" marB="0"/>
                </a:tc>
              </a:tr>
            </a:tbl>
          </a:graphicData>
        </a:graphic>
      </p:graphicFrame>
      <p:pic>
        <p:nvPicPr>
          <p:cNvPr id="2253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29058" y="5000636"/>
            <a:ext cx="532090"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532"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928925" y="6000768"/>
            <a:ext cx="1866913"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534" name="Rectangle 6"/>
          <p:cNvSpPr>
            <a:spLocks noChangeArrowheads="1"/>
          </p:cNvSpPr>
          <p:nvPr/>
        </p:nvSpPr>
        <p:spPr bwMode="auto">
          <a:xfrm>
            <a:off x="214282" y="5143512"/>
            <a:ext cx="364074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Binom dağılımının ortalaması </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
        <p:nvSpPr>
          <p:cNvPr id="22535" name="Rectangle 7"/>
          <p:cNvSpPr>
            <a:spLocks noChangeArrowheads="1"/>
          </p:cNvSpPr>
          <p:nvPr/>
        </p:nvSpPr>
        <p:spPr bwMode="auto">
          <a:xfrm>
            <a:off x="285720" y="6072206"/>
            <a:ext cx="242887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standart sapması </a:t>
            </a:r>
            <a:endParaRPr kumimoji="0" lang="tr-TR"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checkerboard(across)">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2529"/>
                                        </p:tgtEl>
                                        <p:attrNameLst>
                                          <p:attrName>style.visibility</p:attrName>
                                        </p:attrNameLst>
                                      </p:cBhvr>
                                      <p:to>
                                        <p:strVal val="visible"/>
                                      </p:to>
                                    </p:set>
                                    <p:animEffect transition="in" filter="diamond(in)">
                                      <p:cBhvr>
                                        <p:cTn id="12" dur="2000"/>
                                        <p:tgtEl>
                                          <p:spTgt spid="225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checkerboard(across)">
                                      <p:cBhvr>
                                        <p:cTn id="22" dur="500"/>
                                        <p:tgtEl>
                                          <p:spTgt spid="22534"/>
                                        </p:tgtEl>
                                      </p:cBhvr>
                                    </p:animEffect>
                                  </p:childTnLst>
                                </p:cTn>
                              </p:par>
                              <p:par>
                                <p:cTn id="23" presetID="5" presetClass="entr" presetSubtype="10" fill="hold" nodeType="withEffect">
                                  <p:stCondLst>
                                    <p:cond delay="0"/>
                                  </p:stCondLst>
                                  <p:childTnLst>
                                    <p:set>
                                      <p:cBhvr>
                                        <p:cTn id="24" dur="1" fill="hold">
                                          <p:stCondLst>
                                            <p:cond delay="0"/>
                                          </p:stCondLst>
                                        </p:cTn>
                                        <p:tgtEl>
                                          <p:spTgt spid="22533"/>
                                        </p:tgtEl>
                                        <p:attrNameLst>
                                          <p:attrName>style.visibility</p:attrName>
                                        </p:attrNameLst>
                                      </p:cBhvr>
                                      <p:to>
                                        <p:strVal val="visible"/>
                                      </p:to>
                                    </p:set>
                                    <p:animEffect transition="in" filter="checkerboard(across)">
                                      <p:cBhvr>
                                        <p:cTn id="25" dur="500"/>
                                        <p:tgtEl>
                                          <p:spTgt spid="2253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2535"/>
                                        </p:tgtEl>
                                        <p:attrNameLst>
                                          <p:attrName>style.visibility</p:attrName>
                                        </p:attrNameLst>
                                      </p:cBhvr>
                                      <p:to>
                                        <p:strVal val="visible"/>
                                      </p:to>
                                    </p:set>
                                    <p:animEffect transition="in" filter="checkerboard(across)">
                                      <p:cBhvr>
                                        <p:cTn id="30" dur="500"/>
                                        <p:tgtEl>
                                          <p:spTgt spid="22535"/>
                                        </p:tgtEl>
                                      </p:cBhvr>
                                    </p:animEffect>
                                  </p:childTnLst>
                                </p:cTn>
                              </p:par>
                              <p:par>
                                <p:cTn id="31" presetID="5" presetClass="entr" presetSubtype="10" fill="hold" nodeType="withEffect">
                                  <p:stCondLst>
                                    <p:cond delay="0"/>
                                  </p:stCondLst>
                                  <p:childTnLst>
                                    <p:set>
                                      <p:cBhvr>
                                        <p:cTn id="32" dur="1" fill="hold">
                                          <p:stCondLst>
                                            <p:cond delay="0"/>
                                          </p:stCondLst>
                                        </p:cTn>
                                        <p:tgtEl>
                                          <p:spTgt spid="22532"/>
                                        </p:tgtEl>
                                        <p:attrNameLst>
                                          <p:attrName>style.visibility</p:attrName>
                                        </p:attrNameLst>
                                      </p:cBhvr>
                                      <p:to>
                                        <p:strVal val="visible"/>
                                      </p:to>
                                    </p:set>
                                    <p:animEffect transition="in" filter="checkerboard(across)">
                                      <p:cBhvr>
                                        <p:cTn id="33"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7</a:t>
            </a:fld>
            <a:endParaRPr lang="tr-TR"/>
          </a:p>
        </p:txBody>
      </p:sp>
      <p:pic>
        <p:nvPicPr>
          <p:cNvPr id="5" name="4 Resim"/>
          <p:cNvPicPr/>
          <p:nvPr/>
        </p:nvPicPr>
        <p:blipFill>
          <a:blip r:embed="rId2"/>
          <a:srcRect/>
          <a:stretch>
            <a:fillRect/>
          </a:stretch>
        </p:blipFill>
        <p:spPr bwMode="auto">
          <a:xfrm>
            <a:off x="500034" y="1974446"/>
            <a:ext cx="8001056" cy="4097760"/>
          </a:xfrm>
          <a:prstGeom prst="rect">
            <a:avLst/>
          </a:prstGeom>
          <a:noFill/>
          <a:ln w="9525">
            <a:noFill/>
            <a:miter lim="800000"/>
            <a:headEnd/>
            <a:tailEnd/>
          </a:ln>
        </p:spPr>
      </p:pic>
      <p:sp>
        <p:nvSpPr>
          <p:cNvPr id="6"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Binom Dağılımı-Örnek</a:t>
            </a:r>
            <a:endParaRPr kumimoji="0" lang="tr-TR" sz="28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a:xfrm>
            <a:off x="8153400" y="6064874"/>
            <a:ext cx="762000" cy="365125"/>
          </a:xfrm>
        </p:spPr>
        <p:txBody>
          <a:bodyPr/>
          <a:lstStyle/>
          <a:p>
            <a:fld id="{8A61B3D6-26A3-43FF-91E4-273D7390AFE4}" type="slidenum">
              <a:rPr lang="tr-TR" smtClean="0"/>
              <a:pPr/>
              <a:t>8</a:t>
            </a:fld>
            <a:endParaRPr lang="tr-TR"/>
          </a:p>
        </p:txBody>
      </p:sp>
      <p:sp>
        <p:nvSpPr>
          <p:cNvPr id="29697" name="Rectangle 1"/>
          <p:cNvSpPr>
            <a:spLocks noChangeArrowheads="1"/>
          </p:cNvSpPr>
          <p:nvPr/>
        </p:nvSpPr>
        <p:spPr bwMode="auto">
          <a:xfrm>
            <a:off x="214282" y="1428736"/>
            <a:ext cx="35719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p=0,05   q=0,95 veriliyor.</a:t>
            </a:r>
          </a:p>
        </p:txBody>
      </p:sp>
      <p:sp>
        <p:nvSpPr>
          <p:cNvPr id="6" name="1 Başlık"/>
          <p:cNvSpPr txBox="1">
            <a:spLocks/>
          </p:cNvSpPr>
          <p:nvPr/>
        </p:nvSpPr>
        <p:spPr>
          <a:xfrm>
            <a:off x="609600" y="427038"/>
            <a:ext cx="7467600"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Binom Dağılımı-Örnek</a:t>
            </a:r>
            <a:endParaRPr kumimoji="0" lang="tr-TR" sz="2800" b="0" i="0" u="none" strike="noStrike" kern="1200" cap="none" spc="0" normalizeH="0" baseline="0" noProof="0">
              <a:ln>
                <a:noFill/>
              </a:ln>
              <a:solidFill>
                <a:schemeClr val="tx1"/>
              </a:solidFill>
              <a:effectLst/>
              <a:uLnTx/>
              <a:uFillTx/>
              <a:latin typeface="+mj-lt"/>
              <a:ea typeface="+mj-ea"/>
              <a:cs typeface="+mj-cs"/>
            </a:endParaRPr>
          </a:p>
        </p:txBody>
      </p:sp>
      <p:sp>
        <p:nvSpPr>
          <p:cNvPr id="29698" name="Rectangle 2"/>
          <p:cNvSpPr>
            <a:spLocks noChangeArrowheads="1"/>
          </p:cNvSpPr>
          <p:nvPr/>
        </p:nvSpPr>
        <p:spPr bwMode="auto">
          <a:xfrm>
            <a:off x="0" y="2214554"/>
            <a:ext cx="4100803"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Rastgele seçilen 5 koltuktan;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tanesinin kusurlu olma olasılığı;</a:t>
            </a:r>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6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43372" y="2285992"/>
            <a:ext cx="4697049"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1" name="Rectangle 5"/>
          <p:cNvSpPr>
            <a:spLocks noChangeArrowheads="1"/>
          </p:cNvSpPr>
          <p:nvPr/>
        </p:nvSpPr>
        <p:spPr bwMode="auto">
          <a:xfrm>
            <a:off x="0" y="3286124"/>
            <a:ext cx="42564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Rastgele seçilen 5 koltuktan;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Tamamının kusursuz olma olasılığı;</a:t>
            </a:r>
          </a:p>
        </p:txBody>
      </p:sp>
      <p:sp>
        <p:nvSpPr>
          <p:cNvPr id="2970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702"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00562" y="3357562"/>
            <a:ext cx="4227344"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4" name="Rectangle 8"/>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05" name="Rectangle 9"/>
          <p:cNvSpPr>
            <a:spLocks noChangeArrowheads="1"/>
          </p:cNvSpPr>
          <p:nvPr/>
        </p:nvSpPr>
        <p:spPr bwMode="auto">
          <a:xfrm>
            <a:off x="0" y="4357694"/>
            <a:ext cx="885828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Rastgele seçilen 5 koltuktan; En fazla 3 tanesinin kusurlu olma olasılığı;</a:t>
            </a:r>
          </a:p>
        </p:txBody>
      </p:sp>
      <p:sp>
        <p:nvSpPr>
          <p:cNvPr id="2970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706"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85720" y="4929198"/>
            <a:ext cx="8504739" cy="1071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8" name="Rectangle 12"/>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7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709"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428859" y="6215082"/>
            <a:ext cx="4127529" cy="428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animEffect transition="in" filter="checkerboard(across)">
                                      <p:cBhvr>
                                        <p:cTn id="7" dur="500"/>
                                        <p:tgtEl>
                                          <p:spTgt spid="2969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698">
                                            <p:txEl>
                                              <p:pRg st="0" end="0"/>
                                            </p:txEl>
                                          </p:spTgt>
                                        </p:tgtEl>
                                        <p:attrNameLst>
                                          <p:attrName>style.visibility</p:attrName>
                                        </p:attrNameLst>
                                      </p:cBhvr>
                                      <p:to>
                                        <p:strVal val="visible"/>
                                      </p:to>
                                    </p:set>
                                    <p:animEffect transition="in" filter="checkerboard(across)">
                                      <p:cBhvr>
                                        <p:cTn id="12" dur="500"/>
                                        <p:tgtEl>
                                          <p:spTgt spid="2969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9698">
                                            <p:txEl>
                                              <p:pRg st="1" end="1"/>
                                            </p:txEl>
                                          </p:spTgt>
                                        </p:tgtEl>
                                        <p:attrNameLst>
                                          <p:attrName>style.visibility</p:attrName>
                                        </p:attrNameLst>
                                      </p:cBhvr>
                                      <p:to>
                                        <p:strVal val="visible"/>
                                      </p:to>
                                    </p:set>
                                    <p:animEffect transition="in" filter="checkerboard(across)">
                                      <p:cBhvr>
                                        <p:cTn id="15" dur="500"/>
                                        <p:tgtEl>
                                          <p:spTgt spid="296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29699"/>
                                        </p:tgtEl>
                                        <p:attrNameLst>
                                          <p:attrName>style.visibility</p:attrName>
                                        </p:attrNameLst>
                                      </p:cBhvr>
                                      <p:to>
                                        <p:strVal val="visible"/>
                                      </p:to>
                                    </p:set>
                                    <p:animEffect transition="in" filter="diamond(in)">
                                      <p:cBhvr>
                                        <p:cTn id="20" dur="2000"/>
                                        <p:tgtEl>
                                          <p:spTgt spid="2969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9701">
                                            <p:txEl>
                                              <p:pRg st="0" end="0"/>
                                            </p:txEl>
                                          </p:spTgt>
                                        </p:tgtEl>
                                        <p:attrNameLst>
                                          <p:attrName>style.visibility</p:attrName>
                                        </p:attrNameLst>
                                      </p:cBhvr>
                                      <p:to>
                                        <p:strVal val="visible"/>
                                      </p:to>
                                    </p:set>
                                    <p:animEffect transition="in" filter="checkerboard(across)">
                                      <p:cBhvr>
                                        <p:cTn id="25" dur="500"/>
                                        <p:tgtEl>
                                          <p:spTgt spid="29701">
                                            <p:txEl>
                                              <p:pRg st="0" end="0"/>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9701">
                                            <p:txEl>
                                              <p:pRg st="1" end="1"/>
                                            </p:txEl>
                                          </p:spTgt>
                                        </p:tgtEl>
                                        <p:attrNameLst>
                                          <p:attrName>style.visibility</p:attrName>
                                        </p:attrNameLst>
                                      </p:cBhvr>
                                      <p:to>
                                        <p:strVal val="visible"/>
                                      </p:to>
                                    </p:set>
                                    <p:animEffect transition="in" filter="checkerboard(across)">
                                      <p:cBhvr>
                                        <p:cTn id="28" dur="500"/>
                                        <p:tgtEl>
                                          <p:spTgt spid="2970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29702"/>
                                        </p:tgtEl>
                                        <p:attrNameLst>
                                          <p:attrName>style.visibility</p:attrName>
                                        </p:attrNameLst>
                                      </p:cBhvr>
                                      <p:to>
                                        <p:strVal val="visible"/>
                                      </p:to>
                                    </p:set>
                                    <p:animEffect transition="in" filter="diamond(in)">
                                      <p:cBhvr>
                                        <p:cTn id="33" dur="2000"/>
                                        <p:tgtEl>
                                          <p:spTgt spid="2970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9705"/>
                                        </p:tgtEl>
                                        <p:attrNameLst>
                                          <p:attrName>style.visibility</p:attrName>
                                        </p:attrNameLst>
                                      </p:cBhvr>
                                      <p:to>
                                        <p:strVal val="visible"/>
                                      </p:to>
                                    </p:set>
                                    <p:animEffect transition="in" filter="checkerboard(across)">
                                      <p:cBhvr>
                                        <p:cTn id="38" dur="500"/>
                                        <p:tgtEl>
                                          <p:spTgt spid="29705"/>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29706"/>
                                        </p:tgtEl>
                                        <p:attrNameLst>
                                          <p:attrName>style.visibility</p:attrName>
                                        </p:attrNameLst>
                                      </p:cBhvr>
                                      <p:to>
                                        <p:strVal val="visible"/>
                                      </p:to>
                                    </p:set>
                                    <p:animEffect transition="in" filter="diamond(in)">
                                      <p:cBhvr>
                                        <p:cTn id="43" dur="2000"/>
                                        <p:tgtEl>
                                          <p:spTgt spid="2970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9709"/>
                                        </p:tgtEl>
                                        <p:attrNameLst>
                                          <p:attrName>style.visibility</p:attrName>
                                        </p:attrNameLst>
                                      </p:cBhvr>
                                      <p:to>
                                        <p:strVal val="visible"/>
                                      </p:to>
                                    </p:set>
                                    <p:animEffect transition="in" filter="checkerboard(across)">
                                      <p:cBhvr>
                                        <p:cTn id="48"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p:bldP spid="297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Hipergeometrik Dağılım</a:t>
            </a: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9</a:t>
            </a:fld>
            <a:endParaRPr lang="tr-TR"/>
          </a:p>
        </p:txBody>
      </p:sp>
      <p:graphicFrame>
        <p:nvGraphicFramePr>
          <p:cNvPr id="5" name="4 Tablo"/>
          <p:cNvGraphicFramePr>
            <a:graphicFrameLocks noGrp="1"/>
          </p:cNvGraphicFramePr>
          <p:nvPr/>
        </p:nvGraphicFramePr>
        <p:xfrm>
          <a:off x="785786" y="1500174"/>
          <a:ext cx="7286676" cy="1500200"/>
        </p:xfrm>
        <a:graphic>
          <a:graphicData uri="http://schemas.openxmlformats.org/drawingml/2006/table">
            <a:tbl>
              <a:tblPr>
                <a:tableStyleId>{08FB837D-C827-4EFA-A057-4D05807E0F7C}</a:tableStyleId>
              </a:tblPr>
              <a:tblGrid>
                <a:gridCol w="1821669"/>
                <a:gridCol w="1821669"/>
                <a:gridCol w="1821669"/>
                <a:gridCol w="1821669"/>
              </a:tblGrid>
              <a:tr h="375050">
                <a:tc>
                  <a:txBody>
                    <a:bodyPr/>
                    <a:lstStyle/>
                    <a:p>
                      <a:endParaRPr lang="tr-TR" sz="1600" b="1">
                        <a:solidFill>
                          <a:schemeClr val="tx1"/>
                        </a:solidFill>
                        <a:latin typeface="Verdana" pitchFamily="34" charset="0"/>
                        <a:ea typeface="Verdana" pitchFamily="34" charset="0"/>
                        <a:cs typeface="Verdana" pitchFamily="34" charset="0"/>
                      </a:endParaRPr>
                    </a:p>
                  </a:txBody>
                  <a:tcPr marL="68580" marR="68580" marT="0" marB="0"/>
                </a:tc>
                <a:tc>
                  <a:txBody>
                    <a:bodyPr/>
                    <a:lstStyle/>
                    <a:p>
                      <a:pPr algn="ctr">
                        <a:lnSpc>
                          <a:spcPct val="115000"/>
                        </a:lnSpc>
                        <a:spcAft>
                          <a:spcPts val="0"/>
                        </a:spcAft>
                      </a:pPr>
                      <a:r>
                        <a:rPr lang="tr-TR" sz="1600" b="1">
                          <a:latin typeface="Verdana" pitchFamily="34" charset="0"/>
                          <a:ea typeface="Verdana" pitchFamily="34" charset="0"/>
                          <a:cs typeface="Verdana" pitchFamily="34" charset="0"/>
                        </a:rPr>
                        <a:t>Çekilmiş</a:t>
                      </a:r>
                      <a:endParaRPr lang="tr-TR" sz="1600" b="1">
                        <a:solidFill>
                          <a:schemeClr val="tx1"/>
                        </a:solidFill>
                        <a:latin typeface="Verdana" pitchFamily="34" charset="0"/>
                        <a:ea typeface="Verdana" pitchFamily="34" charset="0"/>
                        <a:cs typeface="Verdana" pitchFamily="34" charset="0"/>
                      </a:endParaRPr>
                    </a:p>
                  </a:txBody>
                  <a:tcPr marL="68580" marR="68580" marT="0" marB="0"/>
                </a:tc>
                <a:tc>
                  <a:txBody>
                    <a:bodyPr/>
                    <a:lstStyle/>
                    <a:p>
                      <a:pPr algn="ctr">
                        <a:lnSpc>
                          <a:spcPct val="115000"/>
                        </a:lnSpc>
                        <a:spcAft>
                          <a:spcPts val="0"/>
                        </a:spcAft>
                      </a:pPr>
                      <a:r>
                        <a:rPr lang="tr-TR" sz="1600" b="1">
                          <a:latin typeface="Verdana" pitchFamily="34" charset="0"/>
                          <a:ea typeface="Verdana" pitchFamily="34" charset="0"/>
                          <a:cs typeface="Verdana" pitchFamily="34" charset="0"/>
                        </a:rPr>
                        <a:t>Çekilmemiş</a:t>
                      </a:r>
                      <a:endParaRPr lang="tr-TR" sz="1600" b="1">
                        <a:solidFill>
                          <a:schemeClr val="tx1"/>
                        </a:solidFill>
                        <a:latin typeface="Verdana" pitchFamily="34" charset="0"/>
                        <a:ea typeface="Verdana" pitchFamily="34" charset="0"/>
                        <a:cs typeface="Verdana" pitchFamily="34" charset="0"/>
                      </a:endParaRPr>
                    </a:p>
                  </a:txBody>
                  <a:tcPr marL="68580" marR="68580" marT="0" marB="0"/>
                </a:tc>
                <a:tc>
                  <a:txBody>
                    <a:bodyPr/>
                    <a:lstStyle/>
                    <a:p>
                      <a:pPr algn="ctr">
                        <a:lnSpc>
                          <a:spcPct val="115000"/>
                        </a:lnSpc>
                        <a:spcAft>
                          <a:spcPts val="0"/>
                        </a:spcAft>
                      </a:pPr>
                      <a:r>
                        <a:rPr lang="tr-TR" sz="1600" b="1">
                          <a:latin typeface="Verdana" pitchFamily="34" charset="0"/>
                          <a:ea typeface="Verdana" pitchFamily="34" charset="0"/>
                          <a:cs typeface="Verdana" pitchFamily="34" charset="0"/>
                        </a:rPr>
                        <a:t>Toplam</a:t>
                      </a:r>
                      <a:endParaRPr lang="tr-TR" sz="1600" b="1">
                        <a:solidFill>
                          <a:schemeClr val="tx1"/>
                        </a:solidFill>
                        <a:latin typeface="Verdana" pitchFamily="34" charset="0"/>
                        <a:ea typeface="Verdana" pitchFamily="34" charset="0"/>
                        <a:cs typeface="Verdana" pitchFamily="34" charset="0"/>
                      </a:endParaRPr>
                    </a:p>
                  </a:txBody>
                  <a:tcPr marL="68580" marR="68580" marT="0" marB="0"/>
                </a:tc>
              </a:tr>
              <a:tr h="375050">
                <a:tc>
                  <a:txBody>
                    <a:bodyPr/>
                    <a:lstStyle/>
                    <a:p>
                      <a:pPr>
                        <a:lnSpc>
                          <a:spcPct val="115000"/>
                        </a:lnSpc>
                        <a:spcAft>
                          <a:spcPts val="0"/>
                        </a:spcAft>
                      </a:pPr>
                      <a:r>
                        <a:rPr lang="tr-TR" sz="1600" b="1">
                          <a:latin typeface="Verdana" pitchFamily="34" charset="0"/>
                          <a:ea typeface="Verdana" pitchFamily="34" charset="0"/>
                          <a:cs typeface="Verdana" pitchFamily="34" charset="0"/>
                        </a:rPr>
                        <a:t>Hatalı</a:t>
                      </a:r>
                      <a:endParaRPr lang="tr-TR" sz="1600" b="1">
                        <a:solidFill>
                          <a:schemeClr val="bg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k</a:t>
                      </a:r>
                      <a:endParaRPr lang="tr-TR" sz="1600" b="1">
                        <a:solidFill>
                          <a:schemeClr val="bg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m − k</a:t>
                      </a:r>
                      <a:endParaRPr lang="tr-TR" sz="1600" b="1">
                        <a:solidFill>
                          <a:schemeClr val="bg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m</a:t>
                      </a:r>
                      <a:endParaRPr lang="tr-TR" sz="1600" b="1">
                        <a:solidFill>
                          <a:schemeClr val="bg1"/>
                        </a:solidFill>
                        <a:latin typeface="Verdana" pitchFamily="34" charset="0"/>
                        <a:ea typeface="Verdana" pitchFamily="34" charset="0"/>
                        <a:cs typeface="Verdana" pitchFamily="34" charset="0"/>
                      </a:endParaRPr>
                    </a:p>
                  </a:txBody>
                  <a:tcPr marL="68580" marR="68580" marT="0" marB="0"/>
                </a:tc>
              </a:tr>
              <a:tr h="375050">
                <a:tc>
                  <a:txBody>
                    <a:bodyPr/>
                    <a:lstStyle/>
                    <a:p>
                      <a:pPr>
                        <a:lnSpc>
                          <a:spcPct val="115000"/>
                        </a:lnSpc>
                        <a:spcAft>
                          <a:spcPts val="0"/>
                        </a:spcAft>
                      </a:pPr>
                      <a:r>
                        <a:rPr lang="tr-TR" sz="1600" b="1">
                          <a:latin typeface="Verdana" pitchFamily="34" charset="0"/>
                          <a:ea typeface="Verdana" pitchFamily="34" charset="0"/>
                          <a:cs typeface="Verdana" pitchFamily="34" charset="0"/>
                        </a:rPr>
                        <a:t>Hatasız</a:t>
                      </a:r>
                      <a:endParaRPr lang="tr-TR" sz="1600" b="1">
                        <a:solidFill>
                          <a:schemeClr val="tx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n − k</a:t>
                      </a:r>
                      <a:endParaRPr lang="tr-TR" sz="1600" b="1">
                        <a:solidFill>
                          <a:schemeClr val="tx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N + k − n − m</a:t>
                      </a:r>
                      <a:endParaRPr lang="tr-TR" sz="1600" b="1">
                        <a:solidFill>
                          <a:schemeClr val="tx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N − m</a:t>
                      </a:r>
                      <a:endParaRPr lang="tr-TR" sz="1600" b="1">
                        <a:solidFill>
                          <a:schemeClr val="tx1"/>
                        </a:solidFill>
                        <a:latin typeface="Verdana" pitchFamily="34" charset="0"/>
                        <a:ea typeface="Verdana" pitchFamily="34" charset="0"/>
                        <a:cs typeface="Verdana" pitchFamily="34" charset="0"/>
                      </a:endParaRPr>
                    </a:p>
                  </a:txBody>
                  <a:tcPr marL="68580" marR="68580" marT="0" marB="0"/>
                </a:tc>
              </a:tr>
              <a:tr h="375050">
                <a:tc>
                  <a:txBody>
                    <a:bodyPr/>
                    <a:lstStyle/>
                    <a:p>
                      <a:pPr>
                        <a:lnSpc>
                          <a:spcPct val="115000"/>
                        </a:lnSpc>
                        <a:spcAft>
                          <a:spcPts val="0"/>
                        </a:spcAft>
                      </a:pPr>
                      <a:r>
                        <a:rPr lang="tr-TR" sz="1600" b="1">
                          <a:latin typeface="Verdana" pitchFamily="34" charset="0"/>
                          <a:ea typeface="Verdana" pitchFamily="34" charset="0"/>
                          <a:cs typeface="Verdana" pitchFamily="34" charset="0"/>
                        </a:rPr>
                        <a:t>Toplam</a:t>
                      </a:r>
                      <a:endParaRPr lang="tr-TR" sz="1600" b="1">
                        <a:solidFill>
                          <a:schemeClr val="bg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n</a:t>
                      </a:r>
                      <a:endParaRPr lang="tr-TR" sz="1600" b="1">
                        <a:solidFill>
                          <a:schemeClr val="bg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N − n</a:t>
                      </a:r>
                      <a:endParaRPr lang="tr-TR" sz="1600" b="1">
                        <a:solidFill>
                          <a:schemeClr val="bg1"/>
                        </a:solidFill>
                        <a:latin typeface="Verdana" pitchFamily="34" charset="0"/>
                        <a:ea typeface="Verdana" pitchFamily="34" charset="0"/>
                        <a:cs typeface="Verdana" pitchFamily="34" charset="0"/>
                      </a:endParaRPr>
                    </a:p>
                  </a:txBody>
                  <a:tcPr marL="68580" marR="68580" marT="0" marB="0"/>
                </a:tc>
                <a:tc>
                  <a:txBody>
                    <a:bodyPr/>
                    <a:lstStyle/>
                    <a:p>
                      <a:pPr>
                        <a:lnSpc>
                          <a:spcPct val="115000"/>
                        </a:lnSpc>
                        <a:spcAft>
                          <a:spcPts val="0"/>
                        </a:spcAft>
                      </a:pPr>
                      <a:r>
                        <a:rPr lang="tr-TR" sz="1600" b="1">
                          <a:latin typeface="Verdana" pitchFamily="34" charset="0"/>
                          <a:ea typeface="Verdana" pitchFamily="34" charset="0"/>
                          <a:cs typeface="Verdana" pitchFamily="34" charset="0"/>
                        </a:rPr>
                        <a:t>N</a:t>
                      </a:r>
                      <a:endParaRPr lang="tr-TR" sz="1600" b="1">
                        <a:solidFill>
                          <a:schemeClr val="bg1"/>
                        </a:solidFill>
                        <a:latin typeface="Verdana" pitchFamily="34" charset="0"/>
                        <a:ea typeface="Verdana" pitchFamily="34" charset="0"/>
                        <a:cs typeface="Verdana" pitchFamily="34" charset="0"/>
                      </a:endParaRPr>
                    </a:p>
                  </a:txBody>
                  <a:tcPr marL="68580" marR="68580" marT="0" marB="0"/>
                </a:tc>
              </a:tr>
            </a:tbl>
          </a:graphicData>
        </a:graphic>
      </p:graphicFrame>
      <p:pic>
        <p:nvPicPr>
          <p:cNvPr id="7" name="6 Resim" descr=" f(k;N,m,n) = {{{m \choose k} {{N-m} \choose {n-k}}}\over {N \choose n}}."/>
          <p:cNvPicPr/>
          <p:nvPr/>
        </p:nvPicPr>
        <p:blipFill>
          <a:blip r:embed="rId3"/>
          <a:srcRect/>
          <a:stretch>
            <a:fillRect/>
          </a:stretch>
        </p:blipFill>
        <p:spPr bwMode="auto">
          <a:xfrm>
            <a:off x="2714612" y="3929066"/>
            <a:ext cx="3643338"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7 Dikdörtgen"/>
          <p:cNvSpPr/>
          <p:nvPr/>
        </p:nvSpPr>
        <p:spPr>
          <a:xfrm>
            <a:off x="285720" y="5286388"/>
            <a:ext cx="4488729" cy="369332"/>
          </a:xfrm>
          <a:prstGeom prst="rect">
            <a:avLst/>
          </a:prstGeom>
        </p:spPr>
        <p:txBody>
          <a:bodyPr wrap="none">
            <a:spAutoFit/>
          </a:bodyPr>
          <a:lstStyle/>
          <a:p>
            <a:r>
              <a:rPr lang="tr-TR" smtClean="0">
                <a:latin typeface="Verdana" pitchFamily="34" charset="0"/>
                <a:ea typeface="Verdana" pitchFamily="34" charset="0"/>
                <a:cs typeface="Verdana" pitchFamily="34" charset="0"/>
              </a:rPr>
              <a:t>Hipergeometrik dağılımın ortalaması </a:t>
            </a:r>
            <a:endParaRPr lang="tr-TR">
              <a:latin typeface="Verdana" pitchFamily="34" charset="0"/>
              <a:ea typeface="Verdana" pitchFamily="34" charset="0"/>
              <a:cs typeface="Verdana" pitchFamily="34" charset="0"/>
            </a:endParaRPr>
          </a:p>
        </p:txBody>
      </p:sp>
      <p:pic>
        <p:nvPicPr>
          <p:cNvPr id="9" name="8 Resim" descr="n m\over N"/>
          <p:cNvPicPr/>
          <p:nvPr/>
        </p:nvPicPr>
        <p:blipFill>
          <a:blip r:embed="rId4"/>
          <a:srcRect/>
          <a:stretch>
            <a:fillRect/>
          </a:stretch>
        </p:blipFill>
        <p:spPr bwMode="auto">
          <a:xfrm>
            <a:off x="4572000" y="5286388"/>
            <a:ext cx="357190"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9 Dikdörtgen"/>
          <p:cNvSpPr/>
          <p:nvPr/>
        </p:nvSpPr>
        <p:spPr>
          <a:xfrm>
            <a:off x="642910" y="6000768"/>
            <a:ext cx="1101840" cy="369332"/>
          </a:xfrm>
          <a:prstGeom prst="rect">
            <a:avLst/>
          </a:prstGeom>
        </p:spPr>
        <p:txBody>
          <a:bodyPr wrap="none">
            <a:spAutoFit/>
          </a:bodyPr>
          <a:lstStyle/>
          <a:p>
            <a:r>
              <a:rPr lang="tr-TR" smtClean="0">
                <a:latin typeface="Verdana" pitchFamily="34" charset="0"/>
                <a:ea typeface="Verdana" pitchFamily="34" charset="0"/>
                <a:cs typeface="Verdana" pitchFamily="34" charset="0"/>
              </a:rPr>
              <a:t>Varyans</a:t>
            </a:r>
            <a:endParaRPr lang="tr-TR">
              <a:latin typeface="Verdana" pitchFamily="34" charset="0"/>
              <a:ea typeface="Verdana" pitchFamily="34" charset="0"/>
              <a:cs typeface="Verdana" pitchFamily="34" charset="0"/>
            </a:endParaRPr>
          </a:p>
        </p:txBody>
      </p:sp>
      <p:pic>
        <p:nvPicPr>
          <p:cNvPr id="11" name="10 Resim" descr="n(m/N)(1-m/N)(N-n)\over (N-1)"/>
          <p:cNvPicPr/>
          <p:nvPr/>
        </p:nvPicPr>
        <p:blipFill>
          <a:blip r:embed="rId5"/>
          <a:srcRect/>
          <a:stretch>
            <a:fillRect/>
          </a:stretch>
        </p:blipFill>
        <p:spPr bwMode="auto">
          <a:xfrm>
            <a:off x="2428860" y="5857892"/>
            <a:ext cx="2428892"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par>
                                <p:cTn id="18" presetID="5"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par>
                                <p:cTn id="26" presetID="5"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381</TotalTime>
  <Words>928</Words>
  <Application>Microsoft Office PowerPoint</Application>
  <PresentationFormat>Ekran Gösterisi (4:3)</PresentationFormat>
  <Paragraphs>160</Paragraphs>
  <Slides>16</Slides>
  <Notes>9</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16</vt:i4>
      </vt:variant>
    </vt:vector>
  </HeadingPairs>
  <TitlesOfParts>
    <vt:vector size="25" baseType="lpstr">
      <vt:lpstr>Arial</vt:lpstr>
      <vt:lpstr>Arial Narrow</vt:lpstr>
      <vt:lpstr>Calibri</vt:lpstr>
      <vt:lpstr>Consolas</vt:lpstr>
      <vt:lpstr>Franklin Gothic Book</vt:lpstr>
      <vt:lpstr>Times New Roman</vt:lpstr>
      <vt:lpstr>Verdana</vt:lpstr>
      <vt:lpstr>Wingdings 2</vt:lpstr>
      <vt:lpstr>Teknik</vt:lpstr>
      <vt:lpstr>PowerPoint Sunusu</vt:lpstr>
      <vt:lpstr>Kesikli Olasılık Fonksiyonu</vt:lpstr>
      <vt:lpstr>Bernoulli Dağılımı</vt:lpstr>
      <vt:lpstr>Bernoulli Dağılımı-Örnek</vt:lpstr>
      <vt:lpstr>Binom Dağılımı</vt:lpstr>
      <vt:lpstr>Binom Dağılımı-Örnek</vt:lpstr>
      <vt:lpstr>PowerPoint Sunusu</vt:lpstr>
      <vt:lpstr>PowerPoint Sunusu</vt:lpstr>
      <vt:lpstr>Hipergeometrik Dağılım</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Sau</cp:lastModifiedBy>
  <cp:revision>48</cp:revision>
  <dcterms:created xsi:type="dcterms:W3CDTF">2009-02-17T07:05:14Z</dcterms:created>
  <dcterms:modified xsi:type="dcterms:W3CDTF">2019-10-16T08:12:30Z</dcterms:modified>
</cp:coreProperties>
</file>