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73" r:id="rId4"/>
    <p:sldId id="274" r:id="rId5"/>
    <p:sldId id="275" r:id="rId6"/>
    <p:sldId id="28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1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Açık Stil 2 - Vurgu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67" autoAdjust="0"/>
  </p:normalViewPr>
  <p:slideViewPr>
    <p:cSldViewPr>
      <p:cViewPr varScale="1">
        <p:scale>
          <a:sx n="88" d="100"/>
          <a:sy n="88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69CD-C70C-46B9-A91B-96C9D36DA716}" type="datetimeFigureOut">
              <a:rPr lang="tr-TR" smtClean="0"/>
              <a:pPr/>
              <a:t>16.10.2019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A536-70B8-4DAE-83AD-3CDAAE357FA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37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A536-70B8-4DAE-83AD-3CDAAE357FA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72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1CAB-C8C5-4D8F-B7C5-098546F52355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A6B0-6972-4ADA-85EF-49C3AD0AA7C3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E35F-762C-4345-890A-A0D6F252B3DD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BEB-0818-4F94-A92E-DEA8BE7D6C54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E02A-EE2D-4C24-9C75-FA324680451B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4F14-6C5F-4E7A-BCFB-CB8DEA8EA7DE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1B8B-56A5-4ABD-A8EE-0CFE519F6371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7383-D76E-48FE-8608-59403B0332AE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9A10-DE3C-4DD8-9A4E-94A86FEC5DD6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FC0B-73FA-46DB-ADF7-0BD67BFDAB36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490C23A-C7EE-4520-8928-582572EE582C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420AD40-5BF6-4DD1-B940-9DF1688936E4}" type="datetime1">
              <a:rPr lang="tr-TR" smtClean="0"/>
              <a:pPr/>
              <a:t>16.10.2019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61B3D6-26A3-43FF-91E4-273D7390AFE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#_Toc225508404"/><Relationship Id="rId3" Type="http://schemas.openxmlformats.org/officeDocument/2006/relationships/hyperlink" Target="#_Toc225508399"/><Relationship Id="rId7" Type="http://schemas.openxmlformats.org/officeDocument/2006/relationships/hyperlink" Target="#_Toc225508403"/><Relationship Id="rId2" Type="http://schemas.openxmlformats.org/officeDocument/2006/relationships/hyperlink" Target="#_Toc225508398"/><Relationship Id="rId1" Type="http://schemas.openxmlformats.org/officeDocument/2006/relationships/slideLayout" Target="../slideLayouts/slideLayout1.xml"/><Relationship Id="rId6" Type="http://schemas.openxmlformats.org/officeDocument/2006/relationships/hyperlink" Target="#_Toc225508402"/><Relationship Id="rId5" Type="http://schemas.openxmlformats.org/officeDocument/2006/relationships/hyperlink" Target="#_Toc225508401"/><Relationship Id="rId4" Type="http://schemas.openxmlformats.org/officeDocument/2006/relationships/hyperlink" Target="#_Toc225508400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 Başlık"/>
          <p:cNvSpPr>
            <a:spLocks noGrp="1"/>
          </p:cNvSpPr>
          <p:nvPr>
            <p:ph type="subTitle" idx="1"/>
          </p:nvPr>
        </p:nvSpPr>
        <p:spPr>
          <a:xfrm>
            <a:off x="785786" y="1000108"/>
            <a:ext cx="7643866" cy="521497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tr-TR" b="1" dirty="0">
                <a:latin typeface="Arial Narrow" pitchFamily="34" charset="0"/>
              </a:rPr>
              <a:t> </a:t>
            </a:r>
            <a:endParaRPr lang="tr-TR" b="1" dirty="0" smtClean="0">
              <a:latin typeface="Arial Narrow" pitchFamily="34" charset="0"/>
            </a:endParaRPr>
          </a:p>
          <a:p>
            <a:pPr algn="ctr"/>
            <a:endParaRPr lang="tr-TR" sz="5100" b="1" dirty="0" smtClean="0">
              <a:latin typeface="Arial Narrow" pitchFamily="34" charset="0"/>
            </a:endParaRPr>
          </a:p>
          <a:p>
            <a:pPr algn="ctr"/>
            <a:r>
              <a:rPr lang="tr-TR" sz="7000" b="1" dirty="0">
                <a:latin typeface="Arial Narrow" pitchFamily="34" charset="0"/>
              </a:rPr>
              <a:t>4</a:t>
            </a:r>
            <a:r>
              <a:rPr lang="tr-TR" sz="7000" b="1" dirty="0" smtClean="0">
                <a:latin typeface="Arial Narrow" pitchFamily="34" charset="0"/>
              </a:rPr>
              <a:t>.HAFTA </a:t>
            </a:r>
            <a:endParaRPr lang="tr-TR" sz="7000" b="1" dirty="0" smtClean="0">
              <a:latin typeface="Arial Narrow" pitchFamily="34" charset="0"/>
            </a:endParaRPr>
          </a:p>
          <a:p>
            <a:pPr algn="ctr"/>
            <a:r>
              <a:rPr lang="tr-TR" sz="7000" b="1" smtClean="0">
                <a:latin typeface="Arial Narrow" pitchFamily="34" charset="0"/>
              </a:rPr>
              <a:t>İÇERİK_2</a:t>
            </a:r>
            <a:endParaRPr lang="tr-TR" sz="7000" b="1" dirty="0" smtClean="0">
              <a:latin typeface="Arial Narrow" pitchFamily="34" charset="0"/>
            </a:endParaRPr>
          </a:p>
          <a:p>
            <a:pPr algn="ctr"/>
            <a:endParaRPr lang="tr-TR" sz="5100" b="1" dirty="0" smtClean="0">
              <a:latin typeface="Arial Narrow" pitchFamily="34" charset="0"/>
            </a:endParaRPr>
          </a:p>
          <a:p>
            <a:pPr algn="ctr"/>
            <a:endParaRPr lang="tr-TR" sz="3800" b="1" dirty="0" smtClean="0">
              <a:latin typeface="Arial Narrow" pitchFamily="34" charset="0"/>
            </a:endParaRPr>
          </a:p>
          <a:p>
            <a:pPr algn="ctr"/>
            <a:r>
              <a:rPr lang="tr-TR" sz="3800" b="1" i="1" u="sng" dirty="0" smtClean="0">
                <a:hlinkClick r:id="rId2" action="ppaction://hlinkfile"/>
              </a:rPr>
              <a:t>KESİKLİ OLASILIK DAĞILIŞLARI-UYGULAMALAR</a:t>
            </a:r>
            <a:endParaRPr lang="tr-TR" sz="3800" b="1" i="1" dirty="0" smtClean="0"/>
          </a:p>
          <a:p>
            <a:pPr algn="ctr"/>
            <a:r>
              <a:rPr lang="tr-TR" sz="3800" b="1" u="sng" dirty="0" smtClean="0">
                <a:hlinkClick r:id="rId3" action="ppaction://hlinkfile"/>
              </a:rPr>
              <a:t>UYGULAMA 1</a:t>
            </a:r>
            <a:endParaRPr lang="tr-TR" sz="3800" b="1" dirty="0" smtClean="0"/>
          </a:p>
          <a:p>
            <a:pPr algn="ctr"/>
            <a:r>
              <a:rPr lang="tr-TR" sz="3800" b="1" u="sng" dirty="0" smtClean="0">
                <a:hlinkClick r:id="rId4" action="ppaction://hlinkfile"/>
              </a:rPr>
              <a:t>UYGULAMA 2</a:t>
            </a:r>
            <a:endParaRPr lang="tr-TR" sz="3800" b="1" dirty="0" smtClean="0"/>
          </a:p>
          <a:p>
            <a:pPr algn="ctr"/>
            <a:r>
              <a:rPr lang="tr-TR" sz="3800" b="1" u="sng" dirty="0" smtClean="0">
                <a:hlinkClick r:id="rId5" action="ppaction://hlinkfile"/>
              </a:rPr>
              <a:t>UYGULAMA 3</a:t>
            </a:r>
            <a:endParaRPr lang="tr-TR" sz="3800" b="1" dirty="0" smtClean="0"/>
          </a:p>
          <a:p>
            <a:pPr algn="ctr"/>
            <a:r>
              <a:rPr lang="tr-TR" sz="3800" b="1" u="sng" dirty="0" smtClean="0">
                <a:hlinkClick r:id="rId6" action="ppaction://hlinkfile"/>
              </a:rPr>
              <a:t>UYGULAMA 4</a:t>
            </a:r>
            <a:endParaRPr lang="tr-TR" sz="3800" b="1" dirty="0" smtClean="0"/>
          </a:p>
          <a:p>
            <a:pPr algn="ctr"/>
            <a:r>
              <a:rPr lang="tr-TR" sz="3800" b="1" u="sng" dirty="0" smtClean="0">
                <a:hlinkClick r:id="rId7" action="ppaction://hlinkfile"/>
              </a:rPr>
              <a:t>UYGULAMA 5</a:t>
            </a:r>
            <a:endParaRPr lang="tr-TR" sz="3800" b="1" dirty="0" smtClean="0"/>
          </a:p>
          <a:p>
            <a:pPr algn="ctr"/>
            <a:r>
              <a:rPr lang="tr-TR" sz="3800" b="1" u="sng" dirty="0" smtClean="0">
                <a:hlinkClick r:id="rId8" action="ppaction://hlinkfile"/>
              </a:rPr>
              <a:t>UYGULAMA 6</a:t>
            </a:r>
            <a:endParaRPr lang="tr-TR" sz="3800" b="1" dirty="0" smtClean="0"/>
          </a:p>
          <a:p>
            <a:pPr algn="ctr"/>
            <a:endParaRPr lang="tr-TR" sz="5100" b="1" dirty="0" smtClean="0">
              <a:latin typeface="Arial Narrow" pitchFamily="34" charset="0"/>
            </a:endParaRPr>
          </a:p>
          <a:p>
            <a:pPr algn="ctr"/>
            <a:endParaRPr lang="tr-TR" sz="1900" b="1" i="1" u="sng" dirty="0" smtClean="0"/>
          </a:p>
          <a:p>
            <a:pPr algn="ctr"/>
            <a:endParaRPr lang="tr-TR" sz="1900" b="1" i="1" u="sng" dirty="0" smtClean="0"/>
          </a:p>
          <a:p>
            <a:pPr algn="ctr"/>
            <a:endParaRPr lang="tr-TR" sz="1900" b="1" i="1" u="sng" dirty="0" smtClean="0"/>
          </a:p>
          <a:p>
            <a:pPr algn="ctr"/>
            <a:endParaRPr lang="tr-TR" sz="1900" b="1" i="1" u="sng" dirty="0" smtClean="0"/>
          </a:p>
          <a:p>
            <a:pPr algn="ctr"/>
            <a:endParaRPr lang="tr-TR" u="sng" dirty="0">
              <a:solidFill>
                <a:schemeClr val="bg1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71670" y="500042"/>
            <a:ext cx="10953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186766" cy="900105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tr-T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 portakal, her portakal alındıktan sonra sandığa tekrar yerleştirilerek çekildiğinde ilgili dağılım fonksiyonu</a:t>
            </a:r>
          </a:p>
          <a:p>
            <a:pPr algn="just">
              <a:buNone/>
            </a:pPr>
            <a:endParaRPr lang="tr-T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6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5-HİPERGEOMETRİK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2500306"/>
            <a:ext cx="3140524" cy="642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3643314"/>
            <a:ext cx="3939730" cy="642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4857760"/>
            <a:ext cx="7825708" cy="35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3" y="5786454"/>
            <a:ext cx="8358246" cy="613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828667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tr-T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 portakal, her portakal alındıktan sonra sandığa konmadan çekildiğinde ilgili dağılım fonksiyonu</a:t>
            </a:r>
          </a:p>
          <a:p>
            <a:pPr algn="just">
              <a:buNone/>
            </a:pPr>
            <a:endParaRPr lang="tr-T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5-HİPERGEOMETRİK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5" y="2428868"/>
            <a:ext cx="3235317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857628"/>
            <a:ext cx="2582351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5357826"/>
            <a:ext cx="7825708" cy="35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5929330"/>
            <a:ext cx="8715404" cy="71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1438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6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5-HİPERGEOMETRİK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6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429552" cy="389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7" y="5786454"/>
            <a:ext cx="2394255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5715016"/>
            <a:ext cx="2428892" cy="802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47160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tr-T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Türkiye’de 2008 yılının eylül ayında doğan 800 bebekten 28’i çeşitli sebeplerle hayatını kaybetmiştir.  2009 yılının eylül ayında doğması muhtemel 450 bebekten hiçbirinin ve 30 bebeğin hayatını kaybetme olasılıklarını bulunuz.</a:t>
            </a:r>
          </a:p>
          <a:p>
            <a:pPr algn="just">
              <a:buNone/>
            </a:pPr>
            <a:endParaRPr lang="tr-T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6-POİSSON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214686"/>
            <a:ext cx="2701658" cy="285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2857496"/>
            <a:ext cx="4039596" cy="785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4214818"/>
            <a:ext cx="5105203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5643578"/>
            <a:ext cx="5357850" cy="674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6" name="5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6715172" cy="42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6-POİSSON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5786454"/>
            <a:ext cx="3607014" cy="642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14282" y="1428736"/>
            <a:ext cx="864399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1" i="0" u="none" strike="noStrike" cap="none" normalizeH="0" baseline="0" smtClean="0" bmk="_Toc221548481">
                <a:ln>
                  <a:noFill/>
                </a:ln>
                <a:solidFill>
                  <a:srgbClr val="20C8F7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Kaynaklar</a:t>
            </a:r>
            <a:endParaRPr kumimoji="0" lang="tr-TR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1.M.,Akar, S.Şahinler, İstatistik, Ç.Ü.Ziraat Fakültesi ,Genel Yayın no:74,Adana,1997.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2. F.,İkiz, H.Püskülcü, Ş.Eren,İstatistiğe Giriş, EÜ Basımevi,İzmir,1996.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3. Ö.,Serper, Uygulamalı İstatistik, Ezgi Kitapevi, Bursa, 2000.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4. Y.,Özkan, Uygulamalı İstatistik I, Alfa Yayınları, İstranbul,1999.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5.N.,Çömlekçi,İstatistik,Bilim Teknik Yayınevi, Eskişehir,1984.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UYGULAMA 1-BİNOM</a:t>
            </a:r>
            <a:br>
              <a:rPr lang="tr-TR" sz="280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tr-TR" sz="2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161448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tr-T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İki zarın birlikte 7 defa atılması durumunda, gelen sayıların toplamının 10 olmasının 4 defa yada ya da en az 4 defa sağlanması olasılıklarını bulalım.</a:t>
            </a:r>
          </a:p>
          <a:p>
            <a:pPr algn="just"/>
            <a:endParaRPr lang="tr-T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642910" y="2828836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İki zarın bir kez atılması halinde 10 toplamının elde edilebilme olasılığı p=3/36=1/12 olarak bulunur. q=11/12 olacaktır.</a:t>
            </a:r>
            <a:endParaRPr lang="tr-TR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714752"/>
            <a:ext cx="4742267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643570" y="3857628"/>
            <a:ext cx="35004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elde edilir.</a:t>
            </a:r>
            <a:r>
              <a:rPr kumimoji="0" lang="tr-TR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4500570"/>
            <a:ext cx="7143800" cy="14014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6286520"/>
            <a:ext cx="6715172" cy="35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1-BİNOM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42955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00767"/>
            <a:ext cx="2428892" cy="581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2-BİNOM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85720" y="1071546"/>
            <a:ext cx="83582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Birumut Hastanesinde yapılan bir araştırmaya göre Reflü hastalığından kurtulmanın olasılığı 1/3 olarak tespit edilmiştir.  Bu hastalığa yakalandığı bilinen 20 kişiden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4’ünün kurtulma olasılığını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En fazla 2’sinin kurtuLma olasılığını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5 ya da daha fazlasının kurtulma olasılığını 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10 ile 17’den az hastanın kurtulma olasılıklarını bulalım.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3500438"/>
            <a:ext cx="3429024" cy="551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447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5" y="3357562"/>
            <a:ext cx="5214974" cy="95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4929198"/>
            <a:ext cx="8333326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786454"/>
            <a:ext cx="6891019" cy="714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2-BİNOM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643295"/>
            <a:ext cx="8072494" cy="385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5857892"/>
            <a:ext cx="2652136" cy="642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32873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tr-T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2008 yılı itibarı ile , Otomotiv pazarında, her 100 müşteriden 35’inin OTX marka otomobillerden birini aldığı gözlenmiştir. Bu müşterilerden 26 tanesine aldığı otomobilin markası sorulduğunda </a:t>
            </a:r>
          </a:p>
          <a:p>
            <a:pPr algn="just">
              <a:buNone/>
            </a:pPr>
            <a:endParaRPr lang="tr-T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3-BİNOM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85720" y="2928934"/>
            <a:ext cx="77867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Yarısının OTX marka otomobil alması olasılığı: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571876"/>
            <a:ext cx="4599508" cy="642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85720" y="4572008"/>
            <a:ext cx="6231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Hiçbirinin OTX marka otomobil almaması olasılığı da</a:t>
            </a: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5429264"/>
            <a:ext cx="5200686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33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240030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tr-T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ilde yapılan anket sonucuna göre 30 kişiden 6 tanesinin kolestrol değerinin yüksek olduğu görülmüştür. Rastgele seçilen 7 kişinin</a:t>
            </a:r>
          </a:p>
          <a:p>
            <a:pPr lvl="0" algn="just">
              <a:buNone/>
            </a:pPr>
            <a:endParaRPr lang="tr-TR" sz="1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tr-T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Hiçbirinin kolestrol hastası olmaması</a:t>
            </a:r>
          </a:p>
          <a:p>
            <a:pPr algn="just"/>
            <a:r>
              <a:rPr lang="tr-T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3’ünün kolestrol hastası olması</a:t>
            </a:r>
          </a:p>
          <a:p>
            <a:pPr algn="just"/>
            <a:r>
              <a:rPr lang="tr-TR" sz="1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az 4’ünün kolestrol hastası olması olasılıklarının bulalım.</a:t>
            </a:r>
          </a:p>
          <a:p>
            <a:pPr algn="just">
              <a:buNone/>
            </a:pPr>
            <a:endParaRPr lang="tr-T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4-HİPERGEOMETRİK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3929066"/>
            <a:ext cx="299085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3643314"/>
            <a:ext cx="2714644" cy="901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4643446"/>
            <a:ext cx="2772814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786454"/>
            <a:ext cx="7353624" cy="785794"/>
          </a:xfrm>
          <a:prstGeom prst="roundRect">
            <a:avLst>
              <a:gd name="adj" fmla="val 113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4-HİPERGEOMETRİK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6738012" cy="366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5572140"/>
            <a:ext cx="2343150" cy="704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B3D6-26A3-43FF-91E4-273D7390AFE4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6" name="1 Başlık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UYGULAMA 5-HİPERGEOMETRİK</a:t>
            </a:r>
            <a:br>
              <a:rPr kumimoji="0" lang="tr-T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kumimoji="0" lang="tr-TR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3357562"/>
            <a:ext cx="3847910" cy="35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142984"/>
            <a:ext cx="85725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Bir sandıkda bulunan 30 adet portakalın 6 tanesinin ezilmiş olduğu bilinmektedir. Bu sandıktan alınan 10 adet portakalın ezilmiş olanları ile ilgileniyoruz. </a:t>
            </a: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85721" y="2428868"/>
            <a:ext cx="8572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10 portakal, her portakal alındıktan sonra sandığa tekrar yerleştirilerek çekildiğinde</a:t>
            </a: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85720" y="4143380"/>
            <a:ext cx="8858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10 portakal, her portakal alındıktan sonra sandığa konmadan çekildiğinde</a:t>
            </a: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857760"/>
            <a:ext cx="3847910" cy="35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072066" y="4929198"/>
            <a:ext cx="3571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pitchFamily="34" charset="0"/>
              </a:rPr>
              <a:t>olasılıklarını bulalım.</a:t>
            </a:r>
            <a:endParaRPr kumimoji="0" lang="tr-T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1" grpId="0"/>
    </p:bldLst>
  </p:timing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416</TotalTime>
  <Words>413</Words>
  <Application>Microsoft Office PowerPoint</Application>
  <PresentationFormat>Ekran Gösterisi (4:3)</PresentationFormat>
  <Paragraphs>83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Franklin Gothic Book</vt:lpstr>
      <vt:lpstr>Times New Roman</vt:lpstr>
      <vt:lpstr>Verdana</vt:lpstr>
      <vt:lpstr>Wingdings 2</vt:lpstr>
      <vt:lpstr>Teknik</vt:lpstr>
      <vt:lpstr>PowerPoint Sunusu</vt:lpstr>
      <vt:lpstr>UYGULAMA 1-BİNOM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Sau</dc:creator>
  <cp:lastModifiedBy>Sau</cp:lastModifiedBy>
  <cp:revision>56</cp:revision>
  <dcterms:created xsi:type="dcterms:W3CDTF">2009-02-17T07:05:14Z</dcterms:created>
  <dcterms:modified xsi:type="dcterms:W3CDTF">2019-10-16T08:12:56Z</dcterms:modified>
</cp:coreProperties>
</file>