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8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Açık Stil 1 - Vurgu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Açık Stil 1 - Vurgu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Açık Stil 2 - Vurgu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84E427A-3D55-4303-BF80-6455036E1DE7}" styleName="Tema Uygulanmış Stil 1 - Vurgu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ema Uygulanmış Stil 1 - Vurgu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ema Uygulanmış Stil 1 - Vurgu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167" autoAdjust="0"/>
  </p:normalViewPr>
  <p:slideViewPr>
    <p:cSldViewPr>
      <p:cViewPr varScale="1">
        <p:scale>
          <a:sx n="88" d="100"/>
          <a:sy n="88" d="100"/>
        </p:scale>
        <p:origin x="2274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A69CD-C70C-46B9-A91B-96C9D36DA716}" type="datetimeFigureOut">
              <a:rPr lang="tr-TR" smtClean="0"/>
              <a:pPr/>
              <a:t>16.10.2019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1A536-70B8-4DAE-83AD-3CDAAE357FA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83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A536-70B8-4DAE-83AD-3CDAAE357FAB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921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 fonksiyon  sürekli olasılık dağılımlarının en önemlisidir. Çan biçiminde olup,  ortalamaya göre yarı çan eğrileri simetrikdir. Şekilde farklı ortalama ve varyans değerlerine karşılık gelen normal dağılım eğrileri yer almaktadır(http://tr.wikipedia.org/wiki/Dosya:Normal_distribution_pdf.png)</a:t>
            </a:r>
          </a:p>
          <a:p>
            <a:endParaRPr lang="tr-TR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A536-70B8-4DAE-83AD-3CDAAE357FAB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7389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A536-70B8-4DAE-83AD-3CDAAE357FAB}" type="slidenum">
              <a:rPr lang="tr-TR" smtClean="0"/>
              <a:pPr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3944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A536-70B8-4DAE-83AD-3CDAAE357FAB}" type="slidenum">
              <a:rPr lang="tr-TR" smtClean="0"/>
              <a:pPr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4640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1CAB-C8C5-4D8F-B7C5-098546F52355}" type="datetime1">
              <a:rPr lang="tr-TR" smtClean="0"/>
              <a:pPr/>
              <a:t>16.10.2019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3D6-26A3-43FF-91E4-273D7390AFE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A6B0-6972-4ADA-85EF-49C3AD0AA7C3}" type="datetime1">
              <a:rPr lang="tr-TR" smtClean="0"/>
              <a:pPr/>
              <a:t>16.10.2019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3D6-26A3-43FF-91E4-273D7390AFE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E35F-762C-4345-890A-A0D6F252B3DD}" type="datetime1">
              <a:rPr lang="tr-TR" smtClean="0"/>
              <a:pPr/>
              <a:t>16.10.2019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3D6-26A3-43FF-91E4-273D7390AFE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1BEB-0818-4F94-A92E-DEA8BE7D6C54}" type="datetime1">
              <a:rPr lang="tr-TR" smtClean="0"/>
              <a:pPr/>
              <a:t>16.10.2019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3D6-26A3-43FF-91E4-273D7390AFE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Serbest Form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E02A-EE2D-4C24-9C75-FA324680451B}" type="datetime1">
              <a:rPr lang="tr-TR" smtClean="0"/>
              <a:pPr/>
              <a:t>16.10.2019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3D6-26A3-43FF-91E4-273D7390AFE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4F14-6C5F-4E7A-BCFB-CB8DEA8EA7DE}" type="datetime1">
              <a:rPr lang="tr-TR" smtClean="0"/>
              <a:pPr/>
              <a:t>16.10.2019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3D6-26A3-43FF-91E4-273D7390AFE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1B8B-56A5-4ABD-A8EE-0CFE519F6371}" type="datetime1">
              <a:rPr lang="tr-TR" smtClean="0"/>
              <a:pPr/>
              <a:t>16.10.2019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3D6-26A3-43FF-91E4-273D7390AFE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7383-D76E-48FE-8608-59403B0332AE}" type="datetime1">
              <a:rPr lang="tr-TR" smtClean="0"/>
              <a:pPr/>
              <a:t>16.10.2019</a:t>
            </a:fld>
            <a:endParaRPr lang="tr-TR"/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61B3D6-26A3-43FF-91E4-273D7390AFE4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9A10-DE3C-4DD8-9A4E-94A86FEC5DD6}" type="datetime1">
              <a:rPr lang="tr-TR" smtClean="0"/>
              <a:pPr/>
              <a:t>16.10.2019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3D6-26A3-43FF-91E4-273D7390AFE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FC0B-73FA-46DB-ADF7-0BD67BFDAB36}" type="datetime1">
              <a:rPr lang="tr-TR" smtClean="0"/>
              <a:pPr/>
              <a:t>16.10.2019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A61B3D6-26A3-43FF-91E4-273D7390AFE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490C23A-C7EE-4520-8928-582572EE582C}" type="datetime1">
              <a:rPr lang="tr-TR" smtClean="0"/>
              <a:pPr/>
              <a:t>16.10.2019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3D6-26A3-43FF-91E4-273D7390AFE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Serbest Form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Serbest Form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420AD40-5BF6-4DD1-B940-9DF1688936E4}" type="datetime1">
              <a:rPr lang="tr-TR" smtClean="0"/>
              <a:pPr/>
              <a:t>16.10.2019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A61B3D6-26A3-43FF-91E4-273D7390AFE4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#_Toc226265172"/><Relationship Id="rId2" Type="http://schemas.openxmlformats.org/officeDocument/2006/relationships/hyperlink" Target="#_Toc226265171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hyperlink" Target="#_Toc226265173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upload.wikimedia.org/wikipedia/commons/1/1b/Normal_distribution_pdf.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Alt Başlık"/>
          <p:cNvSpPr>
            <a:spLocks noGrp="1"/>
          </p:cNvSpPr>
          <p:nvPr>
            <p:ph type="subTitle" idx="1"/>
          </p:nvPr>
        </p:nvSpPr>
        <p:spPr>
          <a:xfrm>
            <a:off x="785786" y="1714488"/>
            <a:ext cx="7643866" cy="4500594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tr-TR" b="1" dirty="0">
                <a:latin typeface="Arial Narrow" pitchFamily="34" charset="0"/>
              </a:rPr>
              <a:t> </a:t>
            </a:r>
            <a:endParaRPr lang="tr-TR" b="1" dirty="0" smtClean="0">
              <a:latin typeface="Arial Narrow" pitchFamily="34" charset="0"/>
            </a:endParaRPr>
          </a:p>
          <a:p>
            <a:pPr algn="ctr"/>
            <a:endParaRPr lang="tr-TR" sz="5100" b="1" dirty="0" smtClean="0">
              <a:latin typeface="Arial Narrow" pitchFamily="34" charset="0"/>
            </a:endParaRPr>
          </a:p>
          <a:p>
            <a:pPr algn="ctr"/>
            <a:r>
              <a:rPr lang="tr-TR" sz="7000" b="1" dirty="0" smtClean="0">
                <a:latin typeface="Arial Narrow" pitchFamily="34" charset="0"/>
              </a:rPr>
              <a:t>İÇERİK</a:t>
            </a:r>
          </a:p>
          <a:p>
            <a:pPr algn="ctr"/>
            <a:endParaRPr lang="tr-TR" sz="5400" b="1" i="1" u="sng" dirty="0" smtClean="0">
              <a:hlinkClick r:id="rId2" action="ppaction://hlinkfile"/>
            </a:endParaRPr>
          </a:p>
          <a:p>
            <a:pPr algn="ctr"/>
            <a:endParaRPr lang="tr-TR" sz="5400" b="1" i="1" u="sng" dirty="0" smtClean="0">
              <a:hlinkClick r:id="rId2" action="ppaction://hlinkfile"/>
            </a:endParaRPr>
          </a:p>
          <a:p>
            <a:pPr algn="ctr"/>
            <a:endParaRPr lang="tr-TR" sz="5400" b="1" i="1" u="sng" dirty="0" smtClean="0">
              <a:hlinkClick r:id="rId2" action="ppaction://hlinkfile"/>
            </a:endParaRPr>
          </a:p>
          <a:p>
            <a:pPr algn="ctr"/>
            <a:endParaRPr lang="tr-TR" sz="5400" b="1" i="1" u="sng" dirty="0" smtClean="0">
              <a:hlinkClick r:id="rId2" action="ppaction://hlinkfile"/>
            </a:endParaRPr>
          </a:p>
          <a:p>
            <a:pPr algn="ctr"/>
            <a:r>
              <a:rPr lang="tr-TR" sz="5400" b="1" i="1" u="sng" dirty="0" smtClean="0">
                <a:hlinkClick r:id="rId2" action="ppaction://hlinkfile"/>
              </a:rPr>
              <a:t>SÜREKLİ  OLASILIK DAĞILIŞLARI</a:t>
            </a:r>
            <a:endParaRPr lang="tr-TR" sz="5400" b="1" i="1" dirty="0" smtClean="0"/>
          </a:p>
          <a:p>
            <a:pPr algn="ctr"/>
            <a:r>
              <a:rPr lang="tr-TR" sz="5400" b="1" u="sng" dirty="0" smtClean="0">
                <a:hlinkClick r:id="rId3" action="ppaction://hlinkfile"/>
              </a:rPr>
              <a:t>Normal Dağılım</a:t>
            </a:r>
            <a:endParaRPr lang="tr-TR" sz="5400" b="1" dirty="0" smtClean="0"/>
          </a:p>
          <a:p>
            <a:pPr algn="ctr"/>
            <a:r>
              <a:rPr lang="tr-TR" sz="5400" b="1" u="sng" dirty="0" smtClean="0">
                <a:hlinkClick r:id="rId4" action="ppaction://hlinkfile"/>
              </a:rPr>
              <a:t>Standart Normal Dağılım</a:t>
            </a:r>
            <a:endParaRPr lang="tr-TR" sz="5400" b="1" dirty="0" smtClean="0"/>
          </a:p>
          <a:p>
            <a:pPr algn="ctr"/>
            <a:endParaRPr lang="tr-TR" sz="5100" b="1" dirty="0" smtClean="0">
              <a:latin typeface="Arial Narrow" pitchFamily="34" charset="0"/>
            </a:endParaRPr>
          </a:p>
          <a:p>
            <a:pPr algn="ctr"/>
            <a:endParaRPr lang="tr-TR" sz="3800" b="1" dirty="0" smtClean="0">
              <a:latin typeface="Arial Narrow" pitchFamily="34" charset="0"/>
            </a:endParaRPr>
          </a:p>
          <a:p>
            <a:pPr algn="ctr"/>
            <a:endParaRPr lang="tr-TR" sz="5100" b="1" dirty="0" smtClean="0">
              <a:latin typeface="Arial Narrow" pitchFamily="34" charset="0"/>
            </a:endParaRPr>
          </a:p>
          <a:p>
            <a:pPr algn="ctr"/>
            <a:endParaRPr lang="tr-TR" sz="1900" b="1" i="1" u="sng" dirty="0" smtClean="0"/>
          </a:p>
          <a:p>
            <a:pPr algn="ctr"/>
            <a:endParaRPr lang="tr-TR" sz="1900" b="1" i="1" u="sng" dirty="0" smtClean="0"/>
          </a:p>
          <a:p>
            <a:pPr algn="ctr"/>
            <a:endParaRPr lang="tr-TR" sz="1900" b="1" i="1" u="sng" dirty="0" smtClean="0"/>
          </a:p>
          <a:p>
            <a:pPr algn="ctr"/>
            <a:endParaRPr lang="tr-TR" sz="1900" b="1" i="1" u="sng" dirty="0" smtClean="0"/>
          </a:p>
          <a:p>
            <a:pPr algn="ctr"/>
            <a:endParaRPr lang="tr-TR" u="sng" dirty="0">
              <a:solidFill>
                <a:schemeClr val="bg1"/>
              </a:solidFill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71670" y="500042"/>
            <a:ext cx="10953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3D6-26A3-43FF-91E4-273D7390AFE4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3D6-26A3-43FF-91E4-273D7390AFE4}" type="slidenum">
              <a:rPr lang="tr-TR" smtClean="0"/>
              <a:pPr/>
              <a:t>10</a:t>
            </a:fld>
            <a:endParaRPr lang="tr-TR"/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Standart </a:t>
            </a:r>
            <a:r>
              <a:rPr kumimoji="0" lang="tr-T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Normal Dağılım-Örnek 2</a:t>
            </a:r>
            <a:endParaRPr kumimoji="0" lang="tr-TR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4 Resim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0"/>
            <a:ext cx="3500462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5 Resim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929066"/>
            <a:ext cx="3500462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214810" y="1357298"/>
            <a:ext cx="4714908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P(-1.79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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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-0.54)= P(0.54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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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1.79)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	          =P(0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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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1.79)- P(0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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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0.54)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	          =0.4633-0.2054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tr-TR" sz="160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=0.2579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tr-T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tr-T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357686" y="4214818"/>
            <a:ext cx="4786314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P(X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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1.13)=P(X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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0)-P(0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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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1.13)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	   =0.5000-0.3708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	   =0.1292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tr-T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" grpId="0"/>
      <p:bldP spid="61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3D6-26A3-43FF-91E4-273D7390AFE4}" type="slidenum">
              <a:rPr lang="tr-TR" smtClean="0"/>
              <a:pPr/>
              <a:t>11</a:t>
            </a:fld>
            <a:endParaRPr lang="tr-TR"/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Standart </a:t>
            </a:r>
            <a:r>
              <a:rPr kumimoji="0" lang="tr-T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Normal Dağılım-Örnek 2</a:t>
            </a:r>
            <a:endParaRPr kumimoji="0" lang="tr-TR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4 Resim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1500174"/>
            <a:ext cx="3286148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571604" y="4572008"/>
            <a:ext cx="6286544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P(</a:t>
            </a: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</a:t>
            </a: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</a:t>
            </a: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0.5) =P(-0.5</a:t>
            </a: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</a:t>
            </a: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</a:t>
            </a: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0.5)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	     =2P(0</a:t>
            </a: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</a:t>
            </a: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</a:t>
            </a: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0.5)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	     =2.(0.1915)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	     =0.3830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3D6-26A3-43FF-91E4-273D7390AFE4}" type="slidenum">
              <a:rPr lang="tr-TR" smtClean="0"/>
              <a:pPr/>
              <a:t>12</a:t>
            </a:fld>
            <a:endParaRPr lang="tr-TR"/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Standart </a:t>
            </a:r>
            <a:r>
              <a:rPr kumimoji="0" lang="tr-T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Normal Dağılım-Örnek 3</a:t>
            </a:r>
            <a:endParaRPr kumimoji="0" lang="tr-TR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214282" y="1214422"/>
            <a:ext cx="857256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980 öğrencinin boylarının, ortalaması 66 inç ve standart sapması 5 inç olan normal dağılımlı olduğu varsayılıyor.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Boyları 65-70 inç arası öğrencilerin N sayısını ve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72 inçden büyük ya da eşit olan öğrencilerin N sayısını bulunuz.</a:t>
            </a:r>
          </a:p>
        </p:txBody>
      </p:sp>
      <p:pic>
        <p:nvPicPr>
          <p:cNvPr id="6" name="5 Resim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429000"/>
            <a:ext cx="3571900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4000496" y="3500438"/>
            <a:ext cx="514350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Standart olarak 65 inç=(65-66)/5=-0.20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Standart olarak 70 inç=(70-66)/5=0.80  olarak elde edilir. Bu değerlere göre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P(-0.20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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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0.80)= 0.0793+0.2881=0.3674 bulunur.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N=980x0.3674=360.052 öğrenci olarak saptanır.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0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3D6-26A3-43FF-91E4-273D7390AFE4}" type="slidenum">
              <a:rPr lang="tr-TR" smtClean="0"/>
              <a:pPr/>
              <a:t>13</a:t>
            </a:fld>
            <a:endParaRPr lang="tr-TR"/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Standart </a:t>
            </a:r>
            <a:r>
              <a:rPr kumimoji="0" lang="tr-T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Normal Dağılım-Örnek 3</a:t>
            </a:r>
            <a:endParaRPr kumimoji="0" lang="tr-TR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4 Resim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3000372"/>
            <a:ext cx="474345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500034" y="928670"/>
            <a:ext cx="807249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Standart olarak 72 inç=(72-66)/5=1.20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P(X</a:t>
            </a: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</a:t>
            </a: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72)=P(X</a:t>
            </a: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</a:t>
            </a: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1.2)=0.5000-0.3849=0.1151 bulunur.</a:t>
            </a:r>
            <a:endParaRPr kumimoji="0" lang="tr-T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  <a:sym typeface="Symbol" pitchFamily="18" charset="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N=980x0.1151=112.798 öğrenci olarak bulunur.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3D6-26A3-43FF-91E4-273D7390AFE4}" type="slidenum">
              <a:rPr lang="tr-TR" smtClean="0"/>
              <a:pPr/>
              <a:t>14</a:t>
            </a:fld>
            <a:endParaRPr lang="tr-TR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1500174"/>
            <a:ext cx="9144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1" i="0" u="none" strike="noStrike" cap="none" normalizeH="0" baseline="0" smtClean="0" bmk="_Toc226265174">
                <a:ln>
                  <a:noFill/>
                </a:ln>
                <a:solidFill>
                  <a:srgbClr val="548DD4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Kaynaklar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1.M.,Akar, S.Şahinler, İstatistik, Ç.Ü.Ziraat Fakültesi ,Genel Yayın no:4,Adana,1997.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2. F.,İkiz, H.Püskülcü, Ş.Eren,İstatistiğe Giriş, EÜ Basımevi,İzmir,1996.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3. Ö.,Serper, Uygulamalı İstatistik, Ezgi Kitapevi, Bursa, 2000.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4. Y.,Özkan, Uygulamalı İstatistik I, Alfa Yayınları, İstanbul,1999.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5.N.,Çömlekçi,İstatistik,Bilim Teknik Yayınevi, Eskişehir,1984.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2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Normal Dağılım</a:t>
            </a:r>
            <a:endParaRPr lang="tr-TR" sz="2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3D6-26A3-43FF-91E4-273D7390AFE4}" type="slidenum">
              <a:rPr lang="tr-TR" smtClean="0"/>
              <a:pPr/>
              <a:t>2</a:t>
            </a:fld>
            <a:endParaRPr lang="tr-TR"/>
          </a:p>
        </p:txBody>
      </p:sp>
      <p:pic>
        <p:nvPicPr>
          <p:cNvPr id="5" name="4 Resim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1714488"/>
            <a:ext cx="2500330" cy="1785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428596" y="4214818"/>
            <a:ext cx="835824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Sürekli bir random değişkenin(X) olasılığı (değişkenin değerinin a-b aralığında bir değer aldığını varsayarsak), a-b aralığında olasılık dağılım fonksiyonu eğrisi altında kalan alan olarak tanımlanır.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4462463" y="2214563"/>
          <a:ext cx="277336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Denklem" r:id="rId5" imgW="1574640" imgH="482400" progId="Equation.3">
                  <p:embed/>
                </p:oleObj>
              </mc:Choice>
              <mc:Fallback>
                <p:oleObj name="Denklem" r:id="rId5" imgW="157464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2463" y="2214563"/>
                        <a:ext cx="2773362" cy="8572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3D6-26A3-43FF-91E4-273D7390AFE4}" type="slidenum">
              <a:rPr lang="tr-TR" smtClean="0"/>
              <a:pPr/>
              <a:t>3</a:t>
            </a:fld>
            <a:endParaRPr lang="tr-TR"/>
          </a:p>
        </p:txBody>
      </p:sp>
      <p:sp>
        <p:nvSpPr>
          <p:cNvPr id="5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tr-TR" sz="2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Normal Dağılım</a:t>
            </a:r>
            <a:endParaRPr lang="tr-TR" sz="2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5 Resim"/>
          <p:cNvPicPr/>
          <p:nvPr/>
        </p:nvPicPr>
        <p:blipFill>
          <a:blip r:embed="rId3">
            <a:lum bright="30000" contrast="30000"/>
          </a:blip>
          <a:srcRect/>
          <a:stretch>
            <a:fillRect/>
          </a:stretch>
        </p:blipFill>
        <p:spPr bwMode="auto">
          <a:xfrm>
            <a:off x="571472" y="1500174"/>
            <a:ext cx="3071834" cy="1143008"/>
          </a:xfrm>
          <a:prstGeom prst="roundRect">
            <a:avLst>
              <a:gd name="adj" fmla="val 859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6 Resim" descr="Dosya:Normal distribution pdf.png">
            <a:hlinkClick r:id="rId4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00166" y="3071810"/>
            <a:ext cx="6215106" cy="32147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3D6-26A3-43FF-91E4-273D7390AFE4}" type="slidenum">
              <a:rPr lang="tr-TR" smtClean="0"/>
              <a:pPr/>
              <a:t>4</a:t>
            </a:fld>
            <a:endParaRPr lang="tr-TR"/>
          </a:p>
        </p:txBody>
      </p:sp>
      <p:sp>
        <p:nvSpPr>
          <p:cNvPr id="5" name="1 Başlık"/>
          <p:cNvSpPr txBox="1">
            <a:spLocks/>
          </p:cNvSpPr>
          <p:nvPr/>
        </p:nvSpPr>
        <p:spPr>
          <a:xfrm>
            <a:off x="609600" y="4270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Standart Normal Dağılım</a:t>
            </a:r>
            <a:endParaRPr kumimoji="0" lang="tr-TR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57158" y="1500174"/>
            <a:ext cx="821533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Standart normal dağılımın ortalaması sıfır ve varyansı bire eşittir.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Bir x değişkeni normal dağılıyorsa ortalaması µ ve varyansı </a:t>
            </a: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</a:t>
            </a:r>
            <a:r>
              <a:rPr kumimoji="0" lang="tr-TR" b="0" i="0" u="none" strike="noStrike" cap="none" normalizeH="0" baseline="3000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 olduğunda </a:t>
            </a:r>
            <a:r>
              <a:rPr kumimoji="0" lang="tr-TR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Standart Normal Sapma</a:t>
            </a: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 (Standardized Normal Deviate)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 </a:t>
            </a:r>
          </a:p>
        </p:txBody>
      </p:sp>
      <p:pic>
        <p:nvPicPr>
          <p:cNvPr id="7" name="6 Resim"/>
          <p:cNvPicPr>
            <a:picLocks noChangeAspect="1"/>
          </p:cNvPicPr>
          <p:nvPr/>
        </p:nvPicPr>
        <p:blipFill>
          <a:blip r:embed="rId2"/>
          <a:srcRect b="12935"/>
          <a:stretch>
            <a:fillRect/>
          </a:stretch>
        </p:blipFill>
        <p:spPr bwMode="auto">
          <a:xfrm>
            <a:off x="2786050" y="3143248"/>
            <a:ext cx="1143008" cy="5715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28596" y="4214818"/>
            <a:ext cx="79010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formülüyle hesaplanır ve standart normal dağılıma sahip rastgele bir değişkendir.</a:t>
            </a:r>
          </a:p>
        </p:txBody>
      </p:sp>
      <p:pic>
        <p:nvPicPr>
          <p:cNvPr id="9" name="8 Resim"/>
          <p:cNvPicPr/>
          <p:nvPr/>
        </p:nvPicPr>
        <p:blipFill>
          <a:blip r:embed="rId3">
            <a:lum bright="30000" contrast="30000"/>
          </a:blip>
          <a:srcRect/>
          <a:stretch>
            <a:fillRect/>
          </a:stretch>
        </p:blipFill>
        <p:spPr bwMode="auto">
          <a:xfrm>
            <a:off x="2500298" y="5286388"/>
            <a:ext cx="2514600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3D6-26A3-43FF-91E4-273D7390AFE4}" type="slidenum">
              <a:rPr lang="tr-TR" smtClean="0"/>
              <a:pPr/>
              <a:t>5</a:t>
            </a:fld>
            <a:endParaRPr lang="tr-TR"/>
          </a:p>
        </p:txBody>
      </p:sp>
      <p:sp>
        <p:nvSpPr>
          <p:cNvPr id="3" name="1 Başlık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Standart Normal Dağılım</a:t>
            </a:r>
            <a:endParaRPr kumimoji="0" lang="tr-TR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3 Resim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85860"/>
            <a:ext cx="7500990" cy="40719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3D6-26A3-43FF-91E4-273D7390AFE4}" type="slidenum">
              <a:rPr lang="tr-TR" smtClean="0"/>
              <a:pPr/>
              <a:t>6</a:t>
            </a:fld>
            <a:endParaRPr lang="tr-TR"/>
          </a:p>
        </p:txBody>
      </p:sp>
      <p:sp>
        <p:nvSpPr>
          <p:cNvPr id="3" name="1 Başlık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Standart Normal Dağılım-Örnek 1</a:t>
            </a:r>
            <a:endParaRPr kumimoji="0" lang="tr-TR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142876" y="1285860"/>
            <a:ext cx="878684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Bilgisayar Teknolojileri sınavının ortalaması 74 ve standart sapması da 12 olarak bulunmuştur. Buna göre 65,74, 86 ve 92 alan öğrencilerin standart puanlarını bulalım.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2643182"/>
            <a:ext cx="4513416" cy="5715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8286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099" y="4143380"/>
            <a:ext cx="4648233" cy="5715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3D6-26A3-43FF-91E4-273D7390AFE4}" type="slidenum">
              <a:rPr lang="tr-TR" smtClean="0"/>
              <a:pPr/>
              <a:t>7</a:t>
            </a:fld>
            <a:endParaRPr lang="tr-TR"/>
          </a:p>
        </p:txBody>
      </p:sp>
      <p:sp>
        <p:nvSpPr>
          <p:cNvPr id="3" name="1 Başlık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Standart </a:t>
            </a:r>
            <a:r>
              <a:rPr kumimoji="0" lang="tr-T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Normal Dağılım-Örnek 2</a:t>
            </a:r>
            <a:endParaRPr kumimoji="0" lang="tr-TR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0" y="1285860"/>
            <a:ext cx="87868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 değişkeni standart normal dağılımlı bir değişken olsun. Bu değişken için:</a:t>
            </a:r>
          </a:p>
        </p:txBody>
      </p: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38343" y="1905019"/>
            <a:ext cx="1962154" cy="3924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38343" y="2571769"/>
            <a:ext cx="2158369" cy="3924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38343" y="3238519"/>
            <a:ext cx="2515124" cy="3924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38344" y="3905269"/>
            <a:ext cx="2336746" cy="3924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38343" y="4572019"/>
            <a:ext cx="2871879" cy="3924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38343" y="5238769"/>
            <a:ext cx="1641074" cy="3924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38343" y="5905519"/>
            <a:ext cx="1962153" cy="4459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0" y="666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0" y="135729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0" y="2000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0" y="2667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0" y="3333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0" y="4000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5000628" y="6000768"/>
            <a:ext cx="41433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olasılıklarını bulalım.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" grpId="0"/>
      <p:bldP spid="92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3D6-26A3-43FF-91E4-273D7390AFE4}" type="slidenum">
              <a:rPr lang="tr-TR" smtClean="0"/>
              <a:pPr/>
              <a:t>8</a:t>
            </a:fld>
            <a:endParaRPr lang="tr-TR"/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Standart </a:t>
            </a:r>
            <a:r>
              <a:rPr kumimoji="0" lang="tr-T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Normal Dağılım-Örnek 2</a:t>
            </a:r>
            <a:endParaRPr kumimoji="0" lang="tr-TR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4 Resim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0"/>
            <a:ext cx="3071834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214810" y="1428736"/>
            <a:ext cx="30861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P(0</a:t>
            </a: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</a:t>
            </a: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</a:t>
            </a: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1.42)=0.4242</a:t>
            </a:r>
          </a:p>
        </p:txBody>
      </p:sp>
      <p:pic>
        <p:nvPicPr>
          <p:cNvPr id="7" name="6 Resim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929066"/>
            <a:ext cx="314327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143372" y="4000504"/>
            <a:ext cx="4429156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P(-0.73</a:t>
            </a: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</a:t>
            </a: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</a:t>
            </a: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0)= P(0</a:t>
            </a: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</a:t>
            </a: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</a:t>
            </a: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0.73)=0.2673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" grpId="0"/>
      <p:bldP spid="81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3D6-26A3-43FF-91E4-273D7390AFE4}" type="slidenum">
              <a:rPr lang="tr-TR" smtClean="0"/>
              <a:pPr/>
              <a:t>9</a:t>
            </a:fld>
            <a:endParaRPr lang="tr-TR"/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Standart </a:t>
            </a:r>
            <a:r>
              <a:rPr kumimoji="0" lang="tr-T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Normal Dağılım-Örnek 2</a:t>
            </a:r>
            <a:endParaRPr kumimoji="0" lang="tr-TR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4 Resim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328614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3786182" y="1500174"/>
            <a:ext cx="5143536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P(-1.37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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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2.01)= P(-1.37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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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0)+ P(0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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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2.01)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	          =0.4147+0.4778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              =0.8925</a:t>
            </a:r>
          </a:p>
        </p:txBody>
      </p:sp>
      <p:pic>
        <p:nvPicPr>
          <p:cNvPr id="7" name="6 Resim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000504"/>
            <a:ext cx="3357586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857620" y="4071942"/>
            <a:ext cx="4857784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P(0.65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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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1.26)= P(0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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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1.26)- P(0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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  <a:sym typeface="Symbol" pitchFamily="18" charset="2"/>
              </a:rPr>
              <a:t></a:t>
            </a: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0.65)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		   =0.3962-0.2422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		   =0.1540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/>
      <p:bldP spid="7170" grpId="0"/>
    </p:bldLst>
  </p:timing>
</p:sld>
</file>

<file path=ppt/theme/theme1.xml><?xml version="1.0" encoding="utf-8"?>
<a:theme xmlns:a="http://schemas.openxmlformats.org/drawingml/2006/main" name="Teknik">
  <a:themeElements>
    <a:clrScheme name="Teknik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knik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knik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529</TotalTime>
  <Words>496</Words>
  <Application>Microsoft Office PowerPoint</Application>
  <PresentationFormat>Ekran Gösterisi (4:3)</PresentationFormat>
  <Paragraphs>98</Paragraphs>
  <Slides>14</Slides>
  <Notes>4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3" baseType="lpstr">
      <vt:lpstr>Arial</vt:lpstr>
      <vt:lpstr>Arial Narrow</vt:lpstr>
      <vt:lpstr>Calibri</vt:lpstr>
      <vt:lpstr>Franklin Gothic Book</vt:lpstr>
      <vt:lpstr>Symbol</vt:lpstr>
      <vt:lpstr>Verdana</vt:lpstr>
      <vt:lpstr>Wingdings 2</vt:lpstr>
      <vt:lpstr>Teknik</vt:lpstr>
      <vt:lpstr>Denklem</vt:lpstr>
      <vt:lpstr>PowerPoint Sunusu</vt:lpstr>
      <vt:lpstr>Normal Dağılım</vt:lpstr>
      <vt:lpstr>Normal Dağılım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Sau</dc:creator>
  <cp:lastModifiedBy>Sau</cp:lastModifiedBy>
  <cp:revision>59</cp:revision>
  <dcterms:created xsi:type="dcterms:W3CDTF">2009-02-17T07:05:14Z</dcterms:created>
  <dcterms:modified xsi:type="dcterms:W3CDTF">2019-10-16T08:25:12Z</dcterms:modified>
</cp:coreProperties>
</file>