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0"/>
  </p:notesMasterIdLst>
  <p:sldIdLst>
    <p:sldId id="256" r:id="rId2"/>
    <p:sldId id="364" r:id="rId3"/>
    <p:sldId id="366" r:id="rId4"/>
    <p:sldId id="370" r:id="rId5"/>
    <p:sldId id="371" r:id="rId6"/>
    <p:sldId id="372" r:id="rId7"/>
    <p:sldId id="373" r:id="rId8"/>
    <p:sldId id="333" r:id="rId9"/>
  </p:sldIdLst>
  <p:sldSz cx="9144000" cy="6858000" type="screen4x3"/>
  <p:notesSz cx="6858000" cy="91440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  <a:srgbClr val="A379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Orta Stil 4 - Vurgu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9" autoAdjust="0"/>
    <p:restoredTop sz="88588" autoAdjust="0"/>
  </p:normalViewPr>
  <p:slideViewPr>
    <p:cSldViewPr>
      <p:cViewPr varScale="1">
        <p:scale>
          <a:sx n="83" d="100"/>
          <a:sy n="83" d="100"/>
        </p:scale>
        <p:origin x="159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D07B558-D309-49BE-A8B1-4BA51D458550}" type="datetimeFigureOut">
              <a:rPr lang="tr-TR"/>
              <a:pPr>
                <a:defRPr/>
              </a:pPr>
              <a:t>28.4.2016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tr-TR" noProof="0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noProof="0" smtClean="0"/>
              <a:t>Asıl metin stillerini düzenlemek için tıklatın</a:t>
            </a:r>
          </a:p>
          <a:p>
            <a:pPr lvl="1"/>
            <a:r>
              <a:rPr lang="tr-TR" noProof="0" smtClean="0"/>
              <a:t>İkinci düzey</a:t>
            </a:r>
          </a:p>
          <a:p>
            <a:pPr lvl="2"/>
            <a:r>
              <a:rPr lang="tr-TR" noProof="0" smtClean="0"/>
              <a:t>Üçüncü düzey</a:t>
            </a:r>
          </a:p>
          <a:p>
            <a:pPr lvl="3"/>
            <a:r>
              <a:rPr lang="tr-TR" noProof="0" smtClean="0"/>
              <a:t>Dördüncü düzey</a:t>
            </a:r>
          </a:p>
          <a:p>
            <a:pPr lvl="4"/>
            <a:r>
              <a:rPr lang="tr-TR" noProof="0" smtClean="0"/>
              <a:t>Beşinci düzey</a:t>
            </a:r>
            <a:endParaRPr lang="tr-TR" noProof="0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D09AE97-56D8-4465-80DE-FD378004066B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13482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1 Slayt Görüntüsü Yer Tutucusu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2 Not Yer Tutucusu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smtClean="0"/>
          </a:p>
        </p:txBody>
      </p:sp>
      <p:sp>
        <p:nvSpPr>
          <p:cNvPr id="15363" name="3 Slayt Numarası Yer Tutucusu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1DCC75-3B69-4B03-8CE2-DDBA9B87B9F7}" type="slidenum">
              <a:rPr lang="tr-TR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5852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1 Slayt Görüntüsü Yer Tutucusu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2 Not Yer Tutucusu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tr-TR" smtClean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A251DF-1F1D-4376-ADCE-540A1A08A462}" type="slidenum">
              <a:rPr lang="tr-TR" smtClean="0"/>
              <a:pPr>
                <a:defRPr/>
              </a:pPr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85330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1 Slayt Görüntüsü Yer Tutucusu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2 Not Yer Tutucusu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tr-TR" smtClean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716002-C849-4D62-8356-92FA51790655}" type="slidenum">
              <a:rPr lang="tr-TR" smtClean="0"/>
              <a:pPr>
                <a:defRPr/>
              </a:pPr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52852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1 Slayt Görüntüsü Yer Tutucusu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2 Not Yer Tutucusu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tr-TR" smtClean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C046A6-E453-451E-B8E8-C27F9FC19F89}" type="slidenum">
              <a:rPr lang="tr-TR" smtClean="0"/>
              <a:pPr>
                <a:defRPr/>
              </a:pPr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74453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1 Slayt Görüntüsü Yer Tutucusu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2 Not Yer Tutucusu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smtClean="0"/>
          </a:p>
        </p:txBody>
      </p:sp>
      <p:sp>
        <p:nvSpPr>
          <p:cNvPr id="62467" name="3 Slayt Numarası Yer Tutucusu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423CC35-261B-4540-9512-6166FEBBC9E7}" type="slidenum">
              <a:rPr lang="tr-TR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7741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4 Yuvarlatılmış Dikdörtgen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9 Yuvarlatılmış Dikdörtgen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4 Başlık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20" name="19 Alt Başlık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tr-TR" smtClean="0"/>
              <a:t>Asıl alt başlık stilini düzenlemek için tıklatın</a:t>
            </a:r>
            <a:endParaRPr lang="en-US"/>
          </a:p>
        </p:txBody>
      </p:sp>
      <p:sp>
        <p:nvSpPr>
          <p:cNvPr id="7" name="18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3211D87-317B-473B-BFA7-1C28D177E0C9}" type="datetime1">
              <a:rPr lang="tr-TR"/>
              <a:pPr>
                <a:defRPr/>
              </a:pPr>
              <a:t>28.4.2016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tr-TR"/>
              <a:t>Veri Madenciliği [ 8.hft  ]</a:t>
            </a:r>
          </a:p>
        </p:txBody>
      </p:sp>
      <p:sp>
        <p:nvSpPr>
          <p:cNvPr id="9" name="10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06274DF-DB8D-48CB-ADDF-F2787B5C021B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2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916F9-0599-4448-9189-2FDE8BC7FF37}" type="datetime1">
              <a:rPr lang="tr-TR"/>
              <a:pPr>
                <a:defRPr/>
              </a:pPr>
              <a:t>28.4.2016</a:t>
            </a:fld>
            <a:endParaRPr lang="tr-TR"/>
          </a:p>
        </p:txBody>
      </p:sp>
      <p:sp>
        <p:nvSpPr>
          <p:cNvPr id="5" name="1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Veri Madenciliği [ 8.hft  ]</a:t>
            </a:r>
          </a:p>
        </p:txBody>
      </p:sp>
      <p:sp>
        <p:nvSpPr>
          <p:cNvPr id="6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41FE7A-5787-4211-8976-7BF16AB45C01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8A16E5-6215-452A-958A-10EB8B3FEC97}" type="datetime1">
              <a:rPr lang="tr-TR"/>
              <a:pPr>
                <a:defRPr/>
              </a:pPr>
              <a:t>28.4.2016</a:t>
            </a:fld>
            <a:endParaRPr lang="tr-TR"/>
          </a:p>
        </p:txBody>
      </p:sp>
      <p:sp>
        <p:nvSpPr>
          <p:cNvPr id="3" name="1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Veri Madenciliği [ 8.hft  ]</a:t>
            </a:r>
          </a:p>
        </p:txBody>
      </p:sp>
      <p:sp>
        <p:nvSpPr>
          <p:cNvPr id="4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5DBAB1-8D04-4792-A5D6-2DC220C16617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2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7EA48F-16BB-47A0-9F1C-44F9094294D1}" type="datetime1">
              <a:rPr lang="tr-TR"/>
              <a:pPr>
                <a:defRPr/>
              </a:pPr>
              <a:t>28.4.2016</a:t>
            </a:fld>
            <a:endParaRPr lang="tr-TR"/>
          </a:p>
        </p:txBody>
      </p:sp>
      <p:sp>
        <p:nvSpPr>
          <p:cNvPr id="5" name="1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Veri Madenciliği [ 8.hft  ]</a:t>
            </a:r>
          </a:p>
        </p:txBody>
      </p:sp>
      <p:sp>
        <p:nvSpPr>
          <p:cNvPr id="6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1B733B-219F-40A0-B5B9-42EA6B9B56D1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3 Yuvarlatılmış Dikdörtgen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10 Yuvarlatılmış Dikdörtgen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BE09CAB-62CB-430F-AEBF-43ACABC8F3A0}" type="datetime1">
              <a:rPr lang="tr-TR"/>
              <a:pPr>
                <a:defRPr/>
              </a:pPr>
              <a:t>28.4.2016</a:t>
            </a:fld>
            <a:endParaRPr lang="tr-TR"/>
          </a:p>
        </p:txBody>
      </p:sp>
      <p:sp>
        <p:nvSpPr>
          <p:cNvPr id="7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tr-TR"/>
              <a:t>Veri Madenciliği [ 8.hft  ]</a:t>
            </a:r>
          </a:p>
        </p:txBody>
      </p:sp>
      <p:sp>
        <p:nvSpPr>
          <p:cNvPr id="8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40B397C-E049-4295-B5B3-24B5E31C6DD5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2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FF025D-0F3C-4BCE-91C7-3BE334BCD918}" type="datetime1">
              <a:rPr lang="tr-TR"/>
              <a:pPr>
                <a:defRPr/>
              </a:pPr>
              <a:t>28.4.2016</a:t>
            </a:fld>
            <a:endParaRPr lang="tr-TR"/>
          </a:p>
        </p:txBody>
      </p:sp>
      <p:sp>
        <p:nvSpPr>
          <p:cNvPr id="6" name="1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Veri Madenciliği [ 8.hft  ]</a:t>
            </a:r>
          </a:p>
        </p:txBody>
      </p:sp>
      <p:sp>
        <p:nvSpPr>
          <p:cNvPr id="7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D2E89-96E8-4828-9716-D15B7806A825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lvl1pPr>
              <a:defRPr b="1"/>
            </a:lvl1pPr>
            <a:extLst/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2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487BC2-3FEF-42B1-8141-0BEF2BC561F2}" type="datetime1">
              <a:rPr lang="tr-TR"/>
              <a:pPr>
                <a:defRPr/>
              </a:pPr>
              <a:t>28.4.2016</a:t>
            </a:fld>
            <a:endParaRPr lang="tr-TR"/>
          </a:p>
        </p:txBody>
      </p:sp>
      <p:sp>
        <p:nvSpPr>
          <p:cNvPr id="8" name="1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Veri Madenciliği [ 8.hft  ]</a:t>
            </a:r>
          </a:p>
        </p:txBody>
      </p:sp>
      <p:sp>
        <p:nvSpPr>
          <p:cNvPr id="9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143641-A946-4F13-9235-C7AA93620F0B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1E8596-7BA5-40C7-8523-12676FE9E550}" type="datetime1">
              <a:rPr lang="tr-TR"/>
              <a:pPr>
                <a:defRPr/>
              </a:pPr>
              <a:t>28.4.2016</a:t>
            </a:fld>
            <a:endParaRPr lang="tr-TR"/>
          </a:p>
        </p:txBody>
      </p:sp>
      <p:sp>
        <p:nvSpPr>
          <p:cNvPr id="4" name="1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Veri Madenciliği [ 8.hft  ]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43EBF7-CF5F-4707-B332-16044C6A3283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2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9C9C47-CFF2-43D1-8C03-CDF7841A08F8}" type="datetime1">
              <a:rPr lang="tr-TR"/>
              <a:pPr>
                <a:defRPr/>
              </a:pPr>
              <a:t>28.4.2016</a:t>
            </a:fld>
            <a:endParaRPr lang="tr-TR"/>
          </a:p>
        </p:txBody>
      </p:sp>
      <p:sp>
        <p:nvSpPr>
          <p:cNvPr id="6" name="1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Veri Madenciliği [ 8.hft  ]</a:t>
            </a:r>
          </a:p>
        </p:txBody>
      </p:sp>
      <p:sp>
        <p:nvSpPr>
          <p:cNvPr id="7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36F54-1198-474A-868E-7E761C6C001D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4 Yuvarlatılmış Dikdörtgen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10 Tek Köşesi Yuvarlatılmış Dikdörtgen"/>
          <p:cNvSpPr/>
          <p:nvPr/>
        </p:nvSpPr>
        <p:spPr>
          <a:xfrm>
            <a:off x="6400800" y="433388"/>
            <a:ext cx="2324100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tr-TR" noProof="0" dirty="0" smtClean="0"/>
              <a:t>Resim eklemek için </a:t>
            </a:r>
            <a:r>
              <a:rPr lang="tr-TR" noProof="0" dirty="0" err="1" smtClean="0"/>
              <a:t>simğeyi</a:t>
            </a:r>
            <a:r>
              <a:rPr lang="tr-TR" noProof="0" dirty="0" smtClean="0"/>
              <a:t> tıklatın</a:t>
            </a:r>
            <a:endParaRPr lang="en-US" noProof="0" dirty="0"/>
          </a:p>
        </p:txBody>
      </p:sp>
      <p:sp>
        <p:nvSpPr>
          <p:cNvPr id="7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2C1F4AF-57F4-42AB-9632-AC189F2355A0}" type="datetime1">
              <a:rPr lang="tr-TR"/>
              <a:pPr>
                <a:defRPr/>
              </a:pPr>
              <a:t>28.4.2016</a:t>
            </a:fld>
            <a:endParaRPr lang="tr-TR"/>
          </a:p>
        </p:txBody>
      </p:sp>
      <p:sp>
        <p:nvSpPr>
          <p:cNvPr id="8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tr-TR"/>
              <a:t>Veri Madenciliği [ 8.hft  ]</a:t>
            </a:r>
          </a:p>
        </p:txBody>
      </p:sp>
      <p:sp>
        <p:nvSpPr>
          <p:cNvPr id="9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24B1F52-2A08-48C0-885E-E69FCDD0408B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2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248C0F-B1AC-42A5-9062-2E2A0A89DACB}" type="datetime1">
              <a:rPr lang="tr-TR"/>
              <a:pPr>
                <a:defRPr/>
              </a:pPr>
              <a:t>28.4.2016</a:t>
            </a:fld>
            <a:endParaRPr lang="tr-TR"/>
          </a:p>
        </p:txBody>
      </p:sp>
      <p:sp>
        <p:nvSpPr>
          <p:cNvPr id="5" name="1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Veri Madenciliği [ 8.hft  ]</a:t>
            </a:r>
          </a:p>
        </p:txBody>
      </p:sp>
      <p:sp>
        <p:nvSpPr>
          <p:cNvPr id="6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19D5DD-DCCC-4C26-BCA6-5C044879BD86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/>
            </a:gs>
            <a:gs pos="7001">
              <a:srgbClr val="E6E6E6"/>
            </a:gs>
            <a:gs pos="32001">
              <a:srgbClr val="7D8496"/>
            </a:gs>
            <a:gs pos="47000">
              <a:srgbClr val="E6E6E6"/>
            </a:gs>
            <a:gs pos="47000">
              <a:srgbClr val="E6E6E6"/>
            </a:gs>
            <a:gs pos="85001">
              <a:srgbClr val="7D8496"/>
            </a:gs>
            <a:gs pos="100000">
              <a:srgbClr val="E6E6E6"/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Yuvarlatılmış Dikdörtgen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8 Yuvarlatılmış Dikdörtgen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12 Başlık Yer Tutucusu"/>
          <p:cNvSpPr>
            <a:spLocks noGrp="1"/>
          </p:cNvSpPr>
          <p:nvPr>
            <p:ph type="title"/>
          </p:nvPr>
        </p:nvSpPr>
        <p:spPr>
          <a:xfrm>
            <a:off x="503238" y="4986338"/>
            <a:ext cx="8183562" cy="1050925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1031" name="3 Metin Yer Tutucusu"/>
          <p:cNvSpPr>
            <a:spLocks noGrp="1"/>
          </p:cNvSpPr>
          <p:nvPr>
            <p:ph type="body" idx="1"/>
          </p:nvPr>
        </p:nvSpPr>
        <p:spPr bwMode="auto">
          <a:xfrm>
            <a:off x="503238" y="530225"/>
            <a:ext cx="8183562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2880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smtClean="0"/>
          </a:p>
        </p:txBody>
      </p:sp>
      <p:sp>
        <p:nvSpPr>
          <p:cNvPr id="25" name="24 Veri Yer Tutucusu"/>
          <p:cNvSpPr>
            <a:spLocks noGrp="1"/>
          </p:cNvSpPr>
          <p:nvPr>
            <p:ph type="dt" sz="half" idx="2"/>
          </p:nvPr>
        </p:nvSpPr>
        <p:spPr>
          <a:xfrm>
            <a:off x="3776663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bg2">
                    <a:shade val="50000"/>
                  </a:schemeClr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2601193C-FE66-4D10-B6B8-4B726418B160}" type="datetime1">
              <a:rPr lang="tr-TR"/>
              <a:pPr>
                <a:defRPr/>
              </a:pPr>
              <a:t>28.4.2016</a:t>
            </a:fld>
            <a:endParaRPr lang="tr-TR"/>
          </a:p>
        </p:txBody>
      </p:sp>
      <p:sp>
        <p:nvSpPr>
          <p:cNvPr id="18" name="17 Altbilgi Yer Tutucusu"/>
          <p:cNvSpPr>
            <a:spLocks noGrp="1"/>
          </p:cNvSpPr>
          <p:nvPr>
            <p:ph type="ftr" sz="quarter" idx="3"/>
          </p:nvPr>
        </p:nvSpPr>
        <p:spPr>
          <a:xfrm>
            <a:off x="6062663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bg2">
                    <a:shade val="50000"/>
                  </a:schemeClr>
                </a:solidFill>
                <a:latin typeface="+mn-lt"/>
              </a:defRPr>
            </a:lvl1pPr>
            <a:extLst/>
          </a:lstStyle>
          <a:p>
            <a:pPr>
              <a:defRPr/>
            </a:pPr>
            <a:r>
              <a:rPr lang="tr-TR"/>
              <a:t>Veri Madenciliği [ 8.hft  ]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8348663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bg2">
                    <a:shade val="50000"/>
                  </a:schemeClr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E9B39B91-D445-42AD-8273-B6486BA200C7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1" r:id="rId2"/>
    <p:sldLayoutId id="2147483733" r:id="rId3"/>
    <p:sldLayoutId id="2147483730" r:id="rId4"/>
    <p:sldLayoutId id="2147483729" r:id="rId5"/>
    <p:sldLayoutId id="2147483728" r:id="rId6"/>
    <p:sldLayoutId id="2147483727" r:id="rId7"/>
    <p:sldLayoutId id="2147483734" r:id="rId8"/>
    <p:sldLayoutId id="2147483726" r:id="rId9"/>
    <p:sldLayoutId id="2147483725" r:id="rId10"/>
    <p:sldLayoutId id="2147483724" r:id="rId11"/>
  </p:sldLayoutIdLst>
  <p:transition spd="med">
    <p:fade thruBlk="1"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E8CE72"/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E8CE7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E8CE7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E8CE7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E8CE7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E8CE7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E8CE7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E8CE7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E8CE72"/>
          </a:solidFill>
          <a:latin typeface="Verdana" pitchFamily="34" charset="0"/>
        </a:defRPr>
      </a:lvl9pPr>
      <a:extLst/>
    </p:titleStyle>
    <p:bodyStyle>
      <a:lvl1pPr marL="265113" indent="-265113" algn="l" rtl="0" eaLnBrk="0" fontAlgn="base" hangingPunct="0">
        <a:spcBef>
          <a:spcPts val="25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00025" algn="l" rtl="0" eaLnBrk="0" fontAlgn="base" hangingPunct="0">
        <a:spcBef>
          <a:spcPts val="250"/>
        </a:spcBef>
        <a:spcAft>
          <a:spcPct val="0"/>
        </a:spcAft>
        <a:buClr>
          <a:schemeClr val="accent1"/>
        </a:buClr>
        <a:buSzPct val="100000"/>
        <a:buFont typeface="Verdana" pitchFamily="34" charset="0"/>
        <a:buChar char="◦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5813" indent="-182563" algn="l" rtl="0" eaLnBrk="0" fontAlgn="base" hangingPunct="0">
        <a:spcBef>
          <a:spcPts val="250"/>
        </a:spcBef>
        <a:spcAft>
          <a:spcPct val="0"/>
        </a:spcAft>
        <a:buClr>
          <a:srgbClr val="B1DC81"/>
        </a:buClr>
        <a:buSzPct val="100000"/>
        <a:buFont typeface="Wingdings 2" pitchFamily="18" charset="2"/>
        <a:buChar char="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3938" indent="-182563" algn="l" rtl="0" eaLnBrk="0" fontAlgn="base" hangingPunct="0">
        <a:spcBef>
          <a:spcPts val="225"/>
        </a:spcBef>
        <a:spcAft>
          <a:spcPct val="0"/>
        </a:spcAft>
        <a:buClr>
          <a:srgbClr val="B1DC81"/>
        </a:buClr>
        <a:buSzPct val="112000"/>
        <a:buFont typeface="Verdana" pitchFamily="34" charset="0"/>
        <a:buChar char="◦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525" indent="-182563" algn="l" rtl="0" eaLnBrk="0" fontAlgn="base" hangingPunct="0">
        <a:spcBef>
          <a:spcPts val="250"/>
        </a:spcBef>
        <a:spcAft>
          <a:spcPct val="0"/>
        </a:spcAft>
        <a:buClr>
          <a:srgbClr val="54D9FF"/>
        </a:buClr>
        <a:buSzPct val="100000"/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Başlık"/>
          <p:cNvSpPr txBox="1">
            <a:spLocks/>
          </p:cNvSpPr>
          <p:nvPr/>
        </p:nvSpPr>
        <p:spPr>
          <a:xfrm>
            <a:off x="1000100" y="4429132"/>
            <a:ext cx="3571900" cy="614354"/>
          </a:xfrm>
          <a:prstGeom prst="rect">
            <a:avLst/>
          </a:prstGeom>
        </p:spPr>
        <p:txBody>
          <a:bodyPr lIns="45720" rIns="45720" anchor="b"/>
          <a:lstStyle/>
          <a:p>
            <a:pPr algn="ctr" fontAlgn="auto">
              <a:spcAft>
                <a:spcPts val="0"/>
              </a:spcAft>
              <a:defRPr/>
            </a:pPr>
            <a:r>
              <a:rPr lang="tr-TR" sz="3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cs typeface="Times New Roman" pitchFamily="18" charset="0"/>
              </a:rPr>
              <a:t>Kümeleme Algoritmaları</a:t>
            </a:r>
            <a:endParaRPr lang="tr-TR" sz="32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Gisha" pitchFamily="34" charset="-79"/>
              <a:ea typeface="+mj-ea"/>
              <a:cs typeface="Gisha" pitchFamily="34" charset="-79"/>
            </a:endParaRP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CC2C01-496D-4DF2-BAB7-2F3992CC8EC9}" type="slidenum">
              <a:rPr lang="tr-TR"/>
              <a:pPr>
                <a:defRPr/>
              </a:pPr>
              <a:t>1</a:t>
            </a:fld>
            <a:endParaRPr lang="tr-TR" dirty="0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>
          <a:xfrm>
            <a:off x="357188" y="6122988"/>
            <a:ext cx="2286000" cy="365125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tr-TR" smtClean="0">
                <a:solidFill>
                  <a:srgbClr val="938E99"/>
                </a:solidFill>
              </a:rPr>
              <a:t>Veri Madenciliği [ 11.hft  ]</a:t>
            </a:r>
          </a:p>
        </p:txBody>
      </p:sp>
      <p:pic>
        <p:nvPicPr>
          <p:cNvPr id="28" name="Picture 2" descr="http://www.ozgurotomasyon.com/content_files/html/elektronik_veri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286380" y="1500174"/>
            <a:ext cx="2857520" cy="386658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9" name="28 Dikdörtgen"/>
          <p:cNvSpPr/>
          <p:nvPr/>
        </p:nvSpPr>
        <p:spPr>
          <a:xfrm>
            <a:off x="857224" y="1357298"/>
            <a:ext cx="3429024" cy="15696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48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Vivaldi" pitchFamily="66" charset="0"/>
                <a:cs typeface="Gisha" pitchFamily="34" charset="-79"/>
              </a:rPr>
              <a:t>Veri </a:t>
            </a:r>
            <a:br>
              <a:rPr lang="tr-TR" sz="48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Vivaldi" pitchFamily="66" charset="0"/>
                <a:cs typeface="Gisha" pitchFamily="34" charset="-79"/>
              </a:rPr>
            </a:br>
            <a:r>
              <a:rPr lang="tr-TR" sz="48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Vivaldi" pitchFamily="66" charset="0"/>
                <a:cs typeface="Gisha" pitchFamily="34" charset="-79"/>
              </a:rPr>
              <a:t>Madenciligi</a:t>
            </a:r>
            <a:endParaRPr lang="tr-TR" sz="4800" b="1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Vivaldi" pitchFamily="66" charset="0"/>
            </a:endParaRPr>
          </a:p>
        </p:txBody>
      </p:sp>
      <p:sp>
        <p:nvSpPr>
          <p:cNvPr id="7" name="6 Dikdörtgen"/>
          <p:cNvSpPr/>
          <p:nvPr/>
        </p:nvSpPr>
        <p:spPr>
          <a:xfrm>
            <a:off x="3301356" y="1842665"/>
            <a:ext cx="785818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4800" b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Vivaldi" pitchFamily="66" charset="0"/>
                <a:cs typeface="Gisha" pitchFamily="34" charset="-79"/>
              </a:rPr>
              <a:t>.</a:t>
            </a:r>
            <a:endParaRPr lang="tr-TR" sz="4800" b="1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Vivaldi" pitchFamily="66" charset="0"/>
            </a:endParaRPr>
          </a:p>
        </p:txBody>
      </p:sp>
      <p:sp>
        <p:nvSpPr>
          <p:cNvPr id="8" name="1 Başlık"/>
          <p:cNvSpPr txBox="1">
            <a:spLocks/>
          </p:cNvSpPr>
          <p:nvPr/>
        </p:nvSpPr>
        <p:spPr>
          <a:xfrm>
            <a:off x="5715008" y="5715016"/>
            <a:ext cx="2500330" cy="400040"/>
          </a:xfrm>
          <a:prstGeom prst="rect">
            <a:avLst/>
          </a:prstGeom>
        </p:spPr>
        <p:txBody>
          <a:bodyPr lIns="45720" rIns="45720" anchor="b"/>
          <a:lstStyle/>
          <a:p>
            <a:pPr algn="ctr" fontAlgn="auto">
              <a:spcAft>
                <a:spcPts val="0"/>
              </a:spcAft>
              <a:defRPr/>
            </a:pPr>
            <a:r>
              <a:rPr lang="tr-TR" sz="2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cs typeface="Times New Roman" pitchFamily="18" charset="0"/>
              </a:rPr>
              <a:t>(  Analiz  )</a:t>
            </a:r>
            <a:endParaRPr lang="tr-TR" sz="20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Gisha" pitchFamily="34" charset="-79"/>
              <a:ea typeface="+mj-ea"/>
              <a:cs typeface="Gisha" pitchFamily="34" charset="-79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Başlık"/>
          <p:cNvSpPr>
            <a:spLocks noGrp="1"/>
          </p:cNvSpPr>
          <p:nvPr>
            <p:ph type="title"/>
          </p:nvPr>
        </p:nvSpPr>
        <p:spPr>
          <a:xfrm>
            <a:off x="63500" y="71438"/>
            <a:ext cx="8183563" cy="28575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arrington" pitchFamily="82" charset="0"/>
              </a:rPr>
              <a:t>Veri Madenciliği </a:t>
            </a:r>
            <a:endParaRPr lang="tr-TR" sz="2400" b="0" dirty="0">
              <a:solidFill>
                <a:schemeClr val="tx1">
                  <a:lumMod val="95000"/>
                  <a:lumOff val="5000"/>
                </a:schemeClr>
              </a:solidFill>
              <a:latin typeface="Harrington" pitchFamily="82" charset="0"/>
              <a:cs typeface="Times New Roman" pitchFamily="18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857875" y="61913"/>
            <a:ext cx="30003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1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Harrington" pitchFamily="82" charset="0"/>
                <a:ea typeface="+mj-ea"/>
                <a:cs typeface="+mj-cs"/>
              </a:rPr>
              <a:t>Kümeleme Yöntemleri</a:t>
            </a:r>
          </a:p>
        </p:txBody>
      </p:sp>
      <p:sp>
        <p:nvSpPr>
          <p:cNvPr id="16387" name="Rectangle 1"/>
          <p:cNvSpPr>
            <a:spLocks noChangeArrowheads="1"/>
          </p:cNvSpPr>
          <p:nvPr/>
        </p:nvSpPr>
        <p:spPr bwMode="auto">
          <a:xfrm>
            <a:off x="571500" y="955675"/>
            <a:ext cx="7929563" cy="338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tr-TR">
                <a:ea typeface="Times New Roman" pitchFamily="18" charset="0"/>
                <a:cs typeface="Arial" charset="0"/>
              </a:rPr>
              <a:t>Bölümlemeli Yöntemler</a:t>
            </a:r>
          </a:p>
          <a:p>
            <a:pPr algn="just"/>
            <a:endParaRPr lang="tr-TR">
              <a:ea typeface="Times New Roman" pitchFamily="18" charset="0"/>
              <a:cs typeface="Arial" charset="0"/>
            </a:endParaRPr>
          </a:p>
          <a:p>
            <a:pPr algn="just"/>
            <a:r>
              <a:rPr lang="en-AU">
                <a:ea typeface="Times New Roman" pitchFamily="18" charset="0"/>
                <a:cs typeface="Arial" charset="0"/>
              </a:rPr>
              <a:t>n tane nesnesi olan ve k sayıda küme tanımlanmış bir veritabanı düşünelim. Bu durumda bölümlendirme metodu tüm nesneleri k adet kümeye ayıracaktır. Kümeler, nesneler arasındaki benzersizliklere göre oluşturulur.</a:t>
            </a:r>
            <a:endParaRPr lang="tr-TR">
              <a:ea typeface="Times New Roman" pitchFamily="18" charset="0"/>
              <a:cs typeface="Arial" charset="0"/>
            </a:endParaRPr>
          </a:p>
          <a:p>
            <a:pPr algn="just"/>
            <a:endParaRPr lang="tr-TR">
              <a:ea typeface="Times New Roman" pitchFamily="18" charset="0"/>
              <a:cs typeface="Arial" charset="0"/>
            </a:endParaRPr>
          </a:p>
          <a:p>
            <a:pPr algn="just"/>
            <a:r>
              <a:rPr lang="tr-TR">
                <a:ea typeface="Times New Roman" pitchFamily="18" charset="0"/>
                <a:cs typeface="Arial" charset="0"/>
              </a:rPr>
              <a:t>En çok bilinen algoritmalar şunlardır:</a:t>
            </a:r>
          </a:p>
          <a:p>
            <a:pPr algn="just"/>
            <a:endParaRPr lang="tr-TR">
              <a:ea typeface="Times New Roman" pitchFamily="18" charset="0"/>
              <a:cs typeface="Arial" charset="0"/>
            </a:endParaRPr>
          </a:p>
          <a:p>
            <a:pPr algn="just">
              <a:buFont typeface="Arial" charset="0"/>
              <a:buChar char="•"/>
            </a:pPr>
            <a:r>
              <a:rPr lang="tr-TR">
                <a:ea typeface="Times New Roman" pitchFamily="18" charset="0"/>
                <a:cs typeface="Arial" charset="0"/>
              </a:rPr>
              <a:t>K-Means</a:t>
            </a:r>
          </a:p>
          <a:p>
            <a:pPr algn="just">
              <a:buFont typeface="Arial" charset="0"/>
              <a:buChar char="•"/>
            </a:pPr>
            <a:r>
              <a:rPr lang="tr-TR">
                <a:ea typeface="Times New Roman" pitchFamily="18" charset="0"/>
                <a:cs typeface="Arial" charset="0"/>
              </a:rPr>
              <a:t>K</a:t>
            </a:r>
            <a:r>
              <a:rPr lang="en-AU">
                <a:ea typeface="Times New Roman" pitchFamily="18" charset="0"/>
                <a:cs typeface="Arial" charset="0"/>
              </a:rPr>
              <a:t>-medoids</a:t>
            </a:r>
            <a:endParaRPr lang="tr-TR">
              <a:ea typeface="Times New Roman" pitchFamily="18" charset="0"/>
              <a:cs typeface="Arial" charset="0"/>
            </a:endParaRPr>
          </a:p>
          <a:p>
            <a:pPr algn="just">
              <a:buFont typeface="Arial" charset="0"/>
              <a:buChar char="•"/>
            </a:pPr>
            <a:r>
              <a:rPr lang="en-AU">
                <a:ea typeface="Times New Roman" pitchFamily="18" charset="0"/>
                <a:cs typeface="Arial" charset="0"/>
              </a:rPr>
              <a:t>CLARA </a:t>
            </a:r>
            <a:endParaRPr lang="tr-TR">
              <a:ea typeface="Times New Roman" pitchFamily="18" charset="0"/>
              <a:cs typeface="Arial" charset="0"/>
            </a:endParaRPr>
          </a:p>
          <a:p>
            <a:pPr algn="just">
              <a:buFont typeface="Arial" charset="0"/>
              <a:buChar char="•"/>
            </a:pPr>
            <a:r>
              <a:rPr lang="en-AU">
                <a:ea typeface="Times New Roman" pitchFamily="18" charset="0"/>
                <a:cs typeface="Arial" charset="0"/>
              </a:rPr>
              <a:t>CLARANS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Başlık"/>
          <p:cNvSpPr>
            <a:spLocks noGrp="1"/>
          </p:cNvSpPr>
          <p:nvPr>
            <p:ph type="title"/>
          </p:nvPr>
        </p:nvSpPr>
        <p:spPr>
          <a:xfrm>
            <a:off x="63500" y="71438"/>
            <a:ext cx="8183563" cy="28575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arrington" pitchFamily="82" charset="0"/>
              </a:rPr>
              <a:t>Veri Madenciliği </a:t>
            </a:r>
            <a:endParaRPr lang="tr-TR" sz="2400" b="0" dirty="0">
              <a:solidFill>
                <a:schemeClr val="tx1">
                  <a:lumMod val="95000"/>
                  <a:lumOff val="5000"/>
                </a:schemeClr>
              </a:solidFill>
              <a:latin typeface="Harrington" pitchFamily="82" charset="0"/>
              <a:cs typeface="Times New Roman" pitchFamily="18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857875" y="61913"/>
            <a:ext cx="30003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1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Harrington" pitchFamily="82" charset="0"/>
                <a:ea typeface="+mj-ea"/>
                <a:cs typeface="+mj-cs"/>
              </a:rPr>
              <a:t>Kümeleme Yöntemleri</a:t>
            </a:r>
          </a:p>
        </p:txBody>
      </p:sp>
      <p:sp>
        <p:nvSpPr>
          <p:cNvPr id="17411" name="Rectangle 1"/>
          <p:cNvSpPr>
            <a:spLocks noChangeArrowheads="1"/>
          </p:cNvSpPr>
          <p:nvPr/>
        </p:nvSpPr>
        <p:spPr bwMode="auto">
          <a:xfrm>
            <a:off x="642938" y="1516063"/>
            <a:ext cx="7786687" cy="393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en-AU" b="1">
                <a:ea typeface="Times New Roman" pitchFamily="18" charset="0"/>
                <a:cs typeface="Arial" charset="0"/>
              </a:rPr>
              <a:t>Algoritma: K-Means</a:t>
            </a:r>
            <a:endParaRPr lang="tr-TR">
              <a:ea typeface="Times New Roman" pitchFamily="18" charset="0"/>
              <a:cs typeface="Arial" charset="0"/>
            </a:endParaRPr>
          </a:p>
          <a:p>
            <a:pPr algn="just" eaLnBrk="0" hangingPunct="0"/>
            <a:r>
              <a:rPr lang="en-AU" b="1">
                <a:ea typeface="Times New Roman" pitchFamily="18" charset="0"/>
                <a:cs typeface="Arial" charset="0"/>
              </a:rPr>
              <a:t>Girdi (Input):</a:t>
            </a:r>
            <a:endParaRPr lang="tr-TR">
              <a:ea typeface="Times New Roman" pitchFamily="18" charset="0"/>
              <a:cs typeface="Arial" charset="0"/>
            </a:endParaRPr>
          </a:p>
          <a:p>
            <a:pPr algn="just" eaLnBrk="0" hangingPunct="0"/>
            <a:r>
              <a:rPr lang="en-AU" b="1">
                <a:ea typeface="Times New Roman" pitchFamily="18" charset="0"/>
                <a:cs typeface="Arial" charset="0"/>
              </a:rPr>
              <a:t>k:</a:t>
            </a:r>
            <a:r>
              <a:rPr lang="en-AU">
                <a:ea typeface="Times New Roman" pitchFamily="18" charset="0"/>
                <a:cs typeface="Arial" charset="0"/>
              </a:rPr>
              <a:t> küme sayısı</a:t>
            </a:r>
            <a:endParaRPr lang="tr-TR">
              <a:ea typeface="Times New Roman" pitchFamily="18" charset="0"/>
              <a:cs typeface="Arial" charset="0"/>
            </a:endParaRPr>
          </a:p>
          <a:p>
            <a:pPr algn="just" eaLnBrk="0" hangingPunct="0"/>
            <a:r>
              <a:rPr lang="en-AU" b="1">
                <a:ea typeface="Times New Roman" pitchFamily="18" charset="0"/>
                <a:cs typeface="Arial" charset="0"/>
              </a:rPr>
              <a:t>D:</a:t>
            </a:r>
            <a:r>
              <a:rPr lang="en-AU">
                <a:ea typeface="Times New Roman" pitchFamily="18" charset="0"/>
                <a:cs typeface="Arial" charset="0"/>
              </a:rPr>
              <a:t> n tane nesne içeren veritabanı</a:t>
            </a:r>
            <a:endParaRPr lang="tr-TR">
              <a:ea typeface="Times New Roman" pitchFamily="18" charset="0"/>
              <a:cs typeface="Arial" charset="0"/>
            </a:endParaRPr>
          </a:p>
          <a:p>
            <a:pPr algn="just" eaLnBrk="0" hangingPunct="0"/>
            <a:r>
              <a:rPr lang="en-AU" b="1">
                <a:ea typeface="Times New Roman" pitchFamily="18" charset="0"/>
                <a:cs typeface="Arial" charset="0"/>
              </a:rPr>
              <a:t>Çıktı (output): k</a:t>
            </a:r>
            <a:r>
              <a:rPr lang="en-AU">
                <a:ea typeface="Times New Roman" pitchFamily="18" charset="0"/>
                <a:cs typeface="Arial" charset="0"/>
              </a:rPr>
              <a:t> kümesi </a:t>
            </a:r>
            <a:endParaRPr lang="tr-TR">
              <a:ea typeface="Times New Roman" pitchFamily="18" charset="0"/>
              <a:cs typeface="Arial" charset="0"/>
            </a:endParaRPr>
          </a:p>
          <a:p>
            <a:pPr algn="just" eaLnBrk="0" hangingPunct="0"/>
            <a:r>
              <a:rPr lang="en-AU">
                <a:ea typeface="Times New Roman" pitchFamily="18" charset="0"/>
                <a:cs typeface="Arial" charset="0"/>
              </a:rPr>
              <a:t> </a:t>
            </a:r>
            <a:endParaRPr lang="tr-TR">
              <a:ea typeface="Times New Roman" pitchFamily="18" charset="0"/>
              <a:cs typeface="Arial" charset="0"/>
            </a:endParaRPr>
          </a:p>
          <a:p>
            <a:pPr algn="just" eaLnBrk="0" hangingPunct="0"/>
            <a:r>
              <a:rPr lang="en-AU" b="1" i="1">
                <a:ea typeface="Times New Roman" pitchFamily="18" charset="0"/>
                <a:cs typeface="Arial" charset="0"/>
              </a:rPr>
              <a:t>K-means Algoritmasının adımları</a:t>
            </a:r>
            <a:endParaRPr lang="tr-TR" b="1" i="1">
              <a:ea typeface="Times New Roman" pitchFamily="18" charset="0"/>
              <a:cs typeface="Arial" charset="0"/>
            </a:endParaRPr>
          </a:p>
          <a:p>
            <a:pPr algn="just" eaLnBrk="0" hangingPunct="0"/>
            <a:endParaRPr lang="tr-TR">
              <a:ea typeface="Times New Roman" pitchFamily="18" charset="0"/>
              <a:cs typeface="Arial" charset="0"/>
            </a:endParaRPr>
          </a:p>
          <a:p>
            <a:pPr algn="just" eaLnBrk="0" hangingPunct="0"/>
            <a:r>
              <a:rPr lang="en-AU" i="1">
                <a:ea typeface="Times New Roman" pitchFamily="18" charset="0"/>
                <a:cs typeface="Arial" charset="0"/>
              </a:rPr>
              <a:t>1.  Başlangıçta küme merkezini belirlemek için D veritabanında </a:t>
            </a:r>
            <a:r>
              <a:rPr lang="en-AU" b="1" i="1">
                <a:ea typeface="Times New Roman" pitchFamily="18" charset="0"/>
                <a:cs typeface="Arial" charset="0"/>
              </a:rPr>
              <a:t>k</a:t>
            </a:r>
            <a:r>
              <a:rPr lang="en-AU" i="1">
                <a:ea typeface="Times New Roman" pitchFamily="18" charset="0"/>
                <a:cs typeface="Arial" charset="0"/>
              </a:rPr>
              <a:t> tane alt küme oluşturulacak şekilde rasgele n tane nesne seçilir.</a:t>
            </a:r>
            <a:endParaRPr lang="tr-TR">
              <a:ea typeface="Times New Roman" pitchFamily="18" charset="0"/>
              <a:cs typeface="Arial" charset="0"/>
            </a:endParaRPr>
          </a:p>
          <a:p>
            <a:pPr algn="just" eaLnBrk="0" hangingPunct="0"/>
            <a:r>
              <a:rPr lang="en-AU" i="1">
                <a:ea typeface="Times New Roman" pitchFamily="18" charset="0"/>
                <a:cs typeface="Arial" charset="0"/>
              </a:rPr>
              <a:t>2.  Her nesnenin ortalaması hesaplanır. Merkez nokta kümedeki nesnelerin niteliklerinin ortalamasıdır.</a:t>
            </a:r>
            <a:endParaRPr lang="tr-TR">
              <a:ea typeface="Times New Roman" pitchFamily="18" charset="0"/>
              <a:cs typeface="Arial" charset="0"/>
            </a:endParaRPr>
          </a:p>
          <a:p>
            <a:pPr algn="just" eaLnBrk="0" hangingPunct="0"/>
            <a:r>
              <a:rPr lang="en-AU" i="1">
                <a:ea typeface="Times New Roman" pitchFamily="18" charset="0"/>
                <a:cs typeface="Arial" charset="0"/>
              </a:rPr>
              <a:t>3.  Her nesne en yakın merkez noktanın olduğu kümeye dâhil edilir.</a:t>
            </a:r>
            <a:endParaRPr lang="tr-TR">
              <a:ea typeface="Times New Roman" pitchFamily="18" charset="0"/>
              <a:cs typeface="Arial" charset="0"/>
            </a:endParaRPr>
          </a:p>
          <a:p>
            <a:pPr algn="just" eaLnBrk="0" hangingPunct="0"/>
            <a:r>
              <a:rPr lang="en-AU" i="1">
                <a:ea typeface="Times New Roman" pitchFamily="18" charset="0"/>
                <a:cs typeface="Arial" charset="0"/>
              </a:rPr>
              <a:t>4.  Nesnelerin kümelemesinde değişiklik olmayana kadar adım 2’ye geri dönülür</a:t>
            </a:r>
            <a:endParaRPr lang="en-AU">
              <a:ea typeface="Times New Roman" pitchFamily="18" charset="0"/>
              <a:cs typeface="Arial" charset="0"/>
            </a:endParaRPr>
          </a:p>
        </p:txBody>
      </p:sp>
      <p:pic>
        <p:nvPicPr>
          <p:cNvPr id="17412" name="Picture 3" descr="http://www.dtreg.com/KMean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3438" y="714375"/>
            <a:ext cx="3749675" cy="280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Başlık"/>
          <p:cNvSpPr>
            <a:spLocks noGrp="1"/>
          </p:cNvSpPr>
          <p:nvPr>
            <p:ph type="title"/>
          </p:nvPr>
        </p:nvSpPr>
        <p:spPr>
          <a:xfrm>
            <a:off x="63500" y="71438"/>
            <a:ext cx="8183563" cy="28575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arrington" pitchFamily="82" charset="0"/>
              </a:rPr>
              <a:t>Veri Madenciliği </a:t>
            </a:r>
            <a:endParaRPr lang="tr-TR" sz="2400" b="0" dirty="0">
              <a:solidFill>
                <a:schemeClr val="tx1">
                  <a:lumMod val="95000"/>
                  <a:lumOff val="5000"/>
                </a:schemeClr>
              </a:solidFill>
              <a:latin typeface="Harrington" pitchFamily="82" charset="0"/>
              <a:cs typeface="Times New Roman" pitchFamily="18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857875" y="61913"/>
            <a:ext cx="30003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1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Harrington" pitchFamily="82" charset="0"/>
                <a:ea typeface="+mj-ea"/>
                <a:cs typeface="+mj-cs"/>
              </a:rPr>
              <a:t>Kümeleme Yöntemleri</a:t>
            </a:r>
          </a:p>
        </p:txBody>
      </p:sp>
      <p:sp>
        <p:nvSpPr>
          <p:cNvPr id="21507" name="Rectangle 1"/>
          <p:cNvSpPr>
            <a:spLocks noChangeArrowheads="1"/>
          </p:cNvSpPr>
          <p:nvPr/>
        </p:nvSpPr>
        <p:spPr bwMode="auto">
          <a:xfrm>
            <a:off x="642938" y="512763"/>
            <a:ext cx="7410450" cy="201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AU" b="1">
                <a:ea typeface="Times New Roman" pitchFamily="18" charset="0"/>
                <a:cs typeface="Arial" charset="0"/>
              </a:rPr>
              <a:t>Örnek Çalışma</a:t>
            </a:r>
            <a:r>
              <a:rPr lang="tr-TR" b="1">
                <a:ea typeface="Times New Roman" pitchFamily="18" charset="0"/>
                <a:cs typeface="Arial" charset="0"/>
              </a:rPr>
              <a:t>-Kmeans</a:t>
            </a:r>
          </a:p>
          <a:p>
            <a:endParaRPr lang="tr-TR">
              <a:ea typeface="Times New Roman" pitchFamily="18" charset="0"/>
              <a:cs typeface="Arial" charset="0"/>
            </a:endParaRPr>
          </a:p>
          <a:p>
            <a:pPr eaLnBrk="0" hangingPunct="0"/>
            <a:r>
              <a:rPr lang="en-AU">
                <a:ea typeface="Times New Roman" pitchFamily="18" charset="0"/>
                <a:cs typeface="Arial" charset="0"/>
              </a:rPr>
              <a:t>Aşağıdaki 8 nokta için 3 küme elde ediniz.:</a:t>
            </a:r>
            <a:endParaRPr lang="tr-TR">
              <a:ea typeface="Times New Roman" pitchFamily="18" charset="0"/>
              <a:cs typeface="Arial" charset="0"/>
            </a:endParaRPr>
          </a:p>
          <a:p>
            <a:pPr eaLnBrk="0" hangingPunct="0"/>
            <a:endParaRPr lang="tr-TR">
              <a:ea typeface="Times New Roman" pitchFamily="18" charset="0"/>
              <a:cs typeface="Arial" charset="0"/>
            </a:endParaRPr>
          </a:p>
          <a:p>
            <a:pPr eaLnBrk="0" hangingPunct="0"/>
            <a:r>
              <a:rPr lang="en-AU">
                <a:ea typeface="Times New Roman" pitchFamily="18" charset="0"/>
                <a:cs typeface="Arial" charset="0"/>
              </a:rPr>
              <a:t>A1(2, 10)  A2(2, 5)  A3(8, 4)  A4(5, 8)  A5(7, 5)  A6(6, 4)  A7(1, 2)  A8(4, 9). </a:t>
            </a:r>
            <a:endParaRPr lang="tr-TR">
              <a:ea typeface="Times New Roman" pitchFamily="18" charset="0"/>
              <a:cs typeface="Arial" charset="0"/>
            </a:endParaRPr>
          </a:p>
          <a:p>
            <a:pPr eaLnBrk="0" hangingPunct="0"/>
            <a:r>
              <a:rPr lang="tr-TR">
                <a:ea typeface="Times New Roman" pitchFamily="18" charset="0"/>
                <a:cs typeface="Arial" charset="0"/>
              </a:rPr>
              <a:t/>
            </a:r>
            <a:br>
              <a:rPr lang="tr-TR">
                <a:ea typeface="Times New Roman" pitchFamily="18" charset="0"/>
                <a:cs typeface="Arial" charset="0"/>
              </a:rPr>
            </a:br>
            <a:endParaRPr lang="tr-TR">
              <a:ea typeface="Times New Roman" pitchFamily="18" charset="0"/>
              <a:cs typeface="Arial" charset="0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857250" y="2143125"/>
            <a:ext cx="58372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AU" sz="1600" i="1">
                <a:latin typeface="Arial" charset="0"/>
                <a:ea typeface="Times New Roman" pitchFamily="18" charset="0"/>
                <a:cs typeface="Arial" charset="0"/>
              </a:rPr>
              <a:t>a=(x1, y1)</a:t>
            </a:r>
            <a:r>
              <a:rPr lang="en-AU" sz="1600">
                <a:latin typeface="Arial" charset="0"/>
                <a:ea typeface="Times New Roman" pitchFamily="18" charset="0"/>
                <a:cs typeface="Arial" charset="0"/>
              </a:rPr>
              <a:t>  and  </a:t>
            </a:r>
            <a:r>
              <a:rPr lang="en-AU" sz="1600" i="1">
                <a:latin typeface="Arial" charset="0"/>
                <a:ea typeface="Times New Roman" pitchFamily="18" charset="0"/>
                <a:cs typeface="Arial" charset="0"/>
              </a:rPr>
              <a:t>b=(x2, y2) </a:t>
            </a:r>
            <a:r>
              <a:rPr lang="en-AU" sz="1600">
                <a:latin typeface="Arial" charset="0"/>
                <a:ea typeface="Times New Roman" pitchFamily="18" charset="0"/>
                <a:cs typeface="Arial" charset="0"/>
              </a:rPr>
              <a:t> ;    </a:t>
            </a:r>
            <a:r>
              <a:rPr lang="en-AU" sz="1600" i="1">
                <a:latin typeface="Arial" charset="0"/>
                <a:ea typeface="Times New Roman" pitchFamily="18" charset="0"/>
                <a:cs typeface="Arial" charset="0"/>
              </a:rPr>
              <a:t>ρ(a, b) = |x2 – x1| + |y2 – y1|</a:t>
            </a:r>
            <a:r>
              <a:rPr lang="en-AU" sz="1600">
                <a:latin typeface="Arial" charset="0"/>
                <a:ea typeface="Times New Roman" pitchFamily="18" charset="0"/>
                <a:cs typeface="Arial" charset="0"/>
              </a:rPr>
              <a:t> .  </a:t>
            </a:r>
          </a:p>
        </p:txBody>
      </p:sp>
      <p:graphicFrame>
        <p:nvGraphicFramePr>
          <p:cNvPr id="10" name="9 Tablo"/>
          <p:cNvGraphicFramePr>
            <a:graphicFrameLocks noGrp="1"/>
          </p:cNvGraphicFramePr>
          <p:nvPr/>
        </p:nvGraphicFramePr>
        <p:xfrm>
          <a:off x="714375" y="2928938"/>
          <a:ext cx="7286676" cy="2143138"/>
        </p:xfrm>
        <a:graphic>
          <a:graphicData uri="http://schemas.openxmlformats.org/drawingml/2006/table">
            <a:tbl>
              <a:tblPr/>
              <a:tblGrid>
                <a:gridCol w="420448"/>
                <a:gridCol w="1149445"/>
                <a:gridCol w="1481032"/>
                <a:gridCol w="1481032"/>
                <a:gridCol w="1460462"/>
                <a:gridCol w="1294257"/>
              </a:tblGrid>
              <a:tr h="20153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         (2, 10)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        (5, 8)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         (1, 2)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</a:tr>
              <a:tr h="26996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Nokta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1.küme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2.küme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 3.küme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Küme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</a:tr>
              <a:tr h="211306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A1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(2, 10)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</a:tr>
              <a:tr h="20153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A2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(2, 5)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</a:tr>
              <a:tr h="211306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A3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(8, 4)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</a:tr>
              <a:tr h="20153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A4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(5, 8)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</a:tr>
              <a:tr h="211306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A5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(7, 5)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</a:tr>
              <a:tr h="211306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A6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(6, 4)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</a:tr>
              <a:tr h="20153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A7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(1, 2)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</a:tr>
              <a:tr h="221834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A8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(4, 9)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</a:tr>
            </a:tbl>
          </a:graphicData>
        </a:graphic>
      </p:graphicFrame>
      <p:sp>
        <p:nvSpPr>
          <p:cNvPr id="21588" name="Rectangle 5"/>
          <p:cNvSpPr>
            <a:spLocks noChangeArrowheads="1"/>
          </p:cNvSpPr>
          <p:nvPr/>
        </p:nvSpPr>
        <p:spPr bwMode="auto">
          <a:xfrm>
            <a:off x="714375" y="2500313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AU" sz="1100">
                <a:latin typeface="Calibri" pitchFamily="34" charset="0"/>
                <a:ea typeface="Times New Roman" pitchFamily="18" charset="0"/>
                <a:cs typeface="Arial" charset="0"/>
              </a:rPr>
              <a:t>1.İterasyon</a:t>
            </a:r>
            <a:endParaRPr lang="en-AU">
              <a:latin typeface="Arial" charset="0"/>
              <a:ea typeface="Times New Roman" pitchFamily="18" charset="0"/>
              <a:cs typeface="Arial" charset="0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Başlık"/>
          <p:cNvSpPr>
            <a:spLocks noGrp="1"/>
          </p:cNvSpPr>
          <p:nvPr>
            <p:ph type="title"/>
          </p:nvPr>
        </p:nvSpPr>
        <p:spPr>
          <a:xfrm>
            <a:off x="63500" y="71438"/>
            <a:ext cx="8183563" cy="28575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arrington" pitchFamily="82" charset="0"/>
              </a:rPr>
              <a:t>Veri Madenciliği </a:t>
            </a:r>
            <a:endParaRPr lang="tr-TR" sz="2400" b="0" dirty="0">
              <a:solidFill>
                <a:schemeClr val="tx1">
                  <a:lumMod val="95000"/>
                  <a:lumOff val="5000"/>
                </a:schemeClr>
              </a:solidFill>
              <a:latin typeface="Harrington" pitchFamily="82" charset="0"/>
              <a:cs typeface="Times New Roman" pitchFamily="18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857875" y="61913"/>
            <a:ext cx="30003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1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Harrington" pitchFamily="82" charset="0"/>
                <a:ea typeface="+mj-ea"/>
                <a:cs typeface="+mj-cs"/>
              </a:rPr>
              <a:t>Kümeleme Yöntemleri</a:t>
            </a:r>
          </a:p>
        </p:txBody>
      </p:sp>
      <p:sp>
        <p:nvSpPr>
          <p:cNvPr id="22531" name="Rectangle 1"/>
          <p:cNvSpPr>
            <a:spLocks noChangeArrowheads="1"/>
          </p:cNvSpPr>
          <p:nvPr/>
        </p:nvSpPr>
        <p:spPr bwMode="auto">
          <a:xfrm>
            <a:off x="642938" y="571500"/>
            <a:ext cx="248761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AU" sz="1600" b="1">
                <a:latin typeface="Arial" charset="0"/>
                <a:ea typeface="Times New Roman" pitchFamily="18" charset="0"/>
                <a:cs typeface="Arial" charset="0"/>
              </a:rPr>
              <a:t>Örnek Çalışma</a:t>
            </a:r>
            <a:r>
              <a:rPr lang="tr-TR" sz="1600" b="1">
                <a:latin typeface="Arial" charset="0"/>
                <a:ea typeface="Times New Roman" pitchFamily="18" charset="0"/>
                <a:cs typeface="Arial" charset="0"/>
              </a:rPr>
              <a:t>-Kmeans</a:t>
            </a:r>
          </a:p>
          <a:p>
            <a:endParaRPr lang="tr-TR" sz="1600">
              <a:latin typeface="Arial" charset="0"/>
              <a:ea typeface="Times New Roman" pitchFamily="18" charset="0"/>
              <a:cs typeface="Arial" charset="0"/>
            </a:endParaRPr>
          </a:p>
        </p:txBody>
      </p:sp>
      <p:sp>
        <p:nvSpPr>
          <p:cNvPr id="22532" name="Rectangle 1"/>
          <p:cNvSpPr>
            <a:spLocks noChangeArrowheads="1"/>
          </p:cNvSpPr>
          <p:nvPr/>
        </p:nvSpPr>
        <p:spPr bwMode="auto">
          <a:xfrm>
            <a:off x="500063" y="928688"/>
            <a:ext cx="33401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AU" sz="1000">
                <a:latin typeface="Arial" charset="0"/>
                <a:ea typeface="Times New Roman" pitchFamily="18" charset="0"/>
                <a:cs typeface="Arial" charset="0"/>
              </a:rPr>
              <a:t>nokta		merkez1</a:t>
            </a:r>
            <a:endParaRPr lang="tr-TR" sz="1000">
              <a:latin typeface="Arial" charset="0"/>
              <a:ea typeface="Times New Roman" pitchFamily="18" charset="0"/>
              <a:cs typeface="Arial" charset="0"/>
            </a:endParaRPr>
          </a:p>
          <a:p>
            <a:pPr eaLnBrk="0" hangingPunct="0"/>
            <a:r>
              <a:rPr lang="en-AU" sz="1000" i="1">
                <a:latin typeface="Arial" charset="0"/>
                <a:ea typeface="Times New Roman" pitchFamily="18" charset="0"/>
                <a:cs typeface="Arial" charset="0"/>
              </a:rPr>
              <a:t>x1</a:t>
            </a:r>
            <a:r>
              <a:rPr lang="en-AU" sz="1000">
                <a:latin typeface="Arial" charset="0"/>
                <a:ea typeface="Times New Roman" pitchFamily="18" charset="0"/>
                <a:cs typeface="Arial" charset="0"/>
              </a:rPr>
              <a:t>, </a:t>
            </a:r>
            <a:r>
              <a:rPr lang="en-AU" sz="1000" i="1">
                <a:latin typeface="Arial" charset="0"/>
                <a:ea typeface="Times New Roman" pitchFamily="18" charset="0"/>
                <a:cs typeface="Arial" charset="0"/>
              </a:rPr>
              <a:t>y1</a:t>
            </a:r>
            <a:r>
              <a:rPr lang="en-AU" sz="1000">
                <a:latin typeface="Arial" charset="0"/>
                <a:ea typeface="Times New Roman" pitchFamily="18" charset="0"/>
                <a:cs typeface="Arial" charset="0"/>
              </a:rPr>
              <a:t>		</a:t>
            </a:r>
            <a:r>
              <a:rPr lang="en-AU" sz="1000" i="1">
                <a:latin typeface="Arial" charset="0"/>
                <a:ea typeface="Times New Roman" pitchFamily="18" charset="0"/>
                <a:cs typeface="Arial" charset="0"/>
              </a:rPr>
              <a:t>x2</a:t>
            </a:r>
            <a:r>
              <a:rPr lang="en-AU" sz="1000">
                <a:latin typeface="Arial" charset="0"/>
                <a:ea typeface="Times New Roman" pitchFamily="18" charset="0"/>
                <a:cs typeface="Arial" charset="0"/>
              </a:rPr>
              <a:t>, </a:t>
            </a:r>
            <a:r>
              <a:rPr lang="en-AU" sz="1000" i="1">
                <a:latin typeface="Arial" charset="0"/>
                <a:ea typeface="Times New Roman" pitchFamily="18" charset="0"/>
                <a:cs typeface="Arial" charset="0"/>
              </a:rPr>
              <a:t>y2</a:t>
            </a:r>
            <a:endParaRPr lang="tr-TR" sz="1000">
              <a:latin typeface="Arial" charset="0"/>
              <a:ea typeface="Times New Roman" pitchFamily="18" charset="0"/>
              <a:cs typeface="Arial" charset="0"/>
            </a:endParaRPr>
          </a:p>
          <a:p>
            <a:pPr eaLnBrk="0" hangingPunct="0"/>
            <a:r>
              <a:rPr lang="en-AU" sz="1000">
                <a:latin typeface="Arial" charset="0"/>
                <a:ea typeface="Times New Roman" pitchFamily="18" charset="0"/>
                <a:cs typeface="Arial" charset="0"/>
              </a:rPr>
              <a:t>(</a:t>
            </a:r>
            <a:r>
              <a:rPr lang="en-AU" sz="1000">
                <a:solidFill>
                  <a:srgbClr val="993366"/>
                </a:solidFill>
                <a:latin typeface="Arial" charset="0"/>
                <a:ea typeface="Times New Roman" pitchFamily="18" charset="0"/>
                <a:cs typeface="Arial" charset="0"/>
              </a:rPr>
              <a:t>2</a:t>
            </a:r>
            <a:r>
              <a:rPr lang="en-AU" sz="1000">
                <a:latin typeface="Arial" charset="0"/>
                <a:ea typeface="Times New Roman" pitchFamily="18" charset="0"/>
                <a:cs typeface="Arial" charset="0"/>
              </a:rPr>
              <a:t>, </a:t>
            </a:r>
            <a:r>
              <a:rPr lang="en-AU" sz="1000">
                <a:solidFill>
                  <a:srgbClr val="EE0077"/>
                </a:solidFill>
                <a:latin typeface="Arial" charset="0"/>
                <a:ea typeface="Times New Roman" pitchFamily="18" charset="0"/>
                <a:cs typeface="Arial" charset="0"/>
              </a:rPr>
              <a:t>10</a:t>
            </a:r>
            <a:r>
              <a:rPr lang="en-AU" sz="1000">
                <a:latin typeface="Arial" charset="0"/>
                <a:ea typeface="Times New Roman" pitchFamily="18" charset="0"/>
                <a:cs typeface="Arial" charset="0"/>
              </a:rPr>
              <a:t>)  		(</a:t>
            </a:r>
            <a:r>
              <a:rPr lang="en-AU" sz="1000">
                <a:solidFill>
                  <a:srgbClr val="008000"/>
                </a:solidFill>
                <a:latin typeface="Arial" charset="0"/>
                <a:ea typeface="Times New Roman" pitchFamily="18" charset="0"/>
                <a:cs typeface="Arial" charset="0"/>
              </a:rPr>
              <a:t>2</a:t>
            </a:r>
            <a:r>
              <a:rPr lang="en-AU" sz="1000">
                <a:latin typeface="Arial" charset="0"/>
                <a:ea typeface="Times New Roman" pitchFamily="18" charset="0"/>
                <a:cs typeface="Arial" charset="0"/>
              </a:rPr>
              <a:t>, </a:t>
            </a:r>
            <a:r>
              <a:rPr lang="en-AU" sz="1000">
                <a:solidFill>
                  <a:srgbClr val="32D000"/>
                </a:solidFill>
                <a:latin typeface="Arial" charset="0"/>
                <a:ea typeface="Times New Roman" pitchFamily="18" charset="0"/>
                <a:cs typeface="Arial" charset="0"/>
              </a:rPr>
              <a:t>10</a:t>
            </a:r>
            <a:r>
              <a:rPr lang="en-AU" sz="1000">
                <a:latin typeface="Arial" charset="0"/>
                <a:ea typeface="Times New Roman" pitchFamily="18" charset="0"/>
                <a:cs typeface="Arial" charset="0"/>
              </a:rPr>
              <a:t>)  </a:t>
            </a:r>
            <a:endParaRPr lang="tr-TR" sz="1000">
              <a:latin typeface="Arial" charset="0"/>
              <a:ea typeface="Times New Roman" pitchFamily="18" charset="0"/>
              <a:cs typeface="Arial" charset="0"/>
            </a:endParaRPr>
          </a:p>
          <a:p>
            <a:pPr eaLnBrk="0" hangingPunct="0"/>
            <a:r>
              <a:rPr lang="en-AU" sz="1000" i="1">
                <a:latin typeface="Arial" charset="0"/>
                <a:ea typeface="Times New Roman" pitchFamily="18" charset="0"/>
                <a:cs typeface="Arial" charset="0"/>
              </a:rPr>
              <a:t>ρ(a, b) = |x2 – x1| + |y2 – y1|</a:t>
            </a:r>
            <a:endParaRPr lang="tr-TR" sz="1000">
              <a:latin typeface="Arial" charset="0"/>
              <a:ea typeface="Times New Roman" pitchFamily="18" charset="0"/>
              <a:cs typeface="Arial" charset="0"/>
            </a:endParaRPr>
          </a:p>
          <a:p>
            <a:pPr eaLnBrk="0" hangingPunct="0"/>
            <a:r>
              <a:rPr lang="en-AU" sz="1000" i="1">
                <a:latin typeface="Arial" charset="0"/>
                <a:ea typeface="Times New Roman" pitchFamily="18" charset="0"/>
                <a:cs typeface="Arial" charset="0"/>
              </a:rPr>
              <a:t>ρ(nokta,</a:t>
            </a:r>
            <a:r>
              <a:rPr lang="en-AU" sz="1000">
                <a:latin typeface="Arial" charset="0"/>
                <a:ea typeface="Times New Roman" pitchFamily="18" charset="0"/>
                <a:cs typeface="Arial" charset="0"/>
              </a:rPr>
              <a:t> merkez1</a:t>
            </a:r>
            <a:r>
              <a:rPr lang="en-AU" sz="1000" i="1">
                <a:latin typeface="Arial" charset="0"/>
                <a:ea typeface="Times New Roman" pitchFamily="18" charset="0"/>
                <a:cs typeface="Arial" charset="0"/>
              </a:rPr>
              <a:t>) = |x2 – x1| + |y2 – y1|</a:t>
            </a:r>
            <a:endParaRPr lang="tr-TR" sz="1000">
              <a:latin typeface="Arial" charset="0"/>
              <a:ea typeface="Times New Roman" pitchFamily="18" charset="0"/>
              <a:cs typeface="Arial" charset="0"/>
            </a:endParaRPr>
          </a:p>
          <a:p>
            <a:pPr eaLnBrk="0" hangingPunct="0"/>
            <a:r>
              <a:rPr lang="en-AU" sz="1000" i="1">
                <a:latin typeface="Arial" charset="0"/>
                <a:ea typeface="Times New Roman" pitchFamily="18" charset="0"/>
                <a:cs typeface="Arial" charset="0"/>
              </a:rPr>
              <a:t>		      = |</a:t>
            </a:r>
            <a:r>
              <a:rPr lang="en-AU" sz="1000">
                <a:solidFill>
                  <a:srgbClr val="008000"/>
                </a:solidFill>
                <a:latin typeface="Arial" charset="0"/>
                <a:ea typeface="Times New Roman" pitchFamily="18" charset="0"/>
                <a:cs typeface="Arial" charset="0"/>
              </a:rPr>
              <a:t>2</a:t>
            </a:r>
            <a:r>
              <a:rPr lang="en-AU" sz="1000" i="1">
                <a:latin typeface="Arial" charset="0"/>
                <a:ea typeface="Times New Roman" pitchFamily="18" charset="0"/>
                <a:cs typeface="Arial" charset="0"/>
              </a:rPr>
              <a:t> – </a:t>
            </a:r>
            <a:r>
              <a:rPr lang="en-AU" sz="1000">
                <a:solidFill>
                  <a:srgbClr val="993366"/>
                </a:solidFill>
                <a:latin typeface="Arial" charset="0"/>
                <a:ea typeface="Times New Roman" pitchFamily="18" charset="0"/>
                <a:cs typeface="Arial" charset="0"/>
              </a:rPr>
              <a:t>2</a:t>
            </a:r>
            <a:r>
              <a:rPr lang="en-AU" sz="1000" i="1">
                <a:latin typeface="Arial" charset="0"/>
                <a:ea typeface="Times New Roman" pitchFamily="18" charset="0"/>
                <a:cs typeface="Arial" charset="0"/>
              </a:rPr>
              <a:t>| + </a:t>
            </a:r>
            <a:r>
              <a:rPr lang="en-AU" sz="1000">
                <a:latin typeface="Arial" charset="0"/>
                <a:ea typeface="Times New Roman" pitchFamily="18" charset="0"/>
                <a:cs typeface="Arial" charset="0"/>
              </a:rPr>
              <a:t>|</a:t>
            </a:r>
            <a:r>
              <a:rPr lang="en-AU" sz="1000">
                <a:solidFill>
                  <a:srgbClr val="32D000"/>
                </a:solidFill>
                <a:latin typeface="Arial" charset="0"/>
                <a:ea typeface="Times New Roman" pitchFamily="18" charset="0"/>
                <a:cs typeface="Arial" charset="0"/>
              </a:rPr>
              <a:t>10</a:t>
            </a:r>
            <a:r>
              <a:rPr lang="en-AU" sz="1000" i="1">
                <a:latin typeface="Arial" charset="0"/>
                <a:ea typeface="Times New Roman" pitchFamily="18" charset="0"/>
                <a:cs typeface="Arial" charset="0"/>
              </a:rPr>
              <a:t> – </a:t>
            </a:r>
            <a:r>
              <a:rPr lang="en-AU" sz="1000">
                <a:solidFill>
                  <a:srgbClr val="EE0077"/>
                </a:solidFill>
                <a:latin typeface="Arial" charset="0"/>
                <a:ea typeface="Times New Roman" pitchFamily="18" charset="0"/>
                <a:cs typeface="Arial" charset="0"/>
              </a:rPr>
              <a:t>10</a:t>
            </a:r>
            <a:r>
              <a:rPr lang="en-AU" sz="1000" i="1">
                <a:latin typeface="Arial" charset="0"/>
                <a:ea typeface="Times New Roman" pitchFamily="18" charset="0"/>
                <a:cs typeface="Arial" charset="0"/>
              </a:rPr>
              <a:t>|</a:t>
            </a:r>
            <a:endParaRPr lang="tr-TR" sz="1000">
              <a:latin typeface="Arial" charset="0"/>
              <a:ea typeface="Times New Roman" pitchFamily="18" charset="0"/>
              <a:cs typeface="Arial" charset="0"/>
            </a:endParaRPr>
          </a:p>
          <a:p>
            <a:pPr eaLnBrk="0" hangingPunct="0"/>
            <a:r>
              <a:rPr lang="en-AU" sz="1000" i="1">
                <a:latin typeface="Arial" charset="0"/>
                <a:ea typeface="Times New Roman" pitchFamily="18" charset="0"/>
                <a:cs typeface="Arial" charset="0"/>
              </a:rPr>
              <a:t>		     = </a:t>
            </a:r>
            <a:r>
              <a:rPr lang="en-AU" sz="1000">
                <a:latin typeface="Arial" charset="0"/>
                <a:ea typeface="Times New Roman" pitchFamily="18" charset="0"/>
                <a:cs typeface="Arial" charset="0"/>
              </a:rPr>
              <a:t>0 + 0</a:t>
            </a:r>
            <a:endParaRPr lang="tr-TR" sz="1000">
              <a:latin typeface="Arial" charset="0"/>
              <a:ea typeface="Times New Roman" pitchFamily="18" charset="0"/>
              <a:cs typeface="Arial" charset="0"/>
            </a:endParaRPr>
          </a:p>
          <a:p>
            <a:pPr eaLnBrk="0" hangingPunct="0"/>
            <a:r>
              <a:rPr lang="en-AU" sz="1000" i="1">
                <a:latin typeface="Arial" charset="0"/>
                <a:ea typeface="Times New Roman" pitchFamily="18" charset="0"/>
                <a:cs typeface="Arial" charset="0"/>
              </a:rPr>
              <a:t>		     = </a:t>
            </a:r>
            <a:r>
              <a:rPr lang="en-AU" sz="1000">
                <a:latin typeface="Arial" charset="0"/>
                <a:ea typeface="Times New Roman" pitchFamily="18" charset="0"/>
                <a:cs typeface="Arial" charset="0"/>
              </a:rPr>
              <a:t>0</a:t>
            </a:r>
          </a:p>
        </p:txBody>
      </p:sp>
      <p:sp>
        <p:nvSpPr>
          <p:cNvPr id="22533" name="Rectangle 2"/>
          <p:cNvSpPr>
            <a:spLocks noChangeArrowheads="1"/>
          </p:cNvSpPr>
          <p:nvPr/>
        </p:nvSpPr>
        <p:spPr bwMode="auto">
          <a:xfrm>
            <a:off x="4286250" y="928688"/>
            <a:ext cx="3127375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AU" sz="1000" i="1">
                <a:latin typeface="Arial" charset="0"/>
                <a:ea typeface="Times New Roman" pitchFamily="18" charset="0"/>
                <a:cs typeface="Arial" charset="0"/>
              </a:rPr>
              <a:t>x1</a:t>
            </a:r>
            <a:r>
              <a:rPr lang="en-AU" sz="1000">
                <a:latin typeface="Arial" charset="0"/>
                <a:ea typeface="Times New Roman" pitchFamily="18" charset="0"/>
                <a:cs typeface="Arial" charset="0"/>
              </a:rPr>
              <a:t>, </a:t>
            </a:r>
            <a:r>
              <a:rPr lang="en-AU" sz="1000" i="1">
                <a:latin typeface="Arial" charset="0"/>
                <a:ea typeface="Times New Roman" pitchFamily="18" charset="0"/>
                <a:cs typeface="Arial" charset="0"/>
              </a:rPr>
              <a:t>y1</a:t>
            </a:r>
            <a:r>
              <a:rPr lang="en-AU" sz="1000">
                <a:latin typeface="Arial" charset="0"/>
                <a:ea typeface="Times New Roman" pitchFamily="18" charset="0"/>
                <a:cs typeface="Arial" charset="0"/>
              </a:rPr>
              <a:t>		</a:t>
            </a:r>
            <a:r>
              <a:rPr lang="en-AU" sz="1000" i="1">
                <a:latin typeface="Arial" charset="0"/>
                <a:ea typeface="Times New Roman" pitchFamily="18" charset="0"/>
                <a:cs typeface="Arial" charset="0"/>
              </a:rPr>
              <a:t>x2</a:t>
            </a:r>
            <a:r>
              <a:rPr lang="en-AU" sz="1000">
                <a:latin typeface="Arial" charset="0"/>
                <a:ea typeface="Times New Roman" pitchFamily="18" charset="0"/>
                <a:cs typeface="Arial" charset="0"/>
              </a:rPr>
              <a:t>, </a:t>
            </a:r>
            <a:r>
              <a:rPr lang="en-AU" sz="1000" i="1">
                <a:latin typeface="Arial" charset="0"/>
                <a:ea typeface="Times New Roman" pitchFamily="18" charset="0"/>
                <a:cs typeface="Arial" charset="0"/>
              </a:rPr>
              <a:t>y2</a:t>
            </a:r>
            <a:endParaRPr lang="tr-TR" sz="1000">
              <a:latin typeface="Arial" charset="0"/>
              <a:ea typeface="Times New Roman" pitchFamily="18" charset="0"/>
              <a:cs typeface="Arial" charset="0"/>
            </a:endParaRPr>
          </a:p>
          <a:p>
            <a:pPr eaLnBrk="0" hangingPunct="0"/>
            <a:r>
              <a:rPr lang="en-AU" sz="1000">
                <a:latin typeface="Arial" charset="0"/>
                <a:ea typeface="Times New Roman" pitchFamily="18" charset="0"/>
                <a:cs typeface="Arial" charset="0"/>
              </a:rPr>
              <a:t>(</a:t>
            </a:r>
            <a:r>
              <a:rPr lang="en-AU" sz="1000">
                <a:solidFill>
                  <a:srgbClr val="993366"/>
                </a:solidFill>
                <a:latin typeface="Arial" charset="0"/>
                <a:ea typeface="Times New Roman" pitchFamily="18" charset="0"/>
                <a:cs typeface="Arial" charset="0"/>
              </a:rPr>
              <a:t>2</a:t>
            </a:r>
            <a:r>
              <a:rPr lang="en-AU" sz="1000">
                <a:latin typeface="Arial" charset="0"/>
                <a:ea typeface="Times New Roman" pitchFamily="18" charset="0"/>
                <a:cs typeface="Arial" charset="0"/>
              </a:rPr>
              <a:t>, </a:t>
            </a:r>
            <a:r>
              <a:rPr lang="en-AU" sz="1000">
                <a:solidFill>
                  <a:srgbClr val="EE0077"/>
                </a:solidFill>
                <a:latin typeface="Arial" charset="0"/>
                <a:ea typeface="Times New Roman" pitchFamily="18" charset="0"/>
                <a:cs typeface="Arial" charset="0"/>
              </a:rPr>
              <a:t>10</a:t>
            </a:r>
            <a:r>
              <a:rPr lang="en-AU" sz="1000">
                <a:latin typeface="Arial" charset="0"/>
                <a:ea typeface="Times New Roman" pitchFamily="18" charset="0"/>
                <a:cs typeface="Arial" charset="0"/>
              </a:rPr>
              <a:t>)  		(</a:t>
            </a:r>
            <a:r>
              <a:rPr lang="bg-BG" sz="1000">
                <a:solidFill>
                  <a:srgbClr val="008000"/>
                </a:solidFill>
                <a:latin typeface="Arial" charset="0"/>
                <a:ea typeface="Times New Roman" pitchFamily="18" charset="0"/>
                <a:cs typeface="Arial" charset="0"/>
              </a:rPr>
              <a:t>5</a:t>
            </a:r>
            <a:r>
              <a:rPr lang="en-AU" sz="1000">
                <a:latin typeface="Arial" charset="0"/>
                <a:ea typeface="Times New Roman" pitchFamily="18" charset="0"/>
                <a:cs typeface="Arial" charset="0"/>
              </a:rPr>
              <a:t>, </a:t>
            </a:r>
            <a:r>
              <a:rPr lang="bg-BG" sz="1000">
                <a:solidFill>
                  <a:srgbClr val="32D000"/>
                </a:solidFill>
                <a:latin typeface="Arial" charset="0"/>
                <a:ea typeface="Times New Roman" pitchFamily="18" charset="0"/>
                <a:cs typeface="Arial" charset="0"/>
              </a:rPr>
              <a:t>8</a:t>
            </a:r>
            <a:r>
              <a:rPr lang="en-AU" sz="1000">
                <a:latin typeface="Arial" charset="0"/>
                <a:ea typeface="Times New Roman" pitchFamily="18" charset="0"/>
                <a:cs typeface="Arial" charset="0"/>
              </a:rPr>
              <a:t>)  </a:t>
            </a:r>
            <a:endParaRPr lang="tr-TR" sz="1000">
              <a:latin typeface="Arial" charset="0"/>
              <a:ea typeface="Times New Roman" pitchFamily="18" charset="0"/>
              <a:cs typeface="Arial" charset="0"/>
            </a:endParaRPr>
          </a:p>
          <a:p>
            <a:pPr eaLnBrk="0" hangingPunct="0"/>
            <a:r>
              <a:rPr lang="en-AU" sz="1000" i="1">
                <a:latin typeface="Arial" charset="0"/>
                <a:ea typeface="Times New Roman" pitchFamily="18" charset="0"/>
                <a:cs typeface="Arial" charset="0"/>
              </a:rPr>
              <a:t> ρ(a, b) = |x2 – x1| + |y2 – y1|</a:t>
            </a:r>
            <a:endParaRPr lang="tr-TR" sz="1000">
              <a:latin typeface="Arial" charset="0"/>
              <a:ea typeface="Times New Roman" pitchFamily="18" charset="0"/>
              <a:cs typeface="Arial" charset="0"/>
            </a:endParaRPr>
          </a:p>
          <a:p>
            <a:pPr eaLnBrk="0" hangingPunct="0"/>
            <a:r>
              <a:rPr lang="en-AU" sz="1000" i="1">
                <a:latin typeface="Arial" charset="0"/>
                <a:ea typeface="Times New Roman" pitchFamily="18" charset="0"/>
                <a:cs typeface="Arial" charset="0"/>
              </a:rPr>
              <a:t>ρ(nokta,</a:t>
            </a:r>
            <a:r>
              <a:rPr lang="en-AU" sz="1000">
                <a:latin typeface="Arial" charset="0"/>
                <a:ea typeface="Times New Roman" pitchFamily="18" charset="0"/>
                <a:cs typeface="Arial" charset="0"/>
              </a:rPr>
              <a:t> merkez2</a:t>
            </a:r>
            <a:r>
              <a:rPr lang="en-AU" sz="1000" i="1">
                <a:latin typeface="Arial" charset="0"/>
                <a:ea typeface="Times New Roman" pitchFamily="18" charset="0"/>
                <a:cs typeface="Arial" charset="0"/>
              </a:rPr>
              <a:t>) = |x2 – x1| + |y2 – y1|</a:t>
            </a:r>
            <a:endParaRPr lang="tr-TR" sz="1000">
              <a:latin typeface="Arial" charset="0"/>
              <a:ea typeface="Times New Roman" pitchFamily="18" charset="0"/>
              <a:cs typeface="Arial" charset="0"/>
            </a:endParaRPr>
          </a:p>
          <a:p>
            <a:pPr eaLnBrk="0" hangingPunct="0"/>
            <a:r>
              <a:rPr lang="en-AU" sz="1000" i="1">
                <a:latin typeface="Arial" charset="0"/>
                <a:ea typeface="Times New Roman" pitchFamily="18" charset="0"/>
                <a:cs typeface="Arial" charset="0"/>
              </a:rPr>
              <a:t>		  = |</a:t>
            </a:r>
            <a:r>
              <a:rPr lang="bg-BG" sz="1000">
                <a:solidFill>
                  <a:srgbClr val="008000"/>
                </a:solidFill>
                <a:latin typeface="Arial" charset="0"/>
                <a:ea typeface="Times New Roman" pitchFamily="18" charset="0"/>
                <a:cs typeface="Arial" charset="0"/>
              </a:rPr>
              <a:t>5</a:t>
            </a:r>
            <a:r>
              <a:rPr lang="en-AU" sz="1000" i="1">
                <a:latin typeface="Arial" charset="0"/>
                <a:ea typeface="Times New Roman" pitchFamily="18" charset="0"/>
                <a:cs typeface="Arial" charset="0"/>
              </a:rPr>
              <a:t> – </a:t>
            </a:r>
            <a:r>
              <a:rPr lang="en-AU" sz="1000">
                <a:solidFill>
                  <a:srgbClr val="993366"/>
                </a:solidFill>
                <a:latin typeface="Arial" charset="0"/>
                <a:ea typeface="Times New Roman" pitchFamily="18" charset="0"/>
                <a:cs typeface="Arial" charset="0"/>
              </a:rPr>
              <a:t>2</a:t>
            </a:r>
            <a:r>
              <a:rPr lang="en-AU" sz="1000" i="1">
                <a:latin typeface="Arial" charset="0"/>
                <a:ea typeface="Times New Roman" pitchFamily="18" charset="0"/>
                <a:cs typeface="Arial" charset="0"/>
              </a:rPr>
              <a:t>| + </a:t>
            </a:r>
            <a:r>
              <a:rPr lang="en-AU" sz="1000">
                <a:latin typeface="Arial" charset="0"/>
                <a:ea typeface="Times New Roman" pitchFamily="18" charset="0"/>
                <a:cs typeface="Arial" charset="0"/>
              </a:rPr>
              <a:t>|</a:t>
            </a:r>
            <a:r>
              <a:rPr lang="bg-BG" sz="1000">
                <a:solidFill>
                  <a:srgbClr val="32D000"/>
                </a:solidFill>
                <a:latin typeface="Arial" charset="0"/>
                <a:ea typeface="Times New Roman" pitchFamily="18" charset="0"/>
                <a:cs typeface="Arial" charset="0"/>
              </a:rPr>
              <a:t>8</a:t>
            </a:r>
            <a:r>
              <a:rPr lang="en-AU" sz="1000" i="1">
                <a:latin typeface="Arial" charset="0"/>
                <a:ea typeface="Times New Roman" pitchFamily="18" charset="0"/>
                <a:cs typeface="Arial" charset="0"/>
              </a:rPr>
              <a:t> – </a:t>
            </a:r>
            <a:r>
              <a:rPr lang="en-AU" sz="1000">
                <a:solidFill>
                  <a:srgbClr val="EE0077"/>
                </a:solidFill>
                <a:latin typeface="Arial" charset="0"/>
                <a:ea typeface="Times New Roman" pitchFamily="18" charset="0"/>
                <a:cs typeface="Arial" charset="0"/>
              </a:rPr>
              <a:t>10</a:t>
            </a:r>
            <a:r>
              <a:rPr lang="en-AU" sz="1000" i="1">
                <a:latin typeface="Arial" charset="0"/>
                <a:ea typeface="Times New Roman" pitchFamily="18" charset="0"/>
                <a:cs typeface="Arial" charset="0"/>
              </a:rPr>
              <a:t>|</a:t>
            </a:r>
            <a:endParaRPr lang="tr-TR" sz="1000">
              <a:latin typeface="Arial" charset="0"/>
              <a:ea typeface="Times New Roman" pitchFamily="18" charset="0"/>
              <a:cs typeface="Arial" charset="0"/>
            </a:endParaRPr>
          </a:p>
          <a:p>
            <a:pPr eaLnBrk="0" hangingPunct="0"/>
            <a:r>
              <a:rPr lang="en-AU" sz="1000" i="1">
                <a:latin typeface="Arial" charset="0"/>
                <a:ea typeface="Times New Roman" pitchFamily="18" charset="0"/>
                <a:cs typeface="Arial" charset="0"/>
              </a:rPr>
              <a:t>		  = </a:t>
            </a:r>
            <a:r>
              <a:rPr lang="bg-BG" sz="1000">
                <a:latin typeface="Arial" charset="0"/>
                <a:ea typeface="Times New Roman" pitchFamily="18" charset="0"/>
                <a:cs typeface="Arial" charset="0"/>
              </a:rPr>
              <a:t>3</a:t>
            </a:r>
            <a:r>
              <a:rPr lang="en-AU" sz="1000">
                <a:latin typeface="Arial" charset="0"/>
                <a:ea typeface="Times New Roman" pitchFamily="18" charset="0"/>
                <a:cs typeface="Arial" charset="0"/>
              </a:rPr>
              <a:t> + </a:t>
            </a:r>
            <a:r>
              <a:rPr lang="bg-BG" sz="1000">
                <a:latin typeface="Arial" charset="0"/>
                <a:ea typeface="Times New Roman" pitchFamily="18" charset="0"/>
                <a:cs typeface="Arial" charset="0"/>
              </a:rPr>
              <a:t>2</a:t>
            </a:r>
            <a:endParaRPr lang="tr-TR" sz="1000">
              <a:latin typeface="Arial" charset="0"/>
              <a:ea typeface="Times New Roman" pitchFamily="18" charset="0"/>
              <a:cs typeface="Arial" charset="0"/>
            </a:endParaRPr>
          </a:p>
          <a:p>
            <a:pPr eaLnBrk="0" hangingPunct="0"/>
            <a:r>
              <a:rPr lang="en-AU" sz="1000" i="1">
                <a:latin typeface="Arial" charset="0"/>
                <a:ea typeface="Times New Roman" pitchFamily="18" charset="0"/>
                <a:cs typeface="Arial" charset="0"/>
              </a:rPr>
              <a:t>		  = </a:t>
            </a:r>
            <a:r>
              <a:rPr lang="bg-BG" sz="1000">
                <a:latin typeface="Arial" charset="0"/>
                <a:ea typeface="Times New Roman" pitchFamily="18" charset="0"/>
                <a:cs typeface="Arial" charset="0"/>
              </a:rPr>
              <a:t>5</a:t>
            </a:r>
          </a:p>
        </p:txBody>
      </p:sp>
      <p:sp>
        <p:nvSpPr>
          <p:cNvPr id="22534" name="Rectangle 3"/>
          <p:cNvSpPr>
            <a:spLocks noChangeArrowheads="1"/>
          </p:cNvSpPr>
          <p:nvPr/>
        </p:nvSpPr>
        <p:spPr bwMode="auto">
          <a:xfrm>
            <a:off x="2643188" y="2357438"/>
            <a:ext cx="3127375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AU" sz="1000" i="1">
                <a:latin typeface="Arial" charset="0"/>
                <a:ea typeface="Times New Roman" pitchFamily="18" charset="0"/>
                <a:cs typeface="Arial" charset="0"/>
              </a:rPr>
              <a:t>x1</a:t>
            </a:r>
            <a:r>
              <a:rPr lang="en-AU" sz="1000">
                <a:latin typeface="Arial" charset="0"/>
                <a:ea typeface="Times New Roman" pitchFamily="18" charset="0"/>
                <a:cs typeface="Arial" charset="0"/>
              </a:rPr>
              <a:t>, </a:t>
            </a:r>
            <a:r>
              <a:rPr lang="en-AU" sz="1000" i="1">
                <a:latin typeface="Arial" charset="0"/>
                <a:ea typeface="Times New Roman" pitchFamily="18" charset="0"/>
                <a:cs typeface="Arial" charset="0"/>
              </a:rPr>
              <a:t>y1</a:t>
            </a:r>
            <a:r>
              <a:rPr lang="en-AU" sz="1000">
                <a:latin typeface="Arial" charset="0"/>
                <a:ea typeface="Times New Roman" pitchFamily="18" charset="0"/>
                <a:cs typeface="Arial" charset="0"/>
              </a:rPr>
              <a:t>		</a:t>
            </a:r>
            <a:r>
              <a:rPr lang="en-AU" sz="1000" i="1">
                <a:latin typeface="Arial" charset="0"/>
                <a:ea typeface="Times New Roman" pitchFamily="18" charset="0"/>
                <a:cs typeface="Arial" charset="0"/>
              </a:rPr>
              <a:t>x2</a:t>
            </a:r>
            <a:r>
              <a:rPr lang="en-AU" sz="1000">
                <a:latin typeface="Arial" charset="0"/>
                <a:ea typeface="Times New Roman" pitchFamily="18" charset="0"/>
                <a:cs typeface="Arial" charset="0"/>
              </a:rPr>
              <a:t>, </a:t>
            </a:r>
            <a:r>
              <a:rPr lang="en-AU" sz="1000" i="1">
                <a:latin typeface="Arial" charset="0"/>
                <a:ea typeface="Times New Roman" pitchFamily="18" charset="0"/>
                <a:cs typeface="Arial" charset="0"/>
              </a:rPr>
              <a:t>y2</a:t>
            </a:r>
            <a:endParaRPr lang="tr-TR" sz="1000">
              <a:latin typeface="Arial" charset="0"/>
              <a:ea typeface="Times New Roman" pitchFamily="18" charset="0"/>
              <a:cs typeface="Arial" charset="0"/>
            </a:endParaRPr>
          </a:p>
          <a:p>
            <a:pPr eaLnBrk="0" hangingPunct="0"/>
            <a:r>
              <a:rPr lang="en-AU" sz="1000">
                <a:latin typeface="Arial" charset="0"/>
                <a:ea typeface="Times New Roman" pitchFamily="18" charset="0"/>
                <a:cs typeface="Arial" charset="0"/>
              </a:rPr>
              <a:t>(</a:t>
            </a:r>
            <a:r>
              <a:rPr lang="en-AU" sz="1000">
                <a:solidFill>
                  <a:srgbClr val="993366"/>
                </a:solidFill>
                <a:latin typeface="Arial" charset="0"/>
                <a:ea typeface="Times New Roman" pitchFamily="18" charset="0"/>
                <a:cs typeface="Arial" charset="0"/>
              </a:rPr>
              <a:t>2</a:t>
            </a:r>
            <a:r>
              <a:rPr lang="en-AU" sz="1000">
                <a:latin typeface="Arial" charset="0"/>
                <a:ea typeface="Times New Roman" pitchFamily="18" charset="0"/>
                <a:cs typeface="Arial" charset="0"/>
              </a:rPr>
              <a:t>, </a:t>
            </a:r>
            <a:r>
              <a:rPr lang="en-AU" sz="1000">
                <a:solidFill>
                  <a:srgbClr val="EE0077"/>
                </a:solidFill>
                <a:latin typeface="Arial" charset="0"/>
                <a:ea typeface="Times New Roman" pitchFamily="18" charset="0"/>
                <a:cs typeface="Arial" charset="0"/>
              </a:rPr>
              <a:t>10</a:t>
            </a:r>
            <a:r>
              <a:rPr lang="en-AU" sz="1000">
                <a:latin typeface="Arial" charset="0"/>
                <a:ea typeface="Times New Roman" pitchFamily="18" charset="0"/>
                <a:cs typeface="Arial" charset="0"/>
              </a:rPr>
              <a:t>)  		(</a:t>
            </a:r>
            <a:r>
              <a:rPr lang="bg-BG" sz="1000">
                <a:solidFill>
                  <a:srgbClr val="008000"/>
                </a:solidFill>
                <a:latin typeface="Arial" charset="0"/>
                <a:ea typeface="Times New Roman" pitchFamily="18" charset="0"/>
                <a:cs typeface="Arial" charset="0"/>
              </a:rPr>
              <a:t>1</a:t>
            </a:r>
            <a:r>
              <a:rPr lang="en-AU" sz="1000">
                <a:latin typeface="Arial" charset="0"/>
                <a:ea typeface="Times New Roman" pitchFamily="18" charset="0"/>
                <a:cs typeface="Arial" charset="0"/>
              </a:rPr>
              <a:t>, </a:t>
            </a:r>
            <a:r>
              <a:rPr lang="bg-BG" sz="1000">
                <a:solidFill>
                  <a:srgbClr val="32D000"/>
                </a:solidFill>
                <a:latin typeface="Arial" charset="0"/>
                <a:ea typeface="Times New Roman" pitchFamily="18" charset="0"/>
                <a:cs typeface="Arial" charset="0"/>
              </a:rPr>
              <a:t>2</a:t>
            </a:r>
            <a:r>
              <a:rPr lang="en-AU" sz="1000">
                <a:latin typeface="Arial" charset="0"/>
                <a:ea typeface="Times New Roman" pitchFamily="18" charset="0"/>
                <a:cs typeface="Arial" charset="0"/>
              </a:rPr>
              <a:t>)  </a:t>
            </a:r>
            <a:endParaRPr lang="tr-TR" sz="1000">
              <a:latin typeface="Arial" charset="0"/>
              <a:ea typeface="Times New Roman" pitchFamily="18" charset="0"/>
              <a:cs typeface="Arial" charset="0"/>
            </a:endParaRPr>
          </a:p>
          <a:p>
            <a:pPr eaLnBrk="0" hangingPunct="0"/>
            <a:r>
              <a:rPr lang="en-AU" sz="1000" i="1">
                <a:latin typeface="Arial" charset="0"/>
                <a:ea typeface="Times New Roman" pitchFamily="18" charset="0"/>
                <a:cs typeface="Arial" charset="0"/>
              </a:rPr>
              <a:t> ρ(a, b) = |x2 – x1| + |y2 – y1|</a:t>
            </a:r>
            <a:endParaRPr lang="tr-TR" sz="1000">
              <a:latin typeface="Arial" charset="0"/>
              <a:ea typeface="Times New Roman" pitchFamily="18" charset="0"/>
              <a:cs typeface="Arial" charset="0"/>
            </a:endParaRPr>
          </a:p>
          <a:p>
            <a:pPr eaLnBrk="0" hangingPunct="0"/>
            <a:r>
              <a:rPr lang="en-AU" sz="1000" i="1">
                <a:latin typeface="Arial" charset="0"/>
                <a:ea typeface="Times New Roman" pitchFamily="18" charset="0"/>
                <a:cs typeface="Arial" charset="0"/>
              </a:rPr>
              <a:t>ρ(nokta,</a:t>
            </a:r>
            <a:r>
              <a:rPr lang="en-AU" sz="1000">
                <a:latin typeface="Arial" charset="0"/>
                <a:ea typeface="Times New Roman" pitchFamily="18" charset="0"/>
                <a:cs typeface="Arial" charset="0"/>
              </a:rPr>
              <a:t> merkez3)</a:t>
            </a:r>
            <a:r>
              <a:rPr lang="en-AU" sz="1000" i="1">
                <a:latin typeface="Arial" charset="0"/>
                <a:ea typeface="Times New Roman" pitchFamily="18" charset="0"/>
                <a:cs typeface="Arial" charset="0"/>
              </a:rPr>
              <a:t>= |x2 – x1| + |y2 – y1|</a:t>
            </a:r>
            <a:endParaRPr lang="tr-TR" sz="1000">
              <a:latin typeface="Arial" charset="0"/>
              <a:ea typeface="Times New Roman" pitchFamily="18" charset="0"/>
              <a:cs typeface="Arial" charset="0"/>
            </a:endParaRPr>
          </a:p>
          <a:p>
            <a:pPr eaLnBrk="0" hangingPunct="0"/>
            <a:r>
              <a:rPr lang="en-AU" sz="1000" i="1">
                <a:latin typeface="Arial" charset="0"/>
                <a:ea typeface="Times New Roman" pitchFamily="18" charset="0"/>
                <a:cs typeface="Arial" charset="0"/>
              </a:rPr>
              <a:t>		  = |</a:t>
            </a:r>
            <a:r>
              <a:rPr lang="bg-BG" sz="1000">
                <a:solidFill>
                  <a:srgbClr val="008000"/>
                </a:solidFill>
                <a:latin typeface="Arial" charset="0"/>
                <a:ea typeface="Times New Roman" pitchFamily="18" charset="0"/>
                <a:cs typeface="Arial" charset="0"/>
              </a:rPr>
              <a:t>1</a:t>
            </a:r>
            <a:r>
              <a:rPr lang="en-AU" sz="1000" i="1">
                <a:latin typeface="Arial" charset="0"/>
                <a:ea typeface="Times New Roman" pitchFamily="18" charset="0"/>
                <a:cs typeface="Arial" charset="0"/>
              </a:rPr>
              <a:t> – </a:t>
            </a:r>
            <a:r>
              <a:rPr lang="en-AU" sz="1000">
                <a:solidFill>
                  <a:srgbClr val="993366"/>
                </a:solidFill>
                <a:latin typeface="Arial" charset="0"/>
                <a:ea typeface="Times New Roman" pitchFamily="18" charset="0"/>
                <a:cs typeface="Arial" charset="0"/>
              </a:rPr>
              <a:t>2</a:t>
            </a:r>
            <a:r>
              <a:rPr lang="en-AU" sz="1000" i="1">
                <a:latin typeface="Arial" charset="0"/>
                <a:ea typeface="Times New Roman" pitchFamily="18" charset="0"/>
                <a:cs typeface="Arial" charset="0"/>
              </a:rPr>
              <a:t>| + </a:t>
            </a:r>
            <a:r>
              <a:rPr lang="en-AU" sz="1000">
                <a:latin typeface="Arial" charset="0"/>
                <a:ea typeface="Times New Roman" pitchFamily="18" charset="0"/>
                <a:cs typeface="Arial" charset="0"/>
              </a:rPr>
              <a:t>|</a:t>
            </a:r>
            <a:r>
              <a:rPr lang="bg-BG" sz="1000">
                <a:solidFill>
                  <a:srgbClr val="32D000"/>
                </a:solidFill>
                <a:latin typeface="Arial" charset="0"/>
                <a:ea typeface="Times New Roman" pitchFamily="18" charset="0"/>
                <a:cs typeface="Arial" charset="0"/>
              </a:rPr>
              <a:t>2</a:t>
            </a:r>
            <a:r>
              <a:rPr lang="en-AU" sz="1000" i="1">
                <a:latin typeface="Arial" charset="0"/>
                <a:ea typeface="Times New Roman" pitchFamily="18" charset="0"/>
                <a:cs typeface="Arial" charset="0"/>
              </a:rPr>
              <a:t> – </a:t>
            </a:r>
            <a:r>
              <a:rPr lang="en-AU" sz="1000">
                <a:solidFill>
                  <a:srgbClr val="EE0077"/>
                </a:solidFill>
                <a:latin typeface="Arial" charset="0"/>
                <a:ea typeface="Times New Roman" pitchFamily="18" charset="0"/>
                <a:cs typeface="Arial" charset="0"/>
              </a:rPr>
              <a:t>10</a:t>
            </a:r>
            <a:r>
              <a:rPr lang="en-AU" sz="1000" i="1">
                <a:latin typeface="Arial" charset="0"/>
                <a:ea typeface="Times New Roman" pitchFamily="18" charset="0"/>
                <a:cs typeface="Arial" charset="0"/>
              </a:rPr>
              <a:t>|</a:t>
            </a:r>
            <a:endParaRPr lang="tr-TR" sz="1000">
              <a:latin typeface="Arial" charset="0"/>
              <a:ea typeface="Times New Roman" pitchFamily="18" charset="0"/>
              <a:cs typeface="Arial" charset="0"/>
            </a:endParaRPr>
          </a:p>
          <a:p>
            <a:pPr eaLnBrk="0" hangingPunct="0"/>
            <a:r>
              <a:rPr lang="en-AU" sz="1000" i="1">
                <a:latin typeface="Arial" charset="0"/>
                <a:ea typeface="Times New Roman" pitchFamily="18" charset="0"/>
                <a:cs typeface="Arial" charset="0"/>
              </a:rPr>
              <a:t>		  = </a:t>
            </a:r>
            <a:r>
              <a:rPr lang="bg-BG" sz="1000">
                <a:latin typeface="Arial" charset="0"/>
                <a:ea typeface="Times New Roman" pitchFamily="18" charset="0"/>
                <a:cs typeface="Arial" charset="0"/>
              </a:rPr>
              <a:t>1</a:t>
            </a:r>
            <a:r>
              <a:rPr lang="en-AU" sz="1000">
                <a:latin typeface="Arial" charset="0"/>
                <a:ea typeface="Times New Roman" pitchFamily="18" charset="0"/>
                <a:cs typeface="Arial" charset="0"/>
              </a:rPr>
              <a:t> + </a:t>
            </a:r>
            <a:r>
              <a:rPr lang="bg-BG" sz="1000">
                <a:latin typeface="Arial" charset="0"/>
                <a:ea typeface="Times New Roman" pitchFamily="18" charset="0"/>
                <a:cs typeface="Arial" charset="0"/>
              </a:rPr>
              <a:t>8</a:t>
            </a:r>
            <a:endParaRPr lang="tr-TR" sz="1000">
              <a:latin typeface="Arial" charset="0"/>
              <a:ea typeface="Times New Roman" pitchFamily="18" charset="0"/>
              <a:cs typeface="Arial" charset="0"/>
            </a:endParaRPr>
          </a:p>
          <a:p>
            <a:pPr eaLnBrk="0" hangingPunct="0"/>
            <a:r>
              <a:rPr lang="en-AU" sz="1000" i="1">
                <a:latin typeface="Arial" charset="0"/>
                <a:ea typeface="Times New Roman" pitchFamily="18" charset="0"/>
                <a:cs typeface="Arial" charset="0"/>
              </a:rPr>
              <a:t>		  = </a:t>
            </a:r>
            <a:r>
              <a:rPr lang="bg-BG" sz="1000">
                <a:latin typeface="Arial" charset="0"/>
                <a:ea typeface="Times New Roman" pitchFamily="18" charset="0"/>
                <a:cs typeface="Arial" charset="0"/>
              </a:rPr>
              <a:t>9</a:t>
            </a:r>
          </a:p>
        </p:txBody>
      </p:sp>
      <p:graphicFrame>
        <p:nvGraphicFramePr>
          <p:cNvPr id="11" name="10 Tablo"/>
          <p:cNvGraphicFramePr>
            <a:graphicFrameLocks noGrp="1"/>
          </p:cNvGraphicFramePr>
          <p:nvPr/>
        </p:nvGraphicFramePr>
        <p:xfrm>
          <a:off x="785813" y="3643313"/>
          <a:ext cx="7143800" cy="2143138"/>
        </p:xfrm>
        <a:graphic>
          <a:graphicData uri="http://schemas.openxmlformats.org/drawingml/2006/table">
            <a:tbl>
              <a:tblPr/>
              <a:tblGrid>
                <a:gridCol w="411305"/>
                <a:gridCol w="1631509"/>
                <a:gridCol w="1269400"/>
                <a:gridCol w="1263754"/>
                <a:gridCol w="1299239"/>
                <a:gridCol w="1268593"/>
              </a:tblGrid>
              <a:tr h="20153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         (2, 10)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        (5, 8)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         (1, 2)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</a:tr>
              <a:tr h="26996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Nokta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1.küme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2.küme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 3.küme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Küme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</a:tr>
              <a:tr h="211306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A1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(2, 10)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0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5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9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 smtClean="0">
                          <a:latin typeface="Calibri"/>
                          <a:ea typeface="Times New Roman"/>
                        </a:rPr>
                        <a:t>1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</a:tr>
              <a:tr h="20153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A2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(2, 5)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</a:tr>
              <a:tr h="211306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A3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(8, 4)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</a:tr>
              <a:tr h="20153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A4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(5, 8)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</a:tr>
              <a:tr h="211306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A5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(7, 5)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</a:tr>
              <a:tr h="211306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A6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(6, 4)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</a:tr>
              <a:tr h="20153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A7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(1, 2)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</a:tr>
              <a:tr h="221834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A8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(4, 9)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</a:tr>
            </a:tbl>
          </a:graphicData>
        </a:graphic>
      </p:graphicFrame>
      <p:sp>
        <p:nvSpPr>
          <p:cNvPr id="22614" name="Rectangle 4"/>
          <p:cNvSpPr>
            <a:spLocks noChangeArrowheads="1"/>
          </p:cNvSpPr>
          <p:nvPr/>
        </p:nvSpPr>
        <p:spPr bwMode="auto">
          <a:xfrm>
            <a:off x="785813" y="32861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AU" sz="1100">
                <a:latin typeface="Calibri" pitchFamily="34" charset="0"/>
                <a:ea typeface="Times New Roman" pitchFamily="18" charset="0"/>
                <a:cs typeface="Arial" charset="0"/>
              </a:rPr>
              <a:t>1.İterasyon</a:t>
            </a:r>
            <a:endParaRPr lang="en-AU">
              <a:latin typeface="Arial" charset="0"/>
              <a:ea typeface="Times New Roman" pitchFamily="18" charset="0"/>
              <a:cs typeface="Arial" charset="0"/>
            </a:endParaRPr>
          </a:p>
        </p:txBody>
      </p:sp>
      <p:sp>
        <p:nvSpPr>
          <p:cNvPr id="22615" name="Rectangle 5"/>
          <p:cNvSpPr>
            <a:spLocks noChangeArrowheads="1"/>
          </p:cNvSpPr>
          <p:nvPr/>
        </p:nvSpPr>
        <p:spPr bwMode="auto">
          <a:xfrm>
            <a:off x="1500188" y="5875338"/>
            <a:ext cx="48006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AU" sz="1100" b="1">
                <a:latin typeface="Calibri" pitchFamily="34" charset="0"/>
                <a:ea typeface="Times New Roman" pitchFamily="18" charset="0"/>
                <a:cs typeface="Arial" charset="0"/>
              </a:rPr>
              <a:t>1.küme		2.küme		3.küme	</a:t>
            </a:r>
            <a:endParaRPr lang="tr-TR" sz="900" b="1">
              <a:latin typeface="Arial" charset="0"/>
              <a:ea typeface="Times New Roman" pitchFamily="18" charset="0"/>
              <a:cs typeface="Arial" charset="0"/>
            </a:endParaRPr>
          </a:p>
          <a:p>
            <a:pPr eaLnBrk="0" hangingPunct="0"/>
            <a:r>
              <a:rPr lang="en-AU" sz="1100" b="1">
                <a:latin typeface="Calibri" pitchFamily="34" charset="0"/>
                <a:ea typeface="Times New Roman" pitchFamily="18" charset="0"/>
                <a:cs typeface="Arial" charset="0"/>
              </a:rPr>
              <a:t>(2, 10)</a:t>
            </a:r>
            <a:endParaRPr lang="tr-TR" sz="900" b="1">
              <a:latin typeface="Arial" charset="0"/>
              <a:ea typeface="Times New Roman" pitchFamily="18" charset="0"/>
              <a:cs typeface="Arial" charset="0"/>
            </a:endParaRPr>
          </a:p>
          <a:p>
            <a:pPr eaLnBrk="0" hangingPunct="0"/>
            <a:endParaRPr lang="tr-TR" b="1">
              <a:latin typeface="Arial" charset="0"/>
              <a:ea typeface="Times New Roman" pitchFamily="18" charset="0"/>
              <a:cs typeface="Arial" charset="0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Başlık"/>
          <p:cNvSpPr>
            <a:spLocks noGrp="1"/>
          </p:cNvSpPr>
          <p:nvPr>
            <p:ph type="title"/>
          </p:nvPr>
        </p:nvSpPr>
        <p:spPr>
          <a:xfrm>
            <a:off x="63500" y="71438"/>
            <a:ext cx="8183563" cy="28575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arrington" pitchFamily="82" charset="0"/>
              </a:rPr>
              <a:t>Veri Madenciliği </a:t>
            </a:r>
            <a:endParaRPr lang="tr-TR" sz="2400" b="0" dirty="0">
              <a:solidFill>
                <a:schemeClr val="tx1">
                  <a:lumMod val="95000"/>
                  <a:lumOff val="5000"/>
                </a:schemeClr>
              </a:solidFill>
              <a:latin typeface="Harrington" pitchFamily="82" charset="0"/>
              <a:cs typeface="Times New Roman" pitchFamily="18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857875" y="61913"/>
            <a:ext cx="30003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1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Harrington" pitchFamily="82" charset="0"/>
                <a:ea typeface="+mj-ea"/>
                <a:cs typeface="+mj-cs"/>
              </a:rPr>
              <a:t>Kümeleme Yöntemleri</a:t>
            </a:r>
          </a:p>
        </p:txBody>
      </p:sp>
      <p:sp>
        <p:nvSpPr>
          <p:cNvPr id="24579" name="Rectangle 1"/>
          <p:cNvSpPr>
            <a:spLocks noChangeArrowheads="1"/>
          </p:cNvSpPr>
          <p:nvPr/>
        </p:nvSpPr>
        <p:spPr bwMode="auto">
          <a:xfrm>
            <a:off x="642938" y="571500"/>
            <a:ext cx="248761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AU" sz="1600" b="1">
                <a:latin typeface="Arial" charset="0"/>
                <a:ea typeface="Times New Roman" pitchFamily="18" charset="0"/>
                <a:cs typeface="Arial" charset="0"/>
              </a:rPr>
              <a:t>Örnek Çalışma</a:t>
            </a:r>
            <a:r>
              <a:rPr lang="tr-TR" sz="1600" b="1">
                <a:latin typeface="Arial" charset="0"/>
                <a:ea typeface="Times New Roman" pitchFamily="18" charset="0"/>
                <a:cs typeface="Arial" charset="0"/>
              </a:rPr>
              <a:t>-Kmeans</a:t>
            </a:r>
          </a:p>
          <a:p>
            <a:endParaRPr lang="tr-TR" sz="1600">
              <a:latin typeface="Arial" charset="0"/>
              <a:ea typeface="Times New Roman" pitchFamily="18" charset="0"/>
              <a:cs typeface="Arial" charset="0"/>
            </a:endParaRPr>
          </a:p>
        </p:txBody>
      </p:sp>
      <p:graphicFrame>
        <p:nvGraphicFramePr>
          <p:cNvPr id="12" name="11 Tablo"/>
          <p:cNvGraphicFramePr>
            <a:graphicFrameLocks noGrp="1"/>
          </p:cNvGraphicFramePr>
          <p:nvPr/>
        </p:nvGraphicFramePr>
        <p:xfrm>
          <a:off x="785813" y="1357313"/>
          <a:ext cx="7286678" cy="2714641"/>
        </p:xfrm>
        <a:graphic>
          <a:graphicData uri="http://schemas.openxmlformats.org/drawingml/2006/table">
            <a:tbl>
              <a:tblPr/>
              <a:tblGrid>
                <a:gridCol w="419626"/>
                <a:gridCol w="1639832"/>
                <a:gridCol w="1300840"/>
                <a:gridCol w="1295080"/>
                <a:gridCol w="1332106"/>
                <a:gridCol w="1299194"/>
              </a:tblGrid>
              <a:tr h="249362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         (2, 10)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        (5, 8)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         (1, 2)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</a:tr>
              <a:tr h="339094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Nokta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1.küme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2.küme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 3.küme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Küme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</a:tr>
              <a:tr h="265419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A1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(2, 10)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0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5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9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1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</a:tr>
              <a:tr h="279586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A2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(2, 5)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5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6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4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3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</a:tr>
              <a:tr h="265419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A3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(8, 4)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12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7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9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2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</a:tr>
              <a:tr h="25314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A4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(5, 8)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5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0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10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2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</a:tr>
              <a:tr h="265419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A5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(7, 5)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10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5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9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2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</a:tr>
              <a:tr h="265419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A6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(6, 4)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10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5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7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2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</a:tr>
              <a:tr h="25314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A7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(1, 2)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9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10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0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3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</a:tr>
              <a:tr h="278643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A8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(4, 9)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3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2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10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2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</a:tr>
            </a:tbl>
          </a:graphicData>
        </a:graphic>
      </p:graphicFrame>
      <p:sp>
        <p:nvSpPr>
          <p:cNvPr id="2465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AU" sz="1100">
                <a:latin typeface="Calibri" pitchFamily="34" charset="0"/>
                <a:ea typeface="Times New Roman" pitchFamily="18" charset="0"/>
                <a:cs typeface="Arial" charset="0"/>
              </a:rPr>
              <a:t>1.İterasyon</a:t>
            </a:r>
            <a:endParaRPr lang="en-AU">
              <a:latin typeface="Arial" charset="0"/>
              <a:ea typeface="Times New Roman" pitchFamily="18" charset="0"/>
              <a:cs typeface="Arial" charset="0"/>
            </a:endParaRPr>
          </a:p>
        </p:txBody>
      </p:sp>
      <p:sp>
        <p:nvSpPr>
          <p:cNvPr id="24660" name="Rectangle 3"/>
          <p:cNvSpPr>
            <a:spLocks noChangeArrowheads="1"/>
          </p:cNvSpPr>
          <p:nvPr/>
        </p:nvSpPr>
        <p:spPr bwMode="auto">
          <a:xfrm>
            <a:off x="857250" y="4051300"/>
            <a:ext cx="3336925" cy="178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AU" sz="1100">
                <a:latin typeface="Calibri" pitchFamily="34" charset="0"/>
                <a:ea typeface="Times New Roman" pitchFamily="18" charset="0"/>
                <a:cs typeface="Arial" charset="0"/>
              </a:rPr>
              <a:t>Yeni küme merkezlerini hesaplayalım:</a:t>
            </a:r>
            <a:endParaRPr lang="tr-TR" sz="900">
              <a:latin typeface="Arial" charset="0"/>
              <a:ea typeface="Times New Roman" pitchFamily="18" charset="0"/>
              <a:cs typeface="Arial" charset="0"/>
            </a:endParaRPr>
          </a:p>
          <a:p>
            <a:pPr eaLnBrk="0" hangingPunct="0"/>
            <a:r>
              <a:rPr lang="en-AU" sz="1100">
                <a:latin typeface="Calibri" pitchFamily="34" charset="0"/>
                <a:ea typeface="Times New Roman" pitchFamily="18" charset="0"/>
                <a:cs typeface="Arial" charset="0"/>
              </a:rPr>
              <a:t>1.küme için  A1(2, 10).</a:t>
            </a:r>
            <a:endParaRPr lang="tr-TR" sz="900">
              <a:latin typeface="Arial" charset="0"/>
              <a:ea typeface="Times New Roman" pitchFamily="18" charset="0"/>
              <a:cs typeface="Arial" charset="0"/>
            </a:endParaRPr>
          </a:p>
          <a:p>
            <a:pPr eaLnBrk="0" hangingPunct="0"/>
            <a:r>
              <a:rPr lang="en-AU" sz="1100">
                <a:latin typeface="Calibri" pitchFamily="34" charset="0"/>
                <a:ea typeface="Times New Roman" pitchFamily="18" charset="0"/>
                <a:cs typeface="Arial" charset="0"/>
              </a:rPr>
              <a:t>2.küme için  , ( (8+5+7+6+4)/5, (4+8+5+4+9)/5 ) = (6, 6)</a:t>
            </a:r>
            <a:endParaRPr lang="tr-TR" sz="900">
              <a:latin typeface="Arial" charset="0"/>
              <a:ea typeface="Times New Roman" pitchFamily="18" charset="0"/>
              <a:cs typeface="Arial" charset="0"/>
            </a:endParaRPr>
          </a:p>
          <a:p>
            <a:pPr eaLnBrk="0" hangingPunct="0"/>
            <a:r>
              <a:rPr lang="en-AU" sz="1100">
                <a:latin typeface="Calibri" pitchFamily="34" charset="0"/>
                <a:ea typeface="Times New Roman" pitchFamily="18" charset="0"/>
                <a:cs typeface="Arial" charset="0"/>
              </a:rPr>
              <a:t>3.küme için  , ( (2+1)/2, (5+2)/2 ) = (1.5, 3.5)</a:t>
            </a:r>
            <a:endParaRPr lang="tr-TR" sz="900">
              <a:latin typeface="Arial" charset="0"/>
              <a:ea typeface="Times New Roman" pitchFamily="18" charset="0"/>
              <a:cs typeface="Arial" charset="0"/>
            </a:endParaRPr>
          </a:p>
          <a:p>
            <a:pPr eaLnBrk="0" hangingPunct="0"/>
            <a:endParaRPr lang="tr-TR" sz="1100">
              <a:latin typeface="Calibri" pitchFamily="34" charset="0"/>
              <a:ea typeface="Times New Roman" pitchFamily="18" charset="0"/>
              <a:cs typeface="Arial" charset="0"/>
            </a:endParaRPr>
          </a:p>
          <a:p>
            <a:pPr eaLnBrk="0" hangingPunct="0"/>
            <a:r>
              <a:rPr lang="en-AU" sz="1100">
                <a:latin typeface="Calibri" pitchFamily="34" charset="0"/>
                <a:ea typeface="Times New Roman" pitchFamily="18" charset="0"/>
                <a:cs typeface="Arial" charset="0"/>
              </a:rPr>
              <a:t>Yeni kümeler:</a:t>
            </a:r>
            <a:endParaRPr lang="tr-TR" sz="900">
              <a:latin typeface="Arial" charset="0"/>
              <a:ea typeface="Times New Roman" pitchFamily="18" charset="0"/>
              <a:cs typeface="Arial" charset="0"/>
            </a:endParaRPr>
          </a:p>
          <a:p>
            <a:pPr eaLnBrk="0" hangingPunct="0"/>
            <a:r>
              <a:rPr lang="en-AU" sz="1100">
                <a:latin typeface="Calibri" pitchFamily="34" charset="0"/>
                <a:ea typeface="Times New Roman" pitchFamily="18" charset="0"/>
                <a:cs typeface="Arial" charset="0"/>
              </a:rPr>
              <a:t>1:{A1}</a:t>
            </a:r>
            <a:endParaRPr lang="tr-TR" sz="900">
              <a:latin typeface="Arial" charset="0"/>
              <a:ea typeface="Times New Roman" pitchFamily="18" charset="0"/>
              <a:cs typeface="Arial" charset="0"/>
            </a:endParaRPr>
          </a:p>
          <a:p>
            <a:pPr eaLnBrk="0" hangingPunct="0"/>
            <a:r>
              <a:rPr lang="en-AU" sz="1100">
                <a:latin typeface="Calibri" pitchFamily="34" charset="0"/>
                <a:ea typeface="Times New Roman" pitchFamily="18" charset="0"/>
                <a:cs typeface="Arial" charset="0"/>
              </a:rPr>
              <a:t>2:{A3,A4,A5,A6,A8}</a:t>
            </a:r>
            <a:endParaRPr lang="tr-TR" sz="900">
              <a:latin typeface="Arial" charset="0"/>
              <a:ea typeface="Times New Roman" pitchFamily="18" charset="0"/>
              <a:cs typeface="Arial" charset="0"/>
            </a:endParaRPr>
          </a:p>
          <a:p>
            <a:pPr eaLnBrk="0" hangingPunct="0"/>
            <a:r>
              <a:rPr lang="en-AU" sz="1100">
                <a:latin typeface="Calibri" pitchFamily="34" charset="0"/>
                <a:ea typeface="Times New Roman" pitchFamily="18" charset="0"/>
                <a:cs typeface="Arial" charset="0"/>
              </a:rPr>
              <a:t>3:{A2,A7}</a:t>
            </a:r>
            <a:endParaRPr lang="tr-TR" sz="900">
              <a:latin typeface="Arial" charset="0"/>
              <a:ea typeface="Times New Roman" pitchFamily="18" charset="0"/>
              <a:cs typeface="Arial" charset="0"/>
            </a:endParaRPr>
          </a:p>
          <a:p>
            <a:pPr eaLnBrk="0" hangingPunct="0"/>
            <a:r>
              <a:rPr lang="en-AU" sz="1100">
                <a:latin typeface="Calibri" pitchFamily="34" charset="0"/>
                <a:ea typeface="Times New Roman" pitchFamily="18" charset="0"/>
                <a:cs typeface="Arial" charset="0"/>
              </a:rPr>
              <a:t>Olarak elde edilmiştir. </a:t>
            </a:r>
            <a:endParaRPr lang="en-AU">
              <a:latin typeface="Arial" charset="0"/>
              <a:ea typeface="Times New Roman" pitchFamily="18" charset="0"/>
              <a:cs typeface="Arial" charset="0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Başlık"/>
          <p:cNvSpPr>
            <a:spLocks noGrp="1"/>
          </p:cNvSpPr>
          <p:nvPr>
            <p:ph type="title"/>
          </p:nvPr>
        </p:nvSpPr>
        <p:spPr>
          <a:xfrm>
            <a:off x="63500" y="71438"/>
            <a:ext cx="8183563" cy="28575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arrington" pitchFamily="82" charset="0"/>
              </a:rPr>
              <a:t>Veri Madenciliği </a:t>
            </a:r>
            <a:endParaRPr lang="tr-TR" sz="2400" b="0" dirty="0">
              <a:solidFill>
                <a:schemeClr val="tx1">
                  <a:lumMod val="95000"/>
                  <a:lumOff val="5000"/>
                </a:schemeClr>
              </a:solidFill>
              <a:latin typeface="Harrington" pitchFamily="82" charset="0"/>
              <a:cs typeface="Times New Roman" pitchFamily="18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857875" y="61913"/>
            <a:ext cx="30003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1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Harrington" pitchFamily="82" charset="0"/>
                <a:ea typeface="+mj-ea"/>
                <a:cs typeface="+mj-cs"/>
              </a:rPr>
              <a:t>Kümeleme Yöntemleri</a:t>
            </a:r>
          </a:p>
        </p:txBody>
      </p:sp>
      <p:sp>
        <p:nvSpPr>
          <p:cNvPr id="26627" name="Rectangle 1"/>
          <p:cNvSpPr>
            <a:spLocks noChangeArrowheads="1"/>
          </p:cNvSpPr>
          <p:nvPr/>
        </p:nvSpPr>
        <p:spPr bwMode="auto">
          <a:xfrm>
            <a:off x="642938" y="571500"/>
            <a:ext cx="248761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AU" sz="1600" b="1">
                <a:latin typeface="Arial" charset="0"/>
                <a:ea typeface="Times New Roman" pitchFamily="18" charset="0"/>
                <a:cs typeface="Arial" charset="0"/>
              </a:rPr>
              <a:t>Örnek Çalışma</a:t>
            </a:r>
            <a:r>
              <a:rPr lang="tr-TR" sz="1600" b="1">
                <a:latin typeface="Arial" charset="0"/>
                <a:ea typeface="Times New Roman" pitchFamily="18" charset="0"/>
                <a:cs typeface="Arial" charset="0"/>
              </a:rPr>
              <a:t>-Kmeans</a:t>
            </a:r>
          </a:p>
          <a:p>
            <a:endParaRPr lang="tr-TR" sz="1600">
              <a:latin typeface="Arial" charset="0"/>
              <a:ea typeface="Times New Roman" pitchFamily="18" charset="0"/>
              <a:cs typeface="Arial" charset="0"/>
            </a:endParaRPr>
          </a:p>
        </p:txBody>
      </p:sp>
      <p:sp>
        <p:nvSpPr>
          <p:cNvPr id="2662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AU" sz="1100">
                <a:latin typeface="Calibri" pitchFamily="34" charset="0"/>
                <a:ea typeface="Times New Roman" pitchFamily="18" charset="0"/>
                <a:cs typeface="Arial" charset="0"/>
              </a:rPr>
              <a:t>1.İterasyon</a:t>
            </a:r>
            <a:endParaRPr lang="en-AU">
              <a:latin typeface="Arial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26629" name="7 Resi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62138" y="1014413"/>
            <a:ext cx="5419725" cy="482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71500" y="714375"/>
            <a:ext cx="8183563" cy="320675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sz="2400" dirty="0" smtClean="0">
                <a:solidFill>
                  <a:schemeClr val="accent4">
                    <a:lumMod val="75000"/>
                  </a:schemeClr>
                </a:solidFill>
                <a:latin typeface="Batang" pitchFamily="18" charset="-127"/>
                <a:ea typeface="Batang" pitchFamily="18" charset="-127"/>
              </a:rPr>
              <a:t>Kaynaklar :</a:t>
            </a:r>
            <a:endParaRPr lang="tr-TR" sz="2400" dirty="0">
              <a:solidFill>
                <a:schemeClr val="accent4">
                  <a:lumMod val="75000"/>
                </a:schemeClr>
              </a:solidFill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tr-TR" smtClean="0">
                <a:solidFill>
                  <a:srgbClr val="938E99"/>
                </a:solidFill>
              </a:rPr>
              <a:t>Veri Madenciliği [ 10.hft  ]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DB60C5-83AE-4E61-9B73-3B9E1AEFDE03}" type="slidenum">
              <a:rPr lang="tr-TR"/>
              <a:pPr>
                <a:defRPr/>
              </a:pPr>
              <a:t>8</a:t>
            </a:fld>
            <a:endParaRPr lang="tr-TR"/>
          </a:p>
        </p:txBody>
      </p:sp>
      <p:pic>
        <p:nvPicPr>
          <p:cNvPr id="86018" name="Picture 2" descr="http://www.ozgurotomasyon.com/content_files/html/elektronik_veri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15140" y="3972495"/>
            <a:ext cx="1643074" cy="2223284"/>
          </a:xfrm>
          <a:prstGeom prst="roundRect">
            <a:avLst>
              <a:gd name="adj" fmla="val 9253"/>
            </a:avLst>
          </a:prstGeom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60419" name="2 İçerik Yer Tutucusu"/>
          <p:cNvSpPr>
            <a:spLocks/>
          </p:cNvSpPr>
          <p:nvPr/>
        </p:nvSpPr>
        <p:spPr bwMode="auto">
          <a:xfrm>
            <a:off x="503238" y="1571625"/>
            <a:ext cx="8183562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2880" tIns="91440"/>
          <a:lstStyle/>
          <a:p>
            <a:pPr marL="265113" indent="-265113">
              <a:spcBef>
                <a:spcPts val="250"/>
              </a:spcBef>
              <a:buClr>
                <a:srgbClr val="FFFF00"/>
              </a:buClr>
              <a:buSzPct val="80000"/>
              <a:buFont typeface="Wingdings 2" pitchFamily="18" charset="2"/>
              <a:buChar char=""/>
            </a:pPr>
            <a:r>
              <a:rPr lang="tr-TR" sz="1400">
                <a:latin typeface="Arial Narrow" pitchFamily="34" charset="0"/>
              </a:rPr>
              <a:t>Veri Madenciliği Yöntemleri, Yalçın Özkan 06’2008</a:t>
            </a:r>
          </a:p>
          <a:p>
            <a:pPr marL="265113" indent="-265113">
              <a:spcBef>
                <a:spcPts val="250"/>
              </a:spcBef>
              <a:buClr>
                <a:srgbClr val="FFFF00"/>
              </a:buClr>
              <a:buSzPct val="80000"/>
              <a:buFont typeface="Wingdings 2" pitchFamily="18" charset="2"/>
              <a:buChar char=""/>
            </a:pPr>
            <a:r>
              <a:rPr lang="tr-TR" sz="1400">
                <a:latin typeface="Arial Narrow" pitchFamily="34" charset="0"/>
              </a:rPr>
              <a:t>Veri Madenciliği ,Gökhan Silahtaroğlu 06’2008</a:t>
            </a:r>
          </a:p>
          <a:p>
            <a:pPr marL="265113" indent="-265113">
              <a:spcBef>
                <a:spcPts val="250"/>
              </a:spcBef>
              <a:buClr>
                <a:srgbClr val="FFFF00"/>
              </a:buClr>
              <a:buSzPct val="80000"/>
              <a:buFont typeface="Wingdings 2" pitchFamily="18" charset="2"/>
              <a:buChar char=""/>
            </a:pPr>
            <a:r>
              <a:rPr lang="tr-TR" sz="1400">
                <a:latin typeface="Arial Narrow" pitchFamily="34" charset="0"/>
              </a:rPr>
              <a:t>İstanbul Ticaret Üniversitesi Derğisi Veri Madenciliği Modeller Ve Uygulama Alanları (Serhat ÖZEKES)</a:t>
            </a:r>
          </a:p>
          <a:p>
            <a:pPr marL="265113" indent="-265113">
              <a:spcBef>
                <a:spcPts val="250"/>
              </a:spcBef>
              <a:buClr>
                <a:srgbClr val="FFFF00"/>
              </a:buClr>
              <a:buSzPct val="80000"/>
              <a:buFont typeface="Wingdings 2" pitchFamily="18" charset="2"/>
              <a:buNone/>
            </a:pPr>
            <a:endParaRPr lang="tr-TR" sz="1400">
              <a:latin typeface="Arial Narrow" pitchFamily="34" charset="0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60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60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örünüş">
  <a:themeElements>
    <a:clrScheme name="Güven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Görünüş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Kalabalık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>
    <a:spDef>
      <a:spPr>
        <a:solidFill>
          <a:srgbClr val="FFFF00">
            <a:alpha val="17000"/>
          </a:srgbClr>
        </a:solidFill>
        <a:ln>
          <a:solidFill>
            <a:srgbClr val="FF0000"/>
          </a:solidFill>
        </a:ln>
      </a:spPr>
      <a:bodyPr rtlCol="0" anchor="ctr"/>
      <a:lstStyle>
        <a:defPPr algn="ctr">
          <a:defRPr sz="1600" dirty="0" smtClean="0">
            <a:solidFill>
              <a:schemeClr val="accent6">
                <a:lumMod val="50000"/>
              </a:schemeClr>
            </a:solidFill>
            <a:latin typeface="Arial Narrow" pitchFamily="34" charset="0"/>
          </a:defRPr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  <a:lnDef>
      <a:spPr>
        <a:ln>
          <a:solidFill>
            <a:srgbClr val="0070C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5036</TotalTime>
  <Words>564</Words>
  <Application>Microsoft Office PowerPoint</Application>
  <PresentationFormat>Ekran Gösterisi (4:3)</PresentationFormat>
  <Paragraphs>207</Paragraphs>
  <Slides>8</Slides>
  <Notes>5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10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9" baseType="lpstr">
      <vt:lpstr>Batang</vt:lpstr>
      <vt:lpstr>Arial</vt:lpstr>
      <vt:lpstr>Arial Narrow</vt:lpstr>
      <vt:lpstr>Calibri</vt:lpstr>
      <vt:lpstr>Gisha</vt:lpstr>
      <vt:lpstr>Harrington</vt:lpstr>
      <vt:lpstr>Times New Roman</vt:lpstr>
      <vt:lpstr>Verdana</vt:lpstr>
      <vt:lpstr>Vivaldi</vt:lpstr>
      <vt:lpstr>Wingdings 2</vt:lpstr>
      <vt:lpstr>Görünüş</vt:lpstr>
      <vt:lpstr>PowerPoint Sunusu</vt:lpstr>
      <vt:lpstr>Veri Madenciliği </vt:lpstr>
      <vt:lpstr>Veri Madenciliği </vt:lpstr>
      <vt:lpstr>Veri Madenciliği </vt:lpstr>
      <vt:lpstr>Veri Madenciliği </vt:lpstr>
      <vt:lpstr>Veri Madenciliği </vt:lpstr>
      <vt:lpstr>Veri Madenciliği </vt:lpstr>
      <vt:lpstr>Kaynaklar :</vt:lpstr>
    </vt:vector>
  </TitlesOfParts>
  <Company>Office 2007 Corp. 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  Madenciliği</dc:title>
  <dc:creator>YYURTAY</dc:creator>
  <cp:lastModifiedBy>Toshiba</cp:lastModifiedBy>
  <cp:revision>242</cp:revision>
  <dcterms:created xsi:type="dcterms:W3CDTF">2009-02-03T08:32:31Z</dcterms:created>
  <dcterms:modified xsi:type="dcterms:W3CDTF">2016-04-28T16:48:08Z</dcterms:modified>
</cp:coreProperties>
</file>