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1"/>
  </p:sldMasterIdLst>
  <p:notesMasterIdLst>
    <p:notesMasterId r:id="rId23"/>
  </p:notesMasterIdLst>
  <p:handoutMasterIdLst>
    <p:handoutMasterId r:id="rId24"/>
  </p:handoutMasterIdLst>
  <p:sldIdLst>
    <p:sldId id="256" r:id="rId2"/>
    <p:sldId id="279" r:id="rId3"/>
    <p:sldId id="280" r:id="rId4"/>
    <p:sldId id="281" r:id="rId5"/>
    <p:sldId id="282" r:id="rId6"/>
    <p:sldId id="283" r:id="rId7"/>
    <p:sldId id="284" r:id="rId8"/>
    <p:sldId id="285" r:id="rId9"/>
    <p:sldId id="286" r:id="rId10"/>
    <p:sldId id="287" r:id="rId11"/>
    <p:sldId id="288" r:id="rId12"/>
    <p:sldId id="290" r:id="rId13"/>
    <p:sldId id="289" r:id="rId14"/>
    <p:sldId id="291" r:id="rId15"/>
    <p:sldId id="292" r:id="rId16"/>
    <p:sldId id="293" r:id="rId17"/>
    <p:sldId id="294" r:id="rId18"/>
    <p:sldId id="295" r:id="rId19"/>
    <p:sldId id="296" r:id="rId20"/>
    <p:sldId id="297" r:id="rId21"/>
    <p:sldId id="298" r:id="rId22"/>
  </p:sldIdLst>
  <p:sldSz cx="9144000" cy="6858000" type="screen4x3"/>
  <p:notesSz cx="6858000" cy="9144000"/>
  <p:defaultTextStyle>
    <a:defPPr>
      <a:defRPr lang="en-US"/>
    </a:defPPr>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1000" autoAdjust="0"/>
  </p:normalViewPr>
  <p:slideViewPr>
    <p:cSldViewPr>
      <p:cViewPr>
        <p:scale>
          <a:sx n="70" d="100"/>
          <a:sy n="70" d="100"/>
        </p:scale>
        <p:origin x="-97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66"/>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rtlCol="0"/>
          <a:lstStyle>
            <a:lvl1pPr algn="r">
              <a:defRPr sz="1200"/>
            </a:lvl1pPr>
          </a:lstStyle>
          <a:p>
            <a:fld id="{209DC4D6-251A-4E32-9F58-5EF63A864BC7}" type="datetimeFigureOut">
              <a:rPr lang="en-US" smtClean="0"/>
              <a:pPr/>
              <a:t>2/16/2011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lstStyle>
          <a:p>
            <a:fld id="{8457CA08-D0DF-4B92-803D-2F678DDCE25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FE1E7E57-1F10-4268-99D2-CEDBAC6DAB5A}" type="datetimeFigureOut">
              <a:rPr lang="en-US" smtClean="0"/>
              <a:pPr/>
              <a:t>2/16/2011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1D2386A3-2E31-4C9B-B0BE-45709ADB984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1D2386A3-2E31-4C9B-B0BE-45709ADB984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2D8D6A-A28A-4105-9795-490E0D008D91}" type="slidenum">
              <a:rPr lang="tr-TR"/>
              <a:pPr/>
              <a:t>21</a:t>
            </a:fld>
            <a:endParaRPr lang="tr-T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44E3DD-107C-4CCC-B29F-0C1EB57C1224}" type="slidenum">
              <a:rPr lang="tr-TR"/>
              <a:pPr/>
              <a:t>3</a:t>
            </a:fld>
            <a:endParaRPr lang="tr-TR"/>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DA436B-8556-4B98-A1FF-55A83BBA6FE0}" type="slidenum">
              <a:rPr lang="tr-TR"/>
              <a:pPr/>
              <a:t>14</a:t>
            </a:fld>
            <a:endParaRPr lang="tr-TR"/>
          </a:p>
        </p:txBody>
      </p:sp>
      <p:sp>
        <p:nvSpPr>
          <p:cNvPr id="5939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9395"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tr-TR"/>
              <a:t>Yazılım mühendisliği lisans programlarının, yazılım problemlerinin çözümüne etkisini yadsımamakla birlikte, bunun sadece bir başlangıç olduğu ve yeterli olmadığı da ifade edilmiştir. </a:t>
            </a:r>
            <a:r>
              <a:rPr lang="tr-TR" dirty="0"/>
              <a:t>Aynı çalışmada, yazılım mühendisleri için “Temel Bilginin” (</a:t>
            </a:r>
            <a:r>
              <a:rPr lang="tr-TR" i="1" dirty="0"/>
              <a:t>Body of </a:t>
            </a:r>
            <a:r>
              <a:rPr lang="tr-TR" i="1" dirty="0" err="1"/>
              <a:t>Knowledge</a:t>
            </a:r>
            <a:r>
              <a:rPr lang="tr-TR" i="1" dirty="0"/>
              <a:t>=</a:t>
            </a:r>
            <a:r>
              <a:rPr lang="tr-TR" i="1" dirty="0" err="1"/>
              <a:t>vucut</a:t>
            </a:r>
            <a:r>
              <a:rPr lang="tr-TR" i="1" dirty="0"/>
              <a:t> dili</a:t>
            </a:r>
            <a:r>
              <a:rPr lang="tr-TR" dirty="0"/>
              <a:t>) tanımlanmasının önemine dikkat çekilmektedir. Vurgulanan bir diğer nokta, eğitim süresince, mezunların yeni teknolojileri hızlı ve etkin bir şekilde öğrenebilmesi ve uygulayabilmesi için gerekli temellere </a:t>
            </a:r>
            <a:r>
              <a:rPr lang="tr-TR" dirty="0" err="1"/>
              <a:t>yoğunlaşılması</a:t>
            </a:r>
            <a:r>
              <a:rPr lang="tr-TR" dirty="0"/>
              <a:t> gerektiğidir.</a:t>
            </a:r>
          </a:p>
          <a:p>
            <a:r>
              <a:rPr lang="tr-TR" dirty="0"/>
              <a:t>Yazılım mühendisliğine yönelik eğitim programlarıyla bağlantılı olarak, öne çıkan bir diğer konu, akreditasyon konusudur. Diğer mühendislik dallarında olduğu gibi, yazılım mühendisliğinde de bir akreditasyon sisteminin oluşturulmasının hem eğitim programlarının niteliğini artırmaya hem de yazılım mühendisliği disiplininin olgunlaşmasına katkıda bulunacağı belirtilmiştir.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C66B0F-2D2E-45EE-9A52-9479B983C16C}" type="slidenum">
              <a:rPr lang="tr-TR"/>
              <a:pPr/>
              <a:t>15</a:t>
            </a:fld>
            <a:endParaRPr lang="tr-TR"/>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728746-85B9-41A1-AAB2-263588A1E83C}" type="slidenum">
              <a:rPr lang="tr-TR"/>
              <a:pPr/>
              <a:t>16</a:t>
            </a:fld>
            <a:endParaRPr lang="tr-TR"/>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044E7A-1596-4E2D-85EC-C68537A29F8E}" type="slidenum">
              <a:rPr lang="tr-TR"/>
              <a:pPr/>
              <a:t>17</a:t>
            </a:fld>
            <a:endParaRPr lang="tr-TR"/>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C73C77-1495-4D8E-88EF-BD55BD51C347}" type="slidenum">
              <a:rPr lang="tr-TR"/>
              <a:pPr/>
              <a:t>18</a:t>
            </a:fld>
            <a:endParaRPr lang="tr-TR"/>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AD3BA9-D408-4040-90FF-8C73D1220D25}" type="slidenum">
              <a:rPr lang="tr-TR"/>
              <a:pPr/>
              <a:t>19</a:t>
            </a:fld>
            <a:endParaRPr lang="tr-TR"/>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1E4C2D-A3AC-43A3-AAAB-A09573FE8C5E}" type="slidenum">
              <a:rPr lang="tr-TR"/>
              <a:pPr/>
              <a:t>20</a:t>
            </a:fld>
            <a:endParaRPr lang="tr-TR"/>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pPr eaLnBrk="1" hangingPunct="1"/>
            <a:r>
              <a:rPr lang="tr-TR" dirty="0" smtClean="0"/>
              <a:t>Yazılım mühendisliği lisans programlarının, yazılım problemlerinin çözümüne etkisini yadsımamakla birlikte, bunun sadece bir başlangıç olduğu ve yeterli olmadığı da ifade edilmiştir. Aynı çalışmada, yazılım mühendisleri için “Temel Bilginin” (</a:t>
            </a:r>
            <a:r>
              <a:rPr lang="tr-TR" i="1" dirty="0" smtClean="0"/>
              <a:t>Body of </a:t>
            </a:r>
            <a:r>
              <a:rPr lang="tr-TR" i="1" dirty="0" err="1" smtClean="0"/>
              <a:t>Knowledge</a:t>
            </a:r>
            <a:r>
              <a:rPr lang="tr-TR" i="1" dirty="0" smtClean="0"/>
              <a:t>=</a:t>
            </a:r>
            <a:r>
              <a:rPr lang="tr-TR" i="1" dirty="0" err="1" smtClean="0"/>
              <a:t>vucut</a:t>
            </a:r>
            <a:r>
              <a:rPr lang="tr-TR" i="1" dirty="0" smtClean="0"/>
              <a:t> dili</a:t>
            </a:r>
            <a:r>
              <a:rPr lang="tr-TR" dirty="0" smtClean="0"/>
              <a:t>) tanımlanmasının önemine dikkat çekilmektedir. Vurgulanan bir diğer nokta, eğitim süresince, mezunların yeni teknolojileri hızlı ve etkin bir şekilde öğrenebilmesi ve uygulayabilmesi için gerekli temellere </a:t>
            </a:r>
            <a:r>
              <a:rPr lang="tr-TR" dirty="0" err="1" smtClean="0"/>
              <a:t>yoğunlaşılması</a:t>
            </a:r>
            <a:r>
              <a:rPr lang="tr-TR" dirty="0" smtClean="0"/>
              <a:t> gerektiğidir.</a:t>
            </a:r>
          </a:p>
          <a:p>
            <a:pPr eaLnBrk="1" hangingPunct="1"/>
            <a:r>
              <a:rPr lang="tr-TR" dirty="0" smtClean="0"/>
              <a:t>Yazılım mühendisliğine yönelik eğitim programlarıyla bağlantılı olarak, öne çıkan bir diğer konu, akreditasyon konusudur. Diğer mühendislik dallarında olduğu gibi, yazılım mühendisliğinde de bir akreditasyon sisteminin oluşturulmasının hem eğitim programlarının niteliğini artırmaya hem de yazılım mühendisliği disiplininin olgunlaşmasına katkıda bulunacağı belirtilmiştir. </a:t>
            </a:r>
          </a:p>
          <a:p>
            <a:endParaRPr lang="tr-T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4" name="Title 13"/>
          <p:cNvSpPr>
            <a:spLocks noGrp="1"/>
          </p:cNvSpPr>
          <p:nvPr>
            <p:ph type="ctrTitle"/>
          </p:nvPr>
        </p:nvSpPr>
        <p:spPr>
          <a:xfrm>
            <a:off x="1435608" y="435936"/>
            <a:ext cx="7406640" cy="1472184"/>
          </a:xfrm>
        </p:spPr>
        <p:txBody>
          <a:bodyPr anchor="b"/>
          <a:lstStyle>
            <a:lvl1pPr algn="l">
              <a:defRPr/>
            </a:lvl1pPr>
            <a:extLst/>
          </a:lstStyle>
          <a:p>
            <a:r>
              <a:rPr lang="tr-TR" noProof="1" smtClean="0"/>
              <a:t>Asıl başlık stili için tıklatın</a:t>
            </a:r>
            <a:endParaRPr lang="en-US" dirty="0"/>
          </a:p>
        </p:txBody>
      </p:sp>
      <p:sp>
        <p:nvSpPr>
          <p:cNvPr id="22" name="Subtitle 21"/>
          <p:cNvSpPr>
            <a:spLocks noGrp="1"/>
          </p:cNvSpPr>
          <p:nvPr>
            <p:ph type="subTitle" idx="1"/>
          </p:nvPr>
        </p:nvSpPr>
        <p:spPr>
          <a:xfrm>
            <a:off x="1432560" y="1850064"/>
            <a:ext cx="7406640" cy="1752600"/>
          </a:xfrm>
        </p:spPr>
        <p:txBody>
          <a:bodyPr/>
          <a:lstStyle>
            <a:lvl1pPr marL="7315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tr-TR" noProof="1" smtClean="0"/>
              <a:t>Asıl alt başlık stilini düzenlemek için tıklatın</a:t>
            </a:r>
            <a:endParaRPr lang="en-US" dirty="0"/>
          </a:p>
        </p:txBody>
      </p:sp>
      <p:sp>
        <p:nvSpPr>
          <p:cNvPr id="7" name="Date Placeholder 6"/>
          <p:cNvSpPr>
            <a:spLocks noGrp="1"/>
          </p:cNvSpPr>
          <p:nvPr>
            <p:ph type="dt" sz="half" idx="10"/>
          </p:nvPr>
        </p:nvSpPr>
        <p:spPr/>
        <p:txBody>
          <a:bodyPr/>
          <a:lstStyle>
            <a:extLst/>
          </a:lstStyle>
          <a:p>
            <a:fld id="{F82B1B66-3525-43D7-A4B5-E3A67C1A1EBB}" type="datetime1">
              <a:rPr lang="en-US" smtClean="0"/>
              <a:pPr/>
              <a:t>2/16/2011</a:t>
            </a:fld>
            <a:endParaRPr lang="en-US"/>
          </a:p>
        </p:txBody>
      </p:sp>
      <p:sp>
        <p:nvSpPr>
          <p:cNvPr id="20" name="Footer Placeholder 19"/>
          <p:cNvSpPr>
            <a:spLocks noGrp="1"/>
          </p:cNvSpPr>
          <p:nvPr>
            <p:ph type="ftr" sz="quarter" idx="11"/>
          </p:nvPr>
        </p:nvSpPr>
        <p:spPr/>
        <p:txBody>
          <a:bodyPr/>
          <a:lstStyle>
            <a:extLst/>
          </a:lstStyle>
          <a:p>
            <a:r>
              <a:rPr lang="en-US" smtClean="0"/>
              <a:t>Yazılım Mühendisliği</a:t>
            </a:r>
            <a:endParaRPr lang="en-US"/>
          </a:p>
        </p:txBody>
      </p:sp>
      <p:sp>
        <p:nvSpPr>
          <p:cNvPr id="10" name="Slide Number Placeholder 9"/>
          <p:cNvSpPr>
            <a:spLocks noGrp="1"/>
          </p:cNvSpPr>
          <p:nvPr>
            <p:ph type="sldNum" sz="quarter" idx="12"/>
          </p:nvPr>
        </p:nvSpPr>
        <p:spPr/>
        <p:txBody>
          <a:bodyPr/>
          <a:lstStyle>
            <a:extLst/>
          </a:lstStyle>
          <a:p>
            <a:fld id="{E5C7EF4D-DD50-400C-9F04-EB20CB99416E}" type="slidenum">
              <a:rPr lang="en-US" sz="2800" smtClean="0">
                <a:solidFill>
                  <a:schemeClr val="tx2"/>
                </a:solidFill>
              </a:rPr>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50000" t="50000" r="100000" b="1250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extLst/>
          </a:lstStyle>
          <a:p>
            <a:fld id="{904F40E6-27AF-41C0-9FB2-5F67FF141ABB}" type="datetime1">
              <a:rPr lang="en-US" smtClean="0"/>
              <a:pPr/>
              <a:t>2/16/2011</a:t>
            </a:fld>
            <a:endParaRPr lang="en-US"/>
          </a:p>
        </p:txBody>
      </p:sp>
      <p:sp>
        <p:nvSpPr>
          <p:cNvPr id="5" name="Footer Placeholder 4"/>
          <p:cNvSpPr>
            <a:spLocks noGrp="1"/>
          </p:cNvSpPr>
          <p:nvPr>
            <p:ph type="ftr" sz="quarter" idx="11"/>
          </p:nvPr>
        </p:nvSpPr>
        <p:spPr/>
        <p:txBody>
          <a:bodyPr/>
          <a:lstStyle>
            <a:extLst/>
          </a:lstStyle>
          <a:p>
            <a:r>
              <a:rPr lang="en-US" smtClean="0"/>
              <a:t>Yazılım Mühendisliği</a:t>
            </a:r>
            <a:endParaRPr lang="en-US"/>
          </a:p>
        </p:txBody>
      </p:sp>
      <p:sp>
        <p:nvSpPr>
          <p:cNvPr id="6" name="Slide Number Placeholder 5"/>
          <p:cNvSpPr>
            <a:spLocks noGrp="1"/>
          </p:cNvSpPr>
          <p:nvPr>
            <p:ph type="sldNum" sz="quarter" idx="12"/>
          </p:nvPr>
        </p:nvSpPr>
        <p:spPr/>
        <p:txBody>
          <a:bodyPr/>
          <a:lstStyle>
            <a:extLst/>
          </a:lstStyle>
          <a:p>
            <a:fld id="{E5C7EF4D-DD50-400C-9F04-EB20CB99416E}" type="slidenum">
              <a:rPr lang="en-US" sz="28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tr-TR" smtClean="0"/>
              <a:t>Asıl başlık stili için tıklatın</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extLst/>
          </a:lstStyle>
          <a:p>
            <a:fld id="{7F5472BE-A309-4169-A8F3-684961E41890}" type="datetime1">
              <a:rPr lang="en-US" smtClean="0"/>
              <a:pPr/>
              <a:t>2/16/2011</a:t>
            </a:fld>
            <a:endParaRPr lang="en-US"/>
          </a:p>
        </p:txBody>
      </p:sp>
      <p:sp>
        <p:nvSpPr>
          <p:cNvPr id="5" name="Footer Placeholder 4"/>
          <p:cNvSpPr>
            <a:spLocks noGrp="1"/>
          </p:cNvSpPr>
          <p:nvPr>
            <p:ph type="ftr" sz="quarter" idx="11"/>
          </p:nvPr>
        </p:nvSpPr>
        <p:spPr/>
        <p:txBody>
          <a:bodyPr/>
          <a:lstStyle>
            <a:extLst/>
          </a:lstStyle>
          <a:p>
            <a:r>
              <a:rPr lang="en-US" smtClean="0"/>
              <a:t>Yazılım Mühendisliği</a:t>
            </a:r>
            <a:endParaRPr lang="en-US"/>
          </a:p>
        </p:txBody>
      </p:sp>
      <p:sp>
        <p:nvSpPr>
          <p:cNvPr id="6" name="Slide Number Placeholder 5"/>
          <p:cNvSpPr>
            <a:spLocks noGrp="1"/>
          </p:cNvSpPr>
          <p:nvPr>
            <p:ph type="sldNum" sz="quarter" idx="12"/>
          </p:nvPr>
        </p:nvSpPr>
        <p:spPr/>
        <p:txBody>
          <a:bodyPr/>
          <a:lstStyle>
            <a:extLst/>
          </a:lstStyle>
          <a:p>
            <a:fld id="{E5C7EF4D-DD50-400C-9F04-EB20CB99416E}" type="slidenum">
              <a:rPr lang="en-US" sz="2800" smtClean="0">
                <a:solidFill>
                  <a:schemeClr val="tx2"/>
                </a:solidFill>
              </a: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tr-TR" smtClean="0"/>
              <a:t>Asıl başlık stili için tıklatın</a:t>
            </a:r>
            <a:endParaRPr lang="en-US"/>
          </a:p>
        </p:txBody>
      </p:sp>
      <p:sp>
        <p:nvSpPr>
          <p:cNvPr id="3" name="Content Placeholder 2"/>
          <p:cNvSpPr>
            <a:spLocks noGrp="1"/>
          </p:cNvSpPr>
          <p:nvPr>
            <p:ph idx="1"/>
          </p:nvPr>
        </p:nvSpPr>
        <p:spPr/>
        <p:txBody>
          <a:bodyPr/>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extLst/>
          </a:lstStyle>
          <a:p>
            <a:fld id="{1141633B-912D-4700-B637-3EDED84E6253}" type="datetime1">
              <a:rPr lang="en-US" smtClean="0"/>
              <a:pPr/>
              <a:t>2/16/2011</a:t>
            </a:fld>
            <a:endParaRPr lang="en-US"/>
          </a:p>
        </p:txBody>
      </p:sp>
      <p:sp>
        <p:nvSpPr>
          <p:cNvPr id="5" name="Footer Placeholder 4"/>
          <p:cNvSpPr>
            <a:spLocks noGrp="1"/>
          </p:cNvSpPr>
          <p:nvPr>
            <p:ph type="ftr" sz="quarter" idx="11"/>
          </p:nvPr>
        </p:nvSpPr>
        <p:spPr/>
        <p:txBody>
          <a:bodyPr/>
          <a:lstStyle>
            <a:extLst/>
          </a:lstStyle>
          <a:p>
            <a:r>
              <a:rPr lang="en-US" smtClean="0"/>
              <a:t>Yazılım Mühendisliği</a:t>
            </a:r>
            <a:endParaRPr lang="en-US"/>
          </a:p>
        </p:txBody>
      </p:sp>
      <p:sp>
        <p:nvSpPr>
          <p:cNvPr id="6" name="Slide Number Placeholder 5"/>
          <p:cNvSpPr>
            <a:spLocks noGrp="1"/>
          </p:cNvSpPr>
          <p:nvPr>
            <p:ph type="sldNum" sz="quarter" idx="12"/>
          </p:nvPr>
        </p:nvSpPr>
        <p:spPr/>
        <p:txBody>
          <a:bodyPr/>
          <a:lstStyle>
            <a:extLst/>
          </a:lstStyle>
          <a:p>
            <a:fld id="{E5C7EF4D-DD50-400C-9F04-EB20CB99416E}" type="slidenum">
              <a:rPr lang="en-US" sz="2800" smtClean="0">
                <a:solidFill>
                  <a:schemeClr val="tx2"/>
                </a:solidFill>
              </a: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tr-TR" smtClean="0"/>
              <a:t>Asıl başlık stili için tıklatın</a:t>
            </a:r>
            <a:endParaRPr lang="en-US" dirty="0"/>
          </a:p>
        </p:txBody>
      </p:sp>
      <p:sp>
        <p:nvSpPr>
          <p:cNvPr id="3" name="Text Placeholder 2"/>
          <p:cNvSpPr>
            <a:spLocks noGrp="1"/>
          </p:cNvSpPr>
          <p:nvPr>
            <p:ph type="body" idx="1"/>
          </p:nvPr>
        </p:nvSpPr>
        <p:spPr>
          <a:xfrm>
            <a:off x="2578392" y="1100138"/>
            <a:ext cx="6400800" cy="1509712"/>
          </a:xfrm>
        </p:spPr>
        <p:txBody>
          <a:bodyPr anchor="b"/>
          <a:lstStyle>
            <a:lvl1pPr marL="27432"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extLst/>
          </a:lstStyle>
          <a:p>
            <a:fld id="{395A76B7-E65D-4A80-935E-C34DA20A2181}" type="datetime1">
              <a:rPr lang="en-US" smtClean="0"/>
              <a:pPr/>
              <a:t>2/16/2011</a:t>
            </a:fld>
            <a:endParaRPr lang="en-US"/>
          </a:p>
        </p:txBody>
      </p:sp>
      <p:sp>
        <p:nvSpPr>
          <p:cNvPr id="5" name="Footer Placeholder 4"/>
          <p:cNvSpPr>
            <a:spLocks noGrp="1"/>
          </p:cNvSpPr>
          <p:nvPr>
            <p:ph type="ftr" sz="quarter" idx="11"/>
          </p:nvPr>
        </p:nvSpPr>
        <p:spPr/>
        <p:txBody>
          <a:bodyPr/>
          <a:lstStyle>
            <a:extLst/>
          </a:lstStyle>
          <a:p>
            <a:r>
              <a:rPr lang="en-US" smtClean="0"/>
              <a:t>Yazılım Mühendisliği</a:t>
            </a:r>
            <a:endParaRPr lang="en-US"/>
          </a:p>
        </p:txBody>
      </p:sp>
      <p:sp>
        <p:nvSpPr>
          <p:cNvPr id="6" name="Slide Number Placeholder 5"/>
          <p:cNvSpPr>
            <a:spLocks noGrp="1"/>
          </p:cNvSpPr>
          <p:nvPr>
            <p:ph type="sldNum" sz="quarter" idx="12"/>
          </p:nvPr>
        </p:nvSpPr>
        <p:spPr/>
        <p:txBody>
          <a:bodyPr/>
          <a:lstStyle>
            <a:extLst/>
          </a:lstStyle>
          <a:p>
            <a:fld id="{A86442B7-F7A6-44F5-A940-BF91B5A1AE3C}"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50000" t="50000" r="100000" b="1250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İki İçerik">
    <p:spTree>
      <p:nvGrpSpPr>
        <p:cNvPr id="1" name=""/>
        <p:cNvGrpSpPr/>
        <p:nvPr/>
      </p:nvGrpSpPr>
      <p:grpSpPr>
        <a:xfrm>
          <a:off x="0" y="0"/>
          <a:ext cx="0" cy="0"/>
          <a:chOff x="0" y="0"/>
          <a:chExt cx="0" cy="0"/>
        </a:xfrm>
      </p:grpSpPr>
      <p:sp>
        <p:nvSpPr>
          <p:cNvPr id="9" name="Pie 8"/>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Oval 9"/>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85000" t="100000" r="1000000" b="30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Rectangle 11"/>
          <p:cNvSpPr/>
          <p:nvPr/>
        </p:nvSpPr>
        <p:spPr>
          <a:xfrm>
            <a:off x="1033974" y="-54"/>
            <a:ext cx="8131127"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1435608" y="274320"/>
            <a:ext cx="7498080" cy="1143000"/>
          </a:xfrm>
        </p:spPr>
        <p:txBody>
          <a:bodyPr/>
          <a:lstStyle>
            <a:extLst/>
          </a:lstStyle>
          <a:p>
            <a:r>
              <a:rPr lang="tr-TR" smtClean="0"/>
              <a:t>Asıl başlık stili için tıklatın</a:t>
            </a:r>
            <a:endParaRPr lang="en-US" dirty="0"/>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extLst/>
          </a:lstStyle>
          <a:p>
            <a:fld id="{77949E83-AD2B-46B2-AAF3-7F52A63385B2}" type="datetime1">
              <a:rPr lang="en-US" smtClean="0"/>
              <a:pPr/>
              <a:t>2/16/2011</a:t>
            </a:fld>
            <a:endParaRPr lang="en-US"/>
          </a:p>
        </p:txBody>
      </p:sp>
      <p:sp>
        <p:nvSpPr>
          <p:cNvPr id="6" name="Footer Placeholder 5"/>
          <p:cNvSpPr>
            <a:spLocks noGrp="1"/>
          </p:cNvSpPr>
          <p:nvPr>
            <p:ph type="ftr" sz="quarter" idx="11"/>
          </p:nvPr>
        </p:nvSpPr>
        <p:spPr/>
        <p:txBody>
          <a:bodyPr/>
          <a:lstStyle>
            <a:extLst/>
          </a:lstStyle>
          <a:p>
            <a:r>
              <a:rPr lang="en-US" smtClean="0"/>
              <a:t>Yazılım Mühendisliği</a:t>
            </a:r>
            <a:endParaRPr lang="en-US"/>
          </a:p>
        </p:txBody>
      </p:sp>
      <p:sp>
        <p:nvSpPr>
          <p:cNvPr id="7" name="Slide Number Placeholder 6"/>
          <p:cNvSpPr>
            <a:spLocks noGrp="1"/>
          </p:cNvSpPr>
          <p:nvPr>
            <p:ph type="sldNum" sz="quarter" idx="12"/>
          </p:nvPr>
        </p:nvSpPr>
        <p:spPr/>
        <p:txBody>
          <a:bodyPr/>
          <a:lstStyle>
            <a:extLst/>
          </a:lstStyle>
          <a:p>
            <a:fld id="{A86442B7-F7A6-44F5-A940-BF91B5A1AE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lang="tr-TR" smtClean="0"/>
              <a:t>Asıl başlık stili için tıklatın</a:t>
            </a:r>
            <a:endParaRPr lang="en-US" dirty="0"/>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283464"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smtClean="0"/>
              <a:t>Asıl metin stillerini düzenlemek için tıklatın</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283464"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smtClean="0"/>
              <a:t>Asıl metin stillerini düzenlemek için tıklatın</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extLst/>
          </a:lstStyle>
          <a:p>
            <a:fld id="{BDB0B614-DEDC-4BC8-8679-FECB92C1609B}" type="datetime1">
              <a:rPr lang="en-US" smtClean="0"/>
              <a:pPr/>
              <a:t>2/16/2011</a:t>
            </a:fld>
            <a:endParaRPr lang="en-US"/>
          </a:p>
        </p:txBody>
      </p:sp>
      <p:sp>
        <p:nvSpPr>
          <p:cNvPr id="8" name="Footer Placeholder 7"/>
          <p:cNvSpPr>
            <a:spLocks noGrp="1"/>
          </p:cNvSpPr>
          <p:nvPr>
            <p:ph type="ftr" sz="quarter" idx="11"/>
          </p:nvPr>
        </p:nvSpPr>
        <p:spPr/>
        <p:txBody>
          <a:bodyPr/>
          <a:lstStyle>
            <a:extLst/>
          </a:lstStyle>
          <a:p>
            <a:r>
              <a:rPr lang="en-US" smtClean="0"/>
              <a:t>Yazılım Mühendisliği</a:t>
            </a:r>
            <a:endParaRPr lang="en-US"/>
          </a:p>
        </p:txBody>
      </p:sp>
      <p:sp>
        <p:nvSpPr>
          <p:cNvPr id="9" name="Slide Number Placeholder 8"/>
          <p:cNvSpPr>
            <a:spLocks noGrp="1"/>
          </p:cNvSpPr>
          <p:nvPr>
            <p:ph type="sldNum" sz="quarter" idx="12"/>
          </p:nvPr>
        </p:nvSpPr>
        <p:spPr/>
        <p:txBody>
          <a:bodyPr/>
          <a:lstStyle>
            <a:extLst/>
          </a:lstStyle>
          <a:p>
            <a:fld id="{A86442B7-F7A6-44F5-A940-BF91B5A1AE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extLst/>
          </a:lstStyle>
          <a:p>
            <a:fld id="{A5C0BBE5-65C1-403A-AA2A-9EB646752F31}" type="datetime1">
              <a:rPr lang="en-US" smtClean="0"/>
              <a:pPr/>
              <a:t>2/16/2011</a:t>
            </a:fld>
            <a:endParaRPr lang="en-US"/>
          </a:p>
        </p:txBody>
      </p:sp>
      <p:sp>
        <p:nvSpPr>
          <p:cNvPr id="4" name="Footer Placeholder 3"/>
          <p:cNvSpPr>
            <a:spLocks noGrp="1"/>
          </p:cNvSpPr>
          <p:nvPr>
            <p:ph type="ftr" sz="quarter" idx="11"/>
          </p:nvPr>
        </p:nvSpPr>
        <p:spPr/>
        <p:txBody>
          <a:bodyPr/>
          <a:lstStyle>
            <a:extLst/>
          </a:lstStyle>
          <a:p>
            <a:r>
              <a:rPr lang="en-US" smtClean="0"/>
              <a:t>Yazılım Mühendisliği</a:t>
            </a:r>
            <a:endParaRPr lang="en-US"/>
          </a:p>
        </p:txBody>
      </p:sp>
      <p:sp>
        <p:nvSpPr>
          <p:cNvPr id="5" name="Slide Number Placeholder 4"/>
          <p:cNvSpPr>
            <a:spLocks noGrp="1"/>
          </p:cNvSpPr>
          <p:nvPr>
            <p:ph type="sldNum" sz="quarter" idx="12"/>
          </p:nvPr>
        </p:nvSpPr>
        <p:spPr/>
        <p:txBody>
          <a:bodyPr/>
          <a:lstStyle>
            <a:extLst/>
          </a:lstStyle>
          <a:p>
            <a:fld id="{A86442B7-F7A6-44F5-A940-BF91B5A1AE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Date Placeholder 1"/>
          <p:cNvSpPr>
            <a:spLocks noGrp="1"/>
          </p:cNvSpPr>
          <p:nvPr>
            <p:ph type="dt" sz="half" idx="10"/>
          </p:nvPr>
        </p:nvSpPr>
        <p:spPr/>
        <p:txBody>
          <a:bodyPr/>
          <a:lstStyle>
            <a:extLst/>
          </a:lstStyle>
          <a:p>
            <a:fld id="{81FC4D28-FA28-4D62-B484-DEC55A1785BB}" type="datetime1">
              <a:rPr lang="en-US" smtClean="0"/>
              <a:pPr/>
              <a:t>2/16/2011</a:t>
            </a:fld>
            <a:endParaRPr lang="en-US"/>
          </a:p>
        </p:txBody>
      </p:sp>
      <p:sp>
        <p:nvSpPr>
          <p:cNvPr id="3" name="Footer Placeholder 2"/>
          <p:cNvSpPr>
            <a:spLocks noGrp="1"/>
          </p:cNvSpPr>
          <p:nvPr>
            <p:ph type="ftr" sz="quarter" idx="11"/>
          </p:nvPr>
        </p:nvSpPr>
        <p:spPr/>
        <p:txBody>
          <a:bodyPr/>
          <a:lstStyle>
            <a:extLst/>
          </a:lstStyle>
          <a:p>
            <a:r>
              <a:rPr lang="en-US" smtClean="0"/>
              <a:t>Yazılım Mühendisliği</a:t>
            </a:r>
            <a:endParaRPr lang="en-US"/>
          </a:p>
        </p:txBody>
      </p:sp>
      <p:sp>
        <p:nvSpPr>
          <p:cNvPr id="4" name="Slide Number Placeholder 3"/>
          <p:cNvSpPr>
            <a:spLocks noGrp="1"/>
          </p:cNvSpPr>
          <p:nvPr>
            <p:ph type="sldNum" sz="quarter" idx="12"/>
          </p:nvPr>
        </p:nvSpPr>
        <p:spPr/>
        <p:txBody>
          <a:bodyPr/>
          <a:lstStyle>
            <a:extLst/>
          </a:lstStyle>
          <a:p>
            <a:fld id="{A86442B7-F7A6-44F5-A940-BF91B5A1AE3C}"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810000" cy="1162050"/>
          </a:xfrm>
          <a:ln>
            <a:noFill/>
          </a:ln>
        </p:spPr>
        <p:txBody>
          <a:bodyPr anchor="b"/>
          <a:lstStyle>
            <a:lvl1pPr algn="l">
              <a:lnSpc>
                <a:spcPts val="2000"/>
              </a:lnSpc>
              <a:buNone/>
              <a:defRPr sz="2200" b="1" cap="all" baseline="0"/>
            </a:lvl1pPr>
            <a:extLst/>
          </a:lstStyle>
          <a:p>
            <a:r>
              <a:rPr lang="tr-TR" smtClean="0"/>
              <a:t>Asıl başlık stili için tıklatın</a:t>
            </a:r>
            <a:endParaRPr lang="en-US" dirty="0"/>
          </a:p>
        </p:txBody>
      </p:sp>
      <p:sp>
        <p:nvSpPr>
          <p:cNvPr id="3" name="Text Placeholder 2"/>
          <p:cNvSpPr>
            <a:spLocks noGrp="1"/>
          </p:cNvSpPr>
          <p:nvPr>
            <p:ph type="body" idx="2"/>
          </p:nvPr>
        </p:nvSpPr>
        <p:spPr>
          <a:xfrm>
            <a:off x="457200" y="1435100"/>
            <a:ext cx="3810000" cy="698500"/>
          </a:xfrm>
        </p:spPr>
        <p:txBody>
          <a:bodyPr/>
          <a:lstStyle>
            <a:lvl1pPr marL="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tr-TR" smtClean="0"/>
              <a:t>Asıl metin stillerini düzenlemek için tıklatın</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extLst/>
          </a:lstStyle>
          <a:p>
            <a:fld id="{7BB1248A-E950-4371-A789-571E4537D11A}" type="datetime1">
              <a:rPr lang="en-US" smtClean="0"/>
              <a:pPr/>
              <a:t>2/16/2011</a:t>
            </a:fld>
            <a:endParaRPr lang="en-US"/>
          </a:p>
        </p:txBody>
      </p:sp>
      <p:sp>
        <p:nvSpPr>
          <p:cNvPr id="6" name="Footer Placeholder 5"/>
          <p:cNvSpPr>
            <a:spLocks noGrp="1"/>
          </p:cNvSpPr>
          <p:nvPr>
            <p:ph type="ftr" sz="quarter" idx="11"/>
          </p:nvPr>
        </p:nvSpPr>
        <p:spPr/>
        <p:txBody>
          <a:bodyPr/>
          <a:lstStyle>
            <a:extLst/>
          </a:lstStyle>
          <a:p>
            <a:r>
              <a:rPr lang="en-US" smtClean="0"/>
              <a:t>Yazılım Mühendisliği</a:t>
            </a:r>
            <a:endParaRPr lang="en-US"/>
          </a:p>
        </p:txBody>
      </p:sp>
      <p:sp>
        <p:nvSpPr>
          <p:cNvPr id="7" name="Slide Number Placeholder 6"/>
          <p:cNvSpPr>
            <a:spLocks noGrp="1"/>
          </p:cNvSpPr>
          <p:nvPr>
            <p:ph type="sldNum" sz="quarter" idx="12"/>
          </p:nvPr>
        </p:nvSpPr>
        <p:spPr/>
        <p:txBody>
          <a:bodyPr/>
          <a:lstStyle>
            <a:extLst/>
          </a:lstStyle>
          <a:p>
            <a:fld id="{A86442B7-F7A6-44F5-A940-BF91B5A1AE3C}" type="slidenum">
              <a:rPr lang="en-US" smtClean="0">
                <a:solidFill>
                  <a:srgbClr val="FFFFFF"/>
                </a:solidFill>
              </a: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tr-TR" smtClean="0"/>
              <a:t>Asıl başlık stili için tıklatın</a:t>
            </a:r>
            <a:endParaRPr lang="en-US" dirty="0"/>
          </a:p>
        </p:txBody>
      </p:sp>
      <p:sp>
        <p:nvSpPr>
          <p:cNvPr id="5" name="Date Placeholder 4"/>
          <p:cNvSpPr>
            <a:spLocks noGrp="1"/>
          </p:cNvSpPr>
          <p:nvPr>
            <p:ph type="dt" sz="half" idx="10"/>
          </p:nvPr>
        </p:nvSpPr>
        <p:spPr/>
        <p:txBody>
          <a:bodyPr/>
          <a:lstStyle>
            <a:extLst/>
          </a:lstStyle>
          <a:p>
            <a:fld id="{4F452582-FE55-4536-BBF4-FC5F5EA96ABB}" type="datetime1">
              <a:rPr lang="en-US" smtClean="0"/>
              <a:pPr/>
              <a:t>2/16/2011</a:t>
            </a:fld>
            <a:endParaRPr lang="en-US"/>
          </a:p>
        </p:txBody>
      </p:sp>
      <p:sp>
        <p:nvSpPr>
          <p:cNvPr id="6" name="Footer Placeholder 5"/>
          <p:cNvSpPr>
            <a:spLocks noGrp="1"/>
          </p:cNvSpPr>
          <p:nvPr>
            <p:ph type="ftr" sz="quarter" idx="11"/>
          </p:nvPr>
        </p:nvSpPr>
        <p:spPr/>
        <p:txBody>
          <a:bodyPr/>
          <a:lstStyle>
            <a:extLst/>
          </a:lstStyle>
          <a:p>
            <a:r>
              <a:rPr lang="en-US" smtClean="0"/>
              <a:t>Yazılım Mühendisliği</a:t>
            </a:r>
            <a:endParaRPr lang="en-US"/>
          </a:p>
        </p:txBody>
      </p:sp>
      <p:sp>
        <p:nvSpPr>
          <p:cNvPr id="7" name="Slide Number Placeholder 6"/>
          <p:cNvSpPr>
            <a:spLocks noGrp="1"/>
          </p:cNvSpPr>
          <p:nvPr>
            <p:ph type="sldNum" sz="quarter" idx="12"/>
          </p:nvPr>
        </p:nvSpPr>
        <p:spPr/>
        <p:txBody>
          <a:bodyPr/>
          <a:lstStyle>
            <a:extLst/>
          </a:lstStyle>
          <a:p>
            <a:fld id="{A86442B7-F7A6-44F5-A940-BF91B5A1AE3C}" type="slidenum">
              <a:rPr lang="en-US" smtClean="0">
                <a:solidFill>
                  <a:srgbClr val="FFFFFF"/>
                </a:solidFill>
              </a:rPr>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0">
            <a:bevelT w="25400" h="19050"/>
            <a:contourClr>
              <a:srgbClr val="969696"/>
            </a:contourClr>
          </a:sp3d>
        </p:spPr>
        <p:txBody>
          <a:bodyPr lIns="91440" tIns="274320" rtlCol="0" anchor="t">
            <a:normAutofit/>
          </a:bodyPr>
          <a:lstStyle>
            <a:extLst/>
          </a:lstStyle>
          <a:p>
            <a:pPr marL="0" indent="-283464" algn="l" rtl="0" latinLnBrk="0">
              <a:lnSpc>
                <a:spcPts val="3000"/>
              </a:lnSpc>
              <a:spcBef>
                <a:spcPts val="600"/>
              </a:spcBef>
              <a:buClr>
                <a:schemeClr val="accent1"/>
              </a:buClr>
              <a:buSzPct val="80000"/>
              <a:buFont typeface="Wingdings 2"/>
              <a:buNone/>
            </a:pPr>
            <a:endParaRPr lang="en-US" sz="3200" kern="1200">
              <a:solidFill>
                <a:schemeClr val="tx1"/>
              </a:solidFill>
              <a:latin typeface="+mn-lt"/>
              <a:ea typeface="+mn-ea"/>
              <a:cs typeface="+mn-cs"/>
            </a:endParaRPr>
          </a:p>
        </p:txBody>
      </p:sp>
      <p:sp>
        <p:nvSpPr>
          <p:cNvPr id="3" name="Shap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a:r>
              <a:rPr lang="tr-TR" smtClean="0"/>
              <a:t>Resim eklemek için simgeyi tıklatın</a:t>
            </a:r>
            <a:endParaRPr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4" name="Text Placeholder 3"/>
          <p:cNvSpPr>
            <a:spLocks noGrp="1"/>
          </p:cNvSpPr>
          <p:nvPr>
            <p:ph type="body" sz="half" idx="2"/>
          </p:nvPr>
        </p:nvSpPr>
        <p:spPr>
          <a:xfrm>
            <a:off x="838200" y="4800600"/>
            <a:ext cx="4419600" cy="762000"/>
          </a:xfrm>
        </p:spPr>
        <p:txBody>
          <a:bodyP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tr-TR" smtClean="0"/>
              <a:t>Asıl metin stillerini düzenlemek için tıklatın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85000" t="100000" r="1000000" b="30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lang="tr-TR" noProof="1" smtClean="0"/>
              <a:t>Asıl başlık stili için tıklatın</a:t>
            </a:r>
            <a:endParaRPr lang="en-US" dirty="0"/>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a:r>
              <a:rPr lang="tr-TR" noProof="1" smtClean="0"/>
              <a:t>Asıl metin stillerini düzenlemek için tıklatın</a:t>
            </a:r>
          </a:p>
          <a:p>
            <a:pPr lvl="1"/>
            <a:r>
              <a:rPr lang="tr-TR" noProof="1" smtClean="0"/>
              <a:t>İkinci düzey</a:t>
            </a:r>
          </a:p>
          <a:p>
            <a:pPr lvl="2"/>
            <a:r>
              <a:rPr lang="tr-TR" noProof="1" smtClean="0"/>
              <a:t>Üçüncü düzey</a:t>
            </a:r>
          </a:p>
          <a:p>
            <a:pPr lvl="3"/>
            <a:r>
              <a:rPr lang="tr-TR" noProof="1" smtClean="0"/>
              <a:t>Dördüncü düzey</a:t>
            </a:r>
          </a:p>
          <a:p>
            <a:pPr lvl="4"/>
            <a:r>
              <a:rPr lang="tr-TR" noProof="1" smtClean="0"/>
              <a:t>Beşinci düzey</a:t>
            </a:r>
            <a:endParaRPr lang="en-US" dirty="0"/>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a:defRPr sz="1200">
                <a:solidFill>
                  <a:schemeClr val="bg2">
                    <a:shade val="50000"/>
                    <a:satMod val="200000"/>
                  </a:schemeClr>
                </a:solidFill>
              </a:defRPr>
            </a:lvl1pPr>
            <a:extLst/>
          </a:lstStyle>
          <a:p>
            <a:pPr algn="r"/>
            <a:fld id="{0CFC2EE1-B9ED-4F09-80FA-7273CF73DF64}" type="datetime1">
              <a:rPr lang="en-US" smtClean="0"/>
              <a:pPr algn="r"/>
              <a:t>2/16/2011</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a:defRPr sz="1200">
                <a:solidFill>
                  <a:schemeClr val="bg2">
                    <a:shade val="50000"/>
                    <a:satMod val="200000"/>
                  </a:schemeClr>
                </a:solidFill>
                <a:effectLst/>
              </a:defRPr>
            </a:lvl1pPr>
            <a:extLst/>
          </a:lstStyle>
          <a:p>
            <a:r>
              <a:rPr lang="en-US" sz="1200" smtClean="0">
                <a:solidFill>
                  <a:schemeClr val="bg2">
                    <a:shade val="50000"/>
                  </a:schemeClr>
                </a:solidFill>
                <a:effectLst/>
              </a:rPr>
              <a:t>Yazılım Mühendisliği</a:t>
            </a:r>
            <a:endParaRPr lang="en-US" sz="120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a:defRPr sz="1200">
                <a:solidFill>
                  <a:schemeClr val="bg2">
                    <a:shade val="50000"/>
                    <a:satMod val="200000"/>
                  </a:schemeClr>
                </a:solidFill>
                <a:effectLst/>
              </a:defRPr>
            </a:lvl1pPr>
            <a:extLst/>
          </a:lstStyle>
          <a:p>
            <a:pPr algn="ctr"/>
            <a:fld id="{E5C7EF4D-DD50-400C-9F04-EB20CB99416E}" type="slidenum">
              <a:rPr lang="en-US" sz="2800" smtClean="0">
                <a:solidFill>
                  <a:schemeClr val="tx2"/>
                </a:solidFill>
              </a:rPr>
              <a:pPr algn="ctr"/>
              <a:t>‹#›</a:t>
            </a:fld>
            <a:endParaRPr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sldNum="0" hdr="0" ftr="0" dt="0"/>
  <p:txStyles>
    <p:titleStyle>
      <a:lvl1pPr algn="l" rtl="0" eaLnBrk="1" latinLnBrk="0" hangingPunct="1">
        <a:spcBef>
          <a:spcPct val="0"/>
        </a:spcBef>
        <a:buNone/>
        <a:defRPr sz="44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ts val="3000"/>
        </a:lnSpc>
        <a:spcBef>
          <a:spcPts val="600"/>
        </a:spcBef>
        <a:buClr>
          <a:schemeClr val="accent1"/>
        </a:buClr>
        <a:buSzPct val="80000"/>
        <a:buFont typeface="Wingdings 2"/>
        <a:buChar char=""/>
        <a:defRPr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1403648" y="1484784"/>
            <a:ext cx="6912768" cy="1472184"/>
          </a:xfrm>
        </p:spPr>
        <p:txBody>
          <a:bodyPr>
            <a:normAutofit fontScale="90000"/>
          </a:bodyPr>
          <a:lstStyle/>
          <a:p>
            <a:pPr algn="ctr"/>
            <a:r>
              <a:rPr lang="tr-TR" b="1" noProof="0" dirty="0" smtClean="0">
                <a:solidFill>
                  <a:schemeClr val="accent6">
                    <a:lumMod val="75000"/>
                  </a:schemeClr>
                </a:solidFill>
                <a:effectLst>
                  <a:outerShdw blurRad="38100" dist="38100" dir="2700000" algn="tl">
                    <a:srgbClr val="000000">
                      <a:alpha val="43137"/>
                    </a:srgbClr>
                  </a:outerShdw>
                </a:effectLst>
                <a:latin typeface="Segoe Script" pitchFamily="34" charset="0"/>
              </a:rPr>
              <a:t>Yazılım </a:t>
            </a:r>
            <a:br>
              <a:rPr lang="tr-TR" b="1" noProof="0" dirty="0" smtClean="0">
                <a:solidFill>
                  <a:schemeClr val="accent6">
                    <a:lumMod val="75000"/>
                  </a:schemeClr>
                </a:solidFill>
                <a:effectLst>
                  <a:outerShdw blurRad="38100" dist="38100" dir="2700000" algn="tl">
                    <a:srgbClr val="000000">
                      <a:alpha val="43137"/>
                    </a:srgbClr>
                  </a:outerShdw>
                </a:effectLst>
                <a:latin typeface="Segoe Script" pitchFamily="34" charset="0"/>
              </a:rPr>
            </a:br>
            <a:r>
              <a:rPr lang="tr-TR" b="1" noProof="0" dirty="0" smtClean="0">
                <a:solidFill>
                  <a:schemeClr val="accent6">
                    <a:lumMod val="75000"/>
                  </a:schemeClr>
                </a:solidFill>
                <a:effectLst>
                  <a:outerShdw blurRad="38100" dist="38100" dir="2700000" algn="tl">
                    <a:srgbClr val="000000">
                      <a:alpha val="43137"/>
                    </a:srgbClr>
                  </a:outerShdw>
                </a:effectLst>
                <a:latin typeface="Segoe Script" pitchFamily="34" charset="0"/>
              </a:rPr>
              <a:t>Mühendisliği </a:t>
            </a:r>
            <a:br>
              <a:rPr lang="tr-TR" b="1" noProof="0" dirty="0" smtClean="0">
                <a:solidFill>
                  <a:schemeClr val="accent6">
                    <a:lumMod val="75000"/>
                  </a:schemeClr>
                </a:solidFill>
                <a:effectLst>
                  <a:outerShdw blurRad="38100" dist="38100" dir="2700000" algn="tl">
                    <a:srgbClr val="000000">
                      <a:alpha val="43137"/>
                    </a:srgbClr>
                  </a:outerShdw>
                </a:effectLst>
                <a:latin typeface="Segoe Script" pitchFamily="34" charset="0"/>
              </a:rPr>
            </a:br>
            <a:r>
              <a:rPr lang="tr-TR" b="1" dirty="0" smtClean="0">
                <a:solidFill>
                  <a:schemeClr val="accent6">
                    <a:lumMod val="75000"/>
                  </a:schemeClr>
                </a:solidFill>
                <a:effectLst>
                  <a:outerShdw blurRad="38100" dist="38100" dir="2700000" algn="tl">
                    <a:srgbClr val="000000">
                      <a:alpha val="43137"/>
                    </a:srgbClr>
                  </a:outerShdw>
                </a:effectLst>
                <a:latin typeface="Segoe Script" pitchFamily="34" charset="0"/>
              </a:rPr>
              <a:t>Eğitimi</a:t>
            </a:r>
            <a:endParaRPr lang="tr-TR" b="1" noProof="0" dirty="0">
              <a:solidFill>
                <a:schemeClr val="accent6">
                  <a:lumMod val="75000"/>
                </a:schemeClr>
              </a:solidFill>
              <a:effectLst>
                <a:outerShdw blurRad="38100" dist="38100" dir="2700000" algn="tl">
                  <a:srgbClr val="000000">
                    <a:alpha val="43137"/>
                  </a:srgbClr>
                </a:outerShdw>
              </a:effectLst>
              <a:latin typeface="Segoe Script" pitchFamily="34" charset="0"/>
            </a:endParaRPr>
          </a:p>
        </p:txBody>
      </p:sp>
      <p:sp>
        <p:nvSpPr>
          <p:cNvPr id="6" name="5 Dikdörtgen"/>
          <p:cNvSpPr/>
          <p:nvPr/>
        </p:nvSpPr>
        <p:spPr>
          <a:xfrm rot="16200000">
            <a:off x="-1738686" y="3381704"/>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4" name="13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9 Dikdörtgen"/>
          <p:cNvSpPr/>
          <p:nvPr/>
        </p:nvSpPr>
        <p:spPr>
          <a:xfrm>
            <a:off x="8001024" y="6286520"/>
            <a:ext cx="859274" cy="369332"/>
          </a:xfrm>
          <a:prstGeom prst="rect">
            <a:avLst/>
          </a:prstGeom>
        </p:spPr>
        <p:txBody>
          <a:bodyPr wrap="none">
            <a:spAutoFit/>
          </a:bodyPr>
          <a:lstStyle/>
          <a:p>
            <a:r>
              <a:rPr lang="tr-TR" dirty="0" smtClean="0">
                <a:solidFill>
                  <a:schemeClr val="accent6">
                    <a:lumMod val="60000"/>
                    <a:lumOff val="40000"/>
                  </a:schemeClr>
                </a:solidFill>
                <a:effectLst>
                  <a:outerShdw blurRad="38100" dist="38100" dir="2700000" algn="tl">
                    <a:srgbClr val="000000">
                      <a:alpha val="43137"/>
                    </a:srgbClr>
                  </a:outerShdw>
                </a:effectLst>
                <a:latin typeface="Brush Script MT" pitchFamily="66" charset="0"/>
              </a:rPr>
              <a:t>YYurtaY</a:t>
            </a:r>
            <a:endParaRPr lang="tr-TR" dirty="0">
              <a:solidFill>
                <a:schemeClr val="accent6">
                  <a:lumMod val="60000"/>
                  <a:lumOff val="40000"/>
                </a:schemeClr>
              </a:solidFill>
            </a:endParaRPr>
          </a:p>
        </p:txBody>
      </p:sp>
      <p:pic>
        <p:nvPicPr>
          <p:cNvPr id="13" name="Picture 8" descr="http://www.beykent.edu.tr/resimy/uzaktanegitim.jpg"/>
          <p:cNvPicPr>
            <a:picLocks noChangeAspect="1" noChangeArrowheads="1"/>
          </p:cNvPicPr>
          <p:nvPr/>
        </p:nvPicPr>
        <p:blipFill>
          <a:blip r:embed="rId3" cstate="print">
            <a:duotone>
              <a:schemeClr val="accent6">
                <a:shade val="45000"/>
                <a:satMod val="135000"/>
              </a:schemeClr>
              <a:prstClr val="white"/>
            </a:duotone>
          </a:blip>
          <a:srcRect/>
          <a:stretch>
            <a:fillRect/>
          </a:stretch>
        </p:blipFill>
        <p:spPr bwMode="auto">
          <a:xfrm>
            <a:off x="3923928" y="3212976"/>
            <a:ext cx="2376264" cy="2376264"/>
          </a:xfrm>
          <a:prstGeom prst="rect">
            <a:avLst/>
          </a:prstGeom>
          <a:noFill/>
          <a:effectLst>
            <a:reflection blurRad="6350" stA="52000" endA="300" endPos="35000" dir="5400000" sy="-100000" algn="bl" rotWithShape="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1187624" y="548680"/>
            <a:ext cx="7632526" cy="5594964"/>
          </a:xfrm>
        </p:spPr>
        <p:txBody>
          <a:bodyPr>
            <a:normAutofit fontScale="32500" lnSpcReduction="20000"/>
          </a:bodyPr>
          <a:lstStyle/>
          <a:p>
            <a:pPr marL="609600" indent="-609600">
              <a:lnSpc>
                <a:spcPct val="90000"/>
              </a:lnSpc>
              <a:buFont typeface="Wingdings" pitchFamily="2" charset="2"/>
              <a:buNone/>
            </a:pPr>
            <a:endParaRPr lang="tr-TR" sz="1600" dirty="0">
              <a:latin typeface="Tahoma" pitchFamily="34" charset="0"/>
              <a:ea typeface="Tahoma" pitchFamily="34" charset="0"/>
              <a:cs typeface="Tahoma" pitchFamily="34" charset="0"/>
            </a:endParaRPr>
          </a:p>
          <a:p>
            <a:pPr marL="609600" indent="-609600">
              <a:lnSpc>
                <a:spcPct val="150000"/>
              </a:lnSpc>
              <a:buNone/>
            </a:pPr>
            <a:r>
              <a:rPr lang="tr-TR" sz="4000"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Yazılım Mühendisliği Eğitimi Bilgi Alanları </a:t>
            </a:r>
          </a:p>
          <a:p>
            <a:pPr marL="609600" indent="-609600">
              <a:lnSpc>
                <a:spcPct val="150000"/>
              </a:lnSpc>
              <a:buFont typeface="Wingdings" pitchFamily="2" charset="2"/>
              <a:buNone/>
            </a:pPr>
            <a:endParaRPr lang="tr-TR" sz="4000" b="1" u="sng" dirty="0" smtClean="0">
              <a:latin typeface="Tahoma" pitchFamily="34" charset="0"/>
              <a:ea typeface="Tahoma" pitchFamily="34" charset="0"/>
              <a:cs typeface="Tahoma" pitchFamily="34" charset="0"/>
            </a:endParaRPr>
          </a:p>
          <a:p>
            <a:pPr marL="609600" indent="-609600">
              <a:lnSpc>
                <a:spcPct val="150000"/>
              </a:lnSpc>
              <a:buFont typeface="Wingdings" pitchFamily="2" charset="2"/>
              <a:buNone/>
            </a:pPr>
            <a:r>
              <a:rPr lang="tr-TR" sz="4900" b="1" u="sng" dirty="0" smtClean="0">
                <a:latin typeface="Tahoma" pitchFamily="34" charset="0"/>
                <a:ea typeface="Tahoma" pitchFamily="34" charset="0"/>
                <a:cs typeface="Tahoma" pitchFamily="34" charset="0"/>
              </a:rPr>
              <a:t>Yazılım </a:t>
            </a:r>
            <a:r>
              <a:rPr lang="tr-TR" sz="4900" b="1" u="sng" dirty="0">
                <a:latin typeface="Tahoma" pitchFamily="34" charset="0"/>
                <a:ea typeface="Tahoma" pitchFamily="34" charset="0"/>
                <a:cs typeface="Tahoma" pitchFamily="34" charset="0"/>
              </a:rPr>
              <a:t>Gelişimi:</a:t>
            </a:r>
            <a:r>
              <a:rPr lang="tr-TR" sz="4900" dirty="0">
                <a:latin typeface="Tahoma" pitchFamily="34" charset="0"/>
                <a:ea typeface="Tahoma" pitchFamily="34" charset="0"/>
                <a:cs typeface="Tahoma" pitchFamily="34" charset="0"/>
              </a:rPr>
              <a:t> </a:t>
            </a:r>
            <a:endParaRPr lang="tr-TR" sz="4900" dirty="0" smtClean="0">
              <a:latin typeface="Tahoma" pitchFamily="34" charset="0"/>
              <a:ea typeface="Tahoma" pitchFamily="34" charset="0"/>
              <a:cs typeface="Tahoma" pitchFamily="34" charset="0"/>
            </a:endParaRPr>
          </a:p>
          <a:p>
            <a:pPr marL="609600" indent="-609600">
              <a:lnSpc>
                <a:spcPct val="150000"/>
              </a:lnSpc>
              <a:buFont typeface="Wingdings" pitchFamily="2" charset="2"/>
              <a:buNone/>
            </a:pPr>
            <a:r>
              <a:rPr lang="tr-TR" sz="4900" dirty="0" smtClean="0">
                <a:latin typeface="Tahoma" pitchFamily="34" charset="0"/>
                <a:ea typeface="Tahoma" pitchFamily="34" charset="0"/>
                <a:cs typeface="Tahoma" pitchFamily="34" charset="0"/>
              </a:rPr>
              <a:t>        Yazılımın </a:t>
            </a:r>
            <a:r>
              <a:rPr lang="tr-TR" sz="4900" dirty="0">
                <a:latin typeface="Tahoma" pitchFamily="34" charset="0"/>
                <a:ea typeface="Tahoma" pitchFamily="34" charset="0"/>
                <a:cs typeface="Tahoma" pitchFamily="34" charset="0"/>
              </a:rPr>
              <a:t>kullanıma verilmesinin öncesindeki ve sonrasındaki aşamalarda etkin bir maliyetle desteklenmesini sağlar. </a:t>
            </a:r>
          </a:p>
          <a:p>
            <a:pPr marL="609600" indent="-609600">
              <a:lnSpc>
                <a:spcPct val="150000"/>
              </a:lnSpc>
              <a:buFont typeface="Wingdings" pitchFamily="2" charset="2"/>
              <a:buNone/>
            </a:pPr>
            <a:endParaRPr lang="tr-TR" sz="4900" dirty="0">
              <a:latin typeface="Tahoma" pitchFamily="34" charset="0"/>
              <a:ea typeface="Tahoma" pitchFamily="34" charset="0"/>
              <a:cs typeface="Tahoma" pitchFamily="34" charset="0"/>
            </a:endParaRPr>
          </a:p>
          <a:p>
            <a:pPr marL="609600" indent="-609600" algn="just">
              <a:lnSpc>
                <a:spcPct val="150000"/>
              </a:lnSpc>
              <a:buFont typeface="Wingdings" pitchFamily="2" charset="2"/>
              <a:buNone/>
            </a:pPr>
            <a:r>
              <a:rPr lang="tr-TR" sz="4900" dirty="0">
                <a:latin typeface="Tahoma" pitchFamily="34" charset="0"/>
                <a:ea typeface="Tahoma" pitchFamily="34" charset="0"/>
                <a:cs typeface="Tahoma" pitchFamily="34" charset="0"/>
              </a:rPr>
              <a:t>        </a:t>
            </a:r>
            <a:r>
              <a:rPr lang="tr-TR" sz="4900" dirty="0" smtClean="0">
                <a:latin typeface="Tahoma" pitchFamily="34" charset="0"/>
                <a:ea typeface="Tahoma" pitchFamily="34" charset="0"/>
                <a:cs typeface="Tahoma" pitchFamily="34" charset="0"/>
              </a:rPr>
              <a:t>Bu </a:t>
            </a:r>
            <a:r>
              <a:rPr lang="tr-TR" sz="4900" dirty="0">
                <a:latin typeface="Tahoma" pitchFamily="34" charset="0"/>
                <a:ea typeface="Tahoma" pitchFamily="34" charset="0"/>
                <a:cs typeface="Tahoma" pitchFamily="34" charset="0"/>
              </a:rPr>
              <a:t>destek, gelişen sistemi oluşturan versiyonların veya sürümlerin her biri için hazırlık aktivitelerine gerek duyar. </a:t>
            </a:r>
          </a:p>
          <a:p>
            <a:pPr marL="609600" indent="-609600" algn="just">
              <a:lnSpc>
                <a:spcPct val="150000"/>
              </a:lnSpc>
              <a:buFont typeface="Wingdings" pitchFamily="2" charset="2"/>
              <a:buNone/>
            </a:pPr>
            <a:endParaRPr lang="tr-TR" sz="4900" dirty="0">
              <a:latin typeface="Tahoma" pitchFamily="34" charset="0"/>
              <a:ea typeface="Tahoma" pitchFamily="34" charset="0"/>
              <a:cs typeface="Tahoma" pitchFamily="34" charset="0"/>
            </a:endParaRPr>
          </a:p>
          <a:p>
            <a:pPr marL="609600" indent="-609600" algn="just">
              <a:lnSpc>
                <a:spcPct val="150000"/>
              </a:lnSpc>
              <a:buFont typeface="Wingdings" pitchFamily="2" charset="2"/>
              <a:buNone/>
            </a:pPr>
            <a:r>
              <a:rPr lang="tr-TR" sz="4900" dirty="0">
                <a:latin typeface="Tahoma" pitchFamily="34" charset="0"/>
                <a:ea typeface="Tahoma" pitchFamily="34" charset="0"/>
                <a:cs typeface="Tahoma" pitchFamily="34" charset="0"/>
              </a:rPr>
              <a:t>        </a:t>
            </a:r>
            <a:r>
              <a:rPr lang="tr-TR" sz="4900" dirty="0" smtClean="0">
                <a:latin typeface="Tahoma" pitchFamily="34" charset="0"/>
                <a:ea typeface="Tahoma" pitchFamily="34" charset="0"/>
                <a:cs typeface="Tahoma" pitchFamily="34" charset="0"/>
              </a:rPr>
              <a:t>Bu </a:t>
            </a:r>
            <a:r>
              <a:rPr lang="tr-TR" sz="4900" dirty="0">
                <a:latin typeface="Tahoma" pitchFamily="34" charset="0"/>
                <a:ea typeface="Tahoma" pitchFamily="34" charset="0"/>
                <a:cs typeface="Tahoma" pitchFamily="34" charset="0"/>
              </a:rPr>
              <a:t>aktiviteler, planlama, ölçüt desteği, </a:t>
            </a:r>
            <a:r>
              <a:rPr lang="tr-TR" sz="4900" dirty="0" err="1">
                <a:latin typeface="Tahoma" pitchFamily="34" charset="0"/>
                <a:ea typeface="Tahoma" pitchFamily="34" charset="0"/>
                <a:cs typeface="Tahoma" pitchFamily="34" charset="0"/>
              </a:rPr>
              <a:t>regrasyon</a:t>
            </a:r>
            <a:r>
              <a:rPr lang="tr-TR" sz="4900" dirty="0">
                <a:latin typeface="Tahoma" pitchFamily="34" charset="0"/>
                <a:ea typeface="Tahoma" pitchFamily="34" charset="0"/>
                <a:cs typeface="Tahoma" pitchFamily="34" charset="0"/>
              </a:rPr>
              <a:t> sınama ve karmaşıklık kontrolünü içermektedir. </a:t>
            </a:r>
          </a:p>
          <a:p>
            <a:pPr marL="609600" indent="-609600" algn="just">
              <a:lnSpc>
                <a:spcPct val="150000"/>
              </a:lnSpc>
              <a:buFont typeface="Wingdings" pitchFamily="2" charset="2"/>
              <a:buNone/>
            </a:pPr>
            <a:endParaRPr lang="tr-TR" sz="4900" dirty="0">
              <a:latin typeface="Tahoma" pitchFamily="34" charset="0"/>
              <a:ea typeface="Tahoma" pitchFamily="34" charset="0"/>
              <a:cs typeface="Tahoma" pitchFamily="34" charset="0"/>
            </a:endParaRPr>
          </a:p>
          <a:p>
            <a:pPr marL="609600" indent="-609600" algn="just">
              <a:lnSpc>
                <a:spcPct val="150000"/>
              </a:lnSpc>
              <a:buFont typeface="Wingdings" pitchFamily="2" charset="2"/>
              <a:buNone/>
            </a:pPr>
            <a:r>
              <a:rPr lang="tr-TR" sz="4900" dirty="0">
                <a:latin typeface="Tahoma" pitchFamily="34" charset="0"/>
                <a:ea typeface="Tahoma" pitchFamily="34" charset="0"/>
                <a:cs typeface="Tahoma" pitchFamily="34" charset="0"/>
              </a:rPr>
              <a:t>        </a:t>
            </a:r>
            <a:r>
              <a:rPr lang="tr-TR" sz="4900" dirty="0" smtClean="0">
                <a:latin typeface="Tahoma" pitchFamily="34" charset="0"/>
                <a:ea typeface="Tahoma" pitchFamily="34" charset="0"/>
                <a:cs typeface="Tahoma" pitchFamily="34" charset="0"/>
              </a:rPr>
              <a:t> Bu </a:t>
            </a:r>
            <a:r>
              <a:rPr lang="tr-TR" sz="4900" dirty="0">
                <a:latin typeface="Tahoma" pitchFamily="34" charset="0"/>
                <a:ea typeface="Tahoma" pitchFamily="34" charset="0"/>
                <a:cs typeface="Tahoma" pitchFamily="34" charset="0"/>
              </a:rPr>
              <a:t>aktiviteleri desteklemek için kullanılan teknikler, program anlama, sürüm planlaması, değişiklik tanımlaması, yeniden mühendislik, tersine mühendislik, bakım, sistemin kullanımına son verilmesini içerir</a:t>
            </a:r>
            <a:r>
              <a:rPr lang="tr-TR" sz="4900" dirty="0" smtClean="0">
                <a:latin typeface="Tahoma" pitchFamily="34" charset="0"/>
                <a:ea typeface="Tahoma" pitchFamily="34" charset="0"/>
                <a:cs typeface="Tahoma" pitchFamily="34" charset="0"/>
              </a:rPr>
              <a:t>.</a:t>
            </a:r>
            <a:endParaRPr lang="tr-TR" sz="4900" dirty="0">
              <a:latin typeface="Tahoma" pitchFamily="34" charset="0"/>
              <a:ea typeface="Tahoma" pitchFamily="34" charset="0"/>
              <a:cs typeface="Tahoma" pitchFamily="34" charset="0"/>
            </a:endParaRPr>
          </a:p>
        </p:txBody>
      </p:sp>
      <p:sp>
        <p:nvSpPr>
          <p:cNvPr id="8" name="7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1115616" y="692696"/>
            <a:ext cx="7704534" cy="5379510"/>
          </a:xfrm>
        </p:spPr>
        <p:txBody>
          <a:bodyPr>
            <a:normAutofit fontScale="92500"/>
          </a:bodyPr>
          <a:lstStyle/>
          <a:p>
            <a:pPr marL="609600" indent="-609600">
              <a:lnSpc>
                <a:spcPct val="90000"/>
              </a:lnSpc>
              <a:buFont typeface="Wingdings" pitchFamily="2" charset="2"/>
              <a:buNone/>
            </a:pPr>
            <a:r>
              <a:rPr lang="tr-TR" sz="1700"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Yazılım </a:t>
            </a:r>
            <a:r>
              <a:rPr lang="tr-TR" sz="1700" dirty="0">
                <a:effectLst>
                  <a:outerShdw blurRad="38100" dist="38100" dir="2700000" algn="tl">
                    <a:srgbClr val="000000">
                      <a:alpha val="43137"/>
                    </a:srgbClr>
                  </a:outerShdw>
                </a:effectLst>
                <a:latin typeface="Tahoma" pitchFamily="34" charset="0"/>
                <a:ea typeface="Tahoma" pitchFamily="34" charset="0"/>
                <a:cs typeface="Tahoma" pitchFamily="34" charset="0"/>
              </a:rPr>
              <a:t>Mühendisliği Eğitimi </a:t>
            </a:r>
            <a:r>
              <a:rPr lang="tr-TR" sz="1700"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Bilgi </a:t>
            </a:r>
            <a:r>
              <a:rPr lang="tr-TR" sz="1700" dirty="0">
                <a:effectLst>
                  <a:outerShdw blurRad="38100" dist="38100" dir="2700000" algn="tl">
                    <a:srgbClr val="000000">
                      <a:alpha val="43137"/>
                    </a:srgbClr>
                  </a:outerShdw>
                </a:effectLst>
                <a:latin typeface="Tahoma" pitchFamily="34" charset="0"/>
                <a:ea typeface="Tahoma" pitchFamily="34" charset="0"/>
                <a:cs typeface="Tahoma" pitchFamily="34" charset="0"/>
              </a:rPr>
              <a:t>Alanları </a:t>
            </a:r>
            <a:endParaRPr lang="tr-TR" sz="1700" dirty="0" smtClean="0">
              <a:effectLst>
                <a:outerShdw blurRad="38100" dist="38100" dir="2700000" algn="tl">
                  <a:srgbClr val="000000">
                    <a:alpha val="43137"/>
                  </a:srgbClr>
                </a:outerShdw>
              </a:effectLst>
              <a:latin typeface="Tahoma" pitchFamily="34" charset="0"/>
              <a:ea typeface="Tahoma" pitchFamily="34" charset="0"/>
              <a:cs typeface="Tahoma" pitchFamily="34" charset="0"/>
            </a:endParaRPr>
          </a:p>
          <a:p>
            <a:pPr marL="609600" indent="-609600">
              <a:lnSpc>
                <a:spcPct val="90000"/>
              </a:lnSpc>
              <a:buFont typeface="Wingdings" pitchFamily="2" charset="2"/>
              <a:buNone/>
            </a:pPr>
            <a:endParaRPr lang="tr-TR" sz="1700"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a:p>
            <a:pPr marL="609600" indent="-609600" algn="just">
              <a:lnSpc>
                <a:spcPct val="150000"/>
              </a:lnSpc>
              <a:buFont typeface="Wingdings" pitchFamily="2" charset="2"/>
              <a:buNone/>
            </a:pPr>
            <a:r>
              <a:rPr lang="tr-TR" sz="1700" b="1" u="sng" dirty="0" smtClean="0">
                <a:latin typeface="Tahoma" pitchFamily="34" charset="0"/>
                <a:ea typeface="Tahoma" pitchFamily="34" charset="0"/>
                <a:cs typeface="Tahoma" pitchFamily="34" charset="0"/>
              </a:rPr>
              <a:t>Yazılım </a:t>
            </a:r>
            <a:r>
              <a:rPr lang="tr-TR" sz="1700" b="1" u="sng" dirty="0">
                <a:latin typeface="Tahoma" pitchFamily="34" charset="0"/>
                <a:ea typeface="Tahoma" pitchFamily="34" charset="0"/>
                <a:cs typeface="Tahoma" pitchFamily="34" charset="0"/>
              </a:rPr>
              <a:t>Süreci:</a:t>
            </a:r>
            <a:r>
              <a:rPr lang="tr-TR" sz="1700" dirty="0">
                <a:latin typeface="Tahoma" pitchFamily="34" charset="0"/>
                <a:ea typeface="Tahoma" pitchFamily="34" charset="0"/>
                <a:cs typeface="Tahoma" pitchFamily="34" charset="0"/>
              </a:rPr>
              <a:t> </a:t>
            </a:r>
            <a:endParaRPr lang="tr-TR" sz="1700" dirty="0" smtClean="0">
              <a:latin typeface="Tahoma" pitchFamily="34" charset="0"/>
              <a:ea typeface="Tahoma" pitchFamily="34" charset="0"/>
              <a:cs typeface="Tahoma" pitchFamily="34" charset="0"/>
            </a:endParaRPr>
          </a:p>
          <a:p>
            <a:pPr marL="609600" indent="-609600" algn="just">
              <a:lnSpc>
                <a:spcPct val="150000"/>
              </a:lnSpc>
              <a:buFont typeface="Wingdings" pitchFamily="2" charset="2"/>
              <a:buNone/>
            </a:pPr>
            <a:r>
              <a:rPr lang="tr-TR" sz="1700" dirty="0" smtClean="0">
                <a:latin typeface="Tahoma" pitchFamily="34" charset="0"/>
                <a:ea typeface="Tahoma" pitchFamily="34" charset="0"/>
                <a:cs typeface="Tahoma" pitchFamily="34" charset="0"/>
              </a:rPr>
              <a:t>        Yaygın </a:t>
            </a:r>
            <a:r>
              <a:rPr lang="tr-TR" sz="1700" dirty="0">
                <a:latin typeface="Tahoma" pitchFamily="34" charset="0"/>
                <a:ea typeface="Tahoma" pitchFamily="34" charset="0"/>
                <a:cs typeface="Tahoma" pitchFamily="34" charset="0"/>
              </a:rPr>
              <a:t>olarak kullanılan yazılım yaşam döngüsü süreç modellerinin tanımlanmasıyla ilgili bilgileri ve kurumsal süreç standartlarını; </a:t>
            </a:r>
          </a:p>
          <a:p>
            <a:pPr marL="971550" lvl="1" indent="-514350" algn="just">
              <a:lnSpc>
                <a:spcPct val="150000"/>
              </a:lnSpc>
              <a:buFont typeface="Wingdings" pitchFamily="2" charset="2"/>
              <a:buNone/>
            </a:pPr>
            <a:r>
              <a:rPr lang="tr-TR" sz="1700" dirty="0">
                <a:latin typeface="Tahoma" pitchFamily="34" charset="0"/>
                <a:ea typeface="Tahoma" pitchFamily="34" charset="0"/>
                <a:cs typeface="Tahoma" pitchFamily="34" charset="0"/>
              </a:rPr>
              <a:t>       </a:t>
            </a:r>
            <a:r>
              <a:rPr lang="tr-TR" sz="1700" b="1" dirty="0">
                <a:latin typeface="Tahoma" pitchFamily="34" charset="0"/>
                <a:ea typeface="Tahoma" pitchFamily="34" charset="0"/>
                <a:cs typeface="Tahoma" pitchFamily="34" charset="0"/>
              </a:rPr>
              <a:t>yazılım süreçlerinin tanımlanmasını, </a:t>
            </a:r>
          </a:p>
          <a:p>
            <a:pPr marL="971550" lvl="1" indent="-514350" algn="just">
              <a:lnSpc>
                <a:spcPct val="150000"/>
              </a:lnSpc>
              <a:buFont typeface="Wingdings" pitchFamily="2" charset="2"/>
              <a:buNone/>
            </a:pPr>
            <a:r>
              <a:rPr lang="tr-TR" sz="1700" b="1" dirty="0">
                <a:latin typeface="Tahoma" pitchFamily="34" charset="0"/>
                <a:ea typeface="Tahoma" pitchFamily="34" charset="0"/>
                <a:cs typeface="Tahoma" pitchFamily="34" charset="0"/>
              </a:rPr>
              <a:t>       gerçekleştirilmesini, </a:t>
            </a:r>
          </a:p>
          <a:p>
            <a:pPr marL="971550" lvl="1" indent="-514350" algn="just">
              <a:lnSpc>
                <a:spcPct val="150000"/>
              </a:lnSpc>
              <a:buFont typeface="Wingdings" pitchFamily="2" charset="2"/>
              <a:buNone/>
            </a:pPr>
            <a:r>
              <a:rPr lang="tr-TR" sz="1700" b="1" dirty="0">
                <a:latin typeface="Tahoma" pitchFamily="34" charset="0"/>
                <a:ea typeface="Tahoma" pitchFamily="34" charset="0"/>
                <a:cs typeface="Tahoma" pitchFamily="34" charset="0"/>
              </a:rPr>
              <a:t>       ölçülmesini, </a:t>
            </a:r>
          </a:p>
          <a:p>
            <a:pPr marL="971550" lvl="1" indent="-514350" algn="just">
              <a:lnSpc>
                <a:spcPct val="150000"/>
              </a:lnSpc>
              <a:buFont typeface="Wingdings" pitchFamily="2" charset="2"/>
              <a:buNone/>
            </a:pPr>
            <a:r>
              <a:rPr lang="tr-TR" sz="1700" b="1" dirty="0">
                <a:latin typeface="Tahoma" pitchFamily="34" charset="0"/>
                <a:ea typeface="Tahoma" pitchFamily="34" charset="0"/>
                <a:cs typeface="Tahoma" pitchFamily="34" charset="0"/>
              </a:rPr>
              <a:t>       bakımını, </a:t>
            </a:r>
          </a:p>
          <a:p>
            <a:pPr marL="971550" lvl="1" indent="-514350" algn="just">
              <a:lnSpc>
                <a:spcPct val="150000"/>
              </a:lnSpc>
              <a:buFont typeface="Wingdings" pitchFamily="2" charset="2"/>
              <a:buNone/>
            </a:pPr>
            <a:r>
              <a:rPr lang="tr-TR" sz="1700" b="1" dirty="0">
                <a:latin typeface="Tahoma" pitchFamily="34" charset="0"/>
                <a:ea typeface="Tahoma" pitchFamily="34" charset="0"/>
                <a:cs typeface="Tahoma" pitchFamily="34" charset="0"/>
              </a:rPr>
              <a:t>       yönetimini, </a:t>
            </a:r>
          </a:p>
          <a:p>
            <a:pPr marL="971550" lvl="1" indent="-514350" algn="just">
              <a:lnSpc>
                <a:spcPct val="150000"/>
              </a:lnSpc>
              <a:buFont typeface="Wingdings" pitchFamily="2" charset="2"/>
              <a:buNone/>
            </a:pPr>
            <a:r>
              <a:rPr lang="tr-TR" sz="1700" b="1" dirty="0">
                <a:latin typeface="Tahoma" pitchFamily="34" charset="0"/>
                <a:ea typeface="Tahoma" pitchFamily="34" charset="0"/>
                <a:cs typeface="Tahoma" pitchFamily="34" charset="0"/>
              </a:rPr>
              <a:t>      değiştirilmesi ve iyileştirilmesini  ;</a:t>
            </a:r>
          </a:p>
          <a:p>
            <a:pPr marL="609600" indent="-609600" algn="just">
              <a:lnSpc>
                <a:spcPct val="150000"/>
              </a:lnSpc>
              <a:buFont typeface="Wingdings" pitchFamily="2" charset="2"/>
              <a:buNone/>
            </a:pPr>
            <a:r>
              <a:rPr lang="tr-TR" sz="1700" dirty="0">
                <a:latin typeface="Tahoma" pitchFamily="34" charset="0"/>
                <a:ea typeface="Tahoma" pitchFamily="34" charset="0"/>
                <a:cs typeface="Tahoma" pitchFamily="34" charset="0"/>
              </a:rPr>
              <a:t>        </a:t>
            </a:r>
            <a:r>
              <a:rPr lang="tr-TR" sz="1700" dirty="0" smtClean="0">
                <a:latin typeface="Tahoma" pitchFamily="34" charset="0"/>
                <a:ea typeface="Tahoma" pitchFamily="34" charset="0"/>
                <a:cs typeface="Tahoma" pitchFamily="34" charset="0"/>
              </a:rPr>
              <a:t>ve </a:t>
            </a:r>
            <a:r>
              <a:rPr lang="tr-TR" sz="1700" dirty="0">
                <a:latin typeface="Tahoma" pitchFamily="34" charset="0"/>
                <a:ea typeface="Tahoma" pitchFamily="34" charset="0"/>
                <a:cs typeface="Tahoma" pitchFamily="34" charset="0"/>
              </a:rPr>
              <a:t>yazılım geliştirme ve bakımı için gereken teknik ve yönetimsel aktiviteleri gerçekleştirmek için tanımlı bir süreç kullanımını kapsamaktadır</a:t>
            </a:r>
            <a:r>
              <a:rPr lang="tr-TR" sz="1700" dirty="0" smtClean="0">
                <a:latin typeface="Tahoma" pitchFamily="34" charset="0"/>
                <a:ea typeface="Tahoma" pitchFamily="34" charset="0"/>
                <a:cs typeface="Tahoma" pitchFamily="34" charset="0"/>
              </a:rPr>
              <a:t>.</a:t>
            </a:r>
            <a:endParaRPr lang="tr-TR" sz="1700" dirty="0">
              <a:latin typeface="Tahoma" pitchFamily="34" charset="0"/>
              <a:ea typeface="Tahoma" pitchFamily="34" charset="0"/>
              <a:cs typeface="Tahoma" pitchFamily="34" charset="0"/>
            </a:endParaRPr>
          </a:p>
        </p:txBody>
      </p:sp>
      <p:sp>
        <p:nvSpPr>
          <p:cNvPr id="8" name="7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xfrm>
            <a:off x="1115616" y="1285860"/>
            <a:ext cx="7704534" cy="4664090"/>
          </a:xfrm>
        </p:spPr>
        <p:txBody>
          <a:bodyPr>
            <a:normAutofit/>
          </a:bodyPr>
          <a:lstStyle/>
          <a:p>
            <a:pPr marL="609600" indent="-609600">
              <a:lnSpc>
                <a:spcPct val="90000"/>
              </a:lnSpc>
              <a:buFont typeface="Wingdings" pitchFamily="2" charset="2"/>
              <a:buNone/>
            </a:pPr>
            <a:endParaRPr lang="tr-TR" sz="1600" dirty="0">
              <a:latin typeface="Tahoma" pitchFamily="34" charset="0"/>
              <a:ea typeface="Tahoma" pitchFamily="34" charset="0"/>
              <a:cs typeface="Tahoma" pitchFamily="34" charset="0"/>
            </a:endParaRPr>
          </a:p>
          <a:p>
            <a:pPr marL="609600" indent="-609600" algn="just">
              <a:lnSpc>
                <a:spcPct val="150000"/>
              </a:lnSpc>
              <a:buFont typeface="Wingdings" pitchFamily="2" charset="2"/>
              <a:buNone/>
            </a:pPr>
            <a:r>
              <a:rPr lang="tr-TR" sz="1600" b="1" u="sng" dirty="0">
                <a:latin typeface="Tahoma" pitchFamily="34" charset="0"/>
                <a:ea typeface="Tahoma" pitchFamily="34" charset="0"/>
                <a:cs typeface="Tahoma" pitchFamily="34" charset="0"/>
              </a:rPr>
              <a:t>Yazılım </a:t>
            </a:r>
            <a:r>
              <a:rPr lang="tr-TR" sz="1600" b="1" u="sng" dirty="0" smtClean="0">
                <a:latin typeface="Tahoma" pitchFamily="34" charset="0"/>
                <a:ea typeface="Tahoma" pitchFamily="34" charset="0"/>
                <a:cs typeface="Tahoma" pitchFamily="34" charset="0"/>
              </a:rPr>
              <a:t>Yönetimi:</a:t>
            </a:r>
            <a:endParaRPr lang="tr-TR" sz="1600" dirty="0">
              <a:latin typeface="Tahoma" pitchFamily="34" charset="0"/>
              <a:ea typeface="Tahoma" pitchFamily="34" charset="0"/>
              <a:cs typeface="Tahoma" pitchFamily="34" charset="0"/>
            </a:endParaRPr>
          </a:p>
          <a:p>
            <a:pPr marL="609600" indent="-609600" algn="just">
              <a:lnSpc>
                <a:spcPct val="150000"/>
              </a:lnSpc>
              <a:buFont typeface="Wingdings" pitchFamily="2" charset="2"/>
              <a:buNone/>
            </a:pPr>
            <a:r>
              <a:rPr lang="tr-TR" sz="1600" dirty="0" smtClean="0">
                <a:latin typeface="Tahoma" pitchFamily="34" charset="0"/>
                <a:ea typeface="Tahoma" pitchFamily="34" charset="0"/>
                <a:cs typeface="Tahoma" pitchFamily="34" charset="0"/>
              </a:rPr>
              <a:t>        Tüm </a:t>
            </a:r>
            <a:r>
              <a:rPr lang="tr-TR" sz="1600" dirty="0">
                <a:latin typeface="Tahoma" pitchFamily="34" charset="0"/>
                <a:ea typeface="Tahoma" pitchFamily="34" charset="0"/>
                <a:cs typeface="Tahoma" pitchFamily="34" charset="0"/>
              </a:rPr>
              <a:t>yazılım yaşam döngüsü aşamalarının planlanması, düzenlenmesi ve izlenmesiyle ilgili bilgileri içermektedir. </a:t>
            </a:r>
          </a:p>
          <a:p>
            <a:pPr marL="609600" indent="-609600" algn="just">
              <a:lnSpc>
                <a:spcPct val="150000"/>
              </a:lnSpc>
              <a:buFont typeface="Wingdings" pitchFamily="2" charset="2"/>
              <a:buNone/>
            </a:pPr>
            <a:r>
              <a:rPr lang="tr-TR" sz="1600" dirty="0">
                <a:latin typeface="Tahoma" pitchFamily="34" charset="0"/>
                <a:ea typeface="Tahoma" pitchFamily="34" charset="0"/>
                <a:cs typeface="Tahoma" pitchFamily="34" charset="0"/>
              </a:rPr>
              <a:t>       </a:t>
            </a:r>
          </a:p>
          <a:p>
            <a:pPr marL="609600" indent="-609600" algn="just">
              <a:lnSpc>
                <a:spcPct val="150000"/>
              </a:lnSpc>
              <a:buFont typeface="Wingdings" pitchFamily="2" charset="2"/>
              <a:buNone/>
            </a:pPr>
            <a:r>
              <a:rPr lang="tr-TR" sz="1600" dirty="0">
                <a:latin typeface="Tahoma" pitchFamily="34" charset="0"/>
                <a:ea typeface="Tahoma" pitchFamily="34" charset="0"/>
                <a:cs typeface="Tahoma" pitchFamily="34" charset="0"/>
              </a:rPr>
              <a:t>       Yazılım geliştirme projelerinin başarısı için, farklı </a:t>
            </a:r>
            <a:r>
              <a:rPr lang="tr-TR" sz="1600" dirty="0" err="1">
                <a:latin typeface="Tahoma" pitchFamily="34" charset="0"/>
                <a:ea typeface="Tahoma" pitchFamily="34" charset="0"/>
                <a:cs typeface="Tahoma" pitchFamily="34" charset="0"/>
              </a:rPr>
              <a:t>organizasyonel</a:t>
            </a:r>
            <a:r>
              <a:rPr lang="tr-TR" sz="1600" dirty="0">
                <a:latin typeface="Tahoma" pitchFamily="34" charset="0"/>
                <a:ea typeface="Tahoma" pitchFamily="34" charset="0"/>
                <a:cs typeface="Tahoma" pitchFamily="34" charset="0"/>
              </a:rPr>
              <a:t> birimlerdeki işlerin koordinasyonu için, yazılım versiyonlarının bakımı için, kaynakların gerekli oldukları zaman var olabilmesi için, projedeki işlerin uygun olarak bölünebilmesi için, iletişimin kolaylaşması için kritik önemdedir.</a:t>
            </a:r>
          </a:p>
          <a:p>
            <a:pPr marL="609600" indent="-609600">
              <a:lnSpc>
                <a:spcPct val="90000"/>
              </a:lnSpc>
              <a:buNone/>
            </a:pPr>
            <a:endParaRPr lang="tr-TR" sz="1600" dirty="0">
              <a:latin typeface="Tahoma" pitchFamily="34" charset="0"/>
              <a:ea typeface="Tahoma" pitchFamily="34" charset="0"/>
              <a:cs typeface="Tahoma" pitchFamily="34" charset="0"/>
            </a:endParaRPr>
          </a:p>
        </p:txBody>
      </p:sp>
      <p:sp>
        <p:nvSpPr>
          <p:cNvPr id="8" name="7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1115616" y="404664"/>
            <a:ext cx="7704534" cy="6453336"/>
          </a:xfrm>
        </p:spPr>
        <p:txBody>
          <a:bodyPr>
            <a:normAutofit/>
          </a:bodyPr>
          <a:lstStyle/>
          <a:p>
            <a:pPr marL="609600" indent="-609600" algn="just">
              <a:lnSpc>
                <a:spcPct val="150000"/>
              </a:lnSpc>
              <a:buFont typeface="Wingdings" pitchFamily="2" charset="2"/>
              <a:buNone/>
            </a:pPr>
            <a:r>
              <a:rPr lang="tr-TR" sz="1600" b="1" u="sng" dirty="0" smtClean="0">
                <a:latin typeface="Tahoma" pitchFamily="34" charset="0"/>
                <a:ea typeface="Tahoma" pitchFamily="34" charset="0"/>
                <a:cs typeface="Tahoma" pitchFamily="34" charset="0"/>
              </a:rPr>
              <a:t>Yazılım </a:t>
            </a:r>
            <a:r>
              <a:rPr lang="tr-TR" sz="1600" b="1" u="sng" dirty="0">
                <a:latin typeface="Tahoma" pitchFamily="34" charset="0"/>
                <a:ea typeface="Tahoma" pitchFamily="34" charset="0"/>
                <a:cs typeface="Tahoma" pitchFamily="34" charset="0"/>
              </a:rPr>
              <a:t>Kalitesi:</a:t>
            </a:r>
            <a:r>
              <a:rPr lang="tr-TR" sz="1600" dirty="0">
                <a:latin typeface="Tahoma" pitchFamily="34" charset="0"/>
                <a:ea typeface="Tahoma" pitchFamily="34" charset="0"/>
                <a:cs typeface="Tahoma" pitchFamily="34" charset="0"/>
              </a:rPr>
              <a:t> </a:t>
            </a:r>
            <a:endParaRPr lang="tr-TR" sz="1600" dirty="0" smtClean="0">
              <a:latin typeface="Tahoma" pitchFamily="34" charset="0"/>
              <a:ea typeface="Tahoma" pitchFamily="34" charset="0"/>
              <a:cs typeface="Tahoma" pitchFamily="34" charset="0"/>
            </a:endParaRPr>
          </a:p>
          <a:p>
            <a:pPr marL="609600" indent="-609600" algn="just">
              <a:lnSpc>
                <a:spcPct val="150000"/>
              </a:lnSpc>
              <a:buFont typeface="Wingdings" pitchFamily="2" charset="2"/>
              <a:buNone/>
            </a:pPr>
            <a:r>
              <a:rPr lang="tr-TR" sz="1600" dirty="0" smtClean="0">
                <a:latin typeface="Tahoma" pitchFamily="34" charset="0"/>
                <a:ea typeface="Tahoma" pitchFamily="34" charset="0"/>
                <a:cs typeface="Tahoma" pitchFamily="34" charset="0"/>
              </a:rPr>
              <a:t>       Yazılım </a:t>
            </a:r>
            <a:r>
              <a:rPr lang="tr-TR" sz="1600" dirty="0">
                <a:latin typeface="Tahoma" pitchFamily="34" charset="0"/>
                <a:ea typeface="Tahoma" pitchFamily="34" charset="0"/>
                <a:cs typeface="Tahoma" pitchFamily="34" charset="0"/>
              </a:rPr>
              <a:t>geliştirmenin ve bakımın tümünü etkileyen ve tümünden etkilenen bir kavramdır. </a:t>
            </a:r>
          </a:p>
          <a:p>
            <a:pPr marL="609600" indent="-609600" algn="just">
              <a:lnSpc>
                <a:spcPct val="150000"/>
              </a:lnSpc>
              <a:buFont typeface="Wingdings" pitchFamily="2" charset="2"/>
              <a:buNone/>
            </a:pPr>
            <a:r>
              <a:rPr lang="tr-TR" sz="1600" dirty="0">
                <a:latin typeface="Tahoma" pitchFamily="34" charset="0"/>
                <a:ea typeface="Tahoma" pitchFamily="34" charset="0"/>
                <a:cs typeface="Tahoma" pitchFamily="34" charset="0"/>
              </a:rPr>
              <a:t>      </a:t>
            </a:r>
            <a:r>
              <a:rPr lang="tr-TR" sz="1600" dirty="0" smtClean="0">
                <a:latin typeface="Tahoma" pitchFamily="34" charset="0"/>
                <a:ea typeface="Tahoma" pitchFamily="34" charset="0"/>
                <a:cs typeface="Tahoma" pitchFamily="34" charset="0"/>
              </a:rPr>
              <a:t> </a:t>
            </a:r>
            <a:r>
              <a:rPr lang="tr-TR" sz="1600" dirty="0">
                <a:latin typeface="Tahoma" pitchFamily="34" charset="0"/>
                <a:ea typeface="Tahoma" pitchFamily="34" charset="0"/>
                <a:cs typeface="Tahoma" pitchFamily="34" charset="0"/>
              </a:rPr>
              <a:t>Hem geliştirilen ürünlerin kalitesini hem de bu ürünleri geliştirmek için kullanılan süreçlerin kalitelerini içerir. </a:t>
            </a:r>
          </a:p>
          <a:p>
            <a:pPr marL="609600" indent="-609600" algn="just">
              <a:lnSpc>
                <a:spcPct val="150000"/>
              </a:lnSpc>
              <a:buFont typeface="Wingdings" pitchFamily="2" charset="2"/>
              <a:buNone/>
            </a:pPr>
            <a:r>
              <a:rPr lang="tr-TR" sz="1600" dirty="0" smtClean="0">
                <a:latin typeface="Tahoma" pitchFamily="34" charset="0"/>
                <a:ea typeface="Tahoma" pitchFamily="34" charset="0"/>
                <a:cs typeface="Tahoma" pitchFamily="34" charset="0"/>
              </a:rPr>
              <a:t>       </a:t>
            </a:r>
            <a:r>
              <a:rPr lang="tr-TR" sz="1600" b="1" dirty="0" smtClean="0">
                <a:latin typeface="Tahoma" pitchFamily="34" charset="0"/>
                <a:ea typeface="Tahoma" pitchFamily="34" charset="0"/>
                <a:cs typeface="Tahoma" pitchFamily="34" charset="0"/>
              </a:rPr>
              <a:t>Ürün </a:t>
            </a:r>
            <a:r>
              <a:rPr lang="tr-TR" sz="1600" b="1" dirty="0">
                <a:latin typeface="Tahoma" pitchFamily="34" charset="0"/>
                <a:ea typeface="Tahoma" pitchFamily="34" charset="0"/>
                <a:cs typeface="Tahoma" pitchFamily="34" charset="0"/>
              </a:rPr>
              <a:t>kalite nitelikleri, </a:t>
            </a:r>
            <a:endParaRPr lang="tr-TR" sz="1600" b="1" dirty="0" smtClean="0">
              <a:latin typeface="Tahoma" pitchFamily="34" charset="0"/>
              <a:ea typeface="Tahoma" pitchFamily="34" charset="0"/>
              <a:cs typeface="Tahoma" pitchFamily="34" charset="0"/>
            </a:endParaRPr>
          </a:p>
          <a:p>
            <a:pPr marL="1604963" indent="-609600" algn="just">
              <a:lnSpc>
                <a:spcPct val="150000"/>
              </a:lnSpc>
              <a:buFont typeface="+mj-lt"/>
              <a:buAutoNum type="arabicPeriod"/>
            </a:pPr>
            <a:r>
              <a:rPr lang="tr-TR" sz="1600" dirty="0" smtClean="0">
                <a:latin typeface="Tahoma" pitchFamily="34" charset="0"/>
                <a:ea typeface="Tahoma" pitchFamily="34" charset="0"/>
                <a:cs typeface="Tahoma" pitchFamily="34" charset="0"/>
              </a:rPr>
              <a:t>kullanılabilirlik</a:t>
            </a:r>
            <a:r>
              <a:rPr lang="tr-TR" sz="1600" dirty="0">
                <a:latin typeface="Tahoma" pitchFamily="34" charset="0"/>
                <a:ea typeface="Tahoma" pitchFamily="34" charset="0"/>
                <a:cs typeface="Tahoma" pitchFamily="34" charset="0"/>
              </a:rPr>
              <a:t>, </a:t>
            </a:r>
            <a:endParaRPr lang="tr-TR" sz="1600" dirty="0" smtClean="0">
              <a:latin typeface="Tahoma" pitchFamily="34" charset="0"/>
              <a:ea typeface="Tahoma" pitchFamily="34" charset="0"/>
              <a:cs typeface="Tahoma" pitchFamily="34" charset="0"/>
            </a:endParaRPr>
          </a:p>
          <a:p>
            <a:pPr marL="1604963" indent="-609600" algn="just">
              <a:lnSpc>
                <a:spcPct val="150000"/>
              </a:lnSpc>
              <a:buFont typeface="+mj-lt"/>
              <a:buAutoNum type="arabicPeriod"/>
            </a:pPr>
            <a:r>
              <a:rPr lang="tr-TR" sz="1600" dirty="0" smtClean="0">
                <a:latin typeface="Tahoma" pitchFamily="34" charset="0"/>
                <a:ea typeface="Tahoma" pitchFamily="34" charset="0"/>
                <a:cs typeface="Tahoma" pitchFamily="34" charset="0"/>
              </a:rPr>
              <a:t>güvenilebilirlik</a:t>
            </a:r>
            <a:r>
              <a:rPr lang="tr-TR" sz="1600" dirty="0">
                <a:latin typeface="Tahoma" pitchFamily="34" charset="0"/>
                <a:ea typeface="Tahoma" pitchFamily="34" charset="0"/>
                <a:cs typeface="Tahoma" pitchFamily="34" charset="0"/>
              </a:rPr>
              <a:t>, </a:t>
            </a:r>
            <a:endParaRPr lang="tr-TR" sz="1600" dirty="0" smtClean="0">
              <a:latin typeface="Tahoma" pitchFamily="34" charset="0"/>
              <a:ea typeface="Tahoma" pitchFamily="34" charset="0"/>
              <a:cs typeface="Tahoma" pitchFamily="34" charset="0"/>
            </a:endParaRPr>
          </a:p>
          <a:p>
            <a:pPr marL="1604963" indent="-609600" algn="just">
              <a:lnSpc>
                <a:spcPct val="150000"/>
              </a:lnSpc>
              <a:buFont typeface="+mj-lt"/>
              <a:buAutoNum type="arabicPeriod"/>
            </a:pPr>
            <a:r>
              <a:rPr lang="tr-TR" sz="1600" dirty="0" smtClean="0">
                <a:latin typeface="Tahoma" pitchFamily="34" charset="0"/>
                <a:ea typeface="Tahoma" pitchFamily="34" charset="0"/>
                <a:cs typeface="Tahoma" pitchFamily="34" charset="0"/>
              </a:rPr>
              <a:t>güvenlik</a:t>
            </a:r>
            <a:r>
              <a:rPr lang="tr-TR" sz="1600" dirty="0">
                <a:latin typeface="Tahoma" pitchFamily="34" charset="0"/>
                <a:ea typeface="Tahoma" pitchFamily="34" charset="0"/>
                <a:cs typeface="Tahoma" pitchFamily="34" charset="0"/>
              </a:rPr>
              <a:t>, </a:t>
            </a:r>
            <a:endParaRPr lang="tr-TR" sz="1600" dirty="0" smtClean="0">
              <a:latin typeface="Tahoma" pitchFamily="34" charset="0"/>
              <a:ea typeface="Tahoma" pitchFamily="34" charset="0"/>
              <a:cs typeface="Tahoma" pitchFamily="34" charset="0"/>
            </a:endParaRPr>
          </a:p>
          <a:p>
            <a:pPr marL="1604963" indent="-609600" algn="just">
              <a:lnSpc>
                <a:spcPct val="150000"/>
              </a:lnSpc>
              <a:buFont typeface="+mj-lt"/>
              <a:buAutoNum type="arabicPeriod"/>
            </a:pPr>
            <a:r>
              <a:rPr lang="tr-TR" sz="1600" dirty="0" smtClean="0">
                <a:latin typeface="Tahoma" pitchFamily="34" charset="0"/>
                <a:ea typeface="Tahoma" pitchFamily="34" charset="0"/>
                <a:cs typeface="Tahoma" pitchFamily="34" charset="0"/>
              </a:rPr>
              <a:t>bakıma </a:t>
            </a:r>
            <a:r>
              <a:rPr lang="tr-TR" sz="1600" dirty="0">
                <a:latin typeface="Tahoma" pitchFamily="34" charset="0"/>
                <a:ea typeface="Tahoma" pitchFamily="34" charset="0"/>
                <a:cs typeface="Tahoma" pitchFamily="34" charset="0"/>
              </a:rPr>
              <a:t>uygunluk, </a:t>
            </a:r>
            <a:endParaRPr lang="tr-TR" sz="1600" dirty="0" smtClean="0">
              <a:latin typeface="Tahoma" pitchFamily="34" charset="0"/>
              <a:ea typeface="Tahoma" pitchFamily="34" charset="0"/>
              <a:cs typeface="Tahoma" pitchFamily="34" charset="0"/>
            </a:endParaRPr>
          </a:p>
          <a:p>
            <a:pPr marL="1604963" indent="-609600" algn="just">
              <a:lnSpc>
                <a:spcPct val="150000"/>
              </a:lnSpc>
              <a:buFont typeface="+mj-lt"/>
              <a:buAutoNum type="arabicPeriod"/>
            </a:pPr>
            <a:r>
              <a:rPr lang="tr-TR" sz="1600" dirty="0" smtClean="0">
                <a:latin typeface="Tahoma" pitchFamily="34" charset="0"/>
                <a:ea typeface="Tahoma" pitchFamily="34" charset="0"/>
                <a:cs typeface="Tahoma" pitchFamily="34" charset="0"/>
              </a:rPr>
              <a:t>esneklik</a:t>
            </a:r>
            <a:r>
              <a:rPr lang="tr-TR" sz="1600" dirty="0">
                <a:latin typeface="Tahoma" pitchFamily="34" charset="0"/>
                <a:ea typeface="Tahoma" pitchFamily="34" charset="0"/>
                <a:cs typeface="Tahoma" pitchFamily="34" charset="0"/>
              </a:rPr>
              <a:t>, </a:t>
            </a:r>
            <a:endParaRPr lang="tr-TR" sz="1600" dirty="0" smtClean="0">
              <a:latin typeface="Tahoma" pitchFamily="34" charset="0"/>
              <a:ea typeface="Tahoma" pitchFamily="34" charset="0"/>
              <a:cs typeface="Tahoma" pitchFamily="34" charset="0"/>
            </a:endParaRPr>
          </a:p>
          <a:p>
            <a:pPr marL="1604963" indent="-609600" algn="just">
              <a:lnSpc>
                <a:spcPct val="150000"/>
              </a:lnSpc>
              <a:buFont typeface="+mj-lt"/>
              <a:buAutoNum type="arabicPeriod"/>
            </a:pPr>
            <a:r>
              <a:rPr lang="tr-TR" sz="1600" dirty="0" smtClean="0">
                <a:latin typeface="Tahoma" pitchFamily="34" charset="0"/>
                <a:ea typeface="Tahoma" pitchFamily="34" charset="0"/>
                <a:cs typeface="Tahoma" pitchFamily="34" charset="0"/>
              </a:rPr>
              <a:t>Etkinlik,</a:t>
            </a:r>
          </a:p>
          <a:p>
            <a:pPr marL="1604963" indent="-609600" algn="just">
              <a:lnSpc>
                <a:spcPct val="150000"/>
              </a:lnSpc>
              <a:buFont typeface="+mj-lt"/>
              <a:buAutoNum type="arabicPeriod"/>
            </a:pPr>
            <a:r>
              <a:rPr lang="tr-TR" sz="1600" dirty="0" smtClean="0">
                <a:latin typeface="Tahoma" pitchFamily="34" charset="0"/>
                <a:ea typeface="Tahoma" pitchFamily="34" charset="0"/>
                <a:cs typeface="Tahoma" pitchFamily="34" charset="0"/>
              </a:rPr>
              <a:t>performans </a:t>
            </a:r>
          </a:p>
          <a:p>
            <a:pPr marL="609600" indent="-609600" algn="just">
              <a:lnSpc>
                <a:spcPct val="150000"/>
              </a:lnSpc>
              <a:buFont typeface="Wingdings" pitchFamily="2" charset="2"/>
              <a:buNone/>
            </a:pPr>
            <a:r>
              <a:rPr lang="tr-TR" sz="1600" dirty="0" smtClean="0">
                <a:latin typeface="Tahoma" pitchFamily="34" charset="0"/>
                <a:ea typeface="Tahoma" pitchFamily="34" charset="0"/>
                <a:cs typeface="Tahoma" pitchFamily="34" charset="0"/>
              </a:rPr>
              <a:t>gibi </a:t>
            </a:r>
            <a:r>
              <a:rPr lang="tr-TR" sz="1600" dirty="0">
                <a:latin typeface="Tahoma" pitchFamily="34" charset="0"/>
                <a:ea typeface="Tahoma" pitchFamily="34" charset="0"/>
                <a:cs typeface="Tahoma" pitchFamily="34" charset="0"/>
              </a:rPr>
              <a:t>kriterleri kapsamaktadır</a:t>
            </a:r>
            <a:r>
              <a:rPr lang="tr-TR" sz="1600" dirty="0" smtClean="0">
                <a:latin typeface="Tahoma" pitchFamily="34" charset="0"/>
                <a:ea typeface="Tahoma" pitchFamily="34" charset="0"/>
                <a:cs typeface="Tahoma" pitchFamily="34" charset="0"/>
              </a:rPr>
              <a:t>.</a:t>
            </a:r>
            <a:endParaRPr lang="tr-TR" sz="1600" dirty="0">
              <a:latin typeface="Tahoma" pitchFamily="34" charset="0"/>
              <a:ea typeface="Tahoma" pitchFamily="34" charset="0"/>
              <a:cs typeface="Tahoma" pitchFamily="34" charset="0"/>
            </a:endParaRPr>
          </a:p>
        </p:txBody>
      </p:sp>
      <p:sp>
        <p:nvSpPr>
          <p:cNvPr id="8" name="7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xfrm>
            <a:off x="1115616" y="764704"/>
            <a:ext cx="7776542" cy="5357850"/>
          </a:xfrm>
        </p:spPr>
        <p:txBody>
          <a:bodyPr>
            <a:noAutofit/>
          </a:bodyPr>
          <a:lstStyle/>
          <a:p>
            <a:pPr marL="609600" indent="-609600">
              <a:lnSpc>
                <a:spcPct val="150000"/>
              </a:lnSpc>
              <a:buFont typeface="Wingdings" pitchFamily="2" charset="2"/>
              <a:buNone/>
            </a:pPr>
            <a:r>
              <a:rPr lang="tr-TR" sz="1600" b="1" dirty="0" smtClean="0">
                <a:latin typeface="Tahoma" pitchFamily="34" charset="0"/>
                <a:ea typeface="Tahoma" pitchFamily="34" charset="0"/>
                <a:cs typeface="Tahoma" pitchFamily="34" charset="0"/>
              </a:rPr>
              <a:t>Temel </a:t>
            </a:r>
            <a:r>
              <a:rPr lang="tr-TR" sz="1600" b="1" dirty="0">
                <a:latin typeface="Tahoma" pitchFamily="34" charset="0"/>
                <a:ea typeface="Tahoma" pitchFamily="34" charset="0"/>
                <a:cs typeface="Tahoma" pitchFamily="34" charset="0"/>
              </a:rPr>
              <a:t>Bileşenleri</a:t>
            </a:r>
            <a:r>
              <a:rPr lang="tr-TR" sz="1600" dirty="0">
                <a:latin typeface="Tahoma" pitchFamily="34" charset="0"/>
                <a:ea typeface="Tahoma" pitchFamily="34" charset="0"/>
                <a:cs typeface="Tahoma" pitchFamily="34" charset="0"/>
              </a:rPr>
              <a:t> </a:t>
            </a:r>
          </a:p>
          <a:p>
            <a:pPr marL="609600" indent="-609600">
              <a:lnSpc>
                <a:spcPct val="150000"/>
              </a:lnSpc>
              <a:buFont typeface="Wingdings" pitchFamily="2" charset="2"/>
              <a:buNone/>
            </a:pPr>
            <a:endParaRPr lang="tr-TR" sz="1600" dirty="0">
              <a:latin typeface="Tahoma" pitchFamily="34" charset="0"/>
              <a:ea typeface="Tahoma" pitchFamily="34" charset="0"/>
              <a:cs typeface="Tahoma" pitchFamily="34" charset="0"/>
            </a:endParaRPr>
          </a:p>
          <a:p>
            <a:pPr marL="609600" indent="-609600">
              <a:lnSpc>
                <a:spcPct val="150000"/>
              </a:lnSpc>
              <a:buFont typeface="+mj-lt"/>
              <a:buAutoNum type="arabicPeriod"/>
            </a:pPr>
            <a:r>
              <a:rPr lang="tr-TR" sz="1600" dirty="0">
                <a:latin typeface="Tahoma" pitchFamily="34" charset="0"/>
                <a:ea typeface="Tahoma" pitchFamily="34" charset="0"/>
                <a:cs typeface="Tahoma" pitchFamily="34" charset="0"/>
              </a:rPr>
              <a:t>Ekip olarak çalışmak için gerekli bilgiyi sağlayan </a:t>
            </a:r>
            <a:r>
              <a:rPr lang="tr-TR" sz="1600" i="1" dirty="0">
                <a:latin typeface="Tahoma" pitchFamily="34" charset="0"/>
                <a:ea typeface="Tahoma" pitchFamily="34" charset="0"/>
                <a:cs typeface="Tahoma" pitchFamily="34" charset="0"/>
              </a:rPr>
              <a:t> </a:t>
            </a:r>
            <a:r>
              <a:rPr lang="tr-TR" sz="1600" b="1" dirty="0">
                <a:latin typeface="Tahoma" pitchFamily="34" charset="0"/>
                <a:ea typeface="Tahoma" pitchFamily="34" charset="0"/>
                <a:cs typeface="Tahoma" pitchFamily="34" charset="0"/>
              </a:rPr>
              <a:t>Etkin İletişim ve Grup Çalışması Yetenekleri.</a:t>
            </a:r>
          </a:p>
          <a:p>
            <a:pPr marL="609600" indent="-609600">
              <a:lnSpc>
                <a:spcPct val="150000"/>
              </a:lnSpc>
              <a:buFont typeface="+mj-lt"/>
              <a:buAutoNum type="arabicPeriod"/>
            </a:pPr>
            <a:r>
              <a:rPr lang="tr-TR" sz="1600" dirty="0" smtClean="0">
                <a:latin typeface="Tahoma" pitchFamily="34" charset="0"/>
                <a:ea typeface="Tahoma" pitchFamily="34" charset="0"/>
                <a:cs typeface="Tahoma" pitchFamily="34" charset="0"/>
              </a:rPr>
              <a:t>Öğrencileri </a:t>
            </a:r>
            <a:r>
              <a:rPr lang="tr-TR" sz="1600" dirty="0">
                <a:latin typeface="Tahoma" pitchFamily="34" charset="0"/>
                <a:ea typeface="Tahoma" pitchFamily="34" charset="0"/>
                <a:cs typeface="Tahoma" pitchFamily="34" charset="0"/>
              </a:rPr>
              <a:t>gerçek hayat </a:t>
            </a:r>
            <a:r>
              <a:rPr lang="tr-TR" sz="1600" dirty="0" smtClean="0">
                <a:latin typeface="Tahoma" pitchFamily="34" charset="0"/>
                <a:ea typeface="Tahoma" pitchFamily="34" charset="0"/>
                <a:cs typeface="Tahoma" pitchFamily="34" charset="0"/>
              </a:rPr>
              <a:t>problemlerine </a:t>
            </a:r>
            <a:r>
              <a:rPr lang="tr-TR" sz="1600" dirty="0">
                <a:latin typeface="Tahoma" pitchFamily="34" charset="0"/>
                <a:ea typeface="Tahoma" pitchFamily="34" charset="0"/>
                <a:cs typeface="Tahoma" pitchFamily="34" charset="0"/>
              </a:rPr>
              <a:t>hazırlayan </a:t>
            </a:r>
            <a:r>
              <a:rPr lang="tr-TR" sz="1600" i="1" dirty="0">
                <a:latin typeface="Tahoma" pitchFamily="34" charset="0"/>
                <a:ea typeface="Tahoma" pitchFamily="34" charset="0"/>
                <a:cs typeface="Tahoma" pitchFamily="34" charset="0"/>
              </a:rPr>
              <a:t> </a:t>
            </a:r>
            <a:r>
              <a:rPr lang="tr-TR" sz="1600" b="1" dirty="0">
                <a:latin typeface="Tahoma" pitchFamily="34" charset="0"/>
                <a:ea typeface="Tahoma" pitchFamily="34" charset="0"/>
                <a:cs typeface="Tahoma" pitchFamily="34" charset="0"/>
              </a:rPr>
              <a:t>Bir Uygulama Alanında Deneyim.</a:t>
            </a:r>
          </a:p>
          <a:p>
            <a:pPr marL="609600" indent="-609600">
              <a:lnSpc>
                <a:spcPct val="150000"/>
              </a:lnSpc>
              <a:buFont typeface="+mj-lt"/>
              <a:buAutoNum type="arabicPeriod"/>
            </a:pPr>
            <a:r>
              <a:rPr lang="tr-TR" sz="1600" dirty="0" smtClean="0">
                <a:latin typeface="Tahoma" pitchFamily="34" charset="0"/>
                <a:ea typeface="Tahoma" pitchFamily="34" charset="0"/>
                <a:cs typeface="Tahoma" pitchFamily="34" charset="0"/>
              </a:rPr>
              <a:t>Öğrencileri </a:t>
            </a:r>
            <a:r>
              <a:rPr lang="tr-TR" sz="1600" dirty="0">
                <a:latin typeface="Tahoma" pitchFamily="34" charset="0"/>
                <a:ea typeface="Tahoma" pitchFamily="34" charset="0"/>
                <a:cs typeface="Tahoma" pitchFamily="34" charset="0"/>
              </a:rPr>
              <a:t>gereksinimlerin değişmesi, proje yönetimi, konfigürasyon yönetimi, araç kullanımı gibi konulara hazırlayan </a:t>
            </a:r>
            <a:r>
              <a:rPr lang="tr-TR" sz="1600" b="1" dirty="0">
                <a:latin typeface="Tahoma" pitchFamily="34" charset="0"/>
                <a:ea typeface="Tahoma" pitchFamily="34" charset="0"/>
                <a:cs typeface="Tahoma" pitchFamily="34" charset="0"/>
              </a:rPr>
              <a:t>Bir Ekip Projesi.</a:t>
            </a:r>
          </a:p>
          <a:p>
            <a:pPr marL="609600" indent="-609600">
              <a:lnSpc>
                <a:spcPct val="150000"/>
              </a:lnSpc>
              <a:buFont typeface="+mj-lt"/>
              <a:buAutoNum type="arabicPeriod"/>
            </a:pPr>
            <a:r>
              <a:rPr lang="tr-TR" sz="1600" dirty="0" smtClean="0">
                <a:latin typeface="Tahoma" pitchFamily="34" charset="0"/>
                <a:ea typeface="Tahoma" pitchFamily="34" charset="0"/>
                <a:cs typeface="Tahoma" pitchFamily="34" charset="0"/>
              </a:rPr>
              <a:t>Öğrencileri </a:t>
            </a:r>
            <a:r>
              <a:rPr lang="tr-TR" sz="1600" dirty="0">
                <a:latin typeface="Tahoma" pitchFamily="34" charset="0"/>
                <a:ea typeface="Tahoma" pitchFamily="34" charset="0"/>
                <a:cs typeface="Tahoma" pitchFamily="34" charset="0"/>
              </a:rPr>
              <a:t>gerçek hayat ortamına hazırlayan </a:t>
            </a:r>
            <a:r>
              <a:rPr lang="tr-TR" sz="1600" b="1" dirty="0" smtClean="0">
                <a:latin typeface="Tahoma" pitchFamily="34" charset="0"/>
                <a:ea typeface="Tahoma" pitchFamily="34" charset="0"/>
                <a:cs typeface="Tahoma" pitchFamily="34" charset="0"/>
              </a:rPr>
              <a:t>Çalışma Ortamında </a:t>
            </a:r>
            <a:r>
              <a:rPr lang="tr-TR" sz="1600" b="1" dirty="0">
                <a:latin typeface="Tahoma" pitchFamily="34" charset="0"/>
                <a:ea typeface="Tahoma" pitchFamily="34" charset="0"/>
                <a:cs typeface="Tahoma" pitchFamily="34" charset="0"/>
              </a:rPr>
              <a:t>Deneyim.</a:t>
            </a:r>
          </a:p>
          <a:p>
            <a:pPr marL="609600" indent="-609600">
              <a:lnSpc>
                <a:spcPct val="150000"/>
              </a:lnSpc>
              <a:buFont typeface="+mj-lt"/>
              <a:buAutoNum type="arabicPeriod"/>
            </a:pPr>
            <a:r>
              <a:rPr lang="tr-TR" sz="1600" dirty="0" smtClean="0">
                <a:latin typeface="Tahoma" pitchFamily="34" charset="0"/>
                <a:ea typeface="Tahoma" pitchFamily="34" charset="0"/>
                <a:cs typeface="Tahoma" pitchFamily="34" charset="0"/>
              </a:rPr>
              <a:t>Ders </a:t>
            </a:r>
            <a:r>
              <a:rPr lang="tr-TR" sz="1600" dirty="0">
                <a:latin typeface="Tahoma" pitchFamily="34" charset="0"/>
                <a:ea typeface="Tahoma" pitchFamily="34" charset="0"/>
                <a:cs typeface="Tahoma" pitchFamily="34" charset="0"/>
              </a:rPr>
              <a:t>notu veya ders gibi belirli bir düzende sağlanmayan bilgiyi aramak, değerlendirmek ve kullanmak için gerekli beceriyi kazandırmayı amaçlayan </a:t>
            </a:r>
            <a:r>
              <a:rPr lang="tr-TR" sz="1600" b="1" dirty="0" smtClean="0">
                <a:latin typeface="Tahoma" pitchFamily="34" charset="0"/>
                <a:ea typeface="Tahoma" pitchFamily="34" charset="0"/>
                <a:cs typeface="Tahoma" pitchFamily="34" charset="0"/>
              </a:rPr>
              <a:t>Yaşam boyu </a:t>
            </a:r>
            <a:r>
              <a:rPr lang="tr-TR" sz="1600" b="1" dirty="0">
                <a:latin typeface="Tahoma" pitchFamily="34" charset="0"/>
                <a:ea typeface="Tahoma" pitchFamily="34" charset="0"/>
                <a:cs typeface="Tahoma" pitchFamily="34" charset="0"/>
              </a:rPr>
              <a:t>Öğrenme Araçları.</a:t>
            </a:r>
          </a:p>
          <a:p>
            <a:pPr marL="609600" indent="-609600">
              <a:lnSpc>
                <a:spcPct val="80000"/>
              </a:lnSpc>
            </a:pPr>
            <a:endParaRPr lang="tr-TR" sz="1600" dirty="0">
              <a:latin typeface="Tahoma" pitchFamily="34" charset="0"/>
              <a:ea typeface="Tahoma" pitchFamily="34" charset="0"/>
              <a:cs typeface="Tahoma" pitchFamily="34" charset="0"/>
            </a:endParaRPr>
          </a:p>
        </p:txBody>
      </p:sp>
      <p:sp>
        <p:nvSpPr>
          <p:cNvPr id="8" name="7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xfrm>
            <a:off x="1115616" y="980728"/>
            <a:ext cx="7776864" cy="5237180"/>
          </a:xfrm>
        </p:spPr>
        <p:txBody>
          <a:bodyPr>
            <a:noAutofit/>
          </a:bodyPr>
          <a:lstStyle/>
          <a:p>
            <a:pPr marL="609600" indent="-609600">
              <a:lnSpc>
                <a:spcPct val="150000"/>
              </a:lnSpc>
              <a:buFont typeface="Wingdings" pitchFamily="2" charset="2"/>
              <a:buNone/>
            </a:pPr>
            <a:r>
              <a:rPr lang="tr-TR" sz="1600" dirty="0">
                <a:latin typeface="Tahoma" pitchFamily="34" charset="0"/>
                <a:ea typeface="Tahoma" pitchFamily="34" charset="0"/>
                <a:cs typeface="Tahoma" pitchFamily="34" charset="0"/>
              </a:rPr>
              <a:t>	</a:t>
            </a:r>
          </a:p>
          <a:p>
            <a:pPr marL="609600" indent="-609600">
              <a:lnSpc>
                <a:spcPct val="150000"/>
              </a:lnSpc>
              <a:buFont typeface="+mj-lt"/>
              <a:buAutoNum type="arabicPeriod" startAt="6"/>
            </a:pPr>
            <a:r>
              <a:rPr lang="tr-TR" sz="1600" dirty="0">
                <a:latin typeface="Tahoma" pitchFamily="34" charset="0"/>
                <a:ea typeface="Tahoma" pitchFamily="34" charset="0"/>
                <a:cs typeface="Tahoma" pitchFamily="34" charset="0"/>
              </a:rPr>
              <a:t>Yazılım ve donanım ürünleri hakkında temel teknik bilgi ve becerileri sağlayan </a:t>
            </a:r>
            <a:r>
              <a:rPr lang="tr-TR" sz="1600" b="1" dirty="0">
                <a:latin typeface="Tahoma" pitchFamily="34" charset="0"/>
                <a:ea typeface="Tahoma" pitchFamily="34" charset="0"/>
                <a:cs typeface="Tahoma" pitchFamily="34" charset="0"/>
              </a:rPr>
              <a:t>Bilgisayar Bilimi Temelleri</a:t>
            </a:r>
            <a:r>
              <a:rPr lang="tr-TR" sz="1600" dirty="0">
                <a:latin typeface="Tahoma" pitchFamily="34" charset="0"/>
                <a:ea typeface="Tahoma" pitchFamily="34" charset="0"/>
                <a:cs typeface="Tahoma" pitchFamily="34" charset="0"/>
              </a:rPr>
              <a:t>. Bunlar, programlama dilleri, modelleme, veritabanları, işletim sistemleri, ağ sistemleri, algoritmalar olarak sayılabilir.</a:t>
            </a:r>
          </a:p>
          <a:p>
            <a:pPr marL="609600" indent="-609600">
              <a:lnSpc>
                <a:spcPct val="150000"/>
              </a:lnSpc>
              <a:buFont typeface="+mj-lt"/>
              <a:buAutoNum type="arabicPeriod" startAt="6"/>
            </a:pPr>
            <a:endParaRPr lang="tr-TR" sz="1600" dirty="0">
              <a:latin typeface="Tahoma" pitchFamily="34" charset="0"/>
              <a:ea typeface="Tahoma" pitchFamily="34" charset="0"/>
              <a:cs typeface="Tahoma" pitchFamily="34" charset="0"/>
            </a:endParaRPr>
          </a:p>
          <a:p>
            <a:pPr marL="609600" indent="-609600">
              <a:lnSpc>
                <a:spcPct val="150000"/>
              </a:lnSpc>
              <a:buFont typeface="+mj-lt"/>
              <a:buAutoNum type="arabicPeriod" startAt="6"/>
            </a:pPr>
            <a:r>
              <a:rPr lang="tr-TR" sz="1600" dirty="0">
                <a:latin typeface="Tahoma" pitchFamily="34" charset="0"/>
                <a:ea typeface="Tahoma" pitchFamily="34" charset="0"/>
                <a:cs typeface="Tahoma" pitchFamily="34" charset="0"/>
              </a:rPr>
              <a:t>Yazılımı ve ilgili belgelemeyi oluşturmak ve bakımı yapmak için gerekli teknik bilgi, yetenek ve araçları sağlayan </a:t>
            </a:r>
            <a:r>
              <a:rPr lang="tr-TR" sz="1600" b="1" dirty="0">
                <a:latin typeface="Tahoma" pitchFamily="34" charset="0"/>
                <a:ea typeface="Tahoma" pitchFamily="34" charset="0"/>
                <a:cs typeface="Tahoma" pitchFamily="34" charset="0"/>
              </a:rPr>
              <a:t>Yazılım Mühendisliği Temelleri</a:t>
            </a:r>
            <a:r>
              <a:rPr lang="tr-TR" sz="1600" dirty="0">
                <a:latin typeface="Tahoma" pitchFamily="34" charset="0"/>
                <a:ea typeface="Tahoma" pitchFamily="34" charset="0"/>
                <a:cs typeface="Tahoma" pitchFamily="34" charset="0"/>
              </a:rPr>
              <a:t>. Bunlar arasında, yazılım süreçleri, yaşam döngüsü modelleri, yazılım ölçütleri, mimari ve tasarım yöntemleri bulunmaktadır.</a:t>
            </a:r>
          </a:p>
          <a:p>
            <a:pPr marL="609600" indent="-609600">
              <a:lnSpc>
                <a:spcPct val="150000"/>
              </a:lnSpc>
              <a:buFont typeface="+mj-lt"/>
              <a:buAutoNum type="arabicPeriod" startAt="6"/>
            </a:pPr>
            <a:endParaRPr lang="tr-TR" sz="1600" dirty="0">
              <a:latin typeface="Tahoma" pitchFamily="34" charset="0"/>
              <a:ea typeface="Tahoma" pitchFamily="34" charset="0"/>
              <a:cs typeface="Tahoma" pitchFamily="34" charset="0"/>
            </a:endParaRPr>
          </a:p>
          <a:p>
            <a:pPr marL="609600" indent="-609600">
              <a:lnSpc>
                <a:spcPct val="150000"/>
              </a:lnSpc>
              <a:buFont typeface="+mj-lt"/>
              <a:buAutoNum type="arabicPeriod" startAt="6"/>
            </a:pPr>
            <a:r>
              <a:rPr lang="tr-TR" sz="1600" dirty="0">
                <a:latin typeface="Tahoma" pitchFamily="34" charset="0"/>
                <a:ea typeface="Tahoma" pitchFamily="34" charset="0"/>
                <a:cs typeface="Tahoma" pitchFamily="34" charset="0"/>
              </a:rPr>
              <a:t>Genel sistem ilkelerinin, ekonominin ve mühendislerin görev ve sorumluluklarının anlaşılmasını sağlayan  </a:t>
            </a:r>
            <a:r>
              <a:rPr lang="tr-TR" sz="1600" b="1" dirty="0">
                <a:latin typeface="Tahoma" pitchFamily="34" charset="0"/>
                <a:ea typeface="Tahoma" pitchFamily="34" charset="0"/>
                <a:cs typeface="Tahoma" pitchFamily="34" charset="0"/>
              </a:rPr>
              <a:t>Mühendislik Uygulamaları ve </a:t>
            </a:r>
            <a:r>
              <a:rPr lang="tr-TR" sz="1600" b="1" dirty="0" smtClean="0">
                <a:latin typeface="Tahoma" pitchFamily="34" charset="0"/>
                <a:ea typeface="Tahoma" pitchFamily="34" charset="0"/>
                <a:cs typeface="Tahoma" pitchFamily="34" charset="0"/>
              </a:rPr>
              <a:t>Etiği</a:t>
            </a:r>
            <a:endParaRPr lang="tr-TR" sz="1600" b="1" dirty="0">
              <a:latin typeface="Tahoma" pitchFamily="34" charset="0"/>
              <a:ea typeface="Tahoma" pitchFamily="34" charset="0"/>
              <a:cs typeface="Tahoma" pitchFamily="34" charset="0"/>
            </a:endParaRPr>
          </a:p>
        </p:txBody>
      </p:sp>
      <p:sp>
        <p:nvSpPr>
          <p:cNvPr id="8" name="7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xfrm>
            <a:off x="1115615" y="1295400"/>
            <a:ext cx="7671227" cy="5329238"/>
          </a:xfrm>
        </p:spPr>
        <p:txBody>
          <a:bodyPr/>
          <a:lstStyle/>
          <a:p>
            <a:pPr marL="609600" indent="-609600">
              <a:buFont typeface="Wingdings" pitchFamily="2" charset="2"/>
              <a:buNone/>
            </a:pPr>
            <a:r>
              <a:rPr lang="tr-TR" sz="2000" dirty="0" smtClean="0">
                <a:latin typeface="Tahoma" pitchFamily="34" charset="0"/>
                <a:ea typeface="Tahoma" pitchFamily="34" charset="0"/>
                <a:cs typeface="Tahoma" pitchFamily="34" charset="0"/>
              </a:rPr>
              <a:t>Yazılım </a:t>
            </a:r>
            <a:r>
              <a:rPr lang="tr-TR" sz="2000" dirty="0">
                <a:latin typeface="Tahoma" pitchFamily="34" charset="0"/>
                <a:ea typeface="Tahoma" pitchFamily="34" charset="0"/>
                <a:cs typeface="Tahoma" pitchFamily="34" charset="0"/>
              </a:rPr>
              <a:t>mühendisliği </a:t>
            </a:r>
            <a:endParaRPr lang="tr-TR" sz="2000" dirty="0" smtClean="0">
              <a:latin typeface="Tahoma" pitchFamily="34" charset="0"/>
              <a:ea typeface="Tahoma" pitchFamily="34" charset="0"/>
              <a:cs typeface="Tahoma" pitchFamily="34" charset="0"/>
            </a:endParaRPr>
          </a:p>
          <a:p>
            <a:pPr marL="609600" indent="-609600">
              <a:buFont typeface="Wingdings" pitchFamily="2" charset="2"/>
              <a:buNone/>
            </a:pPr>
            <a:r>
              <a:rPr lang="tr-TR" sz="2000" dirty="0" smtClean="0">
                <a:latin typeface="Tahoma" pitchFamily="34" charset="0"/>
                <a:ea typeface="Tahoma" pitchFamily="34" charset="0"/>
                <a:cs typeface="Tahoma" pitchFamily="34" charset="0"/>
              </a:rPr>
              <a:t>       6 </a:t>
            </a:r>
            <a:r>
              <a:rPr lang="tr-TR" sz="2000" dirty="0">
                <a:latin typeface="Tahoma" pitchFamily="34" charset="0"/>
                <a:ea typeface="Tahoma" pitchFamily="34" charset="0"/>
                <a:cs typeface="Tahoma" pitchFamily="34" charset="0"/>
              </a:rPr>
              <a:t>seneye yayılmış bir Eğitim programıdır.</a:t>
            </a:r>
          </a:p>
          <a:p>
            <a:pPr marL="609600" indent="-609600">
              <a:buFont typeface="Wingdings" pitchFamily="2" charset="2"/>
              <a:buNone/>
            </a:pPr>
            <a:endParaRPr lang="tr-TR" sz="2000" dirty="0">
              <a:latin typeface="Tahoma" pitchFamily="34" charset="0"/>
              <a:ea typeface="Tahoma" pitchFamily="34" charset="0"/>
              <a:cs typeface="Tahoma" pitchFamily="34" charset="0"/>
            </a:endParaRPr>
          </a:p>
          <a:p>
            <a:pPr marL="609600" indent="-609600">
              <a:buFont typeface="Wingdings" pitchFamily="2" charset="2"/>
              <a:buNone/>
            </a:pPr>
            <a:r>
              <a:rPr lang="tr-TR" sz="2000" dirty="0">
                <a:latin typeface="Tahoma" pitchFamily="34" charset="0"/>
                <a:ea typeface="Tahoma" pitchFamily="34" charset="0"/>
                <a:cs typeface="Tahoma" pitchFamily="34" charset="0"/>
              </a:rPr>
              <a:t>        Bu program 2 bölüme ayrılır:</a:t>
            </a:r>
            <a:r>
              <a:rPr lang="tr-TR" sz="2400" dirty="0">
                <a:latin typeface="Tahoma" pitchFamily="34" charset="0"/>
                <a:ea typeface="Tahoma" pitchFamily="34" charset="0"/>
                <a:cs typeface="Tahoma" pitchFamily="34" charset="0"/>
              </a:rPr>
              <a:t> </a:t>
            </a:r>
          </a:p>
          <a:p>
            <a:pPr marL="609600" indent="-609600">
              <a:buFont typeface="Wingdings" pitchFamily="2" charset="2"/>
              <a:buNone/>
            </a:pPr>
            <a:endParaRPr lang="tr-TR" sz="2400" dirty="0">
              <a:latin typeface="Tahoma" pitchFamily="34" charset="0"/>
              <a:ea typeface="Tahoma" pitchFamily="34" charset="0"/>
              <a:cs typeface="Tahoma" pitchFamily="34" charset="0"/>
            </a:endParaRPr>
          </a:p>
          <a:p>
            <a:pPr marL="1784350" indent="-609600"/>
            <a:r>
              <a:rPr lang="tr-TR" sz="2400" dirty="0">
                <a:latin typeface="Tahoma" pitchFamily="34" charset="0"/>
                <a:ea typeface="Tahoma" pitchFamily="34" charset="0"/>
                <a:cs typeface="Tahoma" pitchFamily="34" charset="0"/>
              </a:rPr>
              <a:t>Temel Yazılımcılık </a:t>
            </a:r>
          </a:p>
          <a:p>
            <a:pPr marL="1784350" indent="-609600"/>
            <a:r>
              <a:rPr lang="tr-TR" sz="2400" dirty="0">
                <a:latin typeface="Tahoma" pitchFamily="34" charset="0"/>
                <a:ea typeface="Tahoma" pitchFamily="34" charset="0"/>
                <a:cs typeface="Tahoma" pitchFamily="34" charset="0"/>
              </a:rPr>
              <a:t>Uzman Yazılımcılık </a:t>
            </a:r>
          </a:p>
          <a:p>
            <a:pPr marL="609600" indent="-609600">
              <a:buSzPct val="100000"/>
              <a:buNone/>
            </a:pPr>
            <a:endParaRPr lang="tr-TR" sz="1800" b="1" dirty="0">
              <a:latin typeface="Arial Narrow" pitchFamily="34" charset="0"/>
            </a:endParaRPr>
          </a:p>
        </p:txBody>
      </p:sp>
      <p:sp>
        <p:nvSpPr>
          <p:cNvPr id="8" name="7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xfrm>
            <a:off x="1187624" y="908720"/>
            <a:ext cx="7738859" cy="4594238"/>
          </a:xfrm>
          <a:noFill/>
        </p:spPr>
        <p:txBody>
          <a:bodyPr>
            <a:normAutofit/>
          </a:bodyPr>
          <a:lstStyle/>
          <a:p>
            <a:pPr marL="90488" indent="4763">
              <a:buFont typeface="Wingdings" pitchFamily="2" charset="2"/>
              <a:buNone/>
            </a:pPr>
            <a:r>
              <a:rPr lang="tr-TR" sz="2000" b="1" dirty="0" smtClean="0">
                <a:latin typeface="Tahoma" pitchFamily="34" charset="0"/>
                <a:ea typeface="Tahoma" pitchFamily="34" charset="0"/>
                <a:cs typeface="Tahoma" pitchFamily="34" charset="0"/>
              </a:rPr>
              <a:t>Temel yazılımcılık :</a:t>
            </a:r>
            <a:r>
              <a:rPr lang="tr-TR" sz="2000" dirty="0" smtClean="0">
                <a:latin typeface="Tahoma" pitchFamily="34" charset="0"/>
                <a:ea typeface="Tahoma" pitchFamily="34" charset="0"/>
                <a:cs typeface="Tahoma" pitchFamily="34" charset="0"/>
              </a:rPr>
              <a:t> </a:t>
            </a:r>
          </a:p>
          <a:p>
            <a:pPr marL="90488" indent="4763">
              <a:buFont typeface="Wingdings" pitchFamily="2" charset="2"/>
              <a:buNone/>
            </a:pPr>
            <a:endParaRPr lang="tr-TR" sz="2000" dirty="0" smtClean="0">
              <a:latin typeface="Tahoma" pitchFamily="34" charset="0"/>
              <a:ea typeface="Tahoma" pitchFamily="34" charset="0"/>
              <a:cs typeface="Tahoma" pitchFamily="34" charset="0"/>
            </a:endParaRPr>
          </a:p>
          <a:p>
            <a:pPr marL="609600" indent="-609600">
              <a:buFont typeface="Wingdings" pitchFamily="2" charset="2"/>
              <a:buNone/>
            </a:pPr>
            <a:r>
              <a:rPr lang="tr-TR" sz="2000" dirty="0" smtClean="0">
                <a:latin typeface="Tahoma" pitchFamily="34" charset="0"/>
                <a:ea typeface="Tahoma" pitchFamily="34" charset="0"/>
                <a:cs typeface="Tahoma" pitchFamily="34" charset="0"/>
              </a:rPr>
              <a:t>	Temel </a:t>
            </a:r>
            <a:r>
              <a:rPr lang="tr-TR" sz="2000" dirty="0">
                <a:latin typeface="Tahoma" pitchFamily="34" charset="0"/>
                <a:ea typeface="Tahoma" pitchFamily="34" charset="0"/>
                <a:cs typeface="Tahoma" pitchFamily="34" charset="0"/>
              </a:rPr>
              <a:t>yazılımcılığın süresi 4 Dönemdir. </a:t>
            </a:r>
            <a:endParaRPr lang="tr-TR" sz="2000" dirty="0" smtClean="0">
              <a:latin typeface="Tahoma" pitchFamily="34" charset="0"/>
              <a:ea typeface="Tahoma" pitchFamily="34" charset="0"/>
              <a:cs typeface="Tahoma" pitchFamily="34" charset="0"/>
            </a:endParaRPr>
          </a:p>
          <a:p>
            <a:pPr marL="609600" indent="-609600">
              <a:buFont typeface="Wingdings" pitchFamily="2" charset="2"/>
              <a:buNone/>
            </a:pPr>
            <a:endParaRPr lang="tr-TR" sz="2000" dirty="0" smtClean="0">
              <a:latin typeface="Tahoma" pitchFamily="34" charset="0"/>
              <a:ea typeface="Tahoma" pitchFamily="34" charset="0"/>
              <a:cs typeface="Tahoma" pitchFamily="34" charset="0"/>
            </a:endParaRPr>
          </a:p>
          <a:p>
            <a:pPr marL="609600" indent="-609600">
              <a:buFont typeface="Wingdings" pitchFamily="2" charset="2"/>
              <a:buNone/>
            </a:pPr>
            <a:r>
              <a:rPr lang="tr-TR" sz="2000" dirty="0" smtClean="0">
                <a:latin typeface="Tahoma" pitchFamily="34" charset="0"/>
                <a:ea typeface="Tahoma" pitchFamily="34" charset="0"/>
                <a:cs typeface="Tahoma" pitchFamily="34" charset="0"/>
              </a:rPr>
              <a:t>	Bu </a:t>
            </a:r>
            <a:r>
              <a:rPr lang="tr-TR" sz="2000" dirty="0">
                <a:latin typeface="Tahoma" pitchFamily="34" charset="0"/>
                <a:ea typeface="Tahoma" pitchFamily="34" charset="0"/>
                <a:cs typeface="Tahoma" pitchFamily="34" charset="0"/>
              </a:rPr>
              <a:t>dört dönem içerisinde yazılımcı adayı bilgisayar yazılımcılığı hakkında temel bilgiler edinir</a:t>
            </a:r>
            <a:r>
              <a:rPr lang="tr-TR" sz="2000" dirty="0" smtClean="0">
                <a:latin typeface="Tahoma" pitchFamily="34" charset="0"/>
                <a:ea typeface="Tahoma" pitchFamily="34" charset="0"/>
                <a:cs typeface="Tahoma" pitchFamily="34" charset="0"/>
              </a:rPr>
              <a:t>.</a:t>
            </a:r>
          </a:p>
          <a:p>
            <a:pPr marL="609600" indent="-609600">
              <a:buFont typeface="Wingdings" pitchFamily="2" charset="2"/>
              <a:buNone/>
            </a:pPr>
            <a:endParaRPr lang="tr-TR" sz="2000" dirty="0">
              <a:latin typeface="Tahoma" pitchFamily="34" charset="0"/>
              <a:ea typeface="Tahoma" pitchFamily="34" charset="0"/>
              <a:cs typeface="Tahoma" pitchFamily="34" charset="0"/>
            </a:endParaRPr>
          </a:p>
          <a:p>
            <a:pPr marL="1352550" lvl="2" indent="-438150"/>
            <a:r>
              <a:rPr lang="tr-TR" sz="1600" dirty="0">
                <a:latin typeface="Tahoma" pitchFamily="34" charset="0"/>
                <a:ea typeface="Tahoma" pitchFamily="34" charset="0"/>
                <a:cs typeface="Tahoma" pitchFamily="34" charset="0"/>
              </a:rPr>
              <a:t>Algoritma geliştirme, </a:t>
            </a:r>
          </a:p>
          <a:p>
            <a:pPr marL="1352550" lvl="2" indent="-438150"/>
            <a:r>
              <a:rPr lang="tr-TR" sz="1600" dirty="0">
                <a:latin typeface="Tahoma" pitchFamily="34" charset="0"/>
                <a:ea typeface="Tahoma" pitchFamily="34" charset="0"/>
                <a:cs typeface="Tahoma" pitchFamily="34" charset="0"/>
              </a:rPr>
              <a:t>Sistem analizi, </a:t>
            </a:r>
          </a:p>
          <a:p>
            <a:pPr marL="1352550" lvl="2" indent="-438150"/>
            <a:r>
              <a:rPr lang="tr-TR" sz="1600" dirty="0">
                <a:latin typeface="Tahoma" pitchFamily="34" charset="0"/>
                <a:ea typeface="Tahoma" pitchFamily="34" charset="0"/>
                <a:cs typeface="Tahoma" pitchFamily="34" charset="0"/>
              </a:rPr>
              <a:t>Veri tabanı analizi, </a:t>
            </a:r>
          </a:p>
          <a:p>
            <a:pPr marL="609600" indent="-609600">
              <a:buNone/>
            </a:pPr>
            <a:endParaRPr lang="tr-TR" sz="1600" dirty="0">
              <a:latin typeface="Tahoma" pitchFamily="34" charset="0"/>
              <a:ea typeface="Tahoma" pitchFamily="34" charset="0"/>
              <a:cs typeface="Tahoma" pitchFamily="34" charset="0"/>
            </a:endParaRPr>
          </a:p>
        </p:txBody>
      </p:sp>
      <p:sp>
        <p:nvSpPr>
          <p:cNvPr id="8" name="7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xfrm>
            <a:off x="1187624" y="1285861"/>
            <a:ext cx="7273751" cy="4735528"/>
          </a:xfrm>
        </p:spPr>
        <p:txBody>
          <a:bodyPr>
            <a:normAutofit lnSpcReduction="10000"/>
          </a:bodyPr>
          <a:lstStyle/>
          <a:p>
            <a:pPr marL="609600" indent="-609600">
              <a:lnSpc>
                <a:spcPct val="80000"/>
              </a:lnSpc>
              <a:buNone/>
            </a:pPr>
            <a:r>
              <a:rPr lang="tr-TR" sz="1600" b="1" dirty="0" smtClean="0">
                <a:latin typeface="Tahoma" pitchFamily="34" charset="0"/>
                <a:ea typeface="Tahoma" pitchFamily="34" charset="0"/>
                <a:cs typeface="Tahoma" pitchFamily="34" charset="0"/>
              </a:rPr>
              <a:t>Yazılım dilleri hakkında genel bilgiler....</a:t>
            </a:r>
          </a:p>
          <a:p>
            <a:pPr marL="609600" indent="-609600">
              <a:lnSpc>
                <a:spcPct val="80000"/>
              </a:lnSpc>
              <a:buNone/>
            </a:pPr>
            <a:endParaRPr lang="tr-TR" sz="1600" b="1" dirty="0" smtClean="0">
              <a:latin typeface="Tahoma" pitchFamily="34" charset="0"/>
              <a:ea typeface="Tahoma" pitchFamily="34" charset="0"/>
              <a:cs typeface="Tahoma" pitchFamily="34" charset="0"/>
            </a:endParaRPr>
          </a:p>
          <a:p>
            <a:pPr marL="609600" indent="-609600">
              <a:lnSpc>
                <a:spcPct val="80000"/>
              </a:lnSpc>
            </a:pPr>
            <a:r>
              <a:rPr lang="tr-TR" sz="1600" dirty="0" smtClean="0">
                <a:latin typeface="Tahoma" pitchFamily="34" charset="0"/>
                <a:ea typeface="Tahoma" pitchFamily="34" charset="0"/>
                <a:cs typeface="Tahoma" pitchFamily="34" charset="0"/>
              </a:rPr>
              <a:t>C </a:t>
            </a:r>
            <a:r>
              <a:rPr lang="tr-TR" sz="1600" dirty="0">
                <a:latin typeface="Tahoma" pitchFamily="34" charset="0"/>
                <a:ea typeface="Tahoma" pitchFamily="34" charset="0"/>
                <a:cs typeface="Tahoma" pitchFamily="34" charset="0"/>
              </a:rPr>
              <a:t>------ C++ ----- </a:t>
            </a:r>
            <a:r>
              <a:rPr lang="tr-TR" sz="1600" dirty="0" err="1">
                <a:latin typeface="Tahoma" pitchFamily="34" charset="0"/>
                <a:ea typeface="Tahoma" pitchFamily="34" charset="0"/>
                <a:cs typeface="Tahoma" pitchFamily="34" charset="0"/>
              </a:rPr>
              <a:t>Visual</a:t>
            </a:r>
            <a:r>
              <a:rPr lang="tr-TR" sz="1600" dirty="0">
                <a:latin typeface="Tahoma" pitchFamily="34" charset="0"/>
                <a:ea typeface="Tahoma" pitchFamily="34" charset="0"/>
                <a:cs typeface="Tahoma" pitchFamily="34" charset="0"/>
              </a:rPr>
              <a:t> C ---- </a:t>
            </a:r>
            <a:r>
              <a:rPr lang="tr-TR" sz="1600" dirty="0" err="1">
                <a:latin typeface="Tahoma" pitchFamily="34" charset="0"/>
                <a:ea typeface="Tahoma" pitchFamily="34" charset="0"/>
                <a:cs typeface="Tahoma" pitchFamily="34" charset="0"/>
              </a:rPr>
              <a:t>Borland</a:t>
            </a:r>
            <a:r>
              <a:rPr lang="tr-TR" sz="1600" dirty="0">
                <a:latin typeface="Tahoma" pitchFamily="34" charset="0"/>
                <a:ea typeface="Tahoma" pitchFamily="34" charset="0"/>
                <a:cs typeface="Tahoma" pitchFamily="34" charset="0"/>
              </a:rPr>
              <a:t> C# </a:t>
            </a:r>
          </a:p>
          <a:p>
            <a:pPr marL="609600" indent="-609600">
              <a:lnSpc>
                <a:spcPct val="80000"/>
              </a:lnSpc>
            </a:pPr>
            <a:r>
              <a:rPr lang="tr-TR" sz="1600" dirty="0" err="1">
                <a:latin typeface="Tahoma" pitchFamily="34" charset="0"/>
                <a:ea typeface="Tahoma" pitchFamily="34" charset="0"/>
                <a:cs typeface="Tahoma" pitchFamily="34" charset="0"/>
              </a:rPr>
              <a:t>Assembly</a:t>
            </a:r>
            <a:r>
              <a:rPr lang="tr-TR" sz="1600" dirty="0">
                <a:latin typeface="Tahoma" pitchFamily="34" charset="0"/>
                <a:ea typeface="Tahoma" pitchFamily="34" charset="0"/>
                <a:cs typeface="Tahoma" pitchFamily="34" charset="0"/>
              </a:rPr>
              <a:t> (8/16/32/64) </a:t>
            </a:r>
          </a:p>
          <a:p>
            <a:pPr marL="609600" indent="-609600">
              <a:lnSpc>
                <a:spcPct val="80000"/>
              </a:lnSpc>
            </a:pPr>
            <a:r>
              <a:rPr lang="tr-TR" sz="1600" dirty="0">
                <a:latin typeface="Tahoma" pitchFamily="34" charset="0"/>
                <a:ea typeface="Tahoma" pitchFamily="34" charset="0"/>
                <a:cs typeface="Tahoma" pitchFamily="34" charset="0"/>
              </a:rPr>
              <a:t>Sistem analizi </a:t>
            </a:r>
          </a:p>
          <a:p>
            <a:pPr marL="609600" indent="-609600">
              <a:lnSpc>
                <a:spcPct val="80000"/>
              </a:lnSpc>
            </a:pPr>
            <a:r>
              <a:rPr lang="tr-TR" sz="1600" dirty="0">
                <a:latin typeface="Tahoma" pitchFamily="34" charset="0"/>
                <a:ea typeface="Tahoma" pitchFamily="34" charset="0"/>
                <a:cs typeface="Tahoma" pitchFamily="34" charset="0"/>
              </a:rPr>
              <a:t>Veri Tabanı analizi </a:t>
            </a:r>
          </a:p>
          <a:p>
            <a:pPr marL="609600" indent="-609600">
              <a:lnSpc>
                <a:spcPct val="80000"/>
              </a:lnSpc>
            </a:pPr>
            <a:r>
              <a:rPr lang="tr-TR" sz="1600" dirty="0" err="1">
                <a:latin typeface="Tahoma" pitchFamily="34" charset="0"/>
                <a:ea typeface="Tahoma" pitchFamily="34" charset="0"/>
                <a:cs typeface="Tahoma" pitchFamily="34" charset="0"/>
              </a:rPr>
              <a:t>Delphi</a:t>
            </a:r>
            <a:r>
              <a:rPr lang="tr-TR" sz="1600" dirty="0">
                <a:latin typeface="Tahoma" pitchFamily="34" charset="0"/>
                <a:ea typeface="Tahoma" pitchFamily="34" charset="0"/>
                <a:cs typeface="Tahoma" pitchFamily="34" charset="0"/>
              </a:rPr>
              <a:t> ----- </a:t>
            </a:r>
            <a:r>
              <a:rPr lang="tr-TR" sz="1600" dirty="0" err="1">
                <a:latin typeface="Tahoma" pitchFamily="34" charset="0"/>
                <a:ea typeface="Tahoma" pitchFamily="34" charset="0"/>
                <a:cs typeface="Tahoma" pitchFamily="34" charset="0"/>
              </a:rPr>
              <a:t>Pascal</a:t>
            </a:r>
            <a:r>
              <a:rPr lang="tr-TR" sz="1600" dirty="0">
                <a:latin typeface="Tahoma" pitchFamily="34" charset="0"/>
                <a:ea typeface="Tahoma" pitchFamily="34" charset="0"/>
                <a:cs typeface="Tahoma" pitchFamily="34" charset="0"/>
              </a:rPr>
              <a:t>----Delphi400 </a:t>
            </a:r>
          </a:p>
          <a:p>
            <a:pPr marL="609600" indent="-609600">
              <a:lnSpc>
                <a:spcPct val="80000"/>
              </a:lnSpc>
            </a:pPr>
            <a:r>
              <a:rPr lang="tr-TR" sz="1600" dirty="0">
                <a:latin typeface="Tahoma" pitchFamily="34" charset="0"/>
                <a:ea typeface="Tahoma" pitchFamily="34" charset="0"/>
                <a:cs typeface="Tahoma" pitchFamily="34" charset="0"/>
              </a:rPr>
              <a:t>Java --- </a:t>
            </a:r>
            <a:r>
              <a:rPr lang="tr-TR" sz="1600" dirty="0" err="1">
                <a:latin typeface="Tahoma" pitchFamily="34" charset="0"/>
                <a:ea typeface="Tahoma" pitchFamily="34" charset="0"/>
                <a:cs typeface="Tahoma" pitchFamily="34" charset="0"/>
              </a:rPr>
              <a:t>JavaScript</a:t>
            </a:r>
            <a:r>
              <a:rPr lang="tr-TR" sz="1600" dirty="0">
                <a:latin typeface="Tahoma" pitchFamily="34" charset="0"/>
                <a:ea typeface="Tahoma" pitchFamily="34" charset="0"/>
                <a:cs typeface="Tahoma" pitchFamily="34" charset="0"/>
              </a:rPr>
              <a:t>---- </a:t>
            </a:r>
            <a:r>
              <a:rPr lang="tr-TR" sz="1600" dirty="0" err="1">
                <a:latin typeface="Tahoma" pitchFamily="34" charset="0"/>
                <a:ea typeface="Tahoma" pitchFamily="34" charset="0"/>
                <a:cs typeface="Tahoma" pitchFamily="34" charset="0"/>
              </a:rPr>
              <a:t>Perl</a:t>
            </a:r>
            <a:r>
              <a:rPr lang="tr-TR" sz="1600" dirty="0">
                <a:latin typeface="Tahoma" pitchFamily="34" charset="0"/>
                <a:ea typeface="Tahoma" pitchFamily="34" charset="0"/>
                <a:cs typeface="Tahoma" pitchFamily="34" charset="0"/>
              </a:rPr>
              <a:t> ---- Web Tasarım --- CQI --- CGI ---</a:t>
            </a:r>
            <a:r>
              <a:rPr lang="tr-TR" sz="1600" dirty="0" err="1">
                <a:latin typeface="Tahoma" pitchFamily="34" charset="0"/>
                <a:ea typeface="Tahoma" pitchFamily="34" charset="0"/>
                <a:cs typeface="Tahoma" pitchFamily="34" charset="0"/>
              </a:rPr>
              <a:t>ClientSERVER</a:t>
            </a:r>
            <a:r>
              <a:rPr lang="tr-TR" sz="1600" dirty="0">
                <a:latin typeface="Tahoma" pitchFamily="34" charset="0"/>
                <a:ea typeface="Tahoma" pitchFamily="34" charset="0"/>
                <a:cs typeface="Tahoma" pitchFamily="34" charset="0"/>
              </a:rPr>
              <a:t> </a:t>
            </a:r>
          </a:p>
          <a:p>
            <a:pPr marL="609600" indent="-609600">
              <a:lnSpc>
                <a:spcPct val="80000"/>
              </a:lnSpc>
            </a:pPr>
            <a:r>
              <a:rPr lang="tr-TR" sz="1600" dirty="0">
                <a:latin typeface="Tahoma" pitchFamily="34" charset="0"/>
                <a:ea typeface="Tahoma" pitchFamily="34" charset="0"/>
                <a:cs typeface="Tahoma" pitchFamily="34" charset="0"/>
              </a:rPr>
              <a:t>Grafik </a:t>
            </a:r>
          </a:p>
          <a:p>
            <a:pPr marL="609600" indent="-609600">
              <a:lnSpc>
                <a:spcPct val="80000"/>
              </a:lnSpc>
            </a:pPr>
            <a:r>
              <a:rPr lang="tr-TR" sz="1600" dirty="0">
                <a:latin typeface="Tahoma" pitchFamily="34" charset="0"/>
                <a:ea typeface="Tahoma" pitchFamily="34" charset="0"/>
                <a:cs typeface="Tahoma" pitchFamily="34" charset="0"/>
              </a:rPr>
              <a:t>Animasyon </a:t>
            </a:r>
          </a:p>
          <a:p>
            <a:pPr marL="609600" indent="-609600">
              <a:lnSpc>
                <a:spcPct val="80000"/>
              </a:lnSpc>
            </a:pPr>
            <a:r>
              <a:rPr lang="tr-TR" sz="1600" dirty="0">
                <a:latin typeface="Tahoma" pitchFamily="34" charset="0"/>
                <a:ea typeface="Tahoma" pitchFamily="34" charset="0"/>
                <a:cs typeface="Tahoma" pitchFamily="34" charset="0"/>
              </a:rPr>
              <a:t>Projeksiyon --</a:t>
            </a:r>
            <a:r>
              <a:rPr lang="tr-TR" sz="1600" dirty="0" err="1">
                <a:latin typeface="Tahoma" pitchFamily="34" charset="0"/>
                <a:ea typeface="Tahoma" pitchFamily="34" charset="0"/>
                <a:cs typeface="Tahoma" pitchFamily="34" charset="0"/>
              </a:rPr>
              <a:t>Promasyon</a:t>
            </a:r>
            <a:r>
              <a:rPr lang="tr-TR" sz="1600" dirty="0">
                <a:latin typeface="Tahoma" pitchFamily="34" charset="0"/>
                <a:ea typeface="Tahoma" pitchFamily="34" charset="0"/>
                <a:cs typeface="Tahoma" pitchFamily="34" charset="0"/>
              </a:rPr>
              <a:t> --- Prodüksiyon </a:t>
            </a:r>
          </a:p>
          <a:p>
            <a:pPr marL="609600" indent="-609600">
              <a:lnSpc>
                <a:spcPct val="80000"/>
              </a:lnSpc>
            </a:pPr>
            <a:r>
              <a:rPr lang="tr-TR" sz="1600" dirty="0">
                <a:latin typeface="Tahoma" pitchFamily="34" charset="0"/>
                <a:ea typeface="Tahoma" pitchFamily="34" charset="0"/>
                <a:cs typeface="Tahoma" pitchFamily="34" charset="0"/>
              </a:rPr>
              <a:t>. net</a:t>
            </a:r>
          </a:p>
          <a:p>
            <a:pPr marL="609600" indent="-609600">
              <a:lnSpc>
                <a:spcPct val="80000"/>
              </a:lnSpc>
            </a:pPr>
            <a:r>
              <a:rPr lang="tr-TR" sz="1600" dirty="0">
                <a:latin typeface="Tahoma" pitchFamily="34" charset="0"/>
                <a:ea typeface="Tahoma" pitchFamily="34" charset="0"/>
                <a:cs typeface="Tahoma" pitchFamily="34" charset="0"/>
              </a:rPr>
              <a:t>AS400 ---- RPG400 </a:t>
            </a:r>
          </a:p>
          <a:p>
            <a:pPr marL="609600" indent="-609600">
              <a:lnSpc>
                <a:spcPct val="80000"/>
              </a:lnSpc>
            </a:pPr>
            <a:r>
              <a:rPr lang="tr-TR" sz="1600" dirty="0">
                <a:latin typeface="Tahoma" pitchFamily="34" charset="0"/>
                <a:ea typeface="Tahoma" pitchFamily="34" charset="0"/>
                <a:cs typeface="Tahoma" pitchFamily="34" charset="0"/>
              </a:rPr>
              <a:t>Ağ yönetimi </a:t>
            </a:r>
          </a:p>
          <a:p>
            <a:pPr marL="609600" indent="-609600">
              <a:lnSpc>
                <a:spcPct val="80000"/>
              </a:lnSpc>
            </a:pPr>
            <a:r>
              <a:rPr lang="tr-TR" sz="1600" dirty="0" smtClean="0">
                <a:latin typeface="Tahoma" pitchFamily="34" charset="0"/>
                <a:ea typeface="Tahoma" pitchFamily="34" charset="0"/>
                <a:cs typeface="Tahoma" pitchFamily="34" charset="0"/>
              </a:rPr>
              <a:t>Cracker</a:t>
            </a:r>
            <a:endParaRPr lang="tr-TR" sz="1600" dirty="0">
              <a:latin typeface="Tahoma" pitchFamily="34" charset="0"/>
              <a:ea typeface="Tahoma" pitchFamily="34" charset="0"/>
              <a:cs typeface="Tahoma" pitchFamily="34" charset="0"/>
            </a:endParaRPr>
          </a:p>
          <a:p>
            <a:pPr marL="609600" indent="-609600">
              <a:lnSpc>
                <a:spcPct val="80000"/>
              </a:lnSpc>
            </a:pPr>
            <a:r>
              <a:rPr lang="tr-TR" sz="1600" dirty="0" smtClean="0">
                <a:latin typeface="Tahoma" pitchFamily="34" charset="0"/>
                <a:ea typeface="Tahoma" pitchFamily="34" charset="0"/>
                <a:cs typeface="Tahoma" pitchFamily="34" charset="0"/>
              </a:rPr>
              <a:t>Hacker</a:t>
            </a:r>
          </a:p>
          <a:p>
            <a:pPr marL="609600" indent="-609600">
              <a:lnSpc>
                <a:spcPct val="80000"/>
              </a:lnSpc>
            </a:pPr>
            <a:r>
              <a:rPr lang="tr-TR" sz="1600" dirty="0" smtClean="0">
                <a:latin typeface="Tahoma" pitchFamily="34" charset="0"/>
                <a:ea typeface="Tahoma" pitchFamily="34" charset="0"/>
                <a:cs typeface="Tahoma" pitchFamily="34" charset="0"/>
              </a:rPr>
              <a:t>…</a:t>
            </a:r>
            <a:endParaRPr lang="tr-TR" sz="1600" dirty="0">
              <a:latin typeface="Tahoma" pitchFamily="34" charset="0"/>
              <a:ea typeface="Tahoma" pitchFamily="34" charset="0"/>
              <a:cs typeface="Tahoma" pitchFamily="34" charset="0"/>
            </a:endParaRPr>
          </a:p>
          <a:p>
            <a:pPr marL="609600" indent="-609600">
              <a:lnSpc>
                <a:spcPct val="80000"/>
              </a:lnSpc>
            </a:pPr>
            <a:endParaRPr lang="tr-TR" sz="1200" dirty="0">
              <a:latin typeface="Tahoma" pitchFamily="34" charset="0"/>
              <a:ea typeface="Tahoma" pitchFamily="34" charset="0"/>
              <a:cs typeface="Tahoma" pitchFamily="34" charset="0"/>
            </a:endParaRPr>
          </a:p>
        </p:txBody>
      </p:sp>
      <p:sp>
        <p:nvSpPr>
          <p:cNvPr id="8" name="7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1115616" y="1557338"/>
            <a:ext cx="7704534" cy="4392612"/>
          </a:xfrm>
        </p:spPr>
        <p:txBody>
          <a:bodyPr>
            <a:normAutofit/>
          </a:bodyPr>
          <a:lstStyle/>
          <a:p>
            <a:pPr marL="609600" indent="-609600">
              <a:buFont typeface="Wingdings" pitchFamily="2" charset="2"/>
              <a:buNone/>
            </a:pPr>
            <a:r>
              <a:rPr lang="tr-TR" sz="1600" b="1" dirty="0">
                <a:latin typeface="Tahoma" pitchFamily="34" charset="0"/>
                <a:ea typeface="Tahoma" pitchFamily="34" charset="0"/>
                <a:cs typeface="Tahoma" pitchFamily="34" charset="0"/>
              </a:rPr>
              <a:t>	Uzman Yazılımcılık:</a:t>
            </a:r>
            <a:r>
              <a:rPr lang="tr-TR" sz="1600" dirty="0">
                <a:latin typeface="Tahoma" pitchFamily="34" charset="0"/>
                <a:ea typeface="Tahoma" pitchFamily="34" charset="0"/>
                <a:cs typeface="Tahoma" pitchFamily="34" charset="0"/>
              </a:rPr>
              <a:t> </a:t>
            </a:r>
            <a:endParaRPr lang="tr-TR" sz="1600" dirty="0" smtClean="0">
              <a:latin typeface="Tahoma" pitchFamily="34" charset="0"/>
              <a:ea typeface="Tahoma" pitchFamily="34" charset="0"/>
              <a:cs typeface="Tahoma" pitchFamily="34" charset="0"/>
            </a:endParaRPr>
          </a:p>
          <a:p>
            <a:pPr marL="609600" indent="-609600">
              <a:buFont typeface="Wingdings" pitchFamily="2" charset="2"/>
              <a:buNone/>
            </a:pPr>
            <a:r>
              <a:rPr lang="tr-TR" sz="1600" dirty="0" smtClean="0">
                <a:latin typeface="Tahoma" pitchFamily="34" charset="0"/>
                <a:ea typeface="Tahoma" pitchFamily="34" charset="0"/>
                <a:cs typeface="Tahoma" pitchFamily="34" charset="0"/>
              </a:rPr>
              <a:t>          Yazılım </a:t>
            </a:r>
            <a:r>
              <a:rPr lang="tr-TR" sz="1600" dirty="0">
                <a:latin typeface="Tahoma" pitchFamily="34" charset="0"/>
                <a:ea typeface="Tahoma" pitchFamily="34" charset="0"/>
                <a:cs typeface="Tahoma" pitchFamily="34" charset="0"/>
              </a:rPr>
              <a:t>Mühendisi adayı yukarıda belirtilen konulardan herhangi birini seçer. Daha sonra bu konu hakkında ayrıntılı bilgi edinirler ve uzmanlaşırlar. </a:t>
            </a:r>
          </a:p>
          <a:p>
            <a:pPr marL="609600" indent="-609600">
              <a:buFont typeface="Wingdings" pitchFamily="2" charset="2"/>
              <a:buNone/>
            </a:pPr>
            <a:r>
              <a:rPr lang="tr-TR" sz="1600" dirty="0">
                <a:solidFill>
                  <a:srgbClr val="FF0000"/>
                </a:solidFill>
                <a:latin typeface="Tahoma" pitchFamily="34" charset="0"/>
                <a:ea typeface="Tahoma" pitchFamily="34" charset="0"/>
                <a:cs typeface="Tahoma" pitchFamily="34" charset="0"/>
              </a:rPr>
              <a:t>	</a:t>
            </a:r>
          </a:p>
          <a:p>
            <a:pPr marL="609600" indent="-609600">
              <a:buFont typeface="Wingdings" pitchFamily="2" charset="2"/>
              <a:buNone/>
            </a:pPr>
            <a:r>
              <a:rPr lang="tr-TR" sz="1600" dirty="0">
                <a:solidFill>
                  <a:srgbClr val="FF0000"/>
                </a:solidFill>
                <a:latin typeface="Tahoma" pitchFamily="34" charset="0"/>
                <a:ea typeface="Tahoma" pitchFamily="34" charset="0"/>
                <a:cs typeface="Tahoma" pitchFamily="34" charset="0"/>
              </a:rPr>
              <a:t>	</a:t>
            </a:r>
            <a:r>
              <a:rPr lang="tr-TR" sz="2000" dirty="0" smtClean="0">
                <a:solidFill>
                  <a:srgbClr val="C00000"/>
                </a:solidFill>
                <a:latin typeface="Tahoma" pitchFamily="34" charset="0"/>
                <a:ea typeface="Tahoma" pitchFamily="34" charset="0"/>
                <a:cs typeface="Tahoma" pitchFamily="34" charset="0"/>
              </a:rPr>
              <a:t>“Böylece </a:t>
            </a:r>
            <a:r>
              <a:rPr lang="tr-TR" sz="2000" dirty="0">
                <a:solidFill>
                  <a:srgbClr val="C00000"/>
                </a:solidFill>
                <a:latin typeface="Tahoma" pitchFamily="34" charset="0"/>
                <a:ea typeface="Tahoma" pitchFamily="34" charset="0"/>
                <a:cs typeface="Tahoma" pitchFamily="34" charset="0"/>
              </a:rPr>
              <a:t>üretilen işin kalitesi gün geçtikçe </a:t>
            </a:r>
            <a:r>
              <a:rPr lang="tr-TR" sz="2000" dirty="0" smtClean="0">
                <a:solidFill>
                  <a:srgbClr val="C00000"/>
                </a:solidFill>
                <a:latin typeface="Tahoma" pitchFamily="34" charset="0"/>
                <a:ea typeface="Tahoma" pitchFamily="34" charset="0"/>
                <a:cs typeface="Tahoma" pitchFamily="34" charset="0"/>
              </a:rPr>
              <a:t>artar.”</a:t>
            </a:r>
            <a:endParaRPr lang="tr-TR" sz="1600" dirty="0">
              <a:solidFill>
                <a:srgbClr val="C00000"/>
              </a:solidFill>
              <a:latin typeface="Tahoma" pitchFamily="34" charset="0"/>
              <a:ea typeface="Tahoma" pitchFamily="34" charset="0"/>
              <a:cs typeface="Tahoma" pitchFamily="34" charset="0"/>
            </a:endParaRPr>
          </a:p>
          <a:p>
            <a:pPr marL="609600" indent="-609600"/>
            <a:endParaRPr lang="tr-TR" sz="1600" dirty="0">
              <a:latin typeface="Tahoma" pitchFamily="34" charset="0"/>
              <a:ea typeface="Tahoma" pitchFamily="34" charset="0"/>
              <a:cs typeface="Tahoma" pitchFamily="34" charset="0"/>
            </a:endParaRPr>
          </a:p>
        </p:txBody>
      </p:sp>
      <p:sp>
        <p:nvSpPr>
          <p:cNvPr id="8" name="7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1115616" y="260648"/>
            <a:ext cx="7848872" cy="6408712"/>
          </a:xfrm>
        </p:spPr>
        <p:txBody>
          <a:bodyPr>
            <a:noAutofit/>
          </a:bodyPr>
          <a:lstStyle/>
          <a:p>
            <a:pPr marL="0" indent="4763">
              <a:buFont typeface="Wingdings" pitchFamily="2" charset="2"/>
              <a:buNone/>
            </a:pPr>
            <a:r>
              <a:rPr lang="tr-TR" sz="1600" b="1" dirty="0" smtClean="0">
                <a:latin typeface="Tahoma" pitchFamily="34" charset="0"/>
                <a:ea typeface="Tahoma" pitchFamily="34" charset="0"/>
                <a:cs typeface="Tahoma" pitchFamily="34" charset="0"/>
              </a:rPr>
              <a:t>Bir </a:t>
            </a:r>
            <a:r>
              <a:rPr lang="tr-TR" sz="1600" b="1" dirty="0">
                <a:latin typeface="Tahoma" pitchFamily="34" charset="0"/>
                <a:ea typeface="Tahoma" pitchFamily="34" charset="0"/>
                <a:cs typeface="Tahoma" pitchFamily="34" charset="0"/>
              </a:rPr>
              <a:t>yazılım mühendisliği (lisans) mezununun </a:t>
            </a:r>
            <a:r>
              <a:rPr lang="tr-TR" sz="1600" b="1" dirty="0" smtClean="0">
                <a:latin typeface="Tahoma" pitchFamily="34" charset="0"/>
                <a:ea typeface="Tahoma" pitchFamily="34" charset="0"/>
                <a:cs typeface="Tahoma" pitchFamily="34" charset="0"/>
              </a:rPr>
              <a:t> sahip </a:t>
            </a:r>
            <a:r>
              <a:rPr lang="tr-TR" sz="1600" b="1" dirty="0">
                <a:latin typeface="Tahoma" pitchFamily="34" charset="0"/>
                <a:ea typeface="Tahoma" pitchFamily="34" charset="0"/>
                <a:cs typeface="Tahoma" pitchFamily="34" charset="0"/>
              </a:rPr>
              <a:t>olması gereken yetenekler şunlardır :</a:t>
            </a:r>
          </a:p>
          <a:p>
            <a:pPr marL="609600" indent="-609600">
              <a:buFont typeface="Wingdings" pitchFamily="2" charset="2"/>
              <a:buAutoNum type="arabicPeriod"/>
            </a:pPr>
            <a:r>
              <a:rPr lang="tr-TR" sz="1600" dirty="0" smtClean="0">
                <a:latin typeface="Tahoma" pitchFamily="34" charset="0"/>
                <a:ea typeface="Tahoma" pitchFamily="34" charset="0"/>
                <a:cs typeface="Tahoma" pitchFamily="34" charset="0"/>
              </a:rPr>
              <a:t>Yazılım </a:t>
            </a:r>
            <a:r>
              <a:rPr lang="tr-TR" sz="1600" dirty="0">
                <a:latin typeface="Tahoma" pitchFamily="34" charset="0"/>
                <a:ea typeface="Tahoma" pitchFamily="34" charset="0"/>
                <a:cs typeface="Tahoma" pitchFamily="34" charset="0"/>
              </a:rPr>
              <a:t>ürünleri geliştirmek için </a:t>
            </a:r>
            <a:r>
              <a:rPr lang="tr-TR" sz="1600" b="1" dirty="0">
                <a:latin typeface="Tahoma" pitchFamily="34" charset="0"/>
                <a:ea typeface="Tahoma" pitchFamily="34" charset="0"/>
                <a:cs typeface="Tahoma" pitchFamily="34" charset="0"/>
              </a:rPr>
              <a:t>bir takımın parçası </a:t>
            </a:r>
            <a:r>
              <a:rPr lang="tr-TR" sz="1600" dirty="0">
                <a:latin typeface="Tahoma" pitchFamily="34" charset="0"/>
                <a:ea typeface="Tahoma" pitchFamily="34" charset="0"/>
                <a:cs typeface="Tahoma" pitchFamily="34" charset="0"/>
              </a:rPr>
              <a:t>olarak çalışmak,</a:t>
            </a:r>
          </a:p>
          <a:p>
            <a:pPr marL="609600" indent="-609600">
              <a:buFont typeface="Wingdings" pitchFamily="2" charset="2"/>
              <a:buAutoNum type="arabicPeriod"/>
            </a:pPr>
            <a:r>
              <a:rPr lang="tr-TR" sz="1600" b="1" dirty="0">
                <a:latin typeface="Tahoma" pitchFamily="34" charset="0"/>
                <a:ea typeface="Tahoma" pitchFamily="34" charset="0"/>
                <a:cs typeface="Tahoma" pitchFamily="34" charset="0"/>
              </a:rPr>
              <a:t>Kullanıcı gereksinimlerini </a:t>
            </a:r>
            <a:r>
              <a:rPr lang="tr-TR" sz="1600" dirty="0">
                <a:latin typeface="Tahoma" pitchFamily="34" charset="0"/>
                <a:ea typeface="Tahoma" pitchFamily="34" charset="0"/>
                <a:cs typeface="Tahoma" pitchFamily="34" charset="0"/>
              </a:rPr>
              <a:t>belirlemek ve onları </a:t>
            </a:r>
            <a:r>
              <a:rPr lang="tr-TR" sz="1600" b="1" dirty="0">
                <a:latin typeface="Tahoma" pitchFamily="34" charset="0"/>
                <a:ea typeface="Tahoma" pitchFamily="34" charset="0"/>
                <a:cs typeface="Tahoma" pitchFamily="34" charset="0"/>
              </a:rPr>
              <a:t>yazılım gereksinimlerine </a:t>
            </a:r>
            <a:r>
              <a:rPr lang="tr-TR" sz="1600" dirty="0">
                <a:latin typeface="Tahoma" pitchFamily="34" charset="0"/>
                <a:ea typeface="Tahoma" pitchFamily="34" charset="0"/>
                <a:cs typeface="Tahoma" pitchFamily="34" charset="0"/>
              </a:rPr>
              <a:t>çevirmek,</a:t>
            </a:r>
          </a:p>
          <a:p>
            <a:pPr marL="609600" indent="-609600">
              <a:buFont typeface="Wingdings" pitchFamily="2" charset="2"/>
              <a:buAutoNum type="arabicPeriod"/>
            </a:pPr>
            <a:r>
              <a:rPr lang="tr-TR" sz="1600" dirty="0">
                <a:latin typeface="Tahoma" pitchFamily="34" charset="0"/>
                <a:ea typeface="Tahoma" pitchFamily="34" charset="0"/>
                <a:cs typeface="Tahoma" pitchFamily="34" charset="0"/>
              </a:rPr>
              <a:t>Çelişen amaçları düzenlemek, maliyet, zaman, bilgi ve organizasyon kısıtlamaları içinde kabul edilebilir uzlaşmalar bulmak.</a:t>
            </a:r>
          </a:p>
          <a:p>
            <a:pPr marL="609600" indent="-609600">
              <a:buFont typeface="Wingdings" pitchFamily="2" charset="2"/>
              <a:buAutoNum type="arabicPeriod"/>
            </a:pPr>
            <a:r>
              <a:rPr lang="tr-TR" sz="1600" dirty="0">
                <a:latin typeface="Tahoma" pitchFamily="34" charset="0"/>
                <a:ea typeface="Tahoma" pitchFamily="34" charset="0"/>
                <a:cs typeface="Tahoma" pitchFamily="34" charset="0"/>
              </a:rPr>
              <a:t>Bir veya daha çok uygulama alanı için, etik, sosyal, yasal ve ekonomik ilgileri bütünleştiren mühendislik yaklaşımlarını kullanarak uygun çözümler tasarlamak. </a:t>
            </a:r>
          </a:p>
          <a:p>
            <a:pPr marL="609600" indent="-609600">
              <a:buFont typeface="Wingdings" pitchFamily="2" charset="2"/>
              <a:buAutoNum type="arabicPeriod"/>
            </a:pPr>
            <a:r>
              <a:rPr lang="tr-TR" sz="1600" dirty="0">
                <a:latin typeface="Tahoma" pitchFamily="34" charset="0"/>
                <a:ea typeface="Tahoma" pitchFamily="34" charset="0"/>
                <a:cs typeface="Tahoma" pitchFamily="34" charset="0"/>
              </a:rPr>
              <a:t>Yazılım tasarımı, geliştirilmesi, gerçekleştirimi ve doğrulanması için bir temel sağlayan mevcut teorileri, modelleri ve teknikleri anlamak ve uygulayabilmek.</a:t>
            </a:r>
          </a:p>
          <a:p>
            <a:pPr marL="609600" indent="-609600">
              <a:buFont typeface="Wingdings" pitchFamily="2" charset="2"/>
              <a:buAutoNum type="arabicPeriod"/>
            </a:pPr>
            <a:r>
              <a:rPr lang="tr-TR" sz="1600" dirty="0">
                <a:latin typeface="Tahoma" pitchFamily="34" charset="0"/>
                <a:ea typeface="Tahoma" pitchFamily="34" charset="0"/>
                <a:cs typeface="Tahoma" pitchFamily="34" charset="0"/>
              </a:rPr>
              <a:t>Tipik bir yazılım geliştirme ortamında etkin olarak çalışmak, gerekli olduğunda liderlik yapabilmek  ve kullanıcılarla iyi iletişim kurabilmek.</a:t>
            </a:r>
          </a:p>
          <a:p>
            <a:pPr marL="609600" indent="-609600">
              <a:buFont typeface="Wingdings" pitchFamily="2" charset="2"/>
              <a:buAutoNum type="arabicPeriod"/>
            </a:pPr>
            <a:r>
              <a:rPr lang="tr-TR" sz="1600" dirty="0">
                <a:latin typeface="Tahoma" pitchFamily="34" charset="0"/>
                <a:ea typeface="Tahoma" pitchFamily="34" charset="0"/>
                <a:cs typeface="Tahoma" pitchFamily="34" charset="0"/>
              </a:rPr>
              <a:t>Yeni modelleri, teknikleri ve teknolojileri öğrenebilmek.</a:t>
            </a:r>
          </a:p>
          <a:p>
            <a:pPr marL="609600" indent="-609600"/>
            <a:endParaRPr lang="tr-TR" sz="1600" dirty="0">
              <a:latin typeface="Tahoma" pitchFamily="34" charset="0"/>
              <a:ea typeface="Tahoma" pitchFamily="34" charset="0"/>
              <a:cs typeface="Tahoma" pitchFamily="34" charset="0"/>
            </a:endParaRPr>
          </a:p>
        </p:txBody>
      </p:sp>
      <p:sp>
        <p:nvSpPr>
          <p:cNvPr id="8" name="7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xfrm>
            <a:off x="1187624" y="908720"/>
            <a:ext cx="7704534" cy="5022866"/>
          </a:xfrm>
        </p:spPr>
        <p:txBody>
          <a:bodyPr>
            <a:normAutofit/>
          </a:bodyPr>
          <a:lstStyle/>
          <a:p>
            <a:pPr marL="609600" indent="-609600">
              <a:lnSpc>
                <a:spcPct val="80000"/>
              </a:lnSpc>
              <a:buFont typeface="Wingdings" pitchFamily="2" charset="2"/>
              <a:buNone/>
            </a:pPr>
            <a:r>
              <a:rPr lang="tr-TR" sz="1600" b="1" dirty="0" smtClean="0">
                <a:latin typeface="Tahoma" pitchFamily="34" charset="0"/>
                <a:ea typeface="Tahoma" pitchFamily="34" charset="0"/>
                <a:cs typeface="Tahoma" pitchFamily="34" charset="0"/>
              </a:rPr>
              <a:t>Orta </a:t>
            </a:r>
            <a:r>
              <a:rPr lang="tr-TR" sz="1600" b="1" dirty="0">
                <a:latin typeface="Tahoma" pitchFamily="34" charset="0"/>
                <a:ea typeface="Tahoma" pitchFamily="34" charset="0"/>
                <a:cs typeface="Tahoma" pitchFamily="34" charset="0"/>
              </a:rPr>
              <a:t>büyüklükte bir Yazılım şirketi </a:t>
            </a:r>
            <a:endParaRPr lang="tr-TR" sz="1600" b="1" dirty="0" smtClean="0">
              <a:latin typeface="Tahoma" pitchFamily="34" charset="0"/>
              <a:ea typeface="Tahoma" pitchFamily="34" charset="0"/>
              <a:cs typeface="Tahoma" pitchFamily="34" charset="0"/>
            </a:endParaRPr>
          </a:p>
          <a:p>
            <a:pPr marL="609600" indent="-609600">
              <a:lnSpc>
                <a:spcPct val="80000"/>
              </a:lnSpc>
              <a:buFont typeface="Wingdings" pitchFamily="2" charset="2"/>
              <a:buNone/>
            </a:pPr>
            <a:r>
              <a:rPr lang="tr-TR" sz="1600" b="1" dirty="0" smtClean="0">
                <a:latin typeface="Tahoma" pitchFamily="34" charset="0"/>
                <a:ea typeface="Tahoma" pitchFamily="34" charset="0"/>
                <a:cs typeface="Tahoma" pitchFamily="34" charset="0"/>
              </a:rPr>
              <a:t>      en </a:t>
            </a:r>
            <a:r>
              <a:rPr lang="tr-TR" sz="1600" b="1" dirty="0">
                <a:latin typeface="Tahoma" pitchFamily="34" charset="0"/>
                <a:ea typeface="Tahoma" pitchFamily="34" charset="0"/>
                <a:cs typeface="Tahoma" pitchFamily="34" charset="0"/>
              </a:rPr>
              <a:t>az şu yazılımcıları bulundurmak zorunda kalacak. </a:t>
            </a:r>
          </a:p>
          <a:p>
            <a:pPr marL="609600" indent="-609600">
              <a:lnSpc>
                <a:spcPct val="80000"/>
              </a:lnSpc>
              <a:buFont typeface="Wingdings" pitchFamily="2" charset="2"/>
              <a:buNone/>
            </a:pPr>
            <a:endParaRPr lang="tr-TR" sz="1600" dirty="0">
              <a:latin typeface="Tahoma" pitchFamily="34" charset="0"/>
              <a:ea typeface="Tahoma" pitchFamily="34" charset="0"/>
              <a:cs typeface="Tahoma" pitchFamily="34" charset="0"/>
            </a:endParaRPr>
          </a:p>
          <a:p>
            <a:pPr marL="609600" indent="-609600">
              <a:lnSpc>
                <a:spcPct val="150000"/>
              </a:lnSpc>
            </a:pPr>
            <a:r>
              <a:rPr lang="tr-TR" sz="1600" dirty="0">
                <a:latin typeface="Tahoma" pitchFamily="34" charset="0"/>
                <a:ea typeface="Tahoma" pitchFamily="34" charset="0"/>
                <a:cs typeface="Tahoma" pitchFamily="34" charset="0"/>
              </a:rPr>
              <a:t>Sistem Analisti Yazılım Mühendisi </a:t>
            </a:r>
          </a:p>
          <a:p>
            <a:pPr marL="609600" indent="-609600">
              <a:lnSpc>
                <a:spcPct val="150000"/>
              </a:lnSpc>
            </a:pPr>
            <a:r>
              <a:rPr lang="tr-TR" sz="1600" dirty="0">
                <a:latin typeface="Tahoma" pitchFamily="34" charset="0"/>
                <a:ea typeface="Tahoma" pitchFamily="34" charset="0"/>
                <a:cs typeface="Tahoma" pitchFamily="34" charset="0"/>
              </a:rPr>
              <a:t>Hacker Yazılım Mühendisi </a:t>
            </a:r>
          </a:p>
          <a:p>
            <a:pPr marL="609600" indent="-609600">
              <a:lnSpc>
                <a:spcPct val="150000"/>
              </a:lnSpc>
            </a:pPr>
            <a:r>
              <a:rPr lang="tr-TR" sz="1600" dirty="0">
                <a:latin typeface="Tahoma" pitchFamily="34" charset="0"/>
                <a:ea typeface="Tahoma" pitchFamily="34" charset="0"/>
                <a:cs typeface="Tahoma" pitchFamily="34" charset="0"/>
              </a:rPr>
              <a:t>Cracker Yazılım Mühendisi </a:t>
            </a:r>
          </a:p>
          <a:p>
            <a:pPr marL="609600" indent="-609600">
              <a:lnSpc>
                <a:spcPct val="150000"/>
              </a:lnSpc>
            </a:pPr>
            <a:r>
              <a:rPr lang="tr-TR" sz="1600" dirty="0" smtClean="0">
                <a:latin typeface="Tahoma" pitchFamily="34" charset="0"/>
                <a:ea typeface="Tahoma" pitchFamily="34" charset="0"/>
                <a:cs typeface="Tahoma" pitchFamily="34" charset="0"/>
              </a:rPr>
              <a:t>Algoritma </a:t>
            </a:r>
            <a:r>
              <a:rPr lang="tr-TR" sz="1600" dirty="0">
                <a:latin typeface="Tahoma" pitchFamily="34" charset="0"/>
                <a:ea typeface="Tahoma" pitchFamily="34" charset="0"/>
                <a:cs typeface="Tahoma" pitchFamily="34" charset="0"/>
              </a:rPr>
              <a:t>Yazılım Mühendisi </a:t>
            </a:r>
          </a:p>
          <a:p>
            <a:pPr marL="609600" indent="-609600">
              <a:lnSpc>
                <a:spcPct val="150000"/>
              </a:lnSpc>
            </a:pPr>
            <a:r>
              <a:rPr lang="tr-TR" sz="1600" dirty="0">
                <a:latin typeface="Tahoma" pitchFamily="34" charset="0"/>
                <a:ea typeface="Tahoma" pitchFamily="34" charset="0"/>
                <a:cs typeface="Tahoma" pitchFamily="34" charset="0"/>
              </a:rPr>
              <a:t>Veri Tabanı Analisti Yazılım Mühendisi </a:t>
            </a:r>
          </a:p>
          <a:p>
            <a:pPr marL="609600" indent="-609600">
              <a:lnSpc>
                <a:spcPct val="150000"/>
              </a:lnSpc>
            </a:pPr>
            <a:r>
              <a:rPr lang="tr-TR" sz="1600" dirty="0">
                <a:latin typeface="Tahoma" pitchFamily="34" charset="0"/>
                <a:ea typeface="Tahoma" pitchFamily="34" charset="0"/>
                <a:cs typeface="Tahoma" pitchFamily="34" charset="0"/>
              </a:rPr>
              <a:t>Grafiker Yazılım Mühendisi </a:t>
            </a:r>
          </a:p>
          <a:p>
            <a:pPr marL="609600" indent="-609600">
              <a:lnSpc>
                <a:spcPct val="150000"/>
              </a:lnSpc>
            </a:pPr>
            <a:r>
              <a:rPr lang="tr-TR" sz="1600" dirty="0">
                <a:latin typeface="Tahoma" pitchFamily="34" charset="0"/>
                <a:ea typeface="Tahoma" pitchFamily="34" charset="0"/>
                <a:cs typeface="Tahoma" pitchFamily="34" charset="0"/>
              </a:rPr>
              <a:t>Animasyon Yazılım Mühendisi </a:t>
            </a:r>
          </a:p>
          <a:p>
            <a:pPr marL="609600" indent="-609600">
              <a:lnSpc>
                <a:spcPct val="150000"/>
              </a:lnSpc>
            </a:pPr>
            <a:r>
              <a:rPr lang="tr-TR" sz="1600" dirty="0" err="1">
                <a:latin typeface="Tahoma" pitchFamily="34" charset="0"/>
                <a:ea typeface="Tahoma" pitchFamily="34" charset="0"/>
                <a:cs typeface="Tahoma" pitchFamily="34" charset="0"/>
              </a:rPr>
              <a:t>Assembly</a:t>
            </a:r>
            <a:r>
              <a:rPr lang="tr-TR" sz="1600" dirty="0">
                <a:latin typeface="Tahoma" pitchFamily="34" charset="0"/>
                <a:ea typeface="Tahoma" pitchFamily="34" charset="0"/>
                <a:cs typeface="Tahoma" pitchFamily="34" charset="0"/>
              </a:rPr>
              <a:t> Yazılım Mühendisi </a:t>
            </a:r>
          </a:p>
          <a:p>
            <a:pPr marL="609600" indent="-609600">
              <a:lnSpc>
                <a:spcPct val="150000"/>
              </a:lnSpc>
            </a:pPr>
            <a:r>
              <a:rPr lang="tr-TR" sz="1600" dirty="0">
                <a:latin typeface="Tahoma" pitchFamily="34" charset="0"/>
                <a:ea typeface="Tahoma" pitchFamily="34" charset="0"/>
                <a:cs typeface="Tahoma" pitchFamily="34" charset="0"/>
              </a:rPr>
              <a:t>Herhangi bir dil kullanan yazılım Mühendisi </a:t>
            </a:r>
          </a:p>
          <a:p>
            <a:pPr marL="609600" indent="-609600">
              <a:lnSpc>
                <a:spcPct val="80000"/>
              </a:lnSpc>
            </a:pPr>
            <a:endParaRPr lang="tr-TR" sz="1600" dirty="0">
              <a:latin typeface="Tahoma" pitchFamily="34" charset="0"/>
              <a:ea typeface="Tahoma" pitchFamily="34" charset="0"/>
              <a:cs typeface="Tahoma" pitchFamily="34" charset="0"/>
            </a:endParaRPr>
          </a:p>
        </p:txBody>
      </p:sp>
      <p:sp>
        <p:nvSpPr>
          <p:cNvPr id="8" name="7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http://www.yecis.com/files/images2/logos/bilg1.jpg"/>
          <p:cNvPicPr>
            <a:picLocks noChangeAspect="1" noChangeArrowheads="1"/>
          </p:cNvPicPr>
          <p:nvPr/>
        </p:nvPicPr>
        <p:blipFill>
          <a:blip r:embed="rId3" cstate="print">
            <a:duotone>
              <a:schemeClr val="accent6">
                <a:shade val="45000"/>
                <a:satMod val="135000"/>
              </a:schemeClr>
              <a:prstClr val="white"/>
            </a:duotone>
          </a:blip>
          <a:srcRect/>
          <a:stretch>
            <a:fillRect/>
          </a:stretch>
        </p:blipFill>
        <p:spPr bwMode="auto">
          <a:xfrm>
            <a:off x="4139952" y="1124744"/>
            <a:ext cx="2808311" cy="2187007"/>
          </a:xfrm>
          <a:prstGeom prst="rect">
            <a:avLst/>
          </a:prstGeom>
          <a:solidFill>
            <a:schemeClr val="accent1">
              <a:alpha val="87000"/>
            </a:schemeClr>
          </a:solidFill>
          <a:effectLst>
            <a:outerShdw dist="50800" dir="5400000" algn="ctr" rotWithShape="0">
              <a:schemeClr val="bg1"/>
            </a:outerShdw>
          </a:effectLst>
        </p:spPr>
      </p:pic>
      <p:sp>
        <p:nvSpPr>
          <p:cNvPr id="50178" name="Rectangle 2"/>
          <p:cNvSpPr>
            <a:spLocks noGrp="1" noChangeArrowheads="1"/>
          </p:cNvSpPr>
          <p:nvPr>
            <p:ph type="body" idx="1"/>
          </p:nvPr>
        </p:nvSpPr>
        <p:spPr>
          <a:xfrm>
            <a:off x="2267744" y="4365104"/>
            <a:ext cx="3024336" cy="1082674"/>
          </a:xfrm>
        </p:spPr>
        <p:txBody>
          <a:bodyPr>
            <a:noAutofit/>
          </a:bodyPr>
          <a:lstStyle/>
          <a:p>
            <a:pPr marL="609600" indent="-609600">
              <a:lnSpc>
                <a:spcPct val="150000"/>
              </a:lnSpc>
              <a:buFont typeface="Wingdings" pitchFamily="2" charset="2"/>
              <a:buNone/>
            </a:pPr>
            <a:r>
              <a:rPr lang="tr-TR" sz="1050" dirty="0"/>
              <a:t>Kaynak : </a:t>
            </a:r>
          </a:p>
          <a:p>
            <a:pPr marL="609600" indent="-609600">
              <a:lnSpc>
                <a:spcPct val="150000"/>
              </a:lnSpc>
              <a:buFont typeface="Wingdings" pitchFamily="2" charset="2"/>
              <a:buNone/>
            </a:pPr>
            <a:r>
              <a:rPr lang="tr-TR" sz="1050" dirty="0" smtClean="0"/>
              <a:t>N.Y. </a:t>
            </a:r>
            <a:r>
              <a:rPr lang="tr-TR" sz="1050" dirty="0" err="1"/>
              <a:t>Topaloğlu</a:t>
            </a:r>
            <a:endParaRPr lang="tr-TR" sz="1050" dirty="0"/>
          </a:p>
          <a:p>
            <a:pPr marL="609600" indent="-609600">
              <a:lnSpc>
                <a:spcPct val="150000"/>
              </a:lnSpc>
              <a:buFont typeface="Wingdings" pitchFamily="2" charset="2"/>
              <a:buNone/>
            </a:pPr>
            <a:r>
              <a:rPr lang="tr-TR" sz="1050" dirty="0"/>
              <a:t>Ege Üniversitesi</a:t>
            </a:r>
          </a:p>
          <a:p>
            <a:pPr marL="609600" indent="-609600">
              <a:lnSpc>
                <a:spcPct val="150000"/>
              </a:lnSpc>
              <a:buFont typeface="Wingdings" pitchFamily="2" charset="2"/>
              <a:buNone/>
            </a:pPr>
            <a:r>
              <a:rPr lang="tr-TR" sz="1050" dirty="0"/>
              <a:t>Mühendislik Fakültesi</a:t>
            </a:r>
          </a:p>
          <a:p>
            <a:pPr marL="609600" indent="-609600">
              <a:lnSpc>
                <a:spcPct val="150000"/>
              </a:lnSpc>
              <a:buFont typeface="Wingdings" pitchFamily="2" charset="2"/>
              <a:buNone/>
            </a:pPr>
            <a:r>
              <a:rPr lang="tr-TR" sz="1050" dirty="0"/>
              <a:t>Bilgisayar Mühendisliği Bölümü </a:t>
            </a:r>
            <a:endParaRPr lang="tr-TR" sz="1400" dirty="0"/>
          </a:p>
        </p:txBody>
      </p:sp>
      <p:sp>
        <p:nvSpPr>
          <p:cNvPr id="6" name="Rectangle 3"/>
          <p:cNvSpPr txBox="1">
            <a:spLocks noChangeArrowheads="1"/>
          </p:cNvSpPr>
          <p:nvPr/>
        </p:nvSpPr>
        <p:spPr>
          <a:xfrm>
            <a:off x="4644008" y="2898961"/>
            <a:ext cx="2736304" cy="1754175"/>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tr-TR" sz="2400" b="0" i="0" u="none" strike="noStrike" kern="1200" cap="none" spc="0" normalizeH="0" baseline="0" noProof="0" dirty="0" smtClean="0">
                <a:ln>
                  <a:noFill/>
                </a:ln>
                <a:solidFill>
                  <a:schemeClr val="bg2"/>
                </a:solidFill>
                <a:effectLst/>
                <a:uLnTx/>
                <a:uFillTx/>
                <a:latin typeface="Times New Roman" pitchFamily="18" charset="0"/>
                <a:ea typeface="+mn-ea"/>
                <a:cs typeface="Times New Roman" pitchFamily="18" charset="0"/>
              </a:rPr>
              <a:t>. </a:t>
            </a:r>
            <a:r>
              <a:rPr kumimoji="0" lang="tr-TR" sz="2400" b="0" i="0" u="none" strike="noStrike" kern="1200" cap="none" spc="0" normalizeH="0" baseline="0" noProof="0" dirty="0" smtClean="0">
                <a:ln>
                  <a:noFill/>
                </a:ln>
                <a:solidFill>
                  <a:schemeClr val="bg2"/>
                </a:solidFill>
                <a:effectLst/>
                <a:uLnTx/>
                <a:uFillTx/>
                <a:latin typeface="+mn-lt"/>
                <a:ea typeface="+mn-ea"/>
                <a:cs typeface="+mn-cs"/>
              </a:rPr>
              <a:t/>
            </a:r>
            <a:br>
              <a:rPr kumimoji="0" lang="tr-TR" sz="2400" b="0" i="0" u="none" strike="noStrike" kern="1200" cap="none" spc="0" normalizeH="0" baseline="0" noProof="0" dirty="0" smtClean="0">
                <a:ln>
                  <a:noFill/>
                </a:ln>
                <a:solidFill>
                  <a:schemeClr val="bg2"/>
                </a:solidFill>
                <a:effectLst/>
                <a:uLnTx/>
                <a:uFillTx/>
                <a:latin typeface="+mn-lt"/>
                <a:ea typeface="+mn-ea"/>
                <a:cs typeface="+mn-cs"/>
              </a:rPr>
            </a:br>
            <a:r>
              <a:rPr kumimoji="0" lang="tr-TR" sz="2400" b="0" i="0" u="none" strike="noStrike" kern="1200" cap="none" spc="0" normalizeH="0" baseline="0" noProof="0" dirty="0" smtClean="0">
                <a:ln>
                  <a:noFill/>
                </a:ln>
                <a:solidFill>
                  <a:schemeClr val="accent1"/>
                </a:solidFill>
                <a:effectLst/>
                <a:uLnTx/>
                <a:uFillTx/>
                <a:latin typeface="Times New Roman" pitchFamily="18" charset="0"/>
                <a:ea typeface="+mn-ea"/>
                <a:cs typeface="Times New Roman" pitchFamily="18" charset="0"/>
              </a:rPr>
              <a:t>Uygulama …</a:t>
            </a:r>
            <a:endParaRPr kumimoji="0" lang="tr-TR" sz="2600" b="0" i="0" u="none" strike="noStrike" kern="1200" cap="none" spc="0" normalizeH="0" baseline="0" noProof="0" dirty="0">
              <a:ln>
                <a:noFill/>
              </a:ln>
              <a:solidFill>
                <a:schemeClr val="accent1"/>
              </a:solidFill>
              <a:effectLst/>
              <a:uLnTx/>
              <a:uFillTx/>
              <a:latin typeface="+mn-lt"/>
              <a:ea typeface="+mn-ea"/>
              <a:cs typeface="+mn-cs"/>
            </a:endParaRPr>
          </a:p>
        </p:txBody>
      </p:sp>
      <p:sp>
        <p:nvSpPr>
          <p:cNvPr id="9" name="8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9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1"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ChangeArrowheads="1"/>
          </p:cNvSpPr>
          <p:nvPr/>
        </p:nvSpPr>
        <p:spPr bwMode="auto">
          <a:xfrm>
            <a:off x="1403649" y="1052736"/>
            <a:ext cx="6264696" cy="5187950"/>
          </a:xfrm>
          <a:prstGeom prst="rect">
            <a:avLst/>
          </a:prstGeom>
          <a:noFill/>
          <a:ln w="9525">
            <a:noFill/>
            <a:miter lim="800000"/>
            <a:headEnd/>
            <a:tailEnd/>
          </a:ln>
          <a:effectLst/>
        </p:spPr>
        <p:txBody>
          <a:bodyPr/>
          <a:lstStyle/>
          <a:p>
            <a:pPr marL="609600" indent="-609600">
              <a:spcBef>
                <a:spcPct val="20000"/>
              </a:spcBef>
              <a:buClr>
                <a:schemeClr val="accent1"/>
              </a:buClr>
              <a:buFont typeface="Wingdings" pitchFamily="2" charset="2"/>
              <a:buNone/>
            </a:pPr>
            <a:r>
              <a:rPr lang="tr-TR" sz="1600" dirty="0" smtClean="0">
                <a:latin typeface="Tahoma" pitchFamily="34" charset="0"/>
                <a:ea typeface="Tahoma" pitchFamily="34" charset="0"/>
                <a:cs typeface="Tahoma" pitchFamily="34" charset="0"/>
              </a:rPr>
              <a:t>Yazılım </a:t>
            </a:r>
            <a:r>
              <a:rPr lang="tr-TR" sz="1600" dirty="0">
                <a:latin typeface="Tahoma" pitchFamily="34" charset="0"/>
                <a:ea typeface="Tahoma" pitchFamily="34" charset="0"/>
                <a:cs typeface="Tahoma" pitchFamily="34" charset="0"/>
              </a:rPr>
              <a:t>Mühendisliği Eğitimi Bilgi Alanları </a:t>
            </a:r>
            <a:r>
              <a:rPr lang="tr-TR" sz="1600" dirty="0" smtClean="0">
                <a:latin typeface="Tahoma" pitchFamily="34" charset="0"/>
                <a:ea typeface="Tahoma" pitchFamily="34" charset="0"/>
                <a:cs typeface="Tahoma" pitchFamily="34" charset="0"/>
              </a:rPr>
              <a:t>;</a:t>
            </a:r>
          </a:p>
          <a:p>
            <a:pPr marL="609600" indent="-609600">
              <a:spcBef>
                <a:spcPct val="20000"/>
              </a:spcBef>
              <a:buClr>
                <a:schemeClr val="accent1"/>
              </a:buClr>
              <a:buFont typeface="Wingdings" pitchFamily="2" charset="2"/>
              <a:buNone/>
            </a:pPr>
            <a:endParaRPr lang="tr-TR" sz="1600" dirty="0">
              <a:latin typeface="Tahoma" pitchFamily="34" charset="0"/>
              <a:ea typeface="Tahoma" pitchFamily="34" charset="0"/>
              <a:cs typeface="Tahoma" pitchFamily="34" charset="0"/>
            </a:endParaRPr>
          </a:p>
          <a:p>
            <a:pPr marL="1066800" lvl="1" indent="-609600" algn="just">
              <a:lnSpc>
                <a:spcPct val="150000"/>
              </a:lnSpc>
              <a:spcBef>
                <a:spcPct val="20000"/>
              </a:spcBef>
              <a:buClr>
                <a:schemeClr val="accent1"/>
              </a:buClr>
              <a:buFont typeface="Courier New" pitchFamily="49" charset="0"/>
              <a:buChar char="o"/>
            </a:pPr>
            <a:r>
              <a:rPr lang="tr-TR" sz="1600" dirty="0">
                <a:latin typeface="Tahoma" pitchFamily="34" charset="0"/>
                <a:ea typeface="Tahoma" pitchFamily="34" charset="0"/>
                <a:cs typeface="Tahoma" pitchFamily="34" charset="0"/>
              </a:rPr>
              <a:t>Temeller </a:t>
            </a:r>
          </a:p>
          <a:p>
            <a:pPr marL="1066800" lvl="1" indent="-609600" algn="just">
              <a:lnSpc>
                <a:spcPct val="150000"/>
              </a:lnSpc>
              <a:spcBef>
                <a:spcPct val="20000"/>
              </a:spcBef>
              <a:buClr>
                <a:schemeClr val="accent1"/>
              </a:buClr>
              <a:buFont typeface="Courier New" pitchFamily="49" charset="0"/>
              <a:buChar char="o"/>
            </a:pPr>
            <a:r>
              <a:rPr lang="tr-TR" sz="1600" dirty="0">
                <a:latin typeface="Tahoma" pitchFamily="34" charset="0"/>
                <a:ea typeface="Tahoma" pitchFamily="34" charset="0"/>
                <a:cs typeface="Tahoma" pitchFamily="34" charset="0"/>
              </a:rPr>
              <a:t>Profesyonel Uygulama </a:t>
            </a:r>
          </a:p>
          <a:p>
            <a:pPr marL="1066800" lvl="1" indent="-609600" algn="just">
              <a:lnSpc>
                <a:spcPct val="150000"/>
              </a:lnSpc>
              <a:spcBef>
                <a:spcPct val="20000"/>
              </a:spcBef>
              <a:buClr>
                <a:schemeClr val="accent1"/>
              </a:buClr>
              <a:buFont typeface="Courier New" pitchFamily="49" charset="0"/>
              <a:buChar char="o"/>
            </a:pPr>
            <a:r>
              <a:rPr lang="tr-TR" sz="1600" dirty="0">
                <a:latin typeface="Tahoma" pitchFamily="34" charset="0"/>
                <a:ea typeface="Tahoma" pitchFamily="34" charset="0"/>
                <a:cs typeface="Tahoma" pitchFamily="34" charset="0"/>
              </a:rPr>
              <a:t>Gereksinimler</a:t>
            </a:r>
          </a:p>
          <a:p>
            <a:pPr marL="1066800" lvl="1" indent="-609600" algn="just">
              <a:lnSpc>
                <a:spcPct val="150000"/>
              </a:lnSpc>
              <a:spcBef>
                <a:spcPct val="20000"/>
              </a:spcBef>
              <a:buClr>
                <a:schemeClr val="accent1"/>
              </a:buClr>
              <a:buFont typeface="Courier New" pitchFamily="49" charset="0"/>
              <a:buChar char="o"/>
            </a:pPr>
            <a:r>
              <a:rPr lang="tr-TR" sz="1600" dirty="0">
                <a:latin typeface="Tahoma" pitchFamily="34" charset="0"/>
                <a:ea typeface="Tahoma" pitchFamily="34" charset="0"/>
                <a:cs typeface="Tahoma" pitchFamily="34" charset="0"/>
              </a:rPr>
              <a:t>Tasarım</a:t>
            </a:r>
          </a:p>
          <a:p>
            <a:pPr marL="1066800" lvl="1" indent="-609600">
              <a:lnSpc>
                <a:spcPct val="150000"/>
              </a:lnSpc>
              <a:spcBef>
                <a:spcPct val="20000"/>
              </a:spcBef>
              <a:buClr>
                <a:schemeClr val="accent1"/>
              </a:buClr>
              <a:buFont typeface="Courier New" pitchFamily="49" charset="0"/>
              <a:buChar char="o"/>
            </a:pPr>
            <a:r>
              <a:rPr lang="tr-TR" sz="1600" dirty="0">
                <a:latin typeface="Tahoma" pitchFamily="34" charset="0"/>
                <a:ea typeface="Tahoma" pitchFamily="34" charset="0"/>
                <a:cs typeface="Tahoma" pitchFamily="34" charset="0"/>
              </a:rPr>
              <a:t>Yazılım oluşturma</a:t>
            </a:r>
          </a:p>
          <a:p>
            <a:pPr marL="1066800" lvl="1" indent="-609600">
              <a:lnSpc>
                <a:spcPct val="150000"/>
              </a:lnSpc>
              <a:spcBef>
                <a:spcPct val="20000"/>
              </a:spcBef>
              <a:buClr>
                <a:schemeClr val="accent1"/>
              </a:buClr>
              <a:buFont typeface="Courier New" pitchFamily="49" charset="0"/>
              <a:buChar char="o"/>
            </a:pPr>
            <a:r>
              <a:rPr lang="tr-TR" sz="1600" dirty="0">
                <a:latin typeface="Tahoma" pitchFamily="34" charset="0"/>
                <a:ea typeface="Tahoma" pitchFamily="34" charset="0"/>
                <a:cs typeface="Tahoma" pitchFamily="34" charset="0"/>
              </a:rPr>
              <a:t>Yazılım sınama ve doğrulama</a:t>
            </a:r>
          </a:p>
          <a:p>
            <a:pPr marL="1066800" lvl="1" indent="-609600">
              <a:lnSpc>
                <a:spcPct val="150000"/>
              </a:lnSpc>
              <a:spcBef>
                <a:spcPct val="20000"/>
              </a:spcBef>
              <a:buClr>
                <a:schemeClr val="accent1"/>
              </a:buClr>
              <a:buFont typeface="Courier New" pitchFamily="49" charset="0"/>
              <a:buChar char="o"/>
            </a:pPr>
            <a:r>
              <a:rPr lang="tr-TR" sz="1600" dirty="0">
                <a:latin typeface="Tahoma" pitchFamily="34" charset="0"/>
                <a:ea typeface="Tahoma" pitchFamily="34" charset="0"/>
                <a:cs typeface="Tahoma" pitchFamily="34" charset="0"/>
              </a:rPr>
              <a:t>Yazılım gelişimi</a:t>
            </a:r>
          </a:p>
          <a:p>
            <a:pPr marL="1066800" lvl="1" indent="-609600">
              <a:lnSpc>
                <a:spcPct val="150000"/>
              </a:lnSpc>
              <a:spcBef>
                <a:spcPct val="20000"/>
              </a:spcBef>
              <a:buClr>
                <a:schemeClr val="accent1"/>
              </a:buClr>
              <a:buFont typeface="Courier New" pitchFamily="49" charset="0"/>
              <a:buChar char="o"/>
            </a:pPr>
            <a:r>
              <a:rPr lang="tr-TR" sz="1600" dirty="0">
                <a:latin typeface="Tahoma" pitchFamily="34" charset="0"/>
                <a:ea typeface="Tahoma" pitchFamily="34" charset="0"/>
                <a:cs typeface="Tahoma" pitchFamily="34" charset="0"/>
              </a:rPr>
              <a:t>Yazılım Süreci</a:t>
            </a:r>
          </a:p>
          <a:p>
            <a:pPr marL="1066800" lvl="1" indent="-609600">
              <a:lnSpc>
                <a:spcPct val="150000"/>
              </a:lnSpc>
              <a:spcBef>
                <a:spcPct val="20000"/>
              </a:spcBef>
              <a:buClr>
                <a:schemeClr val="accent1"/>
              </a:buClr>
              <a:buFont typeface="Courier New" pitchFamily="49" charset="0"/>
              <a:buChar char="o"/>
            </a:pPr>
            <a:r>
              <a:rPr lang="tr-TR" sz="1600" dirty="0">
                <a:latin typeface="Tahoma" pitchFamily="34" charset="0"/>
                <a:ea typeface="Tahoma" pitchFamily="34" charset="0"/>
                <a:cs typeface="Tahoma" pitchFamily="34" charset="0"/>
              </a:rPr>
              <a:t>Yazılım Kalitesi</a:t>
            </a:r>
          </a:p>
          <a:p>
            <a:pPr marL="1066800" lvl="1" indent="-609600">
              <a:lnSpc>
                <a:spcPct val="150000"/>
              </a:lnSpc>
              <a:spcBef>
                <a:spcPct val="20000"/>
              </a:spcBef>
              <a:buClr>
                <a:schemeClr val="accent1"/>
              </a:buClr>
              <a:buFont typeface="Courier New" pitchFamily="49" charset="0"/>
              <a:buChar char="o"/>
            </a:pPr>
            <a:r>
              <a:rPr lang="tr-TR" sz="1600" dirty="0">
                <a:latin typeface="Tahoma" pitchFamily="34" charset="0"/>
                <a:ea typeface="Tahoma" pitchFamily="34" charset="0"/>
                <a:cs typeface="Tahoma" pitchFamily="34" charset="0"/>
              </a:rPr>
              <a:t>Yazılım </a:t>
            </a:r>
            <a:r>
              <a:rPr lang="tr-TR" sz="1600" dirty="0" smtClean="0">
                <a:latin typeface="Tahoma" pitchFamily="34" charset="0"/>
                <a:ea typeface="Tahoma" pitchFamily="34" charset="0"/>
                <a:cs typeface="Tahoma" pitchFamily="34" charset="0"/>
              </a:rPr>
              <a:t>Yönetimi</a:t>
            </a:r>
            <a:endParaRPr lang="tr-TR" sz="1600" dirty="0">
              <a:latin typeface="Tahoma" pitchFamily="34" charset="0"/>
              <a:ea typeface="Tahoma" pitchFamily="34" charset="0"/>
              <a:cs typeface="Tahoma" pitchFamily="34" charset="0"/>
            </a:endParaRPr>
          </a:p>
        </p:txBody>
      </p:sp>
      <p:sp>
        <p:nvSpPr>
          <p:cNvPr id="8" name="7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1043608" y="836712"/>
            <a:ext cx="7848872" cy="4664090"/>
          </a:xfrm>
        </p:spPr>
        <p:txBody>
          <a:bodyPr>
            <a:normAutofit/>
          </a:bodyPr>
          <a:lstStyle/>
          <a:p>
            <a:pPr marL="609600" indent="-609600">
              <a:lnSpc>
                <a:spcPct val="150000"/>
              </a:lnSpc>
              <a:buFont typeface="Wingdings" pitchFamily="2" charset="2"/>
              <a:buNone/>
            </a:pPr>
            <a:r>
              <a:rPr lang="tr-TR" sz="1600" b="1" dirty="0">
                <a:latin typeface="Tahoma" pitchFamily="34" charset="0"/>
                <a:ea typeface="Tahoma" pitchFamily="34" charset="0"/>
                <a:cs typeface="Tahoma" pitchFamily="34" charset="0"/>
              </a:rPr>
              <a:t>	</a:t>
            </a:r>
            <a:r>
              <a:rPr lang="tr-TR" sz="1600" dirty="0">
                <a:effectLst>
                  <a:outerShdw blurRad="38100" dist="38100" dir="2700000" algn="tl">
                    <a:srgbClr val="000000">
                      <a:alpha val="43137"/>
                    </a:srgbClr>
                  </a:outerShdw>
                </a:effectLst>
                <a:latin typeface="Tahoma" pitchFamily="34" charset="0"/>
                <a:ea typeface="Tahoma" pitchFamily="34" charset="0"/>
                <a:cs typeface="Tahoma" pitchFamily="34" charset="0"/>
              </a:rPr>
              <a:t>Yazılım Mühendisliği Eğitimi </a:t>
            </a:r>
            <a:r>
              <a:rPr lang="tr-TR" sz="1600"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Bilgi </a:t>
            </a:r>
            <a:r>
              <a:rPr lang="tr-TR" sz="1600" dirty="0">
                <a:effectLst>
                  <a:outerShdw blurRad="38100" dist="38100" dir="2700000" algn="tl">
                    <a:srgbClr val="000000">
                      <a:alpha val="43137"/>
                    </a:srgbClr>
                  </a:outerShdw>
                </a:effectLst>
                <a:latin typeface="Tahoma" pitchFamily="34" charset="0"/>
                <a:ea typeface="Tahoma" pitchFamily="34" charset="0"/>
                <a:cs typeface="Tahoma" pitchFamily="34" charset="0"/>
              </a:rPr>
              <a:t>Alanları </a:t>
            </a:r>
          </a:p>
          <a:p>
            <a:pPr marL="609600" indent="-609600">
              <a:lnSpc>
                <a:spcPct val="150000"/>
              </a:lnSpc>
              <a:buFont typeface="Wingdings" pitchFamily="2" charset="2"/>
              <a:buNone/>
            </a:pPr>
            <a:endParaRPr lang="tr-TR" sz="1600" dirty="0">
              <a:latin typeface="Tahoma" pitchFamily="34" charset="0"/>
              <a:ea typeface="Tahoma" pitchFamily="34" charset="0"/>
              <a:cs typeface="Tahoma" pitchFamily="34" charset="0"/>
            </a:endParaRPr>
          </a:p>
          <a:p>
            <a:pPr marL="609600" indent="-609600" algn="just">
              <a:lnSpc>
                <a:spcPct val="150000"/>
              </a:lnSpc>
              <a:buFont typeface="Wingdings" pitchFamily="2" charset="2"/>
              <a:buNone/>
            </a:pPr>
            <a:r>
              <a:rPr lang="tr-TR" sz="1600" b="1" u="sng" dirty="0">
                <a:latin typeface="Tahoma" pitchFamily="34" charset="0"/>
                <a:ea typeface="Tahoma" pitchFamily="34" charset="0"/>
                <a:cs typeface="Tahoma" pitchFamily="34" charset="0"/>
              </a:rPr>
              <a:t>Temeller</a:t>
            </a:r>
            <a:r>
              <a:rPr lang="tr-TR" sz="1600" b="1" dirty="0">
                <a:latin typeface="Tahoma" pitchFamily="34" charset="0"/>
                <a:ea typeface="Tahoma" pitchFamily="34" charset="0"/>
                <a:cs typeface="Tahoma" pitchFamily="34" charset="0"/>
              </a:rPr>
              <a:t>: </a:t>
            </a:r>
            <a:endParaRPr lang="tr-TR" sz="1600" b="1" dirty="0" smtClean="0">
              <a:latin typeface="Tahoma" pitchFamily="34" charset="0"/>
              <a:ea typeface="Tahoma" pitchFamily="34" charset="0"/>
              <a:cs typeface="Tahoma" pitchFamily="34" charset="0"/>
            </a:endParaRPr>
          </a:p>
          <a:p>
            <a:pPr marL="609600" indent="-609600" algn="just">
              <a:lnSpc>
                <a:spcPct val="150000"/>
              </a:lnSpc>
              <a:buFont typeface="Wingdings" pitchFamily="2" charset="2"/>
              <a:buNone/>
            </a:pPr>
            <a:r>
              <a:rPr lang="tr-TR" sz="1600" b="1" dirty="0" smtClean="0">
                <a:latin typeface="Tahoma" pitchFamily="34" charset="0"/>
                <a:ea typeface="Tahoma" pitchFamily="34" charset="0"/>
                <a:cs typeface="Tahoma" pitchFamily="34" charset="0"/>
              </a:rPr>
              <a:t>          </a:t>
            </a:r>
            <a:r>
              <a:rPr lang="tr-TR" sz="1600" dirty="0" smtClean="0">
                <a:latin typeface="Tahoma" pitchFamily="34" charset="0"/>
                <a:ea typeface="Tahoma" pitchFamily="34" charset="0"/>
                <a:cs typeface="Tahoma" pitchFamily="34" charset="0"/>
              </a:rPr>
              <a:t>Yazılım </a:t>
            </a:r>
            <a:r>
              <a:rPr lang="tr-TR" sz="1600" dirty="0">
                <a:latin typeface="Tahoma" pitchFamily="34" charset="0"/>
                <a:ea typeface="Tahoma" pitchFamily="34" charset="0"/>
                <a:cs typeface="Tahoma" pitchFamily="34" charset="0"/>
              </a:rPr>
              <a:t>mühendisliğinin ürettiği ürünlerin niteliklerini anlatan teorik ve </a:t>
            </a:r>
            <a:r>
              <a:rPr lang="tr-TR" sz="1600" dirty="0" smtClean="0">
                <a:latin typeface="Tahoma" pitchFamily="34" charset="0"/>
                <a:ea typeface="Tahoma" pitchFamily="34" charset="0"/>
                <a:cs typeface="Tahoma" pitchFamily="34" charset="0"/>
              </a:rPr>
              <a:t>bilimsel temellerden</a:t>
            </a:r>
            <a:r>
              <a:rPr lang="tr-TR" sz="1600" dirty="0">
                <a:latin typeface="Tahoma" pitchFamily="34" charset="0"/>
                <a:ea typeface="Tahoma" pitchFamily="34" charset="0"/>
                <a:cs typeface="Tahoma" pitchFamily="34" charset="0"/>
              </a:rPr>
              <a:t>, bu ürünleri modellemeyi ve tanımlamayı kolaylaştıran matematiksel temellerden ve öngörülebilir sonuçlar üreten ana ilkelerden oluşur. </a:t>
            </a:r>
            <a:endParaRPr lang="tr-TR" sz="1600" dirty="0" smtClean="0">
              <a:latin typeface="Tahoma" pitchFamily="34" charset="0"/>
              <a:ea typeface="Tahoma" pitchFamily="34" charset="0"/>
              <a:cs typeface="Tahoma" pitchFamily="34" charset="0"/>
            </a:endParaRPr>
          </a:p>
          <a:p>
            <a:pPr marL="609600" indent="-609600" algn="just">
              <a:lnSpc>
                <a:spcPct val="150000"/>
              </a:lnSpc>
              <a:buFont typeface="Wingdings" pitchFamily="2" charset="2"/>
              <a:buNone/>
            </a:pPr>
            <a:endParaRPr lang="tr-TR" sz="1600" dirty="0" smtClean="0">
              <a:latin typeface="Tahoma" pitchFamily="34" charset="0"/>
              <a:ea typeface="Tahoma" pitchFamily="34" charset="0"/>
              <a:cs typeface="Tahoma" pitchFamily="34" charset="0"/>
            </a:endParaRPr>
          </a:p>
          <a:p>
            <a:pPr marL="609600" indent="-609600" algn="just">
              <a:lnSpc>
                <a:spcPct val="150000"/>
              </a:lnSpc>
              <a:buFont typeface="Wingdings" pitchFamily="2" charset="2"/>
              <a:buNone/>
            </a:pPr>
            <a:r>
              <a:rPr lang="tr-TR" sz="1600" dirty="0" smtClean="0">
                <a:latin typeface="Tahoma" pitchFamily="34" charset="0"/>
                <a:ea typeface="Tahoma" pitchFamily="34" charset="0"/>
                <a:cs typeface="Tahoma" pitchFamily="34" charset="0"/>
              </a:rPr>
              <a:t>          Buradaki </a:t>
            </a:r>
            <a:r>
              <a:rPr lang="tr-TR" sz="1600" dirty="0">
                <a:latin typeface="Tahoma" pitchFamily="34" charset="0"/>
                <a:ea typeface="Tahoma" pitchFamily="34" charset="0"/>
                <a:cs typeface="Tahoma" pitchFamily="34" charset="0"/>
              </a:rPr>
              <a:t>ana nokta, kaynakları belirlenmiş bir amaca dönüştürmek için mühendislik tasarımı ve mühendislik biliminin uygulanmasıdır.</a:t>
            </a:r>
          </a:p>
          <a:p>
            <a:pPr marL="609600" indent="-609600">
              <a:lnSpc>
                <a:spcPct val="90000"/>
              </a:lnSpc>
              <a:buFont typeface="Wingdings" pitchFamily="2" charset="2"/>
              <a:buNone/>
            </a:pPr>
            <a:endParaRPr lang="tr-TR" sz="1600" dirty="0">
              <a:latin typeface="Tahoma" pitchFamily="34" charset="0"/>
              <a:ea typeface="Tahoma" pitchFamily="34" charset="0"/>
              <a:cs typeface="Tahoma" pitchFamily="34" charset="0"/>
            </a:endParaRPr>
          </a:p>
          <a:p>
            <a:pPr marL="609600" indent="-609600">
              <a:lnSpc>
                <a:spcPct val="90000"/>
              </a:lnSpc>
            </a:pPr>
            <a:endParaRPr lang="tr-TR" sz="1600" dirty="0">
              <a:latin typeface="Tahoma" pitchFamily="34" charset="0"/>
              <a:ea typeface="Tahoma" pitchFamily="34" charset="0"/>
              <a:cs typeface="Tahoma" pitchFamily="34" charset="0"/>
            </a:endParaRPr>
          </a:p>
        </p:txBody>
      </p:sp>
      <p:sp>
        <p:nvSpPr>
          <p:cNvPr id="8" name="7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1115616" y="1142984"/>
            <a:ext cx="7704534" cy="4806966"/>
          </a:xfrm>
        </p:spPr>
        <p:txBody>
          <a:bodyPr>
            <a:normAutofit/>
          </a:bodyPr>
          <a:lstStyle/>
          <a:p>
            <a:pPr marL="609600" indent="-609600">
              <a:buFont typeface="Wingdings" pitchFamily="2" charset="2"/>
              <a:buNone/>
            </a:pPr>
            <a:r>
              <a:rPr lang="tr-TR" sz="1600"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Yazılım </a:t>
            </a:r>
            <a:r>
              <a:rPr lang="tr-TR" sz="1600" dirty="0">
                <a:effectLst>
                  <a:outerShdw blurRad="38100" dist="38100" dir="2700000" algn="tl">
                    <a:srgbClr val="000000">
                      <a:alpha val="43137"/>
                    </a:srgbClr>
                  </a:outerShdw>
                </a:effectLst>
                <a:latin typeface="Tahoma" pitchFamily="34" charset="0"/>
                <a:ea typeface="Tahoma" pitchFamily="34" charset="0"/>
                <a:cs typeface="Tahoma" pitchFamily="34" charset="0"/>
              </a:rPr>
              <a:t>Mühendisliği </a:t>
            </a:r>
            <a:r>
              <a:rPr lang="tr-TR" sz="1600"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Eğitimi Bilgi </a:t>
            </a:r>
            <a:r>
              <a:rPr lang="tr-TR" sz="1600" dirty="0">
                <a:effectLst>
                  <a:outerShdw blurRad="38100" dist="38100" dir="2700000" algn="tl">
                    <a:srgbClr val="000000">
                      <a:alpha val="43137"/>
                    </a:srgbClr>
                  </a:outerShdw>
                </a:effectLst>
                <a:latin typeface="Tahoma" pitchFamily="34" charset="0"/>
                <a:ea typeface="Tahoma" pitchFamily="34" charset="0"/>
                <a:cs typeface="Tahoma" pitchFamily="34" charset="0"/>
              </a:rPr>
              <a:t>Alanları </a:t>
            </a:r>
            <a:endParaRPr lang="tr-TR" sz="16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a:p>
            <a:pPr marL="609600" indent="-609600">
              <a:buFont typeface="Wingdings" pitchFamily="2" charset="2"/>
              <a:buNone/>
            </a:pPr>
            <a:endParaRPr lang="tr-TR" sz="1600" b="1" dirty="0">
              <a:latin typeface="Tahoma" pitchFamily="34" charset="0"/>
              <a:ea typeface="Tahoma" pitchFamily="34" charset="0"/>
              <a:cs typeface="Tahoma" pitchFamily="34" charset="0"/>
            </a:endParaRPr>
          </a:p>
          <a:p>
            <a:pPr marL="609600" indent="-609600" algn="just">
              <a:buFont typeface="Wingdings" pitchFamily="2" charset="2"/>
              <a:buNone/>
            </a:pPr>
            <a:r>
              <a:rPr lang="tr-TR" sz="1600" b="1" u="sng" dirty="0">
                <a:latin typeface="Tahoma" pitchFamily="34" charset="0"/>
                <a:ea typeface="Tahoma" pitchFamily="34" charset="0"/>
                <a:cs typeface="Tahoma" pitchFamily="34" charset="0"/>
              </a:rPr>
              <a:t>Profesyonel Uygulama:</a:t>
            </a:r>
            <a:r>
              <a:rPr lang="tr-TR" sz="1600" dirty="0">
                <a:latin typeface="Tahoma" pitchFamily="34" charset="0"/>
                <a:ea typeface="Tahoma" pitchFamily="34" charset="0"/>
                <a:cs typeface="Tahoma" pitchFamily="34" charset="0"/>
              </a:rPr>
              <a:t> </a:t>
            </a:r>
            <a:endParaRPr lang="tr-TR" sz="1600" dirty="0" smtClean="0">
              <a:latin typeface="Tahoma" pitchFamily="34" charset="0"/>
              <a:ea typeface="Tahoma" pitchFamily="34" charset="0"/>
              <a:cs typeface="Tahoma" pitchFamily="34" charset="0"/>
            </a:endParaRPr>
          </a:p>
          <a:p>
            <a:pPr marL="609600" indent="-609600" algn="just">
              <a:buFont typeface="Wingdings" pitchFamily="2" charset="2"/>
              <a:buNone/>
            </a:pPr>
            <a:r>
              <a:rPr lang="tr-TR" sz="1600" dirty="0" smtClean="0">
                <a:latin typeface="Tahoma" pitchFamily="34" charset="0"/>
                <a:ea typeface="Tahoma" pitchFamily="34" charset="0"/>
                <a:cs typeface="Tahoma" pitchFamily="34" charset="0"/>
              </a:rPr>
              <a:t>          Yazılım </a:t>
            </a:r>
            <a:r>
              <a:rPr lang="tr-TR" sz="1600" dirty="0">
                <a:latin typeface="Tahoma" pitchFamily="34" charset="0"/>
                <a:ea typeface="Tahoma" pitchFamily="34" charset="0"/>
                <a:cs typeface="Tahoma" pitchFamily="34" charset="0"/>
              </a:rPr>
              <a:t>mühendislerinin, yazılım mühendisliğini profesyonel ve etiğe uygun olarak uygulayabilmeleri için sahip olmaları gereken bilgi, beceri ve davranışlarla ilgilidir.  </a:t>
            </a:r>
          </a:p>
          <a:p>
            <a:pPr marL="609600" indent="-609600" algn="just">
              <a:buFont typeface="Wingdings" pitchFamily="2" charset="2"/>
              <a:buNone/>
            </a:pPr>
            <a:endParaRPr lang="tr-TR" sz="1600" dirty="0">
              <a:latin typeface="Tahoma" pitchFamily="34" charset="0"/>
              <a:ea typeface="Tahoma" pitchFamily="34" charset="0"/>
              <a:cs typeface="Tahoma" pitchFamily="34" charset="0"/>
            </a:endParaRPr>
          </a:p>
          <a:p>
            <a:pPr marL="609600" indent="-609600" algn="just">
              <a:buFont typeface="Wingdings" pitchFamily="2" charset="2"/>
              <a:buNone/>
            </a:pPr>
            <a:r>
              <a:rPr lang="tr-TR" sz="1600" dirty="0">
                <a:latin typeface="Tahoma" pitchFamily="34" charset="0"/>
                <a:ea typeface="Tahoma" pitchFamily="34" charset="0"/>
                <a:cs typeface="Tahoma" pitchFamily="34" charset="0"/>
              </a:rPr>
              <a:t>      </a:t>
            </a:r>
            <a:r>
              <a:rPr lang="tr-TR" sz="1600" dirty="0" smtClean="0">
                <a:latin typeface="Tahoma" pitchFamily="34" charset="0"/>
                <a:ea typeface="Tahoma" pitchFamily="34" charset="0"/>
                <a:cs typeface="Tahoma" pitchFamily="34" charset="0"/>
              </a:rPr>
              <a:t>   </a:t>
            </a:r>
            <a:r>
              <a:rPr lang="tr-TR" sz="1600" b="1" dirty="0" smtClean="0">
                <a:latin typeface="Tahoma" pitchFamily="34" charset="0"/>
                <a:ea typeface="Tahoma" pitchFamily="34" charset="0"/>
                <a:cs typeface="Tahoma" pitchFamily="34" charset="0"/>
              </a:rPr>
              <a:t>Profesyonel </a:t>
            </a:r>
            <a:r>
              <a:rPr lang="tr-TR" sz="1600" b="1" dirty="0">
                <a:latin typeface="Tahoma" pitchFamily="34" charset="0"/>
                <a:ea typeface="Tahoma" pitchFamily="34" charset="0"/>
                <a:cs typeface="Tahoma" pitchFamily="34" charset="0"/>
              </a:rPr>
              <a:t>uygulamalar bilgisi teknik iletişim, psikoloji ve sosyal ve mesleki sorumlulukları içerir.</a:t>
            </a:r>
          </a:p>
          <a:p>
            <a:pPr marL="609600" indent="-609600">
              <a:buFont typeface="Wingdings" pitchFamily="2" charset="2"/>
              <a:buNone/>
            </a:pPr>
            <a:endParaRPr lang="tr-TR" sz="1600" b="1" dirty="0">
              <a:latin typeface="Tahoma" pitchFamily="34" charset="0"/>
              <a:ea typeface="Tahoma" pitchFamily="34" charset="0"/>
              <a:cs typeface="Tahoma" pitchFamily="34" charset="0"/>
            </a:endParaRPr>
          </a:p>
          <a:p>
            <a:pPr marL="609600" indent="-609600"/>
            <a:endParaRPr lang="tr-TR" sz="1600" dirty="0">
              <a:latin typeface="Tahoma" pitchFamily="34" charset="0"/>
              <a:ea typeface="Tahoma" pitchFamily="34" charset="0"/>
              <a:cs typeface="Tahoma" pitchFamily="34" charset="0"/>
            </a:endParaRPr>
          </a:p>
        </p:txBody>
      </p:sp>
      <p:sp>
        <p:nvSpPr>
          <p:cNvPr id="8" name="7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1187624" y="1196752"/>
            <a:ext cx="7776864" cy="4753198"/>
          </a:xfrm>
        </p:spPr>
        <p:txBody>
          <a:bodyPr>
            <a:normAutofit/>
          </a:bodyPr>
          <a:lstStyle/>
          <a:p>
            <a:pPr marL="609600" indent="-609600">
              <a:buFont typeface="Wingdings" pitchFamily="2" charset="2"/>
              <a:buNone/>
            </a:pPr>
            <a:r>
              <a:rPr lang="tr-TR" sz="1600"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Yazılım Mühendisliği Eğitimi Bilgi Alanları </a:t>
            </a:r>
            <a:endParaRPr lang="tr-TR" sz="16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endParaRPr>
          </a:p>
          <a:p>
            <a:pPr marL="609600" indent="-609600">
              <a:lnSpc>
                <a:spcPct val="90000"/>
              </a:lnSpc>
              <a:buFont typeface="Wingdings" pitchFamily="2" charset="2"/>
              <a:buNone/>
            </a:pPr>
            <a:endParaRPr lang="tr-TR" sz="1600" b="1" dirty="0">
              <a:latin typeface="Tahoma" pitchFamily="34" charset="0"/>
              <a:ea typeface="Tahoma" pitchFamily="34" charset="0"/>
              <a:cs typeface="Tahoma" pitchFamily="34" charset="0"/>
            </a:endParaRPr>
          </a:p>
          <a:p>
            <a:pPr marL="609600" indent="-609600" algn="just">
              <a:lnSpc>
                <a:spcPct val="90000"/>
              </a:lnSpc>
              <a:buFont typeface="Wingdings" pitchFamily="2" charset="2"/>
              <a:buNone/>
            </a:pPr>
            <a:r>
              <a:rPr lang="tr-TR" sz="1600" b="1" u="sng" dirty="0">
                <a:latin typeface="Tahoma" pitchFamily="34" charset="0"/>
                <a:ea typeface="Tahoma" pitchFamily="34" charset="0"/>
                <a:cs typeface="Tahoma" pitchFamily="34" charset="0"/>
              </a:rPr>
              <a:t>Gereksinimler:</a:t>
            </a:r>
            <a:r>
              <a:rPr lang="tr-TR" sz="1600" dirty="0">
                <a:latin typeface="Tahoma" pitchFamily="34" charset="0"/>
                <a:ea typeface="Tahoma" pitchFamily="34" charset="0"/>
                <a:cs typeface="Tahoma" pitchFamily="34" charset="0"/>
              </a:rPr>
              <a:t> </a:t>
            </a:r>
            <a:endParaRPr lang="tr-TR" sz="1600" dirty="0" smtClean="0">
              <a:latin typeface="Tahoma" pitchFamily="34" charset="0"/>
              <a:ea typeface="Tahoma" pitchFamily="34" charset="0"/>
              <a:cs typeface="Tahoma" pitchFamily="34" charset="0"/>
            </a:endParaRPr>
          </a:p>
          <a:p>
            <a:pPr marL="609600" indent="-609600" algn="just">
              <a:lnSpc>
                <a:spcPct val="150000"/>
              </a:lnSpc>
              <a:buFont typeface="Wingdings" pitchFamily="2" charset="2"/>
              <a:buNone/>
            </a:pPr>
            <a:r>
              <a:rPr lang="tr-TR" sz="1600" dirty="0" smtClean="0">
                <a:latin typeface="Tahoma" pitchFamily="34" charset="0"/>
                <a:ea typeface="Tahoma" pitchFamily="34" charset="0"/>
                <a:cs typeface="Tahoma" pitchFamily="34" charset="0"/>
              </a:rPr>
              <a:t>          Bir </a:t>
            </a:r>
            <a:r>
              <a:rPr lang="tr-TR" sz="1600" dirty="0">
                <a:latin typeface="Tahoma" pitchFamily="34" charset="0"/>
                <a:ea typeface="Tahoma" pitchFamily="34" charset="0"/>
                <a:cs typeface="Tahoma" pitchFamily="34" charset="0"/>
              </a:rPr>
              <a:t>sistemin amacını ve hangi içerikte kullanılacağını tanımlar. </a:t>
            </a:r>
          </a:p>
          <a:p>
            <a:pPr marL="609600" indent="-609600" algn="just">
              <a:lnSpc>
                <a:spcPct val="150000"/>
              </a:lnSpc>
              <a:buFont typeface="Wingdings" pitchFamily="2" charset="2"/>
              <a:buNone/>
            </a:pPr>
            <a:r>
              <a:rPr lang="tr-TR" sz="1600" dirty="0">
                <a:latin typeface="Tahoma" pitchFamily="34" charset="0"/>
                <a:ea typeface="Tahoma" pitchFamily="34" charset="0"/>
                <a:cs typeface="Tahoma" pitchFamily="34" charset="0"/>
              </a:rPr>
              <a:t>       </a:t>
            </a:r>
            <a:r>
              <a:rPr lang="tr-TR" sz="1600" dirty="0" smtClean="0">
                <a:latin typeface="Tahoma" pitchFamily="34" charset="0"/>
                <a:ea typeface="Tahoma" pitchFamily="34" charset="0"/>
                <a:cs typeface="Tahoma" pitchFamily="34" charset="0"/>
              </a:rPr>
              <a:t>  Gereksinimler</a:t>
            </a:r>
            <a:r>
              <a:rPr lang="tr-TR" sz="1600" dirty="0">
                <a:latin typeface="Tahoma" pitchFamily="34" charset="0"/>
                <a:ea typeface="Tahoma" pitchFamily="34" charset="0"/>
                <a:cs typeface="Tahoma" pitchFamily="34" charset="0"/>
              </a:rPr>
              <a:t>, kullanıcıların gerçek gereksinimleri ile yazılım ve diğer </a:t>
            </a:r>
            <a:r>
              <a:rPr lang="tr-TR" sz="1600" dirty="0" smtClean="0">
                <a:latin typeface="Tahoma" pitchFamily="34" charset="0"/>
                <a:ea typeface="Tahoma" pitchFamily="34" charset="0"/>
                <a:cs typeface="Tahoma" pitchFamily="34" charset="0"/>
              </a:rPr>
              <a:t>bilgisayar teknolojileri </a:t>
            </a:r>
            <a:r>
              <a:rPr lang="tr-TR" sz="1600" dirty="0">
                <a:latin typeface="Tahoma" pitchFamily="34" charset="0"/>
                <a:ea typeface="Tahoma" pitchFamily="34" charset="0"/>
                <a:cs typeface="Tahoma" pitchFamily="34" charset="0"/>
              </a:rPr>
              <a:t>arasında köprü oluşturur. </a:t>
            </a:r>
            <a:endParaRPr lang="tr-TR" sz="1600" dirty="0" smtClean="0">
              <a:latin typeface="Tahoma" pitchFamily="34" charset="0"/>
              <a:ea typeface="Tahoma" pitchFamily="34" charset="0"/>
              <a:cs typeface="Tahoma" pitchFamily="34" charset="0"/>
            </a:endParaRPr>
          </a:p>
          <a:p>
            <a:pPr marL="609600" indent="-609600" algn="just">
              <a:lnSpc>
                <a:spcPct val="150000"/>
              </a:lnSpc>
              <a:buFont typeface="Wingdings" pitchFamily="2" charset="2"/>
              <a:buNone/>
            </a:pPr>
            <a:endParaRPr lang="tr-TR" sz="1600" dirty="0">
              <a:latin typeface="Tahoma" pitchFamily="34" charset="0"/>
              <a:ea typeface="Tahoma" pitchFamily="34" charset="0"/>
              <a:cs typeface="Tahoma" pitchFamily="34" charset="0"/>
            </a:endParaRPr>
          </a:p>
          <a:p>
            <a:pPr marL="609600" indent="-609600" algn="just">
              <a:lnSpc>
                <a:spcPct val="150000"/>
              </a:lnSpc>
              <a:buFont typeface="Wingdings" pitchFamily="2" charset="2"/>
              <a:buNone/>
            </a:pPr>
            <a:r>
              <a:rPr lang="tr-TR" sz="1600" dirty="0">
                <a:latin typeface="Tahoma" pitchFamily="34" charset="0"/>
                <a:ea typeface="Tahoma" pitchFamily="34" charset="0"/>
                <a:cs typeface="Tahoma" pitchFamily="34" charset="0"/>
              </a:rPr>
              <a:t>       </a:t>
            </a:r>
            <a:r>
              <a:rPr lang="tr-TR" sz="1600" dirty="0" smtClean="0">
                <a:latin typeface="Tahoma" pitchFamily="34" charset="0"/>
                <a:ea typeface="Tahoma" pitchFamily="34" charset="0"/>
                <a:cs typeface="Tahoma" pitchFamily="34" charset="0"/>
              </a:rPr>
              <a:t>   Gereksinimlerin </a:t>
            </a:r>
            <a:r>
              <a:rPr lang="tr-TR" sz="1600" dirty="0">
                <a:latin typeface="Tahoma" pitchFamily="34" charset="0"/>
                <a:ea typeface="Tahoma" pitchFamily="34" charset="0"/>
                <a:cs typeface="Tahoma" pitchFamily="34" charset="0"/>
              </a:rPr>
              <a:t>belirlenmesi, sistemin  fizibilite çalışmasını, kullanıcıların gereksinimlerinin analizi, sistemin ne yapacağının ve ne yapmayacağının kısıtlamalar </a:t>
            </a:r>
            <a:r>
              <a:rPr lang="tr-TR" sz="1600" dirty="0" smtClean="0">
                <a:latin typeface="Tahoma" pitchFamily="34" charset="0"/>
                <a:ea typeface="Tahoma" pitchFamily="34" charset="0"/>
                <a:cs typeface="Tahoma" pitchFamily="34" charset="0"/>
              </a:rPr>
              <a:t>göz önünde </a:t>
            </a:r>
            <a:r>
              <a:rPr lang="tr-TR" sz="1600" dirty="0">
                <a:latin typeface="Tahoma" pitchFamily="34" charset="0"/>
                <a:ea typeface="Tahoma" pitchFamily="34" charset="0"/>
                <a:cs typeface="Tahoma" pitchFamily="34" charset="0"/>
              </a:rPr>
              <a:t>alınarak belirlenmesini ve bu bilginin kullanıcılar tarafından doğrulanmasından oluşur</a:t>
            </a:r>
            <a:r>
              <a:rPr lang="tr-TR" sz="1600" dirty="0" smtClean="0">
                <a:latin typeface="Tahoma" pitchFamily="34" charset="0"/>
                <a:ea typeface="Tahoma" pitchFamily="34" charset="0"/>
                <a:cs typeface="Tahoma" pitchFamily="34" charset="0"/>
              </a:rPr>
              <a:t>.</a:t>
            </a:r>
            <a:endParaRPr lang="tr-TR" sz="1600" dirty="0">
              <a:latin typeface="Tahoma" pitchFamily="34" charset="0"/>
              <a:ea typeface="Tahoma" pitchFamily="34" charset="0"/>
              <a:cs typeface="Tahoma" pitchFamily="34" charset="0"/>
            </a:endParaRPr>
          </a:p>
        </p:txBody>
      </p:sp>
      <p:sp>
        <p:nvSpPr>
          <p:cNvPr id="8" name="7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xfrm>
            <a:off x="1043608" y="1142984"/>
            <a:ext cx="7776542" cy="4806966"/>
          </a:xfrm>
        </p:spPr>
        <p:txBody>
          <a:bodyPr>
            <a:normAutofit/>
          </a:bodyPr>
          <a:lstStyle/>
          <a:p>
            <a:pPr marL="609600" indent="-609600">
              <a:lnSpc>
                <a:spcPct val="90000"/>
              </a:lnSpc>
              <a:buFont typeface="Wingdings" pitchFamily="2" charset="2"/>
              <a:buNone/>
            </a:pPr>
            <a:r>
              <a:rPr lang="tr-TR" sz="1600"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Yazılım </a:t>
            </a:r>
            <a:r>
              <a:rPr lang="tr-TR" sz="1600" dirty="0">
                <a:effectLst>
                  <a:outerShdw blurRad="38100" dist="38100" dir="2700000" algn="tl">
                    <a:srgbClr val="000000">
                      <a:alpha val="43137"/>
                    </a:srgbClr>
                  </a:outerShdw>
                </a:effectLst>
                <a:latin typeface="Tahoma" pitchFamily="34" charset="0"/>
                <a:ea typeface="Tahoma" pitchFamily="34" charset="0"/>
                <a:cs typeface="Tahoma" pitchFamily="34" charset="0"/>
              </a:rPr>
              <a:t>Mühendisliği Eğitimi </a:t>
            </a:r>
            <a:r>
              <a:rPr lang="tr-TR" sz="1600"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Bilgi </a:t>
            </a:r>
            <a:r>
              <a:rPr lang="tr-TR" sz="1600" dirty="0">
                <a:effectLst>
                  <a:outerShdw blurRad="38100" dist="38100" dir="2700000" algn="tl">
                    <a:srgbClr val="000000">
                      <a:alpha val="43137"/>
                    </a:srgbClr>
                  </a:outerShdw>
                </a:effectLst>
                <a:latin typeface="Tahoma" pitchFamily="34" charset="0"/>
                <a:ea typeface="Tahoma" pitchFamily="34" charset="0"/>
                <a:cs typeface="Tahoma" pitchFamily="34" charset="0"/>
              </a:rPr>
              <a:t>Alanları </a:t>
            </a:r>
            <a:endParaRPr lang="tr-TR" sz="16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a:p>
            <a:pPr marL="609600" indent="-609600">
              <a:lnSpc>
                <a:spcPct val="90000"/>
              </a:lnSpc>
              <a:buFont typeface="Wingdings" pitchFamily="2" charset="2"/>
              <a:buNone/>
            </a:pPr>
            <a:endParaRPr lang="tr-TR" sz="1600" b="1" dirty="0">
              <a:latin typeface="Tahoma" pitchFamily="34" charset="0"/>
              <a:ea typeface="Tahoma" pitchFamily="34" charset="0"/>
              <a:cs typeface="Tahoma" pitchFamily="34" charset="0"/>
            </a:endParaRPr>
          </a:p>
          <a:p>
            <a:pPr marL="609600" indent="-609600" algn="just">
              <a:lnSpc>
                <a:spcPct val="90000"/>
              </a:lnSpc>
              <a:buFont typeface="Wingdings" pitchFamily="2" charset="2"/>
              <a:buNone/>
            </a:pPr>
            <a:r>
              <a:rPr lang="tr-TR" sz="1600" b="1" u="sng" dirty="0">
                <a:latin typeface="Tahoma" pitchFamily="34" charset="0"/>
                <a:ea typeface="Tahoma" pitchFamily="34" charset="0"/>
                <a:cs typeface="Tahoma" pitchFamily="34" charset="0"/>
              </a:rPr>
              <a:t>Tasarım:</a:t>
            </a:r>
            <a:r>
              <a:rPr lang="tr-TR" sz="1600" dirty="0">
                <a:latin typeface="Tahoma" pitchFamily="34" charset="0"/>
                <a:ea typeface="Tahoma" pitchFamily="34" charset="0"/>
                <a:cs typeface="Tahoma" pitchFamily="34" charset="0"/>
              </a:rPr>
              <a:t> </a:t>
            </a:r>
            <a:endParaRPr lang="tr-TR" sz="1600" dirty="0" smtClean="0">
              <a:latin typeface="Tahoma" pitchFamily="34" charset="0"/>
              <a:ea typeface="Tahoma" pitchFamily="34" charset="0"/>
              <a:cs typeface="Tahoma" pitchFamily="34" charset="0"/>
            </a:endParaRPr>
          </a:p>
          <a:p>
            <a:pPr marL="609600" indent="-609600" algn="just">
              <a:lnSpc>
                <a:spcPct val="150000"/>
              </a:lnSpc>
              <a:buFont typeface="Wingdings" pitchFamily="2" charset="2"/>
              <a:buNone/>
            </a:pPr>
            <a:r>
              <a:rPr lang="tr-TR" sz="1600" dirty="0" smtClean="0">
                <a:latin typeface="Tahoma" pitchFamily="34" charset="0"/>
                <a:ea typeface="Tahoma" pitchFamily="34" charset="0"/>
                <a:cs typeface="Tahoma" pitchFamily="34" charset="0"/>
              </a:rPr>
              <a:t>        Bir </a:t>
            </a:r>
            <a:r>
              <a:rPr lang="tr-TR" sz="1600" dirty="0">
                <a:latin typeface="Tahoma" pitchFamily="34" charset="0"/>
                <a:ea typeface="Tahoma" pitchFamily="34" charset="0"/>
                <a:cs typeface="Tahoma" pitchFamily="34" charset="0"/>
              </a:rPr>
              <a:t>bileşenin veya bir sistemin nasıl gerçekleştirileceğini belirlemek için kullanılan teknikler, stratejiler, gösterimler ve desenlerle ilgilidir. </a:t>
            </a:r>
            <a:endParaRPr lang="tr-TR" sz="1600" dirty="0" smtClean="0">
              <a:latin typeface="Tahoma" pitchFamily="34" charset="0"/>
              <a:ea typeface="Tahoma" pitchFamily="34" charset="0"/>
              <a:cs typeface="Tahoma" pitchFamily="34" charset="0"/>
            </a:endParaRPr>
          </a:p>
          <a:p>
            <a:pPr marL="609600" indent="-609600" algn="just">
              <a:lnSpc>
                <a:spcPct val="150000"/>
              </a:lnSpc>
              <a:buFont typeface="Wingdings" pitchFamily="2" charset="2"/>
              <a:buNone/>
            </a:pPr>
            <a:endParaRPr lang="tr-TR" sz="1600" dirty="0">
              <a:latin typeface="Tahoma" pitchFamily="34" charset="0"/>
              <a:ea typeface="Tahoma" pitchFamily="34" charset="0"/>
              <a:cs typeface="Tahoma" pitchFamily="34" charset="0"/>
            </a:endParaRPr>
          </a:p>
          <a:p>
            <a:pPr marL="609600" indent="-609600" algn="just">
              <a:lnSpc>
                <a:spcPct val="150000"/>
              </a:lnSpc>
              <a:buFont typeface="Wingdings" pitchFamily="2" charset="2"/>
              <a:buNone/>
            </a:pPr>
            <a:r>
              <a:rPr lang="tr-TR" sz="1600" dirty="0">
                <a:latin typeface="Tahoma" pitchFamily="34" charset="0"/>
                <a:ea typeface="Tahoma" pitchFamily="34" charset="0"/>
                <a:cs typeface="Tahoma" pitchFamily="34" charset="0"/>
              </a:rPr>
              <a:t>       </a:t>
            </a:r>
            <a:r>
              <a:rPr lang="tr-TR" sz="1600" dirty="0" smtClean="0">
                <a:latin typeface="Tahoma" pitchFamily="34" charset="0"/>
                <a:ea typeface="Tahoma" pitchFamily="34" charset="0"/>
                <a:cs typeface="Tahoma" pitchFamily="34" charset="0"/>
              </a:rPr>
              <a:t> Tasarım</a:t>
            </a:r>
            <a:r>
              <a:rPr lang="tr-TR" sz="1600" dirty="0">
                <a:latin typeface="Tahoma" pitchFamily="34" charset="0"/>
                <a:ea typeface="Tahoma" pitchFamily="34" charset="0"/>
                <a:cs typeface="Tahoma" pitchFamily="34" charset="0"/>
              </a:rPr>
              <a:t>, kaynaklar, performans, güvenilirlik ve güvenlik gibi kısıtlamalar </a:t>
            </a:r>
            <a:r>
              <a:rPr lang="tr-TR" sz="1600" dirty="0" smtClean="0">
                <a:latin typeface="Tahoma" pitchFamily="34" charset="0"/>
                <a:ea typeface="Tahoma" pitchFamily="34" charset="0"/>
                <a:cs typeface="Tahoma" pitchFamily="34" charset="0"/>
              </a:rPr>
              <a:t>göz önüne </a:t>
            </a:r>
            <a:r>
              <a:rPr lang="tr-TR" sz="1600" dirty="0">
                <a:latin typeface="Tahoma" pitchFamily="34" charset="0"/>
                <a:ea typeface="Tahoma" pitchFamily="34" charset="0"/>
                <a:cs typeface="Tahoma" pitchFamily="34" charset="0"/>
              </a:rPr>
              <a:t>alınarak işlevsel gereksinimlere uygun olmalıdır. </a:t>
            </a:r>
            <a:endParaRPr lang="tr-TR" sz="1600" dirty="0" smtClean="0">
              <a:latin typeface="Tahoma" pitchFamily="34" charset="0"/>
              <a:ea typeface="Tahoma" pitchFamily="34" charset="0"/>
              <a:cs typeface="Tahoma" pitchFamily="34" charset="0"/>
            </a:endParaRPr>
          </a:p>
          <a:p>
            <a:pPr marL="609600" indent="-609600" algn="just">
              <a:lnSpc>
                <a:spcPct val="150000"/>
              </a:lnSpc>
              <a:buFont typeface="Wingdings" pitchFamily="2" charset="2"/>
              <a:buNone/>
            </a:pPr>
            <a:endParaRPr lang="tr-TR" sz="1600" dirty="0">
              <a:latin typeface="Tahoma" pitchFamily="34" charset="0"/>
              <a:ea typeface="Tahoma" pitchFamily="34" charset="0"/>
              <a:cs typeface="Tahoma" pitchFamily="34" charset="0"/>
            </a:endParaRPr>
          </a:p>
          <a:p>
            <a:pPr marL="609600" indent="-609600" algn="just">
              <a:lnSpc>
                <a:spcPct val="150000"/>
              </a:lnSpc>
              <a:buFont typeface="Wingdings" pitchFamily="2" charset="2"/>
              <a:buNone/>
            </a:pPr>
            <a:r>
              <a:rPr lang="tr-TR" sz="1600" dirty="0">
                <a:latin typeface="Tahoma" pitchFamily="34" charset="0"/>
                <a:ea typeface="Tahoma" pitchFamily="34" charset="0"/>
                <a:cs typeface="Tahoma" pitchFamily="34" charset="0"/>
              </a:rPr>
              <a:t>      </a:t>
            </a:r>
            <a:r>
              <a:rPr lang="tr-TR" sz="1600" dirty="0" smtClean="0">
                <a:latin typeface="Tahoma" pitchFamily="34" charset="0"/>
                <a:ea typeface="Tahoma" pitchFamily="34" charset="0"/>
                <a:cs typeface="Tahoma" pitchFamily="34" charset="0"/>
              </a:rPr>
              <a:t>  Ayrıca</a:t>
            </a:r>
            <a:r>
              <a:rPr lang="tr-TR" sz="1600" dirty="0">
                <a:latin typeface="Tahoma" pitchFamily="34" charset="0"/>
                <a:ea typeface="Tahoma" pitchFamily="34" charset="0"/>
                <a:cs typeface="Tahoma" pitchFamily="34" charset="0"/>
              </a:rPr>
              <a:t>, yazılım bileşenleri arasındaki içsel </a:t>
            </a:r>
            <a:r>
              <a:rPr lang="tr-TR" sz="1600" dirty="0" smtClean="0">
                <a:latin typeface="Tahoma" pitchFamily="34" charset="0"/>
                <a:ea typeface="Tahoma" pitchFamily="34" charset="0"/>
                <a:cs typeface="Tahoma" pitchFamily="34" charset="0"/>
              </a:rPr>
              <a:t>ara yüzler</a:t>
            </a:r>
            <a:r>
              <a:rPr lang="tr-TR" sz="1600" dirty="0">
                <a:latin typeface="Tahoma" pitchFamily="34" charset="0"/>
                <a:ea typeface="Tahoma" pitchFamily="34" charset="0"/>
                <a:cs typeface="Tahoma" pitchFamily="34" charset="0"/>
              </a:rPr>
              <a:t>, mimari tasarım, veri tasarımı, kullanıcı </a:t>
            </a:r>
            <a:r>
              <a:rPr lang="tr-TR" sz="1600" dirty="0" smtClean="0">
                <a:latin typeface="Tahoma" pitchFamily="34" charset="0"/>
                <a:ea typeface="Tahoma" pitchFamily="34" charset="0"/>
                <a:cs typeface="Tahoma" pitchFamily="34" charset="0"/>
              </a:rPr>
              <a:t>ara yüzü </a:t>
            </a:r>
            <a:r>
              <a:rPr lang="tr-TR" sz="1600" dirty="0">
                <a:latin typeface="Tahoma" pitchFamily="34" charset="0"/>
                <a:ea typeface="Tahoma" pitchFamily="34" charset="0"/>
                <a:cs typeface="Tahoma" pitchFamily="34" charset="0"/>
              </a:rPr>
              <a:t>tasarımı, tasarım araçları ve tasarımın değerlendirilmesi de bu alanın kapsamındadır</a:t>
            </a:r>
            <a:r>
              <a:rPr lang="tr-TR" sz="1600" dirty="0" smtClean="0">
                <a:latin typeface="Tahoma" pitchFamily="34" charset="0"/>
                <a:ea typeface="Tahoma" pitchFamily="34" charset="0"/>
                <a:cs typeface="Tahoma" pitchFamily="34" charset="0"/>
              </a:rPr>
              <a:t>.</a:t>
            </a:r>
            <a:endParaRPr lang="tr-TR" sz="1600" dirty="0">
              <a:latin typeface="Tahoma" pitchFamily="34" charset="0"/>
              <a:ea typeface="Tahoma" pitchFamily="34" charset="0"/>
              <a:cs typeface="Tahoma" pitchFamily="34" charset="0"/>
            </a:endParaRPr>
          </a:p>
        </p:txBody>
      </p:sp>
      <p:sp>
        <p:nvSpPr>
          <p:cNvPr id="8" name="7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1043608" y="1142984"/>
            <a:ext cx="7776542" cy="4214842"/>
          </a:xfrm>
        </p:spPr>
        <p:txBody>
          <a:bodyPr>
            <a:normAutofit/>
          </a:bodyPr>
          <a:lstStyle/>
          <a:p>
            <a:pPr marL="609600" indent="-609600">
              <a:buFont typeface="Wingdings" pitchFamily="2" charset="2"/>
              <a:buNone/>
            </a:pPr>
            <a:r>
              <a:rPr lang="tr-TR" sz="1600"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Yazılım </a:t>
            </a:r>
            <a:r>
              <a:rPr lang="tr-TR" sz="1600" dirty="0">
                <a:effectLst>
                  <a:outerShdw blurRad="38100" dist="38100" dir="2700000" algn="tl">
                    <a:srgbClr val="000000">
                      <a:alpha val="43137"/>
                    </a:srgbClr>
                  </a:outerShdw>
                </a:effectLst>
                <a:latin typeface="Tahoma" pitchFamily="34" charset="0"/>
                <a:ea typeface="Tahoma" pitchFamily="34" charset="0"/>
                <a:cs typeface="Tahoma" pitchFamily="34" charset="0"/>
              </a:rPr>
              <a:t>Mühendisliği Eğitimi </a:t>
            </a:r>
            <a:r>
              <a:rPr lang="tr-TR" sz="1600"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Bilgi </a:t>
            </a:r>
            <a:r>
              <a:rPr lang="tr-TR" sz="1600" dirty="0">
                <a:effectLst>
                  <a:outerShdw blurRad="38100" dist="38100" dir="2700000" algn="tl">
                    <a:srgbClr val="000000">
                      <a:alpha val="43137"/>
                    </a:srgbClr>
                  </a:outerShdw>
                </a:effectLst>
                <a:latin typeface="Tahoma" pitchFamily="34" charset="0"/>
                <a:ea typeface="Tahoma" pitchFamily="34" charset="0"/>
                <a:cs typeface="Tahoma" pitchFamily="34" charset="0"/>
              </a:rPr>
              <a:t>Alanları </a:t>
            </a:r>
            <a:endParaRPr lang="tr-TR" sz="16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a:p>
            <a:pPr marL="609600" indent="-609600">
              <a:buFont typeface="Wingdings" pitchFamily="2" charset="2"/>
              <a:buNone/>
            </a:pPr>
            <a:endParaRPr lang="tr-TR" sz="1600" b="1" dirty="0">
              <a:latin typeface="Tahoma" pitchFamily="34" charset="0"/>
              <a:ea typeface="Tahoma" pitchFamily="34" charset="0"/>
              <a:cs typeface="Tahoma" pitchFamily="34" charset="0"/>
            </a:endParaRPr>
          </a:p>
          <a:p>
            <a:pPr marL="609600" indent="-609600" algn="just">
              <a:buFont typeface="Wingdings" pitchFamily="2" charset="2"/>
              <a:buNone/>
            </a:pPr>
            <a:r>
              <a:rPr lang="tr-TR" sz="1600" b="1" u="sng" dirty="0">
                <a:latin typeface="Tahoma" pitchFamily="34" charset="0"/>
                <a:ea typeface="Tahoma" pitchFamily="34" charset="0"/>
                <a:cs typeface="Tahoma" pitchFamily="34" charset="0"/>
              </a:rPr>
              <a:t>Yazılım Oluşturma:</a:t>
            </a:r>
            <a:r>
              <a:rPr lang="tr-TR" sz="1600" dirty="0">
                <a:latin typeface="Tahoma" pitchFamily="34" charset="0"/>
                <a:ea typeface="Tahoma" pitchFamily="34" charset="0"/>
                <a:cs typeface="Tahoma" pitchFamily="34" charset="0"/>
              </a:rPr>
              <a:t> </a:t>
            </a:r>
            <a:endParaRPr lang="tr-TR" sz="1600" dirty="0" smtClean="0">
              <a:latin typeface="Tahoma" pitchFamily="34" charset="0"/>
              <a:ea typeface="Tahoma" pitchFamily="34" charset="0"/>
              <a:cs typeface="Tahoma" pitchFamily="34" charset="0"/>
            </a:endParaRPr>
          </a:p>
          <a:p>
            <a:pPr marL="609600" indent="-609600" algn="just">
              <a:buFont typeface="Wingdings" pitchFamily="2" charset="2"/>
              <a:buNone/>
            </a:pPr>
            <a:r>
              <a:rPr lang="tr-TR" sz="1600" dirty="0" smtClean="0">
                <a:latin typeface="Tahoma" pitchFamily="34" charset="0"/>
                <a:ea typeface="Tahoma" pitchFamily="34" charset="0"/>
                <a:cs typeface="Tahoma" pitchFamily="34" charset="0"/>
              </a:rPr>
              <a:t>          Bu </a:t>
            </a:r>
            <a:r>
              <a:rPr lang="tr-TR" sz="1600" dirty="0">
                <a:latin typeface="Tahoma" pitchFamily="34" charset="0"/>
                <a:ea typeface="Tahoma" pitchFamily="34" charset="0"/>
                <a:cs typeface="Tahoma" pitchFamily="34" charset="0"/>
              </a:rPr>
              <a:t>alan, tasarımda belirlenmiş yazılım bileşenlerinin  geliştirilmesiyle ilgili bilgileri içermektedir. </a:t>
            </a:r>
            <a:endParaRPr lang="tr-TR" sz="1600" dirty="0" smtClean="0">
              <a:latin typeface="Tahoma" pitchFamily="34" charset="0"/>
              <a:ea typeface="Tahoma" pitchFamily="34" charset="0"/>
              <a:cs typeface="Tahoma" pitchFamily="34" charset="0"/>
            </a:endParaRPr>
          </a:p>
          <a:p>
            <a:pPr marL="609600" indent="-609600" algn="just">
              <a:buFont typeface="Wingdings" pitchFamily="2" charset="2"/>
              <a:buNone/>
            </a:pPr>
            <a:endParaRPr lang="tr-TR" sz="1600" dirty="0">
              <a:latin typeface="Tahoma" pitchFamily="34" charset="0"/>
              <a:ea typeface="Tahoma" pitchFamily="34" charset="0"/>
              <a:cs typeface="Tahoma" pitchFamily="34" charset="0"/>
            </a:endParaRPr>
          </a:p>
          <a:p>
            <a:pPr marL="609600" indent="-609600" algn="just">
              <a:buFont typeface="Wingdings" pitchFamily="2" charset="2"/>
              <a:buNone/>
            </a:pPr>
            <a:r>
              <a:rPr lang="tr-TR" sz="1600" dirty="0">
                <a:latin typeface="Tahoma" pitchFamily="34" charset="0"/>
                <a:ea typeface="Tahoma" pitchFamily="34" charset="0"/>
                <a:cs typeface="Tahoma" pitchFamily="34" charset="0"/>
              </a:rPr>
              <a:t>       </a:t>
            </a:r>
            <a:r>
              <a:rPr lang="tr-TR" sz="1600" dirty="0" smtClean="0">
                <a:latin typeface="Tahoma" pitchFamily="34" charset="0"/>
                <a:ea typeface="Tahoma" pitchFamily="34" charset="0"/>
                <a:cs typeface="Tahoma" pitchFamily="34" charset="0"/>
              </a:rPr>
              <a:t>   Bu </a:t>
            </a:r>
            <a:r>
              <a:rPr lang="tr-TR" sz="1600" dirty="0">
                <a:latin typeface="Tahoma" pitchFamily="34" charset="0"/>
                <a:ea typeface="Tahoma" pitchFamily="34" charset="0"/>
                <a:cs typeface="Tahoma" pitchFamily="34" charset="0"/>
              </a:rPr>
              <a:t>kapsamda, bir tasarımın bir gerçekleştirim diline çevrilmesi, bileşen sınamaları ve program belgelemeleri incelenmektedir</a:t>
            </a:r>
            <a:r>
              <a:rPr lang="tr-TR" sz="1600" dirty="0" smtClean="0">
                <a:latin typeface="Tahoma" pitchFamily="34" charset="0"/>
                <a:ea typeface="Tahoma" pitchFamily="34" charset="0"/>
                <a:cs typeface="Tahoma" pitchFamily="34" charset="0"/>
              </a:rPr>
              <a:t>.</a:t>
            </a:r>
            <a:endParaRPr lang="tr-TR" sz="1600" dirty="0">
              <a:latin typeface="Tahoma" pitchFamily="34" charset="0"/>
              <a:ea typeface="Tahoma" pitchFamily="34" charset="0"/>
              <a:cs typeface="Tahoma" pitchFamily="34" charset="0"/>
            </a:endParaRPr>
          </a:p>
        </p:txBody>
      </p:sp>
      <p:sp>
        <p:nvSpPr>
          <p:cNvPr id="8" name="7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1115616" y="1285860"/>
            <a:ext cx="7704534" cy="4664090"/>
          </a:xfrm>
        </p:spPr>
        <p:txBody>
          <a:bodyPr>
            <a:noAutofit/>
          </a:bodyPr>
          <a:lstStyle/>
          <a:p>
            <a:pPr marL="609600" indent="-609600">
              <a:buFont typeface="Wingdings" pitchFamily="2" charset="2"/>
              <a:buNone/>
            </a:pPr>
            <a:r>
              <a:rPr lang="tr-TR" sz="1600"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Yazılım </a:t>
            </a:r>
            <a:r>
              <a:rPr lang="tr-TR" sz="1600" dirty="0">
                <a:effectLst>
                  <a:outerShdw blurRad="38100" dist="38100" dir="2700000" algn="tl">
                    <a:srgbClr val="000000">
                      <a:alpha val="43137"/>
                    </a:srgbClr>
                  </a:outerShdw>
                </a:effectLst>
                <a:latin typeface="Tahoma" pitchFamily="34" charset="0"/>
                <a:ea typeface="Tahoma" pitchFamily="34" charset="0"/>
                <a:cs typeface="Tahoma" pitchFamily="34" charset="0"/>
              </a:rPr>
              <a:t>Mühendisliği Eğitimi </a:t>
            </a:r>
            <a:r>
              <a:rPr lang="tr-TR" sz="1600"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Bilgi </a:t>
            </a:r>
            <a:r>
              <a:rPr lang="tr-TR" sz="1600" dirty="0">
                <a:effectLst>
                  <a:outerShdw blurRad="38100" dist="38100" dir="2700000" algn="tl">
                    <a:srgbClr val="000000">
                      <a:alpha val="43137"/>
                    </a:srgbClr>
                  </a:outerShdw>
                </a:effectLst>
                <a:latin typeface="Tahoma" pitchFamily="34" charset="0"/>
                <a:ea typeface="Tahoma" pitchFamily="34" charset="0"/>
                <a:cs typeface="Tahoma" pitchFamily="34" charset="0"/>
              </a:rPr>
              <a:t>Alanları </a:t>
            </a:r>
          </a:p>
          <a:p>
            <a:pPr marL="609600" indent="-609600">
              <a:buFont typeface="Wingdings" pitchFamily="2" charset="2"/>
              <a:buNone/>
            </a:pPr>
            <a:endParaRPr lang="tr-TR" sz="1600" dirty="0">
              <a:latin typeface="Tahoma" pitchFamily="34" charset="0"/>
              <a:ea typeface="Tahoma" pitchFamily="34" charset="0"/>
              <a:cs typeface="Tahoma" pitchFamily="34" charset="0"/>
            </a:endParaRPr>
          </a:p>
          <a:p>
            <a:pPr marL="609600" indent="-609600" algn="just">
              <a:buFont typeface="Wingdings" pitchFamily="2" charset="2"/>
              <a:buNone/>
            </a:pPr>
            <a:r>
              <a:rPr lang="tr-TR" sz="1600" b="1" u="sng" dirty="0">
                <a:latin typeface="Tahoma" pitchFamily="34" charset="0"/>
                <a:ea typeface="Tahoma" pitchFamily="34" charset="0"/>
                <a:cs typeface="Tahoma" pitchFamily="34" charset="0"/>
              </a:rPr>
              <a:t>Yazılım Sınama ve Doğrulama:</a:t>
            </a:r>
            <a:r>
              <a:rPr lang="tr-TR" sz="1600" dirty="0">
                <a:latin typeface="Tahoma" pitchFamily="34" charset="0"/>
                <a:ea typeface="Tahoma" pitchFamily="34" charset="0"/>
                <a:cs typeface="Tahoma" pitchFamily="34" charset="0"/>
              </a:rPr>
              <a:t> </a:t>
            </a:r>
            <a:endParaRPr lang="tr-TR" sz="1600" dirty="0" smtClean="0">
              <a:latin typeface="Tahoma" pitchFamily="34" charset="0"/>
              <a:ea typeface="Tahoma" pitchFamily="34" charset="0"/>
              <a:cs typeface="Tahoma" pitchFamily="34" charset="0"/>
            </a:endParaRPr>
          </a:p>
          <a:p>
            <a:pPr marL="609600" indent="-609600" algn="just">
              <a:buFont typeface="Wingdings" pitchFamily="2" charset="2"/>
              <a:buNone/>
            </a:pPr>
            <a:r>
              <a:rPr lang="tr-TR" sz="1600" dirty="0" smtClean="0">
                <a:latin typeface="Tahoma" pitchFamily="34" charset="0"/>
                <a:ea typeface="Tahoma" pitchFamily="34" charset="0"/>
                <a:cs typeface="Tahoma" pitchFamily="34" charset="0"/>
              </a:rPr>
              <a:t>        Elde </a:t>
            </a:r>
            <a:r>
              <a:rPr lang="tr-TR" sz="1600" dirty="0">
                <a:latin typeface="Tahoma" pitchFamily="34" charset="0"/>
                <a:ea typeface="Tahoma" pitchFamily="34" charset="0"/>
                <a:cs typeface="Tahoma" pitchFamily="34" charset="0"/>
              </a:rPr>
              <a:t>edilen programın hem belirlenen gereksinimleri sağladığını hem de gerçekleştirimin beklenenlere uygun olduğunu kontrol etmek için statik ve dinamik sınama teknikleri kullanır. </a:t>
            </a:r>
          </a:p>
          <a:p>
            <a:pPr marL="609600" indent="-609600" algn="just">
              <a:buFont typeface="Wingdings" pitchFamily="2" charset="2"/>
              <a:buNone/>
            </a:pPr>
            <a:endParaRPr lang="tr-TR" sz="1600" dirty="0">
              <a:latin typeface="Tahoma" pitchFamily="34" charset="0"/>
              <a:ea typeface="Tahoma" pitchFamily="34" charset="0"/>
              <a:cs typeface="Tahoma" pitchFamily="34" charset="0"/>
            </a:endParaRPr>
          </a:p>
          <a:p>
            <a:pPr marL="609600" indent="-609600" algn="just">
              <a:buFont typeface="Wingdings" pitchFamily="2" charset="2"/>
              <a:buNone/>
            </a:pPr>
            <a:r>
              <a:rPr lang="tr-TR" sz="1600" dirty="0">
                <a:latin typeface="Tahoma" pitchFamily="34" charset="0"/>
                <a:ea typeface="Tahoma" pitchFamily="34" charset="0"/>
                <a:cs typeface="Tahoma" pitchFamily="34" charset="0"/>
              </a:rPr>
              <a:t>       </a:t>
            </a:r>
            <a:r>
              <a:rPr lang="tr-TR" sz="1600" dirty="0" smtClean="0">
                <a:latin typeface="Tahoma" pitchFamily="34" charset="0"/>
                <a:ea typeface="Tahoma" pitchFamily="34" charset="0"/>
                <a:cs typeface="Tahoma" pitchFamily="34" charset="0"/>
              </a:rPr>
              <a:t> Statik </a:t>
            </a:r>
            <a:r>
              <a:rPr lang="tr-TR" sz="1600" dirty="0">
                <a:latin typeface="Tahoma" pitchFamily="34" charset="0"/>
                <a:ea typeface="Tahoma" pitchFamily="34" charset="0"/>
                <a:cs typeface="Tahoma" pitchFamily="34" charset="0"/>
              </a:rPr>
              <a:t>teknikler, yazılımın tüm yaşam döngüsü boyunca elde edilen gösterimlerin analizi ve kontrolüyle ilgilenirken, dinamik teknikler sadece gerçekleştirilmiş sistemi içerir</a:t>
            </a:r>
            <a:r>
              <a:rPr lang="tr-TR" sz="1600" dirty="0" smtClean="0">
                <a:latin typeface="Tahoma" pitchFamily="34" charset="0"/>
                <a:ea typeface="Tahoma" pitchFamily="34" charset="0"/>
                <a:cs typeface="Tahoma" pitchFamily="34" charset="0"/>
              </a:rPr>
              <a:t>.</a:t>
            </a:r>
            <a:endParaRPr lang="tr-TR" sz="1600" dirty="0">
              <a:latin typeface="Tahoma" pitchFamily="34" charset="0"/>
              <a:ea typeface="Tahoma" pitchFamily="34" charset="0"/>
              <a:cs typeface="Tahoma" pitchFamily="34" charset="0"/>
            </a:endParaRPr>
          </a:p>
        </p:txBody>
      </p:sp>
      <p:sp>
        <p:nvSpPr>
          <p:cNvPr id="8" name="7 Dikdörtgen"/>
          <p:cNvSpPr/>
          <p:nvPr/>
        </p:nvSpPr>
        <p:spPr>
          <a:xfrm rot="16200000">
            <a:off x="-1738686" y="3881770"/>
            <a:ext cx="4429156" cy="523220"/>
          </a:xfrm>
          <a:prstGeom prst="rect">
            <a:avLst/>
          </a:prstGeom>
          <a:noFill/>
        </p:spPr>
        <p:txBody>
          <a:bodyPr wrap="square" lIns="91440" tIns="45720" rIns="91440" bIns="45720">
            <a:spAutoFit/>
          </a:bodyPr>
          <a:lstStyle/>
          <a:p>
            <a:pPr algn="ctr"/>
            <a:r>
              <a:rPr lang="tr-TR" sz="2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Yazılım Mühendisliği</a:t>
            </a:r>
            <a:endParaRPr lang="tr-TR" sz="28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9" name="8 Dikdörtgen"/>
          <p:cNvSpPr/>
          <p:nvPr/>
        </p:nvSpPr>
        <p:spPr>
          <a:xfrm>
            <a:off x="142844" y="142852"/>
            <a:ext cx="928694" cy="830997"/>
          </a:xfrm>
          <a:prstGeom prst="rect">
            <a:avLst/>
          </a:prstGeom>
          <a:noFill/>
        </p:spPr>
        <p:txBody>
          <a:bodyPr wrap="square" lIns="91440" tIns="45720" rIns="91440" bIns="45720">
            <a:spAutoFit/>
          </a:bodyPr>
          <a:lstStyle/>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Hafta </a:t>
            </a:r>
          </a:p>
          <a:p>
            <a:pPr algn="ctr"/>
            <a:r>
              <a:rPr lang="tr-TR" sz="2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rPr>
              <a:t>1</a:t>
            </a:r>
            <a:endParaRPr lang="tr-TR"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latin typeface="Mistral" pitchFamily="66" charset="0"/>
            </a:endParaRPr>
          </a:p>
        </p:txBody>
      </p:sp>
      <p:sp>
        <p:nvSpPr>
          <p:cNvPr id="10" name="6 Slayt Numarası Yer Tutucusu"/>
          <p:cNvSpPr txBox="1">
            <a:spLocks/>
          </p:cNvSpPr>
          <p:nvPr/>
        </p:nvSpPr>
        <p:spPr>
          <a:xfrm>
            <a:off x="169335" y="6143644"/>
            <a:ext cx="673073" cy="592844"/>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E5C7EF4D-DD50-400C-9F04-EB20CB99416E}" type="slidenum">
              <a:rPr kumimoji="0" lang="en-US"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tr-TR" sz="2000" b="1" i="0" u="none" strike="noStrike" kern="1200" cap="none" spc="50" normalizeH="0" baseline="0" noProof="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rPr>
              <a:t>Sayfa</a:t>
            </a:r>
            <a:endParaRPr kumimoji="0" lang="en-US" sz="2000" b="1" i="0" u="none" strike="noStrike" kern="1200" cap="none" spc="50" normalizeH="0" baseline="0" noProof="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outerShdw blurRad="38100" dist="38100" dir="2700000" algn="tl">
                  <a:srgbClr val="000000">
                    <a:alpha val="43137"/>
                  </a:srgbClr>
                </a:outerShdw>
              </a:effectLst>
              <a:uLnTx/>
              <a:uFillTx/>
              <a:latin typeface="Mistral" pitchFamily="66" charset="0"/>
              <a:ea typeface="+mn-ea"/>
              <a:cs typeface="+mn-cs"/>
            </a:endParaRPr>
          </a:p>
        </p:txBody>
      </p:sp>
    </p:spTree>
  </p:cSld>
  <p:clrMapOvr>
    <a:masterClrMapping/>
  </p:clrMapOvr>
  <p:transition>
    <p:push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YM_şablon">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100000" t="100000" r="100000" b="10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100000" t="100000" r="100000" b="10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51000" t="-20000" r="2000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YM_şablon</Template>
  <TotalTime>0</TotalTime>
  <Words>1312</Words>
  <Application>Microsoft Office PowerPoint</Application>
  <PresentationFormat>Ekran Gösterisi (4:3)</PresentationFormat>
  <Paragraphs>285</Paragraphs>
  <Slides>21</Slides>
  <Notes>10</Notes>
  <HiddenSlides>0</HiddenSlides>
  <MMClips>0</MMClips>
  <ScaleCrop>false</ScaleCrop>
  <HeadingPairs>
    <vt:vector size="4" baseType="variant">
      <vt:variant>
        <vt:lpstr>Tema</vt:lpstr>
      </vt:variant>
      <vt:variant>
        <vt:i4>1</vt:i4>
      </vt:variant>
      <vt:variant>
        <vt:lpstr>Slayt Başlıkları</vt:lpstr>
      </vt:variant>
      <vt:variant>
        <vt:i4>21</vt:i4>
      </vt:variant>
    </vt:vector>
  </HeadingPairs>
  <TitlesOfParts>
    <vt:vector size="22" baseType="lpstr">
      <vt:lpstr>YM_şablon</vt:lpstr>
      <vt:lpstr>Yazılım  Mühendisliği  Eğitimi</vt:lpstr>
      <vt:lpstr>Slayt 2</vt:lpstr>
      <vt:lpstr>Slayt 3</vt:lpstr>
      <vt:lpstr>Slayt 4</vt:lpstr>
      <vt:lpstr>Slayt 5</vt:lpstr>
      <vt:lpstr>Slayt 6</vt:lpstr>
      <vt:lpstr>Slayt 7</vt:lpstr>
      <vt:lpstr>Slayt 8</vt:lpstr>
      <vt:lpstr>Slayt 9</vt:lpstr>
      <vt:lpstr>Slayt 10</vt:lpstr>
      <vt:lpstr>Slayt 11</vt:lpstr>
      <vt:lpstr>Slayt 12</vt:lpstr>
      <vt:lpstr>Slayt 13</vt:lpstr>
      <vt:lpstr>Slayt 14</vt:lpstr>
      <vt:lpstr>Slayt 15</vt:lpstr>
      <vt:lpstr>Slayt 16</vt:lpstr>
      <vt:lpstr>Slayt 17</vt:lpstr>
      <vt:lpstr>Slayt 18</vt:lpstr>
      <vt:lpstr>Slayt 19</vt:lpstr>
      <vt:lpstr>Slayt 20</vt:lpstr>
      <vt:lpstr>Slayt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2010-05-28T14:58:45Z</dcterms:created>
  <dcterms:modified xsi:type="dcterms:W3CDTF">2011-02-16T12:52:41Z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TC101671291055</vt:lpwstr>
  </property>
</Properties>
</file>