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7"/>
  </p:notesMasterIdLst>
  <p:handoutMasterIdLst>
    <p:handoutMasterId r:id="rId28"/>
  </p:handoutMasterIdLst>
  <p:sldIdLst>
    <p:sldId id="256" r:id="rId2"/>
    <p:sldId id="289" r:id="rId3"/>
    <p:sldId id="290" r:id="rId4"/>
    <p:sldId id="291" r:id="rId5"/>
    <p:sldId id="292" r:id="rId6"/>
    <p:sldId id="293" r:id="rId7"/>
    <p:sldId id="294" r:id="rId8"/>
    <p:sldId id="295" r:id="rId9"/>
    <p:sldId id="296" r:id="rId10"/>
    <p:sldId id="297" r:id="rId11"/>
    <p:sldId id="298" r:id="rId12"/>
    <p:sldId id="299" r:id="rId13"/>
    <p:sldId id="300" r:id="rId14"/>
    <p:sldId id="302" r:id="rId15"/>
    <p:sldId id="303" r:id="rId16"/>
    <p:sldId id="304" r:id="rId17"/>
    <p:sldId id="305" r:id="rId18"/>
    <p:sldId id="306" r:id="rId19"/>
    <p:sldId id="307" r:id="rId20"/>
    <p:sldId id="308" r:id="rId21"/>
    <p:sldId id="310" r:id="rId22"/>
    <p:sldId id="311" r:id="rId23"/>
    <p:sldId id="312" r:id="rId24"/>
    <p:sldId id="313" r:id="rId25"/>
    <p:sldId id="273" r:id="rId2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6" autoAdjust="0"/>
    <p:restoredTop sz="77167" autoAdjust="0"/>
  </p:normalViewPr>
  <p:slideViewPr>
    <p:cSldViewPr>
      <p:cViewPr varScale="1">
        <p:scale>
          <a:sx n="90" d="100"/>
          <a:sy n="90" d="100"/>
        </p:scale>
        <p:origin x="-224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E82C6015-F9B8-4D3D-A361-A35B17427145}" type="slidenum">
              <a:rPr lang="tr-TR"/>
              <a:pPr>
                <a:defRPr/>
              </a:pPr>
              <a:t>‹#›</a:t>
            </a:fld>
            <a:endParaRPr lang="tr-TR"/>
          </a:p>
        </p:txBody>
      </p:sp>
    </p:spTree>
    <p:extLst>
      <p:ext uri="{BB962C8B-B14F-4D97-AF65-F5344CB8AC3E}">
        <p14:creationId xmlns:p14="http://schemas.microsoft.com/office/powerpoint/2010/main" val="397838872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C5AB329-9DD5-415E-8BD9-EE19CF36BB3E}" type="slidenum">
              <a:rPr lang="tr-TR"/>
              <a:pPr>
                <a:defRPr/>
              </a:pPr>
              <a:t>‹#›</a:t>
            </a:fld>
            <a:endParaRPr lang="tr-TR"/>
          </a:p>
        </p:txBody>
      </p:sp>
    </p:spTree>
    <p:extLst>
      <p:ext uri="{BB962C8B-B14F-4D97-AF65-F5344CB8AC3E}">
        <p14:creationId xmlns:p14="http://schemas.microsoft.com/office/powerpoint/2010/main" val="299850189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4C1FB53-9D9D-429C-8428-5B974E5D5A0C}" type="slidenum">
              <a:rPr lang="tr-TR" smtClean="0"/>
              <a:pPr/>
              <a:t>1</a:t>
            </a:fld>
            <a:endParaRPr lang="tr-TR"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tr-TR" smtClean="0"/>
          </a:p>
        </p:txBody>
      </p:sp>
      <p:sp>
        <p:nvSpPr>
          <p:cNvPr id="17412" name="7 Üstbilgi Yer Tutucusu"/>
          <p:cNvSpPr>
            <a:spLocks noGrp="1"/>
          </p:cNvSpPr>
          <p:nvPr>
            <p:ph type="hdr" sz="quarter"/>
          </p:nvPr>
        </p:nvSpPr>
        <p:spPr>
          <a:noFill/>
        </p:spPr>
        <p:txBody>
          <a:bodyPr/>
          <a:lstStyle/>
          <a:p>
            <a:endParaRPr lang="tr-TR" smtClean="0"/>
          </a:p>
        </p:txBody>
      </p:sp>
      <p:sp>
        <p:nvSpPr>
          <p:cNvPr id="17413" name="8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1 Slayt Görüntüsü Yer Tutucusu"/>
          <p:cNvSpPr>
            <a:spLocks noGrp="1" noRot="1" noChangeAspect="1"/>
          </p:cNvSpPr>
          <p:nvPr>
            <p:ph type="sldImg"/>
          </p:nvPr>
        </p:nvSpPr>
        <p:spPr>
          <a:ln/>
        </p:spPr>
      </p:sp>
      <p:sp>
        <p:nvSpPr>
          <p:cNvPr id="46082" name="2 Not Yer Tutucusu"/>
          <p:cNvSpPr>
            <a:spLocks noGrp="1"/>
          </p:cNvSpPr>
          <p:nvPr>
            <p:ph type="body" idx="1"/>
          </p:nvPr>
        </p:nvSpPr>
        <p:spPr>
          <a:noFill/>
          <a:ln/>
        </p:spPr>
        <p:txBody>
          <a:bodyPr/>
          <a:lstStyle/>
          <a:p>
            <a:endParaRPr lang="tr-TR" smtClean="0"/>
          </a:p>
        </p:txBody>
      </p:sp>
      <p:sp>
        <p:nvSpPr>
          <p:cNvPr id="46083" name="3 Slayt Numarası Yer Tutucusu"/>
          <p:cNvSpPr>
            <a:spLocks noGrp="1"/>
          </p:cNvSpPr>
          <p:nvPr>
            <p:ph type="sldNum" sz="quarter" idx="5"/>
          </p:nvPr>
        </p:nvSpPr>
        <p:spPr>
          <a:noFill/>
        </p:spPr>
        <p:txBody>
          <a:bodyPr/>
          <a:lstStyle/>
          <a:p>
            <a:fld id="{64975F63-9A45-4C35-BD12-EE186C498260}" type="slidenum">
              <a:rPr lang="tr-TR" smtClean="0"/>
              <a:pPr/>
              <a:t>25</a:t>
            </a:fld>
            <a:endParaRPr lang="tr-TR" smtClean="0"/>
          </a:p>
        </p:txBody>
      </p:sp>
      <p:sp>
        <p:nvSpPr>
          <p:cNvPr id="46084" name="4 Üstbilgi Yer Tutucusu"/>
          <p:cNvSpPr>
            <a:spLocks noGrp="1"/>
          </p:cNvSpPr>
          <p:nvPr>
            <p:ph type="hdr" sz="quarter"/>
          </p:nvPr>
        </p:nvSpPr>
        <p:spPr>
          <a:noFill/>
        </p:spPr>
        <p:txBody>
          <a:bodyPr/>
          <a:lstStyle/>
          <a:p>
            <a:endParaRPr lang="tr-TR" smtClean="0"/>
          </a:p>
        </p:txBody>
      </p:sp>
      <p:sp>
        <p:nvSpPr>
          <p:cNvPr id="46085" name="5 Altbilgi Yer Tutucusu"/>
          <p:cNvSpPr>
            <a:spLocks noGrp="1"/>
          </p:cNvSpPr>
          <p:nvPr>
            <p:ph type="ftr" sz="quarter" idx="4"/>
          </p:nvPr>
        </p:nvSpPr>
        <p:spPr>
          <a:noFill/>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99199461-5380-4078-A7FF-E013CAD81370}"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A303A913-820E-4722-A97E-711D9E8E9297}"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9AB99EC4-B9D6-47BF-96D7-10DECBD9EF71}"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76200"/>
            <a:ext cx="7381875" cy="1066800"/>
          </a:xfrm>
        </p:spPr>
        <p:txBody>
          <a:bodyPr/>
          <a:lstStyle/>
          <a:p>
            <a:r>
              <a:rPr lang="tr-TR"/>
              <a:t>Asıl başlık stili için tıklatın</a:t>
            </a:r>
          </a:p>
        </p:txBody>
      </p:sp>
      <p:sp>
        <p:nvSpPr>
          <p:cNvPr id="3" name="Metin Yer Tutucusu 2"/>
          <p:cNvSpPr>
            <a:spLocks noGrp="1"/>
          </p:cNvSpPr>
          <p:nvPr>
            <p:ph type="body" sz="half" idx="1"/>
          </p:nvPr>
        </p:nvSpPr>
        <p:spPr>
          <a:xfrm>
            <a:off x="15240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2959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EEFAB2F7-8AF4-4C6F-B78C-E8315CEEA813}"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9C12FBB5-8F3D-4CB8-9E77-8C9E058E0734}"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B2EED706-AFF1-4072-B4C8-CFF81F583916}"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C92021E4-4D4B-413F-B112-7B2976BD6170}"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8"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9" name="Rectangle 33"/>
          <p:cNvSpPr>
            <a:spLocks noGrp="1" noChangeArrowheads="1"/>
          </p:cNvSpPr>
          <p:nvPr>
            <p:ph type="sldNum" sz="quarter" idx="12"/>
          </p:nvPr>
        </p:nvSpPr>
        <p:spPr>
          <a:ln/>
        </p:spPr>
        <p:txBody>
          <a:bodyPr/>
          <a:lstStyle>
            <a:lvl1pPr>
              <a:defRPr/>
            </a:lvl1pPr>
          </a:lstStyle>
          <a:p>
            <a:pPr>
              <a:defRPr/>
            </a:pPr>
            <a:fld id="{7EEE0B1E-C9A9-4578-B6B1-AA6749AD1CD3}"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4"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5" name="Rectangle 33"/>
          <p:cNvSpPr>
            <a:spLocks noGrp="1" noChangeArrowheads="1"/>
          </p:cNvSpPr>
          <p:nvPr>
            <p:ph type="sldNum" sz="quarter" idx="12"/>
          </p:nvPr>
        </p:nvSpPr>
        <p:spPr>
          <a:ln/>
        </p:spPr>
        <p:txBody>
          <a:bodyPr/>
          <a:lstStyle>
            <a:lvl1pPr>
              <a:defRPr/>
            </a:lvl1pPr>
          </a:lstStyle>
          <a:p>
            <a:pPr>
              <a:defRPr/>
            </a:pPr>
            <a:fld id="{97E293E9-81B5-4D5C-A13C-BF40C1FC8372}"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3"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4" name="Rectangle 33"/>
          <p:cNvSpPr>
            <a:spLocks noGrp="1" noChangeArrowheads="1"/>
          </p:cNvSpPr>
          <p:nvPr>
            <p:ph type="sldNum" sz="quarter" idx="12"/>
          </p:nvPr>
        </p:nvSpPr>
        <p:spPr>
          <a:ln/>
        </p:spPr>
        <p:txBody>
          <a:bodyPr/>
          <a:lstStyle>
            <a:lvl1pPr>
              <a:defRPr/>
            </a:lvl1pPr>
          </a:lstStyle>
          <a:p>
            <a:pPr>
              <a:defRPr/>
            </a:pPr>
            <a:fld id="{2A324764-4DB1-423A-99E2-53740ED532B0}"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50B00ABC-A01C-4AF9-8190-102DDA266A11}"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22FF2391-9F66-43B0-BF7A-BFC0C97A086A}"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BE71C0E1-6C2A-49C2-9F63-1485480883B3}"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hdr="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charset="0"/>
        </a:defRPr>
      </a:lvl2pPr>
      <a:lvl3pPr algn="l" rtl="0" eaLnBrk="0" fontAlgn="base" hangingPunct="0">
        <a:spcBef>
          <a:spcPct val="0"/>
        </a:spcBef>
        <a:spcAft>
          <a:spcPct val="0"/>
        </a:spcAft>
        <a:defRPr kumimoji="1" sz="4400">
          <a:solidFill>
            <a:schemeClr val="tx1"/>
          </a:solidFill>
          <a:latin typeface="Tahoma" charset="0"/>
        </a:defRPr>
      </a:lvl3pPr>
      <a:lvl4pPr algn="l" rtl="0" eaLnBrk="0" fontAlgn="base" hangingPunct="0">
        <a:spcBef>
          <a:spcPct val="0"/>
        </a:spcBef>
        <a:spcAft>
          <a:spcPct val="0"/>
        </a:spcAft>
        <a:defRPr kumimoji="1" sz="4400">
          <a:solidFill>
            <a:schemeClr val="tx1"/>
          </a:solidFill>
          <a:latin typeface="Tahoma" charset="0"/>
        </a:defRPr>
      </a:lvl4pPr>
      <a:lvl5pPr algn="l" rtl="0" eaLnBrk="0" fontAlgn="base" hangingPunct="0">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1162050" y="4000500"/>
            <a:ext cx="3910013" cy="947738"/>
          </a:xfrm>
        </p:spPr>
        <p:txBody>
          <a:bodyPr/>
          <a:lstStyle/>
          <a:p>
            <a:pPr algn="ctr" eaLnBrk="1" hangingPunct="1"/>
            <a:r>
              <a:rPr lang="tr-TR" b="1" smtClean="0">
                <a:latin typeface="Harrington"/>
              </a:rPr>
              <a:t>Ayrık İşlemsel Yapılar</a:t>
            </a:r>
          </a:p>
        </p:txBody>
      </p:sp>
      <p:sp>
        <p:nvSpPr>
          <p:cNvPr id="16386" name="Rectangle 3"/>
          <p:cNvSpPr>
            <a:spLocks noGrp="1" noChangeArrowheads="1"/>
          </p:cNvSpPr>
          <p:nvPr>
            <p:ph type="subTitle" idx="1"/>
          </p:nvPr>
        </p:nvSpPr>
        <p:spPr>
          <a:xfrm>
            <a:off x="304800" y="5143500"/>
            <a:ext cx="7924800" cy="723900"/>
          </a:xfrm>
        </p:spPr>
        <p:txBody>
          <a:bodyPr/>
          <a:lstStyle/>
          <a:p>
            <a:pPr eaLnBrk="1" hangingPunct="1">
              <a:spcBef>
                <a:spcPct val="0"/>
              </a:spcBef>
            </a:pPr>
            <a:r>
              <a:rPr lang="tr-TR" sz="2400" smtClean="0">
                <a:latin typeface="Harrington"/>
              </a:rPr>
              <a:t>Giriş</a:t>
            </a:r>
          </a:p>
        </p:txBody>
      </p:sp>
      <p:sp>
        <p:nvSpPr>
          <p:cNvPr id="16387" name="10 Veri Yer Tutucusu"/>
          <p:cNvSpPr>
            <a:spLocks noGrp="1"/>
          </p:cNvSpPr>
          <p:nvPr>
            <p:ph type="dt" sz="quarter" idx="10"/>
          </p:nvPr>
        </p:nvSpPr>
        <p:spPr>
          <a:xfrm>
            <a:off x="285750" y="6024563"/>
            <a:ext cx="2133600" cy="476250"/>
          </a:xfrm>
          <a:noFill/>
        </p:spPr>
        <p:txBody>
          <a:bodyPr/>
          <a:lstStyle/>
          <a:p>
            <a:r>
              <a:rPr lang="tr-TR" smtClean="0"/>
              <a:t>2.  Hafta</a:t>
            </a:r>
          </a:p>
        </p:txBody>
      </p:sp>
      <p:sp>
        <p:nvSpPr>
          <p:cNvPr id="16388" name="7 Altbilgi Yer Tutucusu"/>
          <p:cNvSpPr>
            <a:spLocks noGrp="1"/>
          </p:cNvSpPr>
          <p:nvPr>
            <p:ph type="ftr" sz="quarter" idx="11"/>
          </p:nvPr>
        </p:nvSpPr>
        <p:spPr>
          <a:noFill/>
        </p:spPr>
        <p:txBody>
          <a:bodyPr/>
          <a:lstStyle/>
          <a:p>
            <a:r>
              <a:rPr lang="tr-TR" smtClean="0"/>
              <a:t>SAÜ NYurtaY </a:t>
            </a:r>
          </a:p>
        </p:txBody>
      </p:sp>
      <p:sp>
        <p:nvSpPr>
          <p:cNvPr id="16389" name="6 Slayt Numarası Yer Tutucusu"/>
          <p:cNvSpPr>
            <a:spLocks noGrp="1"/>
          </p:cNvSpPr>
          <p:nvPr>
            <p:ph type="sldNum" sz="quarter" idx="12"/>
          </p:nvPr>
        </p:nvSpPr>
        <p:spPr>
          <a:noFill/>
        </p:spPr>
        <p:txBody>
          <a:bodyPr/>
          <a:lstStyle/>
          <a:p>
            <a:fld id="{061EBDBF-F0C4-4645-B9FD-9645A52EA69E}" type="slidenum">
              <a:rPr lang="tr-TR" smtClean="0"/>
              <a:pPr/>
              <a:t>1</a:t>
            </a:fld>
            <a:endParaRPr lang="tr-TR" smtClean="0"/>
          </a:p>
        </p:txBody>
      </p:sp>
      <p:sp>
        <p:nvSpPr>
          <p:cNvPr id="9" name="8 Dikdörtgen"/>
          <p:cNvSpPr/>
          <p:nvPr/>
        </p:nvSpPr>
        <p:spPr>
          <a:xfrm>
            <a:off x="0" y="0"/>
            <a:ext cx="3929063" cy="738188"/>
          </a:xfrm>
          <a:prstGeom prst="rect">
            <a:avLst/>
          </a:prstGeom>
        </p:spPr>
        <p:txBody>
          <a:bodyPr>
            <a:spAutoFit/>
          </a:bodyPr>
          <a:lstStyle/>
          <a:p>
            <a:pPr algn="ctr" eaLnBrk="0" hangingPunct="0">
              <a:defRPr/>
            </a:pPr>
            <a:endParaRPr lang="tr-TR" sz="1800">
              <a:solidFill>
                <a:schemeClr val="accent2">
                  <a:lumMod val="50000"/>
                </a:schemeClr>
              </a:solidFill>
              <a:latin typeface="Arial" pitchFamily="34" charset="0"/>
              <a:cs typeface="Arial" pitchFamily="34" charset="0"/>
            </a:endParaRPr>
          </a:p>
          <a:p>
            <a:pPr algn="ctr" eaLnBrk="0" hangingPunct="0">
              <a:defRPr/>
            </a:pPr>
            <a:r>
              <a:rPr lang="tr-TR">
                <a:solidFill>
                  <a:schemeClr val="accent1">
                    <a:lumMod val="75000"/>
                  </a:schemeClr>
                </a:solidFill>
                <a:latin typeface="Brush Script MT" pitchFamily="66" charset="0"/>
              </a:rPr>
              <a:t>Yrd.Doç.Dr.Nilüfer YURTAY</a:t>
            </a:r>
          </a:p>
        </p:txBody>
      </p:sp>
      <p:sp>
        <p:nvSpPr>
          <p:cNvPr id="10" name="9 Dikdörtgen"/>
          <p:cNvSpPr/>
          <p:nvPr/>
        </p:nvSpPr>
        <p:spPr>
          <a:xfrm>
            <a:off x="5000625" y="3500438"/>
            <a:ext cx="3857625" cy="1465262"/>
          </a:xfrm>
          <a:prstGeom prst="rect">
            <a:avLst/>
          </a:prstGeom>
          <a:solidFill>
            <a:srgbClr val="EAEAEA">
              <a:alpha val="47000"/>
            </a:srgbClr>
          </a:solidFill>
          <a:effectLst>
            <a:outerShdw blurRad="50800" dist="38100" dir="2700000" algn="tl" rotWithShape="0">
              <a:prstClr val="black">
                <a:alpha val="40000"/>
              </a:prstClr>
            </a:outerShdw>
          </a:effectLst>
        </p:spPr>
        <p:txBody>
          <a:bodyPr>
            <a:spAutoFit/>
          </a:bodyPr>
          <a:lstStyle/>
          <a:p>
            <a:pPr algn="ctr" eaLnBrk="0" hangingPunct="0">
              <a:defRPr/>
            </a:pPr>
            <a:r>
              <a:rPr lang="tr-TR" sz="1800">
                <a:solidFill>
                  <a:srgbClr val="3B334D"/>
                </a:solidFill>
                <a:latin typeface="Arial" charset="0"/>
                <a:cs typeface="Arial" charset="0"/>
              </a:rPr>
              <a:t>İletişim :</a:t>
            </a:r>
          </a:p>
          <a:p>
            <a:pPr algn="ctr" eaLnBrk="0" hangingPunct="0">
              <a:defRPr/>
            </a:pPr>
            <a:endParaRPr lang="tr-TR" sz="1800">
              <a:solidFill>
                <a:srgbClr val="3B334D"/>
              </a:solidFill>
              <a:latin typeface="Arial" charset="0"/>
              <a:cs typeface="Arial" charset="0"/>
            </a:endParaRPr>
          </a:p>
          <a:p>
            <a:pPr algn="ctr" eaLnBrk="0" hangingPunct="0">
              <a:defRPr/>
            </a:pPr>
            <a:r>
              <a:rPr lang="tr-TR" sz="1800">
                <a:solidFill>
                  <a:srgbClr val="BDAFC8"/>
                </a:solidFill>
                <a:latin typeface="Berlin Sans FB"/>
                <a:hlinkClick r:id="rId3"/>
              </a:rPr>
              <a:t>nyurtay@sakarya.edu.tr</a:t>
            </a:r>
            <a:endParaRPr lang="tr-TR" sz="1800">
              <a:solidFill>
                <a:srgbClr val="BDAFC8"/>
              </a:solidFill>
              <a:latin typeface="Berlin Sans FB"/>
            </a:endParaRPr>
          </a:p>
          <a:p>
            <a:pPr algn="ctr" eaLnBrk="0" hangingPunct="0">
              <a:defRPr/>
            </a:pPr>
            <a:r>
              <a:rPr lang="tr-TR" sz="1800">
                <a:solidFill>
                  <a:srgbClr val="6D577F"/>
                </a:solidFill>
                <a:latin typeface="Berlin Sans FB"/>
              </a:rPr>
              <a:t>(264) 295 58 98</a:t>
            </a:r>
          </a:p>
          <a:p>
            <a:pPr algn="ctr" eaLnBrk="0" hangingPunct="0">
              <a:defRPr/>
            </a:pPr>
            <a:endParaRPr lang="tr-TR" sz="1800">
              <a:solidFill>
                <a:srgbClr val="BDAFC8"/>
              </a:solidFill>
              <a:latin typeface="Berlin Sans FB"/>
            </a:endParaRPr>
          </a:p>
        </p:txBody>
      </p:sp>
      <p:sp>
        <p:nvSpPr>
          <p:cNvPr id="16392" name="11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1000"/>
                                        <p:tgtEl>
                                          <p:spTgt spid="1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1000"/>
                                        <p:tgtEl>
                                          <p:spTgt spid="10">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524000" y="76200"/>
            <a:ext cx="7381875" cy="461963"/>
          </a:xfrm>
        </p:spPr>
        <p:txBody>
          <a:bodyPr/>
          <a:lstStyle/>
          <a:p>
            <a:r>
              <a:rPr lang="tr-TR" sz="4000" smtClean="0">
                <a:latin typeface="Comic Sans MS" pitchFamily="66" charset="0"/>
              </a:rPr>
              <a:t>K</a:t>
            </a:r>
            <a:r>
              <a:rPr lang="tr-TR" sz="4000" smtClean="0"/>
              <a:t>ü</a:t>
            </a:r>
            <a:r>
              <a:rPr lang="tr-TR" sz="4000" smtClean="0">
                <a:latin typeface="Comic Sans MS" pitchFamily="66" charset="0"/>
              </a:rPr>
              <a:t>meler-Genel Tanımlar</a:t>
            </a:r>
          </a:p>
        </p:txBody>
      </p:sp>
      <p:sp>
        <p:nvSpPr>
          <p:cNvPr id="26626" name="Rectangle 3"/>
          <p:cNvSpPr>
            <a:spLocks noChangeArrowheads="1"/>
          </p:cNvSpPr>
          <p:nvPr/>
        </p:nvSpPr>
        <p:spPr bwMode="auto">
          <a:xfrm>
            <a:off x="1693863" y="1341438"/>
            <a:ext cx="3598862" cy="366712"/>
          </a:xfrm>
          <a:prstGeom prst="rect">
            <a:avLst/>
          </a:prstGeom>
          <a:noFill/>
          <a:ln w="9525">
            <a:noFill/>
            <a:miter lim="800000"/>
            <a:headEnd/>
            <a:tailEnd/>
          </a:ln>
        </p:spPr>
        <p:txBody>
          <a:bodyPr wrap="none" anchor="ctr">
            <a:spAutoFit/>
          </a:bodyPr>
          <a:lstStyle/>
          <a:p>
            <a:pPr algn="just"/>
            <a:r>
              <a:rPr lang="tr-TR" sz="1800">
                <a:latin typeface="Comic Sans MS" pitchFamily="66" charset="0"/>
              </a:rPr>
              <a:t>A </a:t>
            </a:r>
            <a:r>
              <a:rPr lang="tr-TR" sz="1800">
                <a:latin typeface="Comic Sans MS" pitchFamily="66" charset="0"/>
                <a:sym typeface="Symbol" pitchFamily="18" charset="2"/>
              </a:rPr>
              <a:t></a:t>
            </a:r>
            <a:r>
              <a:rPr lang="tr-TR" sz="1800">
                <a:latin typeface="Comic Sans MS" pitchFamily="66" charset="0"/>
              </a:rPr>
              <a:t>B=</a:t>
            </a:r>
            <a:r>
              <a:rPr lang="tr-TR" sz="1800">
                <a:latin typeface="Comic Sans MS" pitchFamily="66" charset="0"/>
                <a:sym typeface="Symbol" pitchFamily="18" charset="2"/>
              </a:rPr>
              <a:t>{ X: X </a:t>
            </a:r>
            <a:r>
              <a:rPr lang="tr-TR" sz="1800">
                <a:latin typeface="Comic Sans MS" pitchFamily="66" charset="0"/>
              </a:rPr>
              <a:t>A</a:t>
            </a:r>
            <a:r>
              <a:rPr lang="tr-TR" sz="1800">
                <a:latin typeface="Comic Sans MS" pitchFamily="66" charset="0"/>
                <a:sym typeface="Symbol" pitchFamily="18" charset="2"/>
              </a:rPr>
              <a:t>  ve/veya   X</a:t>
            </a:r>
            <a:r>
              <a:rPr lang="tr-TR" sz="1800">
                <a:latin typeface="Comic Sans MS" pitchFamily="66" charset="0"/>
              </a:rPr>
              <a:t>B}</a:t>
            </a:r>
          </a:p>
        </p:txBody>
      </p:sp>
      <p:sp>
        <p:nvSpPr>
          <p:cNvPr id="26627" name="Rectangle 4"/>
          <p:cNvSpPr>
            <a:spLocks noChangeArrowheads="1"/>
          </p:cNvSpPr>
          <p:nvPr/>
        </p:nvSpPr>
        <p:spPr bwMode="auto">
          <a:xfrm>
            <a:off x="5953125" y="1341438"/>
            <a:ext cx="2940050" cy="366712"/>
          </a:xfrm>
          <a:prstGeom prst="rect">
            <a:avLst/>
          </a:prstGeom>
          <a:noFill/>
          <a:ln w="9525">
            <a:noFill/>
            <a:miter lim="800000"/>
            <a:headEnd/>
            <a:tailEnd/>
          </a:ln>
        </p:spPr>
        <p:txBody>
          <a:bodyPr wrap="none" anchor="ctr">
            <a:spAutoFit/>
          </a:bodyPr>
          <a:lstStyle/>
          <a:p>
            <a:pPr algn="just"/>
            <a:r>
              <a:rPr lang="tr-TR" sz="1800">
                <a:latin typeface="Comic Sans MS" pitchFamily="66" charset="0"/>
              </a:rPr>
              <a:t>A</a:t>
            </a:r>
            <a:r>
              <a:rPr lang="tr-TR" sz="1800">
                <a:latin typeface="Comic Sans MS" pitchFamily="66" charset="0"/>
                <a:sym typeface="Symbol" pitchFamily="18" charset="2"/>
              </a:rPr>
              <a:t></a:t>
            </a:r>
            <a:r>
              <a:rPr lang="tr-TR" sz="1800">
                <a:latin typeface="Comic Sans MS" pitchFamily="66" charset="0"/>
              </a:rPr>
              <a:t>B = </a:t>
            </a:r>
            <a:r>
              <a:rPr lang="tr-TR" sz="1800">
                <a:latin typeface="Comic Sans MS" pitchFamily="66" charset="0"/>
                <a:sym typeface="Symbol" pitchFamily="18" charset="2"/>
              </a:rPr>
              <a:t>{ X: X </a:t>
            </a:r>
            <a:r>
              <a:rPr lang="tr-TR" sz="1800">
                <a:latin typeface="Comic Sans MS" pitchFamily="66" charset="0"/>
              </a:rPr>
              <a:t>A</a:t>
            </a:r>
            <a:r>
              <a:rPr lang="tr-TR" sz="1800">
                <a:latin typeface="Comic Sans MS" pitchFamily="66" charset="0"/>
                <a:sym typeface="Symbol" pitchFamily="18" charset="2"/>
              </a:rPr>
              <a:t>  ve X</a:t>
            </a:r>
            <a:r>
              <a:rPr lang="tr-TR" sz="1800">
                <a:latin typeface="Comic Sans MS" pitchFamily="66" charset="0"/>
              </a:rPr>
              <a:t>B}</a:t>
            </a:r>
          </a:p>
        </p:txBody>
      </p:sp>
      <p:sp>
        <p:nvSpPr>
          <p:cNvPr id="26628" name="Rectangle 5"/>
          <p:cNvSpPr>
            <a:spLocks noChangeArrowheads="1"/>
          </p:cNvSpPr>
          <p:nvPr/>
        </p:nvSpPr>
        <p:spPr bwMode="auto">
          <a:xfrm>
            <a:off x="1619250" y="1989138"/>
            <a:ext cx="7993063" cy="915987"/>
          </a:xfrm>
          <a:prstGeom prst="rect">
            <a:avLst/>
          </a:prstGeom>
          <a:noFill/>
          <a:ln w="9525">
            <a:noFill/>
            <a:miter lim="800000"/>
            <a:headEnd/>
            <a:tailEnd/>
          </a:ln>
        </p:spPr>
        <p:txBody>
          <a:bodyPr anchor="ctr">
            <a:spAutoFit/>
          </a:bodyPr>
          <a:lstStyle/>
          <a:p>
            <a:r>
              <a:rPr lang="tr-TR" sz="1800" b="1">
                <a:latin typeface="Comic Sans MS" pitchFamily="66" charset="0"/>
                <a:cs typeface="Times New Roman" pitchFamily="18" charset="0"/>
              </a:rPr>
              <a:t>Teorem </a:t>
            </a:r>
            <a:endParaRPr lang="tr-TR" sz="1800">
              <a:latin typeface="Comic Sans MS" pitchFamily="66" charset="0"/>
            </a:endParaRPr>
          </a:p>
          <a:p>
            <a:pPr eaLnBrk="0" hangingPunct="0"/>
            <a:r>
              <a:rPr lang="tr-TR" sz="1800" b="1">
                <a:latin typeface="Comic Sans MS" pitchFamily="66" charset="0"/>
                <a:cs typeface="Times New Roman" pitchFamily="18" charset="0"/>
              </a:rPr>
              <a:t>E universel  küme ve A,B,C alt kümeleri olsun buna göre aşağıdaki ilişkiler söz konusudur.</a:t>
            </a:r>
            <a:endParaRPr lang="tr-TR" sz="1800">
              <a:latin typeface="Comic Sans MS" pitchFamily="66" charset="0"/>
            </a:endParaRPr>
          </a:p>
        </p:txBody>
      </p:sp>
      <p:sp>
        <p:nvSpPr>
          <p:cNvPr id="26629" name="Rectangle 6"/>
          <p:cNvSpPr>
            <a:spLocks noChangeArrowheads="1"/>
          </p:cNvSpPr>
          <p:nvPr/>
        </p:nvSpPr>
        <p:spPr bwMode="auto">
          <a:xfrm>
            <a:off x="782638" y="4292600"/>
            <a:ext cx="184150" cy="366713"/>
          </a:xfrm>
          <a:prstGeom prst="rect">
            <a:avLst/>
          </a:prstGeom>
          <a:noFill/>
          <a:ln w="9525">
            <a:noFill/>
            <a:miter lim="800000"/>
            <a:headEnd/>
            <a:tailEnd/>
          </a:ln>
        </p:spPr>
        <p:txBody>
          <a:bodyPr wrap="none" anchor="ctr">
            <a:spAutoFit/>
          </a:bodyPr>
          <a:lstStyle/>
          <a:p>
            <a:endParaRPr lang="tr-TR" sz="1800">
              <a:latin typeface="Arial" charset="0"/>
            </a:endParaRPr>
          </a:p>
        </p:txBody>
      </p:sp>
      <p:sp>
        <p:nvSpPr>
          <p:cNvPr id="26630" name="Rectangle 7"/>
          <p:cNvSpPr>
            <a:spLocks noChangeArrowheads="1"/>
          </p:cNvSpPr>
          <p:nvPr/>
        </p:nvSpPr>
        <p:spPr bwMode="auto">
          <a:xfrm>
            <a:off x="782638" y="4292600"/>
            <a:ext cx="184150" cy="366713"/>
          </a:xfrm>
          <a:prstGeom prst="rect">
            <a:avLst/>
          </a:prstGeom>
          <a:noFill/>
          <a:ln w="9525">
            <a:noFill/>
            <a:miter lim="800000"/>
            <a:headEnd/>
            <a:tailEnd/>
          </a:ln>
        </p:spPr>
        <p:txBody>
          <a:bodyPr wrap="none" anchor="ctr">
            <a:spAutoFit/>
          </a:bodyPr>
          <a:lstStyle/>
          <a:p>
            <a:endParaRPr lang="tr-TR" sz="1800">
              <a:latin typeface="Arial" charset="0"/>
            </a:endParaRPr>
          </a:p>
        </p:txBody>
      </p:sp>
      <p:sp>
        <p:nvSpPr>
          <p:cNvPr id="26631" name="Rectangle 8"/>
          <p:cNvSpPr>
            <a:spLocks noChangeArrowheads="1"/>
          </p:cNvSpPr>
          <p:nvPr/>
        </p:nvSpPr>
        <p:spPr bwMode="auto">
          <a:xfrm>
            <a:off x="1331913" y="3141663"/>
            <a:ext cx="5761037" cy="366712"/>
          </a:xfrm>
          <a:prstGeom prst="rect">
            <a:avLst/>
          </a:prstGeom>
          <a:noFill/>
          <a:ln w="9525">
            <a:noFill/>
            <a:miter lim="800000"/>
            <a:headEnd/>
            <a:tailEnd/>
          </a:ln>
        </p:spPr>
        <p:txBody>
          <a:bodyPr anchor="ctr">
            <a:spAutoFit/>
          </a:bodyPr>
          <a:lstStyle/>
          <a:p>
            <a:pPr algn="ctr"/>
            <a:r>
              <a:rPr lang="tr-TR" sz="1800">
                <a:latin typeface="Comic Sans MS" pitchFamily="66" charset="0"/>
              </a:rPr>
              <a:t>A </a:t>
            </a:r>
            <a:r>
              <a:rPr lang="tr-TR" sz="1800">
                <a:latin typeface="Comic Sans MS" pitchFamily="66" charset="0"/>
                <a:sym typeface="Symbol" pitchFamily="18" charset="2"/>
              </a:rPr>
              <a:t></a:t>
            </a:r>
            <a:r>
              <a:rPr lang="tr-TR" sz="1800">
                <a:latin typeface="Comic Sans MS" pitchFamily="66" charset="0"/>
              </a:rPr>
              <a:t>B= B </a:t>
            </a:r>
            <a:r>
              <a:rPr lang="tr-TR" sz="1800">
                <a:latin typeface="Comic Sans MS" pitchFamily="66" charset="0"/>
                <a:sym typeface="Symbol" pitchFamily="18" charset="2"/>
              </a:rPr>
              <a:t></a:t>
            </a:r>
            <a:r>
              <a:rPr lang="tr-TR" sz="1800">
                <a:latin typeface="Comic Sans MS" pitchFamily="66" charset="0"/>
              </a:rPr>
              <a:t>A  ve A</a:t>
            </a:r>
            <a:r>
              <a:rPr lang="tr-TR" sz="1800">
                <a:latin typeface="Comic Sans MS" pitchFamily="66" charset="0"/>
                <a:sym typeface="Symbol" pitchFamily="18" charset="2"/>
              </a:rPr>
              <a:t></a:t>
            </a:r>
            <a:r>
              <a:rPr lang="tr-TR" sz="1800">
                <a:latin typeface="Comic Sans MS" pitchFamily="66" charset="0"/>
              </a:rPr>
              <a:t>B= B</a:t>
            </a:r>
            <a:r>
              <a:rPr lang="tr-TR" sz="1800">
                <a:latin typeface="Comic Sans MS" pitchFamily="66" charset="0"/>
                <a:sym typeface="Symbol" pitchFamily="18" charset="2"/>
              </a:rPr>
              <a:t></a:t>
            </a:r>
            <a:r>
              <a:rPr lang="tr-TR" sz="1800">
                <a:latin typeface="Comic Sans MS" pitchFamily="66" charset="0"/>
              </a:rPr>
              <a:t>A                    (Değişme)</a:t>
            </a:r>
          </a:p>
        </p:txBody>
      </p:sp>
      <p:sp>
        <p:nvSpPr>
          <p:cNvPr id="26632" name="Rectangle 9"/>
          <p:cNvSpPr>
            <a:spLocks noChangeArrowheads="1"/>
          </p:cNvSpPr>
          <p:nvPr/>
        </p:nvSpPr>
        <p:spPr bwMode="auto">
          <a:xfrm>
            <a:off x="1581150" y="4834216"/>
            <a:ext cx="1098378" cy="369332"/>
          </a:xfrm>
          <a:prstGeom prst="rect">
            <a:avLst/>
          </a:prstGeom>
          <a:noFill/>
          <a:ln w="9525">
            <a:noFill/>
            <a:miter lim="800000"/>
            <a:headEnd/>
            <a:tailEnd/>
          </a:ln>
        </p:spPr>
        <p:txBody>
          <a:bodyPr wrap="none" anchor="ctr">
            <a:spAutoFit/>
          </a:bodyPr>
          <a:lstStyle/>
          <a:p>
            <a:r>
              <a:rPr lang="tr-TR" sz="1800" dirty="0">
                <a:latin typeface="Comic Sans MS" pitchFamily="66" charset="0"/>
              </a:rPr>
              <a:t>(</a:t>
            </a:r>
            <a:r>
              <a:rPr lang="tr-TR" sz="1800" dirty="0" smtClean="0">
                <a:latin typeface="Comic Sans MS" pitchFamily="66" charset="0"/>
              </a:rPr>
              <a:t>A’)′</a:t>
            </a:r>
            <a:r>
              <a:rPr lang="tr-TR" sz="1800" dirty="0" smtClean="0">
                <a:latin typeface="Comic Sans MS" pitchFamily="66" charset="0"/>
                <a:cs typeface="Times New Roman" pitchFamily="18" charset="0"/>
              </a:rPr>
              <a:t>=  </a:t>
            </a:r>
            <a:r>
              <a:rPr lang="tr-TR" sz="1800" dirty="0">
                <a:latin typeface="Comic Sans MS" pitchFamily="66" charset="0"/>
                <a:cs typeface="Times New Roman" pitchFamily="18" charset="0"/>
              </a:rPr>
              <a:t>A</a:t>
            </a:r>
            <a:r>
              <a:rPr lang="tr-TR" sz="1800" dirty="0">
                <a:latin typeface="Comic Sans MS" pitchFamily="66" charset="0"/>
              </a:rPr>
              <a:t> </a:t>
            </a:r>
          </a:p>
        </p:txBody>
      </p:sp>
      <p:sp>
        <p:nvSpPr>
          <p:cNvPr id="26633" name="Rectangle 10"/>
          <p:cNvSpPr>
            <a:spLocks noChangeArrowheads="1"/>
          </p:cNvSpPr>
          <p:nvPr/>
        </p:nvSpPr>
        <p:spPr bwMode="auto">
          <a:xfrm>
            <a:off x="1570038" y="3716338"/>
            <a:ext cx="6302375" cy="366712"/>
          </a:xfrm>
          <a:prstGeom prst="rect">
            <a:avLst/>
          </a:prstGeom>
          <a:noFill/>
          <a:ln w="9525">
            <a:noFill/>
            <a:miter lim="800000"/>
            <a:headEnd/>
            <a:tailEnd/>
          </a:ln>
        </p:spPr>
        <p:txBody>
          <a:bodyPr wrap="none" anchor="ctr">
            <a:spAutoFit/>
          </a:bodyPr>
          <a:lstStyle/>
          <a:p>
            <a:pPr algn="just"/>
            <a:r>
              <a:rPr lang="tr-TR" sz="1800">
                <a:latin typeface="Comic Sans MS" pitchFamily="66" charset="0"/>
              </a:rPr>
              <a:t>(A</a:t>
            </a:r>
            <a:r>
              <a:rPr lang="tr-TR" sz="1800">
                <a:latin typeface="Comic Sans MS" pitchFamily="66" charset="0"/>
                <a:sym typeface="Symbol" pitchFamily="18" charset="2"/>
              </a:rPr>
              <a:t></a:t>
            </a:r>
            <a:r>
              <a:rPr lang="tr-TR" sz="1800">
                <a:latin typeface="Comic Sans MS" pitchFamily="66" charset="0"/>
              </a:rPr>
              <a:t>B)</a:t>
            </a:r>
            <a:r>
              <a:rPr lang="tr-TR" sz="1800">
                <a:latin typeface="Comic Sans MS" pitchFamily="66" charset="0"/>
                <a:sym typeface="Symbol" pitchFamily="18" charset="2"/>
              </a:rPr>
              <a:t></a:t>
            </a:r>
            <a:r>
              <a:rPr lang="tr-TR" sz="1800">
                <a:latin typeface="Comic Sans MS" pitchFamily="66" charset="0"/>
              </a:rPr>
              <a:t>C= A</a:t>
            </a:r>
            <a:r>
              <a:rPr lang="tr-TR" sz="1800">
                <a:latin typeface="Comic Sans MS" pitchFamily="66" charset="0"/>
                <a:sym typeface="Symbol" pitchFamily="18" charset="2"/>
              </a:rPr>
              <a:t></a:t>
            </a:r>
            <a:r>
              <a:rPr lang="tr-TR" sz="1800">
                <a:latin typeface="Comic Sans MS" pitchFamily="66" charset="0"/>
              </a:rPr>
              <a:t>(B</a:t>
            </a:r>
            <a:r>
              <a:rPr lang="tr-TR" sz="1800">
                <a:latin typeface="Comic Sans MS" pitchFamily="66" charset="0"/>
                <a:sym typeface="Symbol" pitchFamily="18" charset="2"/>
              </a:rPr>
              <a:t></a:t>
            </a:r>
            <a:r>
              <a:rPr lang="tr-TR" sz="1800">
                <a:latin typeface="Comic Sans MS" pitchFamily="66" charset="0"/>
              </a:rPr>
              <a:t>C) ve (A</a:t>
            </a:r>
            <a:r>
              <a:rPr lang="tr-TR" sz="1800">
                <a:latin typeface="Comic Sans MS" pitchFamily="66" charset="0"/>
                <a:sym typeface="Symbol" pitchFamily="18" charset="2"/>
              </a:rPr>
              <a:t></a:t>
            </a:r>
            <a:r>
              <a:rPr lang="tr-TR" sz="1800">
                <a:latin typeface="Comic Sans MS" pitchFamily="66" charset="0"/>
              </a:rPr>
              <a:t>B)</a:t>
            </a:r>
            <a:r>
              <a:rPr lang="tr-TR" sz="1800">
                <a:latin typeface="Comic Sans MS" pitchFamily="66" charset="0"/>
                <a:sym typeface="Symbol" pitchFamily="18" charset="2"/>
              </a:rPr>
              <a:t></a:t>
            </a:r>
            <a:r>
              <a:rPr lang="tr-TR" sz="1800">
                <a:latin typeface="Comic Sans MS" pitchFamily="66" charset="0"/>
              </a:rPr>
              <a:t>C=A</a:t>
            </a:r>
            <a:r>
              <a:rPr lang="tr-TR" sz="1800">
                <a:latin typeface="Comic Sans MS" pitchFamily="66" charset="0"/>
                <a:sym typeface="Symbol" pitchFamily="18" charset="2"/>
              </a:rPr>
              <a:t></a:t>
            </a:r>
            <a:r>
              <a:rPr lang="tr-TR" sz="1800">
                <a:latin typeface="Comic Sans MS" pitchFamily="66" charset="0"/>
              </a:rPr>
              <a:t>(B</a:t>
            </a:r>
            <a:r>
              <a:rPr lang="tr-TR" sz="1800">
                <a:latin typeface="Comic Sans MS" pitchFamily="66" charset="0"/>
                <a:sym typeface="Symbol" pitchFamily="18" charset="2"/>
              </a:rPr>
              <a:t></a:t>
            </a:r>
            <a:r>
              <a:rPr lang="tr-TR" sz="1800">
                <a:latin typeface="Comic Sans MS" pitchFamily="66" charset="0"/>
              </a:rPr>
              <a:t>C)</a:t>
            </a:r>
            <a:r>
              <a:rPr lang="tr-TR" sz="1800">
                <a:latin typeface="Comic Sans MS" pitchFamily="66" charset="0"/>
                <a:sym typeface="Symbol" pitchFamily="18" charset="2"/>
              </a:rPr>
              <a:t>       (Birleşme)</a:t>
            </a:r>
          </a:p>
        </p:txBody>
      </p:sp>
      <p:sp>
        <p:nvSpPr>
          <p:cNvPr id="26634" name="Rectangle 11"/>
          <p:cNvSpPr>
            <a:spLocks noChangeArrowheads="1"/>
          </p:cNvSpPr>
          <p:nvPr/>
        </p:nvSpPr>
        <p:spPr bwMode="auto">
          <a:xfrm>
            <a:off x="1573213" y="4156075"/>
            <a:ext cx="7246937" cy="641350"/>
          </a:xfrm>
          <a:prstGeom prst="rect">
            <a:avLst/>
          </a:prstGeom>
          <a:noFill/>
          <a:ln w="9525">
            <a:noFill/>
            <a:miter lim="800000"/>
            <a:headEnd/>
            <a:tailEnd/>
          </a:ln>
        </p:spPr>
        <p:txBody>
          <a:bodyPr anchor="ctr">
            <a:spAutoFit/>
          </a:bodyPr>
          <a:lstStyle/>
          <a:p>
            <a:pPr algn="just"/>
            <a:r>
              <a:rPr lang="tr-TR" sz="1800" dirty="0">
                <a:latin typeface="Comic Sans MS" pitchFamily="66" charset="0"/>
              </a:rPr>
              <a:t>A </a:t>
            </a:r>
            <a:r>
              <a:rPr lang="tr-TR" sz="1800" dirty="0">
                <a:latin typeface="Comic Sans MS" pitchFamily="66" charset="0"/>
                <a:sym typeface="Symbol" pitchFamily="18" charset="2"/>
              </a:rPr>
              <a:t></a:t>
            </a:r>
            <a:r>
              <a:rPr lang="tr-TR" sz="1800" dirty="0">
                <a:latin typeface="Comic Sans MS" pitchFamily="66" charset="0"/>
              </a:rPr>
              <a:t> (B </a:t>
            </a:r>
            <a:r>
              <a:rPr lang="tr-TR" sz="1800" dirty="0">
                <a:latin typeface="Comic Sans MS" pitchFamily="66" charset="0"/>
                <a:sym typeface="Symbol" pitchFamily="18" charset="2"/>
              </a:rPr>
              <a:t></a:t>
            </a:r>
            <a:r>
              <a:rPr lang="tr-TR" sz="1800" dirty="0">
                <a:latin typeface="Comic Sans MS" pitchFamily="66" charset="0"/>
              </a:rPr>
              <a:t>C)=(A</a:t>
            </a:r>
            <a:r>
              <a:rPr lang="tr-TR" sz="1800" dirty="0">
                <a:latin typeface="Comic Sans MS" pitchFamily="66" charset="0"/>
                <a:sym typeface="Symbol" pitchFamily="18" charset="2"/>
              </a:rPr>
              <a:t></a:t>
            </a:r>
            <a:r>
              <a:rPr lang="tr-TR" sz="1800" dirty="0">
                <a:latin typeface="Comic Sans MS" pitchFamily="66" charset="0"/>
              </a:rPr>
              <a:t> B)</a:t>
            </a:r>
            <a:r>
              <a:rPr lang="tr-TR" sz="1800" dirty="0">
                <a:latin typeface="Comic Sans MS" pitchFamily="66" charset="0"/>
                <a:sym typeface="Symbol" pitchFamily="18" charset="2"/>
              </a:rPr>
              <a:t></a:t>
            </a:r>
            <a:r>
              <a:rPr lang="tr-TR" sz="1800" dirty="0">
                <a:latin typeface="Comic Sans MS" pitchFamily="66" charset="0"/>
              </a:rPr>
              <a:t>(A </a:t>
            </a:r>
            <a:r>
              <a:rPr lang="tr-TR" sz="1800" dirty="0">
                <a:latin typeface="Comic Sans MS" pitchFamily="66" charset="0"/>
                <a:sym typeface="Symbol" pitchFamily="18" charset="2"/>
              </a:rPr>
              <a:t></a:t>
            </a:r>
            <a:r>
              <a:rPr lang="tr-TR" sz="1800" dirty="0">
                <a:latin typeface="Comic Sans MS" pitchFamily="66" charset="0"/>
              </a:rPr>
              <a:t>C)</a:t>
            </a:r>
            <a:r>
              <a:rPr lang="tr-TR" sz="1800" dirty="0">
                <a:latin typeface="Comic Sans MS" pitchFamily="66" charset="0"/>
                <a:sym typeface="Symbol" pitchFamily="18" charset="2"/>
              </a:rPr>
              <a:t>   ve </a:t>
            </a:r>
          </a:p>
          <a:p>
            <a:pPr algn="just"/>
            <a:r>
              <a:rPr lang="tr-TR" sz="1800" dirty="0">
                <a:latin typeface="Comic Sans MS" pitchFamily="66" charset="0"/>
                <a:sym typeface="Symbol" pitchFamily="18" charset="2"/>
              </a:rPr>
              <a:t>A</a:t>
            </a:r>
            <a:r>
              <a:rPr lang="tr-TR" sz="1800" dirty="0">
                <a:latin typeface="Comic Sans MS" pitchFamily="66" charset="0"/>
              </a:rPr>
              <a:t>(B </a:t>
            </a:r>
            <a:r>
              <a:rPr lang="tr-TR" sz="1800" dirty="0">
                <a:latin typeface="Comic Sans MS" pitchFamily="66" charset="0"/>
                <a:sym typeface="Symbol" pitchFamily="18" charset="2"/>
              </a:rPr>
              <a:t></a:t>
            </a:r>
            <a:r>
              <a:rPr lang="tr-TR" sz="1800" dirty="0">
                <a:latin typeface="Comic Sans MS" pitchFamily="66" charset="0"/>
              </a:rPr>
              <a:t>C) = (A</a:t>
            </a:r>
            <a:r>
              <a:rPr lang="tr-TR" sz="1800" dirty="0">
                <a:latin typeface="Comic Sans MS" pitchFamily="66" charset="0"/>
                <a:sym typeface="Symbol" pitchFamily="18" charset="2"/>
              </a:rPr>
              <a:t></a:t>
            </a:r>
            <a:r>
              <a:rPr lang="tr-TR" sz="1800" dirty="0">
                <a:latin typeface="Comic Sans MS" pitchFamily="66" charset="0"/>
              </a:rPr>
              <a:t>B)</a:t>
            </a:r>
            <a:r>
              <a:rPr lang="tr-TR" sz="1800" dirty="0">
                <a:latin typeface="Comic Sans MS" pitchFamily="66" charset="0"/>
                <a:sym typeface="Symbol" pitchFamily="18" charset="2"/>
              </a:rPr>
              <a:t></a:t>
            </a:r>
            <a:r>
              <a:rPr lang="tr-TR" sz="1800" dirty="0" smtClean="0">
                <a:latin typeface="Comic Sans MS" pitchFamily="66" charset="0"/>
              </a:rPr>
              <a:t>(A </a:t>
            </a:r>
            <a:r>
              <a:rPr lang="tr-TR" sz="1800" dirty="0">
                <a:latin typeface="Comic Sans MS" pitchFamily="66" charset="0"/>
                <a:sym typeface="Symbol" pitchFamily="18" charset="2"/>
              </a:rPr>
              <a:t></a:t>
            </a:r>
            <a:r>
              <a:rPr lang="tr-TR" sz="1800" dirty="0">
                <a:latin typeface="Comic Sans MS" pitchFamily="66" charset="0"/>
              </a:rPr>
              <a:t> C</a:t>
            </a:r>
            <a:r>
              <a:rPr lang="tr-TR" sz="1800" dirty="0" smtClean="0">
                <a:latin typeface="Comic Sans MS" pitchFamily="66" charset="0"/>
              </a:rPr>
              <a:t>)</a:t>
            </a:r>
            <a:r>
              <a:rPr lang="tr-TR" sz="1800" dirty="0" smtClean="0">
                <a:latin typeface="Comic Sans MS" pitchFamily="66" charset="0"/>
                <a:sym typeface="Symbol" pitchFamily="18" charset="2"/>
              </a:rPr>
              <a:t>    </a:t>
            </a:r>
            <a:r>
              <a:rPr lang="tr-TR" sz="1800" dirty="0">
                <a:latin typeface="Comic Sans MS" pitchFamily="66" charset="0"/>
                <a:sym typeface="Symbol" pitchFamily="18" charset="2"/>
              </a:rPr>
              <a:t>(Dağılma)</a:t>
            </a:r>
          </a:p>
        </p:txBody>
      </p:sp>
      <p:sp>
        <p:nvSpPr>
          <p:cNvPr id="26635" name="Rectangle 12"/>
          <p:cNvSpPr>
            <a:spLocks noChangeArrowheads="1"/>
          </p:cNvSpPr>
          <p:nvPr/>
        </p:nvSpPr>
        <p:spPr bwMode="auto">
          <a:xfrm>
            <a:off x="1547813" y="5202238"/>
            <a:ext cx="993775" cy="366712"/>
          </a:xfrm>
          <a:prstGeom prst="rect">
            <a:avLst/>
          </a:prstGeom>
          <a:noFill/>
          <a:ln w="9525">
            <a:noFill/>
            <a:miter lim="800000"/>
            <a:headEnd/>
            <a:tailEnd/>
          </a:ln>
        </p:spPr>
        <p:txBody>
          <a:bodyPr wrap="none" anchor="ctr">
            <a:spAutoFit/>
          </a:bodyPr>
          <a:lstStyle/>
          <a:p>
            <a:pPr algn="just"/>
            <a:r>
              <a:rPr lang="tr-TR" sz="1800">
                <a:latin typeface="Comic Sans MS" pitchFamily="66" charset="0"/>
                <a:cs typeface="Times New Roman" pitchFamily="18" charset="0"/>
              </a:rPr>
              <a:t>A</a:t>
            </a:r>
            <a:r>
              <a:rPr lang="tr-TR" sz="1800">
                <a:latin typeface="Comic Sans MS" pitchFamily="66" charset="0"/>
                <a:cs typeface="Times New Roman" pitchFamily="18" charset="0"/>
                <a:sym typeface="Symbol" pitchFamily="18" charset="2"/>
              </a:rPr>
              <a:t>A’=E</a:t>
            </a:r>
          </a:p>
        </p:txBody>
      </p:sp>
      <p:sp>
        <p:nvSpPr>
          <p:cNvPr id="26636" name="Rectangle 13"/>
          <p:cNvSpPr>
            <a:spLocks noChangeArrowheads="1"/>
          </p:cNvSpPr>
          <p:nvPr/>
        </p:nvSpPr>
        <p:spPr bwMode="auto">
          <a:xfrm>
            <a:off x="1547813" y="5641975"/>
            <a:ext cx="1108075" cy="366713"/>
          </a:xfrm>
          <a:prstGeom prst="rect">
            <a:avLst/>
          </a:prstGeom>
          <a:noFill/>
          <a:ln w="9525">
            <a:noFill/>
            <a:miter lim="800000"/>
            <a:headEnd/>
            <a:tailEnd/>
          </a:ln>
        </p:spPr>
        <p:txBody>
          <a:bodyPr wrap="none" anchor="ctr">
            <a:spAutoFit/>
          </a:bodyPr>
          <a:lstStyle/>
          <a:p>
            <a:pPr algn="just"/>
            <a:r>
              <a:rPr lang="tr-TR" sz="1800">
                <a:latin typeface="Comic Sans MS" pitchFamily="66" charset="0"/>
                <a:cs typeface="Times New Roman" pitchFamily="18" charset="0"/>
              </a:rPr>
              <a:t>A</a:t>
            </a:r>
            <a:r>
              <a:rPr lang="tr-TR" sz="1800">
                <a:latin typeface="Comic Sans MS" pitchFamily="66" charset="0"/>
                <a:cs typeface="Times New Roman" pitchFamily="18" charset="0"/>
                <a:sym typeface="Symbol" pitchFamily="18" charset="2"/>
              </a:rPr>
              <a:t>A’= </a:t>
            </a:r>
            <a:r>
              <a:rPr lang="tr-TR" sz="1800">
                <a:latin typeface="Comic Sans MS" pitchFamily="66" charset="0"/>
                <a:sym typeface="Symbol" pitchFamily="18" charset="2"/>
              </a:rPr>
              <a:t></a:t>
            </a:r>
          </a:p>
        </p:txBody>
      </p:sp>
      <p:sp>
        <p:nvSpPr>
          <p:cNvPr id="26637" name="Rectangle 14"/>
          <p:cNvSpPr>
            <a:spLocks noChangeArrowheads="1"/>
          </p:cNvSpPr>
          <p:nvPr/>
        </p:nvSpPr>
        <p:spPr bwMode="auto">
          <a:xfrm>
            <a:off x="1620838" y="6145213"/>
            <a:ext cx="2374900" cy="366712"/>
          </a:xfrm>
          <a:prstGeom prst="rect">
            <a:avLst/>
          </a:prstGeom>
          <a:noFill/>
          <a:ln w="9525">
            <a:noFill/>
            <a:miter lim="800000"/>
            <a:headEnd/>
            <a:tailEnd/>
          </a:ln>
        </p:spPr>
        <p:txBody>
          <a:bodyPr wrap="none" anchor="ctr">
            <a:spAutoFit/>
          </a:bodyPr>
          <a:lstStyle/>
          <a:p>
            <a:pPr algn="just"/>
            <a:r>
              <a:rPr lang="tr-TR" sz="1800">
                <a:latin typeface="Comic Sans MS" pitchFamily="66" charset="0"/>
              </a:rPr>
              <a:t>A</a:t>
            </a:r>
            <a:r>
              <a:rPr lang="tr-TR" sz="1800">
                <a:latin typeface="Comic Sans MS" pitchFamily="66" charset="0"/>
                <a:sym typeface="Symbol" pitchFamily="18" charset="2"/>
              </a:rPr>
              <a:t></a:t>
            </a:r>
            <a:r>
              <a:rPr lang="tr-TR" sz="1800">
                <a:latin typeface="Comic Sans MS" pitchFamily="66" charset="0"/>
              </a:rPr>
              <a:t> B </a:t>
            </a:r>
            <a:r>
              <a:rPr lang="tr-TR" sz="1800">
                <a:latin typeface="Comic Sans MS" pitchFamily="66" charset="0"/>
                <a:sym typeface="Symbol" pitchFamily="18" charset="2"/>
              </a:rPr>
              <a:t></a:t>
            </a:r>
            <a:r>
              <a:rPr lang="tr-TR" sz="1800">
                <a:latin typeface="Comic Sans MS" pitchFamily="66" charset="0"/>
              </a:rPr>
              <a:t>A ve A</a:t>
            </a:r>
            <a:r>
              <a:rPr lang="tr-TR" sz="1800">
                <a:latin typeface="Comic Sans MS" pitchFamily="66" charset="0"/>
                <a:sym typeface="Symbol" pitchFamily="18" charset="2"/>
              </a:rPr>
              <a:t></a:t>
            </a:r>
            <a:r>
              <a:rPr lang="tr-TR" sz="1800">
                <a:latin typeface="Comic Sans MS" pitchFamily="66" charset="0"/>
              </a:rPr>
              <a:t>B </a:t>
            </a:r>
            <a:r>
              <a:rPr lang="tr-TR" sz="1800">
                <a:latin typeface="Comic Sans MS" pitchFamily="66" charset="0"/>
                <a:sym typeface="Symbol" pitchFamily="18" charset="2"/>
              </a:rPr>
              <a:t></a:t>
            </a:r>
            <a:r>
              <a:rPr lang="tr-TR" sz="1800">
                <a:latin typeface="Comic Sans MS" pitchFamily="66" charset="0"/>
              </a:rPr>
              <a:t>B</a:t>
            </a:r>
          </a:p>
        </p:txBody>
      </p:sp>
      <p:sp>
        <p:nvSpPr>
          <p:cNvPr id="26638" name="Rectangle 15"/>
          <p:cNvSpPr>
            <a:spLocks noChangeArrowheads="1"/>
          </p:cNvSpPr>
          <p:nvPr/>
        </p:nvSpPr>
        <p:spPr bwMode="auto">
          <a:xfrm>
            <a:off x="5364163" y="6157913"/>
            <a:ext cx="1508125" cy="366712"/>
          </a:xfrm>
          <a:prstGeom prst="rect">
            <a:avLst/>
          </a:prstGeom>
          <a:noFill/>
          <a:ln w="9525">
            <a:noFill/>
            <a:miter lim="800000"/>
            <a:headEnd/>
            <a:tailEnd/>
          </a:ln>
        </p:spPr>
        <p:txBody>
          <a:bodyPr wrap="none" anchor="ctr">
            <a:spAutoFit/>
          </a:bodyPr>
          <a:lstStyle/>
          <a:p>
            <a:pPr algn="just"/>
            <a:r>
              <a:rPr lang="tr-TR" sz="1800">
                <a:latin typeface="Comic Sans MS" pitchFamily="66" charset="0"/>
                <a:cs typeface="Times New Roman" pitchFamily="18" charset="0"/>
              </a:rPr>
              <a:t>A - B = A</a:t>
            </a:r>
            <a:r>
              <a:rPr lang="tr-TR" sz="1800">
                <a:latin typeface="Comic Sans MS" pitchFamily="66" charset="0"/>
                <a:cs typeface="Times New Roman" pitchFamily="18" charset="0"/>
                <a:sym typeface="Symbol" pitchFamily="18" charset="2"/>
              </a:rPr>
              <a:t>B’</a:t>
            </a:r>
          </a:p>
        </p:txBody>
      </p:sp>
      <p:sp>
        <p:nvSpPr>
          <p:cNvPr id="26639" name="Rectangle 16"/>
          <p:cNvSpPr>
            <a:spLocks noChangeArrowheads="1"/>
          </p:cNvSpPr>
          <p:nvPr/>
        </p:nvSpPr>
        <p:spPr bwMode="auto">
          <a:xfrm>
            <a:off x="757238" y="3000375"/>
            <a:ext cx="9144000" cy="1588"/>
          </a:xfrm>
          <a:prstGeom prst="rect">
            <a:avLst/>
          </a:prstGeom>
          <a:noFill/>
          <a:ln w="9525">
            <a:noFill/>
            <a:miter lim="800000"/>
            <a:headEnd/>
            <a:tailEnd/>
          </a:ln>
        </p:spPr>
        <p:txBody>
          <a:bodyPr wrap="none" anchor="ctr">
            <a:spAutoFit/>
          </a:bodyPr>
          <a:lstStyle/>
          <a:p>
            <a:endParaRPr lang="tr-TR"/>
          </a:p>
        </p:txBody>
      </p:sp>
      <p:sp>
        <p:nvSpPr>
          <p:cNvPr id="2664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664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DCB3DD1-4066-4C16-9401-A7F8500BB460}" type="slidenum">
              <a:rPr lang="tr-TR" sz="1400"/>
              <a:pPr algn="ctr" eaLnBrk="0" hangingPunct="0"/>
              <a:t>10</a:t>
            </a:fld>
            <a:r>
              <a:rPr lang="tr-TR" sz="1400"/>
              <a:t>.</a:t>
            </a:r>
          </a:p>
          <a:p>
            <a:pPr algn="ctr" eaLnBrk="0" hangingPunct="0"/>
            <a:r>
              <a:rPr lang="tr-TR" sz="1400"/>
              <a:t>Sayfa</a:t>
            </a:r>
          </a:p>
        </p:txBody>
      </p:sp>
      <p:sp>
        <p:nvSpPr>
          <p:cNvPr id="2664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auto">
          <a:xfrm>
            <a:off x="1584325" y="1341438"/>
            <a:ext cx="6948488" cy="1943100"/>
          </a:xfrm>
          <a:prstGeom prst="rect">
            <a:avLst/>
          </a:prstGeom>
          <a:solidFill>
            <a:schemeClr val="accent1"/>
          </a:solidFill>
          <a:ln w="9525">
            <a:solidFill>
              <a:schemeClr val="tx1"/>
            </a:solidFill>
            <a:miter lim="800000"/>
            <a:headEnd/>
            <a:tailEnd/>
          </a:ln>
        </p:spPr>
        <p:txBody>
          <a:bodyPr wrap="none" anchor="ctr"/>
          <a:lstStyle/>
          <a:p>
            <a:pPr algn="ctr"/>
            <a:endParaRPr lang="tr-TR" sz="1800" b="1">
              <a:latin typeface="Arial" charset="0"/>
            </a:endParaRPr>
          </a:p>
        </p:txBody>
      </p:sp>
      <p:sp>
        <p:nvSpPr>
          <p:cNvPr id="27650" name="Rectangle 3"/>
          <p:cNvSpPr>
            <a:spLocks noGrp="1" noChangeArrowheads="1"/>
          </p:cNvSpPr>
          <p:nvPr>
            <p:ph type="title"/>
          </p:nvPr>
        </p:nvSpPr>
        <p:spPr>
          <a:xfrm>
            <a:off x="468313" y="188913"/>
            <a:ext cx="8229600" cy="647700"/>
          </a:xfrm>
        </p:spPr>
        <p:txBody>
          <a:bodyPr/>
          <a:lstStyle/>
          <a:p>
            <a:r>
              <a:rPr lang="tr-TR" sz="4000" smtClean="0">
                <a:latin typeface="Comic Sans MS" pitchFamily="66" charset="0"/>
              </a:rPr>
              <a:t>K</a:t>
            </a:r>
            <a:r>
              <a:rPr lang="tr-TR" sz="4000" smtClean="0"/>
              <a:t>ü</a:t>
            </a:r>
            <a:r>
              <a:rPr lang="tr-TR" sz="4000" smtClean="0">
                <a:latin typeface="Comic Sans MS" pitchFamily="66" charset="0"/>
              </a:rPr>
              <a:t>meler</a:t>
            </a:r>
          </a:p>
        </p:txBody>
      </p:sp>
      <p:sp>
        <p:nvSpPr>
          <p:cNvPr id="27651" name="Rectangle 5"/>
          <p:cNvSpPr>
            <a:spLocks noChangeArrowheads="1"/>
          </p:cNvSpPr>
          <p:nvPr/>
        </p:nvSpPr>
        <p:spPr bwMode="auto">
          <a:xfrm>
            <a:off x="2124075" y="1304925"/>
            <a:ext cx="7920038" cy="1739900"/>
          </a:xfrm>
          <a:prstGeom prst="rect">
            <a:avLst/>
          </a:prstGeom>
          <a:noFill/>
          <a:ln w="9525">
            <a:noFill/>
            <a:miter lim="800000"/>
            <a:headEnd/>
            <a:tailEnd/>
          </a:ln>
        </p:spPr>
        <p:txBody>
          <a:bodyPr anchor="ctr">
            <a:spAutoFit/>
          </a:bodyPr>
          <a:lstStyle/>
          <a:p>
            <a:r>
              <a:rPr lang="tr-TR" sz="1800" b="1">
                <a:latin typeface="Comic Sans MS" pitchFamily="66" charset="0"/>
                <a:cs typeface="Times New Roman" pitchFamily="18" charset="0"/>
              </a:rPr>
              <a:t>Teorem   </a:t>
            </a:r>
          </a:p>
          <a:p>
            <a:endParaRPr lang="tr-TR" sz="1800">
              <a:latin typeface="Comic Sans MS" pitchFamily="66" charset="0"/>
            </a:endParaRPr>
          </a:p>
          <a:p>
            <a:pPr eaLnBrk="0" hangingPunct="0"/>
            <a:r>
              <a:rPr lang="tr-TR" sz="1800" b="1">
                <a:latin typeface="Comic Sans MS" pitchFamily="66" charset="0"/>
                <a:cs typeface="Times New Roman" pitchFamily="18" charset="0"/>
              </a:rPr>
              <a:t>De Morgan Yasası ;</a:t>
            </a:r>
            <a:endParaRPr lang="tr-TR" sz="1800">
              <a:latin typeface="Comic Sans MS" pitchFamily="66" charset="0"/>
            </a:endParaRPr>
          </a:p>
          <a:p>
            <a:pPr eaLnBrk="0" hangingPunct="0"/>
            <a:r>
              <a:rPr lang="tr-TR" sz="1800" b="1">
                <a:latin typeface="Comic Sans MS" pitchFamily="66" charset="0"/>
                <a:cs typeface="Times New Roman" pitchFamily="18" charset="0"/>
              </a:rPr>
              <a:t>E evrensel küme ve A,B bunun alt kümeleri ise ,</a:t>
            </a:r>
            <a:endParaRPr lang="tr-TR" sz="1800">
              <a:latin typeface="Comic Sans MS" pitchFamily="66" charset="0"/>
            </a:endParaRPr>
          </a:p>
          <a:p>
            <a:pPr eaLnBrk="0" hangingPunct="0"/>
            <a:r>
              <a:rPr lang="tr-TR" sz="1800">
                <a:latin typeface="Comic Sans MS" pitchFamily="66" charset="0"/>
                <a:cs typeface="Times New Roman" pitchFamily="18" charset="0"/>
              </a:rPr>
              <a:t>	 </a:t>
            </a:r>
            <a:endParaRPr lang="tr-TR" sz="1800">
              <a:latin typeface="Comic Sans MS" pitchFamily="66" charset="0"/>
            </a:endParaRPr>
          </a:p>
          <a:p>
            <a:pPr eaLnBrk="0" hangingPunct="0"/>
            <a:endParaRPr lang="tr-TR" sz="1800" b="1">
              <a:latin typeface="Arial" charset="0"/>
            </a:endParaRPr>
          </a:p>
        </p:txBody>
      </p:sp>
      <p:sp>
        <p:nvSpPr>
          <p:cNvPr id="27652" name="Rectangle 6"/>
          <p:cNvSpPr>
            <a:spLocks noChangeArrowheads="1"/>
          </p:cNvSpPr>
          <p:nvPr/>
        </p:nvSpPr>
        <p:spPr bwMode="auto">
          <a:xfrm>
            <a:off x="0" y="3895725"/>
            <a:ext cx="184150" cy="641350"/>
          </a:xfrm>
          <a:prstGeom prst="rect">
            <a:avLst/>
          </a:prstGeom>
          <a:noFill/>
          <a:ln w="9525">
            <a:noFill/>
            <a:miter lim="800000"/>
            <a:headEnd/>
            <a:tailEnd/>
          </a:ln>
        </p:spPr>
        <p:txBody>
          <a:bodyPr wrap="none" anchor="ctr">
            <a:spAutoFit/>
          </a:bodyPr>
          <a:lstStyle/>
          <a:p>
            <a:endParaRPr lang="tr-TR" sz="1800">
              <a:latin typeface="Arial" charset="0"/>
            </a:endParaRPr>
          </a:p>
          <a:p>
            <a:pPr eaLnBrk="0" hangingPunct="0"/>
            <a:endParaRPr lang="tr-TR" sz="1800">
              <a:latin typeface="Arial" charset="0"/>
            </a:endParaRPr>
          </a:p>
        </p:txBody>
      </p:sp>
      <p:sp>
        <p:nvSpPr>
          <p:cNvPr id="27653" name="Rectangle 7"/>
          <p:cNvSpPr>
            <a:spLocks noChangeArrowheads="1"/>
          </p:cNvSpPr>
          <p:nvPr/>
        </p:nvSpPr>
        <p:spPr bwMode="auto">
          <a:xfrm>
            <a:off x="2124075" y="2416175"/>
            <a:ext cx="1722438" cy="366713"/>
          </a:xfrm>
          <a:prstGeom prst="rect">
            <a:avLst/>
          </a:prstGeom>
          <a:noFill/>
          <a:ln w="9525">
            <a:noFill/>
            <a:miter lim="800000"/>
            <a:headEnd/>
            <a:tailEnd/>
          </a:ln>
        </p:spPr>
        <p:txBody>
          <a:bodyPr wrap="none">
            <a:spAutoFit/>
          </a:bodyPr>
          <a:lstStyle/>
          <a:p>
            <a:r>
              <a:rPr lang="tr-TR" sz="1800" b="1">
                <a:latin typeface="Comic Sans MS" pitchFamily="66" charset="0"/>
              </a:rPr>
              <a:t>(A </a:t>
            </a:r>
            <a:r>
              <a:rPr lang="tr-TR" sz="1800" b="1">
                <a:latin typeface="Comic Sans MS" pitchFamily="66" charset="0"/>
                <a:sym typeface="Symbol" pitchFamily="18" charset="2"/>
              </a:rPr>
              <a:t></a:t>
            </a:r>
            <a:r>
              <a:rPr lang="tr-TR" sz="1800" b="1">
                <a:latin typeface="Comic Sans MS" pitchFamily="66" charset="0"/>
              </a:rPr>
              <a:t>B)’=A’</a:t>
            </a:r>
            <a:r>
              <a:rPr lang="tr-TR" sz="1800" b="1">
                <a:latin typeface="Comic Sans MS" pitchFamily="66" charset="0"/>
                <a:cs typeface="Arial" charset="0"/>
                <a:sym typeface="Symbol" pitchFamily="18" charset="2"/>
              </a:rPr>
              <a:t></a:t>
            </a:r>
            <a:r>
              <a:rPr lang="tr-TR" sz="1800" b="1">
                <a:latin typeface="Comic Sans MS" pitchFamily="66" charset="0"/>
                <a:cs typeface="Arial" charset="0"/>
              </a:rPr>
              <a:t>B’</a:t>
            </a:r>
          </a:p>
        </p:txBody>
      </p:sp>
      <p:sp>
        <p:nvSpPr>
          <p:cNvPr id="27654" name="Rectangle 8"/>
          <p:cNvSpPr>
            <a:spLocks noChangeArrowheads="1"/>
          </p:cNvSpPr>
          <p:nvPr/>
        </p:nvSpPr>
        <p:spPr bwMode="auto">
          <a:xfrm>
            <a:off x="2124075" y="2990850"/>
            <a:ext cx="4514850" cy="366713"/>
          </a:xfrm>
          <a:prstGeom prst="rect">
            <a:avLst/>
          </a:prstGeom>
          <a:noFill/>
          <a:ln w="9525">
            <a:noFill/>
            <a:miter lim="800000"/>
            <a:headEnd/>
            <a:tailEnd/>
          </a:ln>
        </p:spPr>
        <p:txBody>
          <a:bodyPr>
            <a:spAutoFit/>
          </a:bodyPr>
          <a:lstStyle/>
          <a:p>
            <a:r>
              <a:rPr lang="tr-TR" sz="1800" b="1">
                <a:latin typeface="Comic Sans MS" pitchFamily="66" charset="0"/>
              </a:rPr>
              <a:t>(A </a:t>
            </a:r>
            <a:r>
              <a:rPr lang="tr-TR" sz="1800" b="1">
                <a:latin typeface="Comic Sans MS" pitchFamily="66" charset="0"/>
                <a:sym typeface="Symbol" pitchFamily="18" charset="2"/>
              </a:rPr>
              <a:t></a:t>
            </a:r>
            <a:r>
              <a:rPr lang="tr-TR" sz="1800" b="1">
                <a:latin typeface="Comic Sans MS" pitchFamily="66" charset="0"/>
              </a:rPr>
              <a:t>B)’=A’</a:t>
            </a:r>
            <a:r>
              <a:rPr lang="tr-TR" sz="1800" b="1">
                <a:latin typeface="Comic Sans MS" pitchFamily="66" charset="0"/>
                <a:cs typeface="Arial" charset="0"/>
                <a:sym typeface="Symbol" pitchFamily="18" charset="2"/>
              </a:rPr>
              <a:t></a:t>
            </a:r>
            <a:r>
              <a:rPr lang="tr-TR" sz="1800" b="1">
                <a:latin typeface="Comic Sans MS" pitchFamily="66" charset="0"/>
                <a:cs typeface="Arial" charset="0"/>
              </a:rPr>
              <a:t>B’</a:t>
            </a:r>
          </a:p>
        </p:txBody>
      </p:sp>
      <p:sp>
        <p:nvSpPr>
          <p:cNvPr id="27655" name="Rectangle 9"/>
          <p:cNvSpPr>
            <a:spLocks noChangeArrowheads="1"/>
          </p:cNvSpPr>
          <p:nvPr/>
        </p:nvSpPr>
        <p:spPr bwMode="auto">
          <a:xfrm>
            <a:off x="1620838" y="3403600"/>
            <a:ext cx="7704137" cy="1465263"/>
          </a:xfrm>
          <a:prstGeom prst="rect">
            <a:avLst/>
          </a:prstGeom>
          <a:noFill/>
          <a:ln w="9525">
            <a:noFill/>
            <a:miter lim="800000"/>
            <a:headEnd/>
            <a:tailEnd/>
          </a:ln>
        </p:spPr>
        <p:txBody>
          <a:bodyPr anchor="ctr">
            <a:spAutoFit/>
          </a:bodyPr>
          <a:lstStyle/>
          <a:p>
            <a:r>
              <a:rPr lang="tr-TR" sz="1800">
                <a:latin typeface="Comic Sans MS" pitchFamily="66" charset="0"/>
              </a:rPr>
              <a:t>A ve B kümelerinin kartezyen  çarpımı , a</a:t>
            </a:r>
            <a:r>
              <a:rPr lang="tr-TR" sz="1800">
                <a:latin typeface="Comic Sans MS" pitchFamily="66" charset="0"/>
                <a:sym typeface="Symbol" pitchFamily="18" charset="2"/>
              </a:rPr>
              <a:t></a:t>
            </a:r>
            <a:r>
              <a:rPr lang="tr-TR" sz="1800">
                <a:latin typeface="Comic Sans MS" pitchFamily="66" charset="0"/>
              </a:rPr>
              <a:t>A,b</a:t>
            </a:r>
            <a:r>
              <a:rPr lang="tr-TR" sz="1800">
                <a:latin typeface="Comic Sans MS" pitchFamily="66" charset="0"/>
                <a:sym typeface="Symbol" pitchFamily="18" charset="2"/>
              </a:rPr>
              <a:t></a:t>
            </a:r>
            <a:r>
              <a:rPr lang="tr-TR" sz="1800">
                <a:latin typeface="Comic Sans MS" pitchFamily="66" charset="0"/>
              </a:rPr>
              <a:t>B olamak üzere tüm sıralı (a,b) çiftlerinin oluşturduğu kümedir. Kartezyen çarpım AxB ile gösterilir.</a:t>
            </a:r>
          </a:p>
          <a:p>
            <a:endParaRPr lang="tr-TR" sz="1800">
              <a:latin typeface="Comic Sans MS" pitchFamily="66" charset="0"/>
              <a:sym typeface="Symbol" pitchFamily="18" charset="2"/>
            </a:endParaRPr>
          </a:p>
          <a:p>
            <a:r>
              <a:rPr lang="tr-TR" sz="1800">
                <a:latin typeface="Comic Sans MS" pitchFamily="66" charset="0"/>
                <a:sym typeface="Symbol" pitchFamily="18" charset="2"/>
              </a:rPr>
              <a:t>	AxB={(a,b): a</a:t>
            </a:r>
            <a:r>
              <a:rPr lang="tr-TR" sz="1800">
                <a:latin typeface="Comic Sans MS" pitchFamily="66" charset="0"/>
              </a:rPr>
              <a:t>A ve b</a:t>
            </a:r>
            <a:r>
              <a:rPr lang="tr-TR" sz="1800">
                <a:latin typeface="Comic Sans MS" pitchFamily="66" charset="0"/>
                <a:sym typeface="Symbol" pitchFamily="18" charset="2"/>
              </a:rPr>
              <a:t></a:t>
            </a:r>
            <a:r>
              <a:rPr lang="tr-TR" sz="1800">
                <a:latin typeface="Comic Sans MS" pitchFamily="66" charset="0"/>
              </a:rPr>
              <a:t>B}</a:t>
            </a:r>
          </a:p>
        </p:txBody>
      </p:sp>
      <p:sp>
        <p:nvSpPr>
          <p:cNvPr id="27656" name="Rectangle 10"/>
          <p:cNvSpPr>
            <a:spLocks noChangeArrowheads="1"/>
          </p:cNvSpPr>
          <p:nvPr/>
        </p:nvSpPr>
        <p:spPr bwMode="auto">
          <a:xfrm>
            <a:off x="1692275" y="4865688"/>
            <a:ext cx="7451725" cy="1803400"/>
          </a:xfrm>
          <a:prstGeom prst="rect">
            <a:avLst/>
          </a:prstGeom>
          <a:noFill/>
          <a:ln w="9525">
            <a:noFill/>
            <a:miter lim="800000"/>
            <a:headEnd/>
            <a:tailEnd/>
          </a:ln>
        </p:spPr>
        <p:txBody>
          <a:bodyPr anchor="ctr">
            <a:spAutoFit/>
          </a:bodyPr>
          <a:lstStyle/>
          <a:p>
            <a:r>
              <a:rPr lang="tr-TR" sz="1600" b="1">
                <a:latin typeface="Comic Sans MS" pitchFamily="66" charset="0"/>
                <a:ea typeface="Times New Roman" pitchFamily="18" charset="0"/>
                <a:cs typeface="Courier New" pitchFamily="49" charset="0"/>
              </a:rPr>
              <a:t>A={a,b,c} ve B={d,e} ise </a:t>
            </a:r>
          </a:p>
          <a:p>
            <a:pPr eaLnBrk="0" hangingPunct="0"/>
            <a:r>
              <a:rPr lang="tr-TR" sz="1600" b="1">
                <a:latin typeface="Comic Sans MS" pitchFamily="66" charset="0"/>
                <a:ea typeface="Times New Roman" pitchFamily="18" charset="0"/>
                <a:cs typeface="Courier New" pitchFamily="49" charset="0"/>
              </a:rPr>
              <a:t>AxB={(a,d),(a,e),(b,d),(b,e),(c,d),(c,e)}</a:t>
            </a:r>
          </a:p>
          <a:p>
            <a:pPr eaLnBrk="0" hangingPunct="0"/>
            <a:r>
              <a:rPr lang="tr-TR" sz="1600" b="1">
                <a:latin typeface="Comic Sans MS" pitchFamily="66" charset="0"/>
                <a:ea typeface="Times New Roman" pitchFamily="18" charset="0"/>
                <a:cs typeface="Courier New" pitchFamily="49" charset="0"/>
              </a:rPr>
              <a:t>BxA={(d,a),(d,b),(d,c),(e,a),(e,b),(e,c)} olur.</a:t>
            </a:r>
          </a:p>
          <a:p>
            <a:pPr eaLnBrk="0" hangingPunct="0"/>
            <a:r>
              <a:rPr lang="tr-TR" sz="1600" b="1">
                <a:latin typeface="Comic Sans MS" pitchFamily="66" charset="0"/>
                <a:ea typeface="Times New Roman" pitchFamily="18" charset="0"/>
                <a:cs typeface="Courier New" pitchFamily="49" charset="0"/>
              </a:rPr>
              <a:t>AxB </a:t>
            </a:r>
            <a:r>
              <a:rPr lang="tr-TR" sz="1600" b="1">
                <a:latin typeface="Comic Sans MS" pitchFamily="66" charset="0"/>
                <a:ea typeface="Times New Roman" pitchFamily="18" charset="0"/>
                <a:cs typeface="Courier New" pitchFamily="49" charset="0"/>
                <a:sym typeface="Symbol" pitchFamily="18" charset="2"/>
              </a:rPr>
              <a:t></a:t>
            </a:r>
            <a:r>
              <a:rPr lang="tr-TR" sz="1600" b="1">
                <a:latin typeface="Comic Sans MS" pitchFamily="66" charset="0"/>
                <a:ea typeface="Times New Roman" pitchFamily="18" charset="0"/>
                <a:cs typeface="Courier New" pitchFamily="49" charset="0"/>
              </a:rPr>
              <a:t> BxA </a:t>
            </a:r>
            <a:endParaRPr lang="tr-TR" sz="1600" b="1">
              <a:latin typeface="Comic Sans MS" pitchFamily="66" charset="0"/>
              <a:ea typeface="Times New Roman" pitchFamily="18" charset="0"/>
              <a:cs typeface="Courier New" pitchFamily="49" charset="0"/>
              <a:sym typeface="Symbol" pitchFamily="18" charset="2"/>
            </a:endParaRPr>
          </a:p>
          <a:p>
            <a:pPr eaLnBrk="0" hangingPunct="0"/>
            <a:r>
              <a:rPr lang="tr-TR" sz="1600" b="1">
                <a:latin typeface="Comic Sans MS" pitchFamily="66" charset="0"/>
                <a:ea typeface="Times New Roman" pitchFamily="18" charset="0"/>
                <a:cs typeface="Courier New" pitchFamily="49" charset="0"/>
                <a:sym typeface="Symbol" pitchFamily="18" charset="2"/>
              </a:rPr>
              <a:t>Kartezyen çarpım kümesinin eleman sayısı |AxB| =|A|.|B| dir. |A|=3 |B|=2 ise AxB kümesinin 6 elemanı olacaktır.</a:t>
            </a:r>
          </a:p>
          <a:p>
            <a:pPr eaLnBrk="0" hangingPunct="0"/>
            <a:endParaRPr lang="tr-TR" sz="1600" b="1">
              <a:latin typeface="Comic Sans MS" pitchFamily="66" charset="0"/>
              <a:ea typeface="Times New Roman" pitchFamily="18" charset="0"/>
              <a:cs typeface="Courier New" pitchFamily="49" charset="0"/>
              <a:sym typeface="Symbol" pitchFamily="18" charset="2"/>
            </a:endParaRPr>
          </a:p>
        </p:txBody>
      </p:sp>
      <p:sp>
        <p:nvSpPr>
          <p:cNvPr id="27657"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765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6EDC27F-DEF4-4851-B511-269575111351}" type="slidenum">
              <a:rPr lang="tr-TR" sz="1400"/>
              <a:pPr algn="ctr" eaLnBrk="0" hangingPunct="0"/>
              <a:t>11</a:t>
            </a:fld>
            <a:r>
              <a:rPr lang="tr-TR" sz="1400"/>
              <a:t>.</a:t>
            </a:r>
          </a:p>
          <a:p>
            <a:pPr algn="ctr" eaLnBrk="0" hangingPunct="0"/>
            <a:r>
              <a:rPr lang="tr-TR" sz="1400"/>
              <a:t>Sayfa</a:t>
            </a:r>
          </a:p>
        </p:txBody>
      </p:sp>
      <p:sp>
        <p:nvSpPr>
          <p:cNvPr id="2765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tr-TR" sz="3900" smtClean="0">
                <a:solidFill>
                  <a:srgbClr val="00B0F0"/>
                </a:solidFill>
                <a:latin typeface="Comic Sans MS" pitchFamily="66" charset="0"/>
              </a:rPr>
              <a:t>A</a:t>
            </a:r>
            <a:r>
              <a:rPr lang="tr-TR" sz="3900" smtClean="0">
                <a:solidFill>
                  <a:srgbClr val="00B0F0"/>
                </a:solidFill>
                <a:latin typeface="Comic Sans MS" pitchFamily="66" charset="0"/>
                <a:sym typeface="Symbol" pitchFamily="18" charset="2"/>
              </a:rPr>
              <a:t>(BC)=</a:t>
            </a:r>
            <a:r>
              <a:rPr lang="tr-TR" sz="3900" smtClean="0">
                <a:solidFill>
                  <a:srgbClr val="00B0F0"/>
                </a:solidFill>
                <a:latin typeface="Comic Sans MS" pitchFamily="66" charset="0"/>
              </a:rPr>
              <a:t> (A</a:t>
            </a:r>
            <a:r>
              <a:rPr lang="tr-TR" sz="3900" smtClean="0">
                <a:solidFill>
                  <a:srgbClr val="00B0F0"/>
                </a:solidFill>
                <a:latin typeface="Comic Sans MS" pitchFamily="66" charset="0"/>
                <a:sym typeface="Symbol" pitchFamily="18" charset="2"/>
              </a:rPr>
              <a:t>B)</a:t>
            </a:r>
            <a:r>
              <a:rPr lang="tr-TR" sz="3900" smtClean="0">
                <a:solidFill>
                  <a:srgbClr val="00B0F0"/>
                </a:solidFill>
                <a:latin typeface="Comic Sans MS" pitchFamily="66" charset="0"/>
              </a:rPr>
              <a:t> (A</a:t>
            </a:r>
            <a:r>
              <a:rPr lang="tr-TR" sz="3900" smtClean="0">
                <a:solidFill>
                  <a:srgbClr val="00B0F0"/>
                </a:solidFill>
                <a:latin typeface="Comic Sans MS" pitchFamily="66" charset="0"/>
                <a:sym typeface="Symbol" pitchFamily="18" charset="2"/>
              </a:rPr>
              <a:t>C) olduğunu ispatlayınız</a:t>
            </a:r>
          </a:p>
        </p:txBody>
      </p:sp>
      <p:sp>
        <p:nvSpPr>
          <p:cNvPr id="30723" name="Rectangle 3"/>
          <p:cNvSpPr>
            <a:spLocks noGrp="1" noChangeArrowheads="1"/>
          </p:cNvSpPr>
          <p:nvPr>
            <p:ph type="body" idx="1"/>
          </p:nvPr>
        </p:nvSpPr>
        <p:spPr>
          <a:xfrm>
            <a:off x="1573213" y="1655763"/>
            <a:ext cx="7391400" cy="4149725"/>
          </a:xfrm>
        </p:spPr>
        <p:txBody>
          <a:bodyPr/>
          <a:lstStyle/>
          <a:p>
            <a:pPr>
              <a:lnSpc>
                <a:spcPct val="90000"/>
              </a:lnSpc>
              <a:buFont typeface="Wingdings" pitchFamily="2" charset="2"/>
              <a:buNone/>
            </a:pPr>
            <a:r>
              <a:rPr lang="tr-TR" sz="2800" dirty="0" smtClean="0">
                <a:latin typeface="Comic Sans MS" pitchFamily="66" charset="0"/>
              </a:rPr>
              <a:t>İspat: </a:t>
            </a:r>
          </a:p>
          <a:p>
            <a:pPr>
              <a:lnSpc>
                <a:spcPct val="90000"/>
              </a:lnSpc>
              <a:buFont typeface="Wingdings" pitchFamily="2" charset="2"/>
              <a:buNone/>
            </a:pPr>
            <a:r>
              <a:rPr lang="tr-TR" sz="2800" dirty="0" smtClean="0">
                <a:latin typeface="Comic Sans MS" pitchFamily="66" charset="0"/>
              </a:rPr>
              <a:t>A</a:t>
            </a:r>
            <a:r>
              <a:rPr lang="tr-TR" sz="2800" dirty="0" smtClean="0">
                <a:latin typeface="Comic Sans MS" pitchFamily="66" charset="0"/>
                <a:sym typeface="Symbol" pitchFamily="18" charset="2"/>
              </a:rPr>
              <a:t>(BC)={</a:t>
            </a:r>
            <a:r>
              <a:rPr lang="tr-TR" sz="2800" dirty="0" err="1" smtClean="0">
                <a:latin typeface="Comic Sans MS" pitchFamily="66" charset="0"/>
                <a:sym typeface="Symbol" pitchFamily="18" charset="2"/>
              </a:rPr>
              <a:t>xxA</a:t>
            </a:r>
            <a:r>
              <a:rPr lang="tr-TR" sz="2800" dirty="0" smtClean="0">
                <a:latin typeface="Comic Sans MS" pitchFamily="66" charset="0"/>
                <a:sym typeface="Symbol" pitchFamily="18" charset="2"/>
              </a:rPr>
              <a:t> ve x (BC) }</a:t>
            </a:r>
          </a:p>
          <a:p>
            <a:pPr>
              <a:lnSpc>
                <a:spcPct val="90000"/>
              </a:lnSpc>
              <a:buFont typeface="Wingdings" pitchFamily="2" charset="2"/>
              <a:buNone/>
            </a:pPr>
            <a:r>
              <a:rPr lang="tr-TR" sz="2800" dirty="0" smtClean="0">
                <a:latin typeface="Comic Sans MS" pitchFamily="66" charset="0"/>
                <a:sym typeface="Symbol" pitchFamily="18" charset="2"/>
              </a:rPr>
              <a:t> </a:t>
            </a:r>
            <a:r>
              <a:rPr lang="tr-TR" sz="2800" dirty="0" smtClean="0">
                <a:latin typeface="Comic Sans MS" pitchFamily="66" charset="0"/>
              </a:rPr>
              <a:t>A</a:t>
            </a:r>
            <a:r>
              <a:rPr lang="tr-TR" sz="2800" dirty="0" smtClean="0">
                <a:latin typeface="Comic Sans MS" pitchFamily="66" charset="0"/>
                <a:sym typeface="Symbol" pitchFamily="18" charset="2"/>
              </a:rPr>
              <a:t>(BC)={</a:t>
            </a:r>
            <a:r>
              <a:rPr lang="tr-TR" sz="2800" dirty="0" err="1" smtClean="0">
                <a:latin typeface="Comic Sans MS" pitchFamily="66" charset="0"/>
                <a:sym typeface="Symbol" pitchFamily="18" charset="2"/>
              </a:rPr>
              <a:t>xxA</a:t>
            </a:r>
            <a:r>
              <a:rPr lang="tr-TR" sz="2800" dirty="0" smtClean="0">
                <a:latin typeface="Comic Sans MS" pitchFamily="66" charset="0"/>
                <a:sym typeface="Symbol" pitchFamily="18" charset="2"/>
              </a:rPr>
              <a:t> ve (x B veya x C) }</a:t>
            </a:r>
          </a:p>
          <a:p>
            <a:pPr>
              <a:lnSpc>
                <a:spcPct val="90000"/>
              </a:lnSpc>
              <a:buFont typeface="Wingdings" pitchFamily="2" charset="2"/>
              <a:buNone/>
            </a:pPr>
            <a:r>
              <a:rPr lang="tr-TR" sz="2800" dirty="0" smtClean="0">
                <a:latin typeface="Comic Sans MS" pitchFamily="66" charset="0"/>
              </a:rPr>
              <a:t>A</a:t>
            </a:r>
            <a:r>
              <a:rPr lang="tr-TR" sz="2800" dirty="0" smtClean="0">
                <a:latin typeface="Comic Sans MS" pitchFamily="66" charset="0"/>
                <a:sym typeface="Symbol" pitchFamily="18" charset="2"/>
              </a:rPr>
              <a:t>(BC)={x(</a:t>
            </a:r>
            <a:r>
              <a:rPr lang="tr-TR" sz="2800" dirty="0" err="1" smtClean="0">
                <a:latin typeface="Comic Sans MS" pitchFamily="66" charset="0"/>
                <a:sym typeface="Symbol" pitchFamily="18" charset="2"/>
              </a:rPr>
              <a:t>xA</a:t>
            </a:r>
            <a:r>
              <a:rPr lang="tr-TR" sz="2800" dirty="0" smtClean="0">
                <a:latin typeface="Comic Sans MS" pitchFamily="66" charset="0"/>
                <a:sym typeface="Symbol" pitchFamily="18" charset="2"/>
              </a:rPr>
              <a:t> ve x B) veya (</a:t>
            </a:r>
            <a:r>
              <a:rPr lang="tr-TR" sz="2800" dirty="0" err="1" smtClean="0">
                <a:latin typeface="Comic Sans MS" pitchFamily="66" charset="0"/>
                <a:sym typeface="Symbol" pitchFamily="18" charset="2"/>
              </a:rPr>
              <a:t>xA</a:t>
            </a:r>
            <a:r>
              <a:rPr lang="tr-TR" sz="2800" dirty="0" smtClean="0">
                <a:latin typeface="Comic Sans MS" pitchFamily="66" charset="0"/>
                <a:sym typeface="Symbol" pitchFamily="18" charset="2"/>
              </a:rPr>
              <a:t> ve x C) }</a:t>
            </a:r>
          </a:p>
          <a:p>
            <a:pPr>
              <a:lnSpc>
                <a:spcPct val="90000"/>
              </a:lnSpc>
              <a:buFont typeface="Wingdings" pitchFamily="2" charset="2"/>
              <a:buNone/>
            </a:pPr>
            <a:r>
              <a:rPr lang="tr-TR" sz="2800" dirty="0" smtClean="0">
                <a:latin typeface="Comic Sans MS" pitchFamily="66" charset="0"/>
              </a:rPr>
              <a:t>A</a:t>
            </a:r>
            <a:r>
              <a:rPr lang="tr-TR" sz="2800" dirty="0" smtClean="0">
                <a:latin typeface="Comic Sans MS" pitchFamily="66" charset="0"/>
                <a:sym typeface="Symbol" pitchFamily="18" charset="2"/>
              </a:rPr>
              <a:t>(BC)={x(</a:t>
            </a:r>
            <a:r>
              <a:rPr lang="tr-TR" sz="2800" dirty="0" err="1" smtClean="0">
                <a:latin typeface="Comic Sans MS" pitchFamily="66" charset="0"/>
                <a:sym typeface="Symbol" pitchFamily="18" charset="2"/>
              </a:rPr>
              <a:t>xA</a:t>
            </a:r>
            <a:r>
              <a:rPr lang="tr-TR" sz="2800" dirty="0" smtClean="0">
                <a:latin typeface="Comic Sans MS" pitchFamily="66" charset="0"/>
                <a:sym typeface="Symbol" pitchFamily="18" charset="2"/>
              </a:rPr>
              <a:t> B) veya (</a:t>
            </a:r>
            <a:r>
              <a:rPr lang="tr-TR" sz="2800" dirty="0" err="1" smtClean="0">
                <a:latin typeface="Comic Sans MS" pitchFamily="66" charset="0"/>
                <a:sym typeface="Symbol" pitchFamily="18" charset="2"/>
              </a:rPr>
              <a:t>xA</a:t>
            </a:r>
            <a:r>
              <a:rPr lang="tr-TR" sz="2800" dirty="0" smtClean="0">
                <a:latin typeface="Comic Sans MS" pitchFamily="66" charset="0"/>
                <a:sym typeface="Symbol" pitchFamily="18" charset="2"/>
              </a:rPr>
              <a:t> C) }</a:t>
            </a:r>
          </a:p>
          <a:p>
            <a:pPr>
              <a:lnSpc>
                <a:spcPct val="90000"/>
              </a:lnSpc>
              <a:buFont typeface="Wingdings" pitchFamily="2" charset="2"/>
              <a:buNone/>
            </a:pPr>
            <a:r>
              <a:rPr lang="tr-TR" sz="2800" dirty="0" smtClean="0">
                <a:latin typeface="Comic Sans MS" pitchFamily="66" charset="0"/>
              </a:rPr>
              <a:t>A</a:t>
            </a:r>
            <a:r>
              <a:rPr lang="tr-TR" sz="2800" dirty="0" smtClean="0">
                <a:latin typeface="Comic Sans MS" pitchFamily="66" charset="0"/>
                <a:sym typeface="Symbol" pitchFamily="18" charset="2"/>
              </a:rPr>
              <a:t>(BC)=(A B) </a:t>
            </a:r>
            <a:r>
              <a:rPr lang="tr-TR" sz="2800" dirty="0" smtClean="0">
                <a:latin typeface="Comic Sans MS" pitchFamily="66" charset="0"/>
                <a:sym typeface="Symbol" pitchFamily="18" charset="2"/>
              </a:rPr>
              <a:t>(A </a:t>
            </a:r>
            <a:r>
              <a:rPr lang="tr-TR" sz="2800" dirty="0" smtClean="0">
                <a:latin typeface="Comic Sans MS" pitchFamily="66" charset="0"/>
                <a:sym typeface="Symbol" pitchFamily="18" charset="2"/>
              </a:rPr>
              <a:t>C)  elde edilir ve ispat tamamlanmış olur.</a:t>
            </a:r>
          </a:p>
          <a:p>
            <a:pPr>
              <a:lnSpc>
                <a:spcPct val="90000"/>
              </a:lnSpc>
              <a:buFont typeface="Wingdings" pitchFamily="2" charset="2"/>
              <a:buNone/>
            </a:pPr>
            <a:endParaRPr lang="tr-TR" sz="2800" dirty="0" smtClean="0">
              <a:solidFill>
                <a:srgbClr val="0070C0"/>
              </a:solidFill>
              <a:latin typeface="Comic Sans MS" pitchFamily="66" charset="0"/>
              <a:sym typeface="Symbol" pitchFamily="18" charset="2"/>
            </a:endParaRPr>
          </a:p>
          <a:p>
            <a:pPr>
              <a:lnSpc>
                <a:spcPct val="90000"/>
              </a:lnSpc>
              <a:buFont typeface="Wingdings" pitchFamily="2" charset="2"/>
              <a:buNone/>
            </a:pPr>
            <a:endParaRPr lang="tr-TR" sz="2800" dirty="0" smtClean="0">
              <a:latin typeface="Comic Sans MS" pitchFamily="66" charset="0"/>
            </a:endParaRPr>
          </a:p>
        </p:txBody>
      </p:sp>
      <p:sp>
        <p:nvSpPr>
          <p:cNvPr id="28675"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8676"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833B2FA-6A01-438E-8054-10F96A0BFD11}" type="slidenum">
              <a:rPr lang="tr-TR" sz="1400"/>
              <a:pPr algn="ctr" eaLnBrk="0" hangingPunct="0"/>
              <a:t>12</a:t>
            </a:fld>
            <a:r>
              <a:rPr lang="tr-TR" sz="1400"/>
              <a:t>.</a:t>
            </a:r>
          </a:p>
          <a:p>
            <a:pPr algn="ctr" eaLnBrk="0" hangingPunct="0"/>
            <a:r>
              <a:rPr lang="tr-TR" sz="1400"/>
              <a:t>Sayfa</a:t>
            </a:r>
          </a:p>
        </p:txBody>
      </p:sp>
      <p:sp>
        <p:nvSpPr>
          <p:cNvPr id="28677"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checkerboard(across)">
                                      <p:cBhvr>
                                        <p:cTn id="7" dur="500"/>
                                        <p:tgtEl>
                                          <p:spTgt spid="30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checkerboard(across)">
                                      <p:cBhvr>
                                        <p:cTn id="12" dur="500"/>
                                        <p:tgtEl>
                                          <p:spTgt spid="307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animEffect transition="in" filter="checkerboard(across)">
                                      <p:cBhvr>
                                        <p:cTn id="17" dur="500"/>
                                        <p:tgtEl>
                                          <p:spTgt spid="307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0723">
                                            <p:txEl>
                                              <p:pRg st="4" end="4"/>
                                            </p:txEl>
                                          </p:spTgt>
                                        </p:tgtEl>
                                        <p:attrNameLst>
                                          <p:attrName>style.visibility</p:attrName>
                                        </p:attrNameLst>
                                      </p:cBhvr>
                                      <p:to>
                                        <p:strVal val="visible"/>
                                      </p:to>
                                    </p:set>
                                    <p:animEffect transition="in" filter="checkerboard(across)">
                                      <p:cBhvr>
                                        <p:cTn id="22" dur="500"/>
                                        <p:tgtEl>
                                          <p:spTgt spid="307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animEffect transition="in" filter="checkerboard(across)">
                                      <p:cBhvr>
                                        <p:cTn id="27"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611188" y="76200"/>
            <a:ext cx="8294687" cy="1066800"/>
          </a:xfrm>
        </p:spPr>
        <p:txBody>
          <a:bodyPr/>
          <a:lstStyle/>
          <a:p>
            <a:r>
              <a:rPr lang="tr-TR" sz="3900" smtClean="0">
                <a:solidFill>
                  <a:srgbClr val="00B0F0"/>
                </a:solidFill>
                <a:latin typeface="Comic Sans MS" pitchFamily="66" charset="0"/>
                <a:sym typeface="Symbol" pitchFamily="18" charset="2"/>
              </a:rPr>
              <a:t>A-B=AB olduğunu ispatlayınız</a:t>
            </a:r>
            <a:r>
              <a:rPr lang="tr-TR" sz="3900" smtClean="0">
                <a:latin typeface="Comic Sans MS" pitchFamily="66" charset="0"/>
                <a:sym typeface="Symbol" pitchFamily="18" charset="2"/>
              </a:rPr>
              <a:t>.</a:t>
            </a:r>
            <a:br>
              <a:rPr lang="tr-TR" sz="3900" smtClean="0">
                <a:latin typeface="Comic Sans MS" pitchFamily="66" charset="0"/>
                <a:sym typeface="Symbol" pitchFamily="18" charset="2"/>
              </a:rPr>
            </a:br>
            <a:endParaRPr lang="tr-TR" sz="3900" smtClean="0">
              <a:latin typeface="Comic Sans MS" pitchFamily="66" charset="0"/>
              <a:sym typeface="Symbol" pitchFamily="18" charset="2"/>
            </a:endParaRPr>
          </a:p>
        </p:txBody>
      </p:sp>
      <p:sp>
        <p:nvSpPr>
          <p:cNvPr id="31747" name="Rectangle 3"/>
          <p:cNvSpPr>
            <a:spLocks noGrp="1" noChangeArrowheads="1"/>
          </p:cNvSpPr>
          <p:nvPr>
            <p:ph type="body" idx="1"/>
          </p:nvPr>
        </p:nvSpPr>
        <p:spPr/>
        <p:txBody>
          <a:bodyPr/>
          <a:lstStyle/>
          <a:p>
            <a:pPr>
              <a:buFont typeface="Wingdings" pitchFamily="2" charset="2"/>
              <a:buNone/>
            </a:pPr>
            <a:r>
              <a:rPr lang="tr-TR" sz="2800" smtClean="0">
                <a:latin typeface="Comic Sans MS" pitchFamily="66" charset="0"/>
              </a:rPr>
              <a:t>İspat:</a:t>
            </a:r>
          </a:p>
          <a:p>
            <a:pPr>
              <a:buFont typeface="Wingdings" pitchFamily="2" charset="2"/>
              <a:buNone/>
            </a:pPr>
            <a:r>
              <a:rPr lang="tr-TR" sz="2800" smtClean="0">
                <a:latin typeface="Comic Sans MS" pitchFamily="66" charset="0"/>
              </a:rPr>
              <a:t>A-B={x</a:t>
            </a:r>
            <a:r>
              <a:rPr lang="tr-TR" sz="2800" smtClean="0">
                <a:latin typeface="Comic Sans MS" pitchFamily="66" charset="0"/>
                <a:sym typeface="Symbol" pitchFamily="18" charset="2"/>
              </a:rPr>
              <a:t>xA ve xB)</a:t>
            </a:r>
          </a:p>
          <a:p>
            <a:pPr>
              <a:buFont typeface="Wingdings" pitchFamily="2" charset="2"/>
              <a:buNone/>
            </a:pPr>
            <a:r>
              <a:rPr lang="tr-TR" sz="2800" smtClean="0">
                <a:latin typeface="Comic Sans MS" pitchFamily="66" charset="0"/>
              </a:rPr>
              <a:t>A-B={x</a:t>
            </a:r>
            <a:r>
              <a:rPr lang="tr-TR" sz="2800" smtClean="0">
                <a:latin typeface="Comic Sans MS" pitchFamily="66" charset="0"/>
                <a:sym typeface="Symbol" pitchFamily="18" charset="2"/>
              </a:rPr>
              <a:t>xA ve xB)</a:t>
            </a:r>
          </a:p>
          <a:p>
            <a:pPr>
              <a:buFont typeface="Wingdings" pitchFamily="2" charset="2"/>
              <a:buNone/>
            </a:pPr>
            <a:r>
              <a:rPr lang="tr-TR" sz="2800" smtClean="0">
                <a:latin typeface="Comic Sans MS" pitchFamily="66" charset="0"/>
              </a:rPr>
              <a:t>A-B=(A</a:t>
            </a:r>
            <a:r>
              <a:rPr lang="tr-TR" sz="2800" smtClean="0">
                <a:latin typeface="Comic Sans MS" pitchFamily="66" charset="0"/>
                <a:sym typeface="Symbol" pitchFamily="18" charset="2"/>
              </a:rPr>
              <a:t>B) elde edilir ve ispat tamamlanmış olur.</a:t>
            </a:r>
          </a:p>
          <a:p>
            <a:pPr>
              <a:buFont typeface="Wingdings" pitchFamily="2" charset="2"/>
              <a:buNone/>
            </a:pPr>
            <a:endParaRPr lang="tr-TR" sz="2800" smtClean="0">
              <a:latin typeface="Comic Sans MS" pitchFamily="66" charset="0"/>
            </a:endParaRPr>
          </a:p>
          <a:p>
            <a:pPr>
              <a:buFont typeface="Wingdings" pitchFamily="2" charset="2"/>
              <a:buNone/>
            </a:pPr>
            <a:endParaRPr lang="tr-TR" sz="2800" smtClean="0">
              <a:latin typeface="Comic Sans MS" pitchFamily="66" charset="0"/>
            </a:endParaRPr>
          </a:p>
        </p:txBody>
      </p:sp>
      <p:sp>
        <p:nvSpPr>
          <p:cNvPr id="29699"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970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29D620F-172C-4869-BE29-C230DD4A461D}" type="slidenum">
              <a:rPr lang="tr-TR" sz="1400"/>
              <a:pPr algn="ctr" eaLnBrk="0" hangingPunct="0"/>
              <a:t>13</a:t>
            </a:fld>
            <a:r>
              <a:rPr lang="tr-TR" sz="1400"/>
              <a:t>.</a:t>
            </a:r>
          </a:p>
          <a:p>
            <a:pPr algn="ctr" eaLnBrk="0" hangingPunct="0"/>
            <a:r>
              <a:rPr lang="tr-TR" sz="1400"/>
              <a:t>Sayfa</a:t>
            </a:r>
          </a:p>
        </p:txBody>
      </p:sp>
      <p:sp>
        <p:nvSpPr>
          <p:cNvPr id="29701"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checkerboard(across)">
                                      <p:cBhvr>
                                        <p:cTn id="7" dur="500"/>
                                        <p:tgtEl>
                                          <p:spTgt spid="317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1747">
                                            <p:txEl>
                                              <p:pRg st="2" end="2"/>
                                            </p:txEl>
                                          </p:spTgt>
                                        </p:tgtEl>
                                        <p:attrNameLst>
                                          <p:attrName>style.visibility</p:attrName>
                                        </p:attrNameLst>
                                      </p:cBhvr>
                                      <p:to>
                                        <p:strVal val="visible"/>
                                      </p:to>
                                    </p:set>
                                    <p:animEffect transition="in" filter="checkerboard(across)">
                                      <p:cBhvr>
                                        <p:cTn id="12" dur="500"/>
                                        <p:tgtEl>
                                          <p:spTgt spid="317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animEffect transition="in" filter="checkerboard(across)">
                                      <p:cBhvr>
                                        <p:cTn id="17"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tr-TR" sz="3600" smtClean="0">
                <a:solidFill>
                  <a:srgbClr val="00B0F0"/>
                </a:solidFill>
                <a:latin typeface="Comic Sans MS" pitchFamily="66" charset="0"/>
                <a:sym typeface="Symbol" pitchFamily="18" charset="2"/>
              </a:rPr>
              <a:t>AX(BC)=(AXB)(AXC) olduğunu ispatlayınız.</a:t>
            </a:r>
          </a:p>
        </p:txBody>
      </p:sp>
      <p:sp>
        <p:nvSpPr>
          <p:cNvPr id="33795" name="Rectangle 3"/>
          <p:cNvSpPr>
            <a:spLocks noGrp="1" noChangeArrowheads="1"/>
          </p:cNvSpPr>
          <p:nvPr>
            <p:ph type="body" idx="1"/>
          </p:nvPr>
        </p:nvSpPr>
        <p:spPr/>
        <p:txBody>
          <a:bodyPr/>
          <a:lstStyle/>
          <a:p>
            <a:pPr>
              <a:lnSpc>
                <a:spcPct val="90000"/>
              </a:lnSpc>
              <a:buFont typeface="Wingdings" pitchFamily="2" charset="2"/>
              <a:buNone/>
            </a:pPr>
            <a:r>
              <a:rPr lang="tr-TR" sz="2800" dirty="0" smtClean="0">
                <a:latin typeface="Comic Sans MS" pitchFamily="66" charset="0"/>
              </a:rPr>
              <a:t>İspat:</a:t>
            </a:r>
          </a:p>
          <a:p>
            <a:pPr>
              <a:lnSpc>
                <a:spcPct val="90000"/>
              </a:lnSpc>
              <a:buFont typeface="Wingdings" pitchFamily="2" charset="2"/>
              <a:buNone/>
            </a:pPr>
            <a:r>
              <a:rPr lang="tr-TR" sz="2800" dirty="0" smtClean="0">
                <a:latin typeface="Comic Sans MS" pitchFamily="66" charset="0"/>
                <a:sym typeface="Symbol" pitchFamily="18" charset="2"/>
              </a:rPr>
              <a:t>AX(BC)={(</a:t>
            </a:r>
            <a:r>
              <a:rPr lang="tr-TR" sz="2800" dirty="0" err="1" smtClean="0">
                <a:latin typeface="Comic Sans MS" pitchFamily="66" charset="0"/>
                <a:sym typeface="Symbol" pitchFamily="18" charset="2"/>
              </a:rPr>
              <a:t>x,y</a:t>
            </a:r>
            <a:r>
              <a:rPr lang="tr-TR" sz="2800" dirty="0" smtClean="0">
                <a:latin typeface="Comic Sans MS" pitchFamily="66" charset="0"/>
                <a:sym typeface="Symbol" pitchFamily="18" charset="2"/>
              </a:rPr>
              <a:t>) </a:t>
            </a:r>
            <a:r>
              <a:rPr lang="tr-TR" sz="2800" dirty="0" err="1" smtClean="0">
                <a:latin typeface="Comic Sans MS" pitchFamily="66" charset="0"/>
                <a:sym typeface="Symbol" pitchFamily="18" charset="2"/>
              </a:rPr>
              <a:t>xA</a:t>
            </a:r>
            <a:r>
              <a:rPr lang="tr-TR" sz="2800" dirty="0" smtClean="0">
                <a:latin typeface="Comic Sans MS" pitchFamily="66" charset="0"/>
                <a:sym typeface="Symbol" pitchFamily="18" charset="2"/>
              </a:rPr>
              <a:t> ve </a:t>
            </a:r>
            <a:r>
              <a:rPr lang="tr-TR" sz="2800" dirty="0" err="1" smtClean="0">
                <a:latin typeface="Comic Sans MS" pitchFamily="66" charset="0"/>
                <a:sym typeface="Symbol" pitchFamily="18" charset="2"/>
              </a:rPr>
              <a:t>yBC</a:t>
            </a:r>
            <a:r>
              <a:rPr lang="tr-TR" sz="2800" dirty="0" smtClean="0">
                <a:latin typeface="Comic Sans MS" pitchFamily="66" charset="0"/>
                <a:sym typeface="Symbol" pitchFamily="18" charset="2"/>
              </a:rPr>
              <a:t>}</a:t>
            </a:r>
          </a:p>
          <a:p>
            <a:pPr>
              <a:lnSpc>
                <a:spcPct val="90000"/>
              </a:lnSpc>
              <a:buFont typeface="Wingdings" pitchFamily="2" charset="2"/>
              <a:buNone/>
            </a:pPr>
            <a:r>
              <a:rPr lang="tr-TR" sz="2800" dirty="0" smtClean="0">
                <a:latin typeface="Comic Sans MS" pitchFamily="66" charset="0"/>
                <a:sym typeface="Symbol" pitchFamily="18" charset="2"/>
              </a:rPr>
              <a:t>AX(BC)={(</a:t>
            </a:r>
            <a:r>
              <a:rPr lang="tr-TR" sz="2800" dirty="0" err="1" smtClean="0">
                <a:latin typeface="Comic Sans MS" pitchFamily="66" charset="0"/>
                <a:sym typeface="Symbol" pitchFamily="18" charset="2"/>
              </a:rPr>
              <a:t>x,y</a:t>
            </a:r>
            <a:r>
              <a:rPr lang="tr-TR" sz="2800" dirty="0" smtClean="0">
                <a:latin typeface="Comic Sans MS" pitchFamily="66" charset="0"/>
                <a:sym typeface="Symbol" pitchFamily="18" charset="2"/>
              </a:rPr>
              <a:t>) </a:t>
            </a:r>
            <a:r>
              <a:rPr lang="tr-TR" sz="2800" dirty="0" err="1" smtClean="0">
                <a:latin typeface="Comic Sans MS" pitchFamily="66" charset="0"/>
                <a:sym typeface="Symbol" pitchFamily="18" charset="2"/>
              </a:rPr>
              <a:t>xA</a:t>
            </a:r>
            <a:r>
              <a:rPr lang="tr-TR" sz="2800" dirty="0" smtClean="0">
                <a:latin typeface="Comic Sans MS" pitchFamily="66" charset="0"/>
                <a:sym typeface="Symbol" pitchFamily="18" charset="2"/>
              </a:rPr>
              <a:t> ve </a:t>
            </a:r>
            <a:r>
              <a:rPr lang="tr-TR" sz="2800" dirty="0" err="1" smtClean="0">
                <a:latin typeface="Comic Sans MS" pitchFamily="66" charset="0"/>
                <a:sym typeface="Symbol" pitchFamily="18" charset="2"/>
              </a:rPr>
              <a:t>yB</a:t>
            </a:r>
            <a:r>
              <a:rPr lang="tr-TR" sz="2800" dirty="0" smtClean="0">
                <a:latin typeface="Comic Sans MS" pitchFamily="66" charset="0"/>
                <a:sym typeface="Symbol" pitchFamily="18" charset="2"/>
              </a:rPr>
              <a:t> ve </a:t>
            </a:r>
            <a:r>
              <a:rPr lang="tr-TR" sz="2800" dirty="0" err="1" smtClean="0">
                <a:latin typeface="Comic Sans MS" pitchFamily="66" charset="0"/>
                <a:sym typeface="Symbol" pitchFamily="18" charset="2"/>
              </a:rPr>
              <a:t>yC</a:t>
            </a:r>
            <a:r>
              <a:rPr lang="tr-TR" sz="2800" dirty="0" smtClean="0">
                <a:latin typeface="Comic Sans MS" pitchFamily="66" charset="0"/>
                <a:sym typeface="Symbol" pitchFamily="18" charset="2"/>
              </a:rPr>
              <a:t>}</a:t>
            </a:r>
          </a:p>
          <a:p>
            <a:pPr>
              <a:lnSpc>
                <a:spcPct val="90000"/>
              </a:lnSpc>
              <a:buFont typeface="Wingdings" pitchFamily="2" charset="2"/>
              <a:buNone/>
            </a:pPr>
            <a:r>
              <a:rPr lang="tr-TR" sz="2800" dirty="0" smtClean="0">
                <a:latin typeface="Comic Sans MS" pitchFamily="66" charset="0"/>
                <a:sym typeface="Symbol" pitchFamily="18" charset="2"/>
              </a:rPr>
              <a:t>AX(BC)={(</a:t>
            </a:r>
            <a:r>
              <a:rPr lang="tr-TR" sz="2800" dirty="0" err="1" smtClean="0">
                <a:latin typeface="Comic Sans MS" pitchFamily="66" charset="0"/>
                <a:sym typeface="Symbol" pitchFamily="18" charset="2"/>
              </a:rPr>
              <a:t>x,y</a:t>
            </a:r>
            <a:r>
              <a:rPr lang="tr-TR" sz="2800" dirty="0" smtClean="0">
                <a:latin typeface="Comic Sans MS" pitchFamily="66" charset="0"/>
                <a:sym typeface="Symbol" pitchFamily="18" charset="2"/>
              </a:rPr>
              <a:t>) </a:t>
            </a:r>
            <a:r>
              <a:rPr lang="tr-TR" sz="2800" dirty="0" err="1" smtClean="0">
                <a:latin typeface="Comic Sans MS" pitchFamily="66" charset="0"/>
                <a:sym typeface="Symbol" pitchFamily="18" charset="2"/>
              </a:rPr>
              <a:t>xA</a:t>
            </a:r>
            <a:r>
              <a:rPr lang="tr-TR" sz="2800" dirty="0" smtClean="0">
                <a:latin typeface="Comic Sans MS" pitchFamily="66" charset="0"/>
                <a:sym typeface="Symbol" pitchFamily="18" charset="2"/>
              </a:rPr>
              <a:t> ve </a:t>
            </a:r>
            <a:r>
              <a:rPr lang="tr-TR" sz="2800" dirty="0" err="1" smtClean="0">
                <a:latin typeface="Comic Sans MS" pitchFamily="66" charset="0"/>
                <a:sym typeface="Symbol" pitchFamily="18" charset="2"/>
              </a:rPr>
              <a:t>xA</a:t>
            </a:r>
            <a:r>
              <a:rPr lang="tr-TR" sz="2800" dirty="0" smtClean="0">
                <a:latin typeface="Comic Sans MS" pitchFamily="66" charset="0"/>
                <a:sym typeface="Symbol" pitchFamily="18" charset="2"/>
              </a:rPr>
              <a:t> ve </a:t>
            </a:r>
            <a:r>
              <a:rPr lang="tr-TR" sz="2800" dirty="0" err="1" smtClean="0">
                <a:latin typeface="Comic Sans MS" pitchFamily="66" charset="0"/>
                <a:sym typeface="Symbol" pitchFamily="18" charset="2"/>
              </a:rPr>
              <a:t>yB</a:t>
            </a:r>
            <a:r>
              <a:rPr lang="tr-TR" sz="2800" dirty="0" smtClean="0">
                <a:latin typeface="Comic Sans MS" pitchFamily="66" charset="0"/>
                <a:sym typeface="Symbol" pitchFamily="18" charset="2"/>
              </a:rPr>
              <a:t> ve </a:t>
            </a:r>
            <a:r>
              <a:rPr lang="tr-TR" sz="2800" dirty="0" err="1" smtClean="0">
                <a:latin typeface="Comic Sans MS" pitchFamily="66" charset="0"/>
                <a:sym typeface="Symbol" pitchFamily="18" charset="2"/>
              </a:rPr>
              <a:t>yC</a:t>
            </a:r>
            <a:r>
              <a:rPr lang="tr-TR" sz="2800" dirty="0" smtClean="0">
                <a:latin typeface="Comic Sans MS" pitchFamily="66" charset="0"/>
                <a:sym typeface="Symbol" pitchFamily="18" charset="2"/>
              </a:rPr>
              <a:t>}</a:t>
            </a:r>
          </a:p>
          <a:p>
            <a:pPr>
              <a:lnSpc>
                <a:spcPct val="90000"/>
              </a:lnSpc>
              <a:buFont typeface="Wingdings" pitchFamily="2" charset="2"/>
              <a:buNone/>
            </a:pPr>
            <a:r>
              <a:rPr lang="tr-TR" sz="2800" dirty="0" smtClean="0">
                <a:latin typeface="Comic Sans MS" pitchFamily="66" charset="0"/>
                <a:sym typeface="Symbol" pitchFamily="18" charset="2"/>
              </a:rPr>
              <a:t>AX(BC)={(</a:t>
            </a:r>
            <a:r>
              <a:rPr lang="tr-TR" sz="2800" dirty="0" err="1" smtClean="0">
                <a:latin typeface="Comic Sans MS" pitchFamily="66" charset="0"/>
                <a:sym typeface="Symbol" pitchFamily="18" charset="2"/>
              </a:rPr>
              <a:t>x,y</a:t>
            </a:r>
            <a:r>
              <a:rPr lang="tr-TR" sz="2800" dirty="0" smtClean="0">
                <a:latin typeface="Comic Sans MS" pitchFamily="66" charset="0"/>
                <a:sym typeface="Symbol" pitchFamily="18" charset="2"/>
              </a:rPr>
              <a:t>) (</a:t>
            </a:r>
            <a:r>
              <a:rPr lang="tr-TR" sz="2800" dirty="0" err="1" smtClean="0">
                <a:latin typeface="Comic Sans MS" pitchFamily="66" charset="0"/>
                <a:sym typeface="Symbol" pitchFamily="18" charset="2"/>
              </a:rPr>
              <a:t>xA</a:t>
            </a:r>
            <a:r>
              <a:rPr lang="tr-TR" sz="2800" dirty="0" smtClean="0">
                <a:latin typeface="Comic Sans MS" pitchFamily="66" charset="0"/>
                <a:sym typeface="Symbol" pitchFamily="18" charset="2"/>
              </a:rPr>
              <a:t> ve </a:t>
            </a:r>
            <a:r>
              <a:rPr lang="tr-TR" sz="2800" dirty="0" err="1" smtClean="0">
                <a:latin typeface="Comic Sans MS" pitchFamily="66" charset="0"/>
                <a:sym typeface="Symbol" pitchFamily="18" charset="2"/>
              </a:rPr>
              <a:t>yB</a:t>
            </a:r>
            <a:r>
              <a:rPr lang="tr-TR" sz="2800" dirty="0" smtClean="0">
                <a:latin typeface="Comic Sans MS" pitchFamily="66" charset="0"/>
                <a:sym typeface="Symbol" pitchFamily="18" charset="2"/>
              </a:rPr>
              <a:t>) ve (</a:t>
            </a:r>
            <a:r>
              <a:rPr lang="tr-TR" sz="2800" dirty="0" err="1" smtClean="0">
                <a:latin typeface="Comic Sans MS" pitchFamily="66" charset="0"/>
                <a:sym typeface="Symbol" pitchFamily="18" charset="2"/>
              </a:rPr>
              <a:t>xA</a:t>
            </a:r>
            <a:r>
              <a:rPr lang="tr-TR" sz="2800" dirty="0" smtClean="0">
                <a:latin typeface="Comic Sans MS" pitchFamily="66" charset="0"/>
                <a:sym typeface="Symbol" pitchFamily="18" charset="2"/>
              </a:rPr>
              <a:t> ve </a:t>
            </a:r>
            <a:r>
              <a:rPr lang="tr-TR" sz="2800" dirty="0" err="1" smtClean="0">
                <a:latin typeface="Comic Sans MS" pitchFamily="66" charset="0"/>
                <a:sym typeface="Symbol" pitchFamily="18" charset="2"/>
              </a:rPr>
              <a:t>yC</a:t>
            </a:r>
            <a:r>
              <a:rPr lang="tr-TR" sz="2800" dirty="0" smtClean="0">
                <a:latin typeface="Comic Sans MS" pitchFamily="66" charset="0"/>
                <a:sym typeface="Symbol" pitchFamily="18" charset="2"/>
              </a:rPr>
              <a:t>)}</a:t>
            </a:r>
          </a:p>
          <a:p>
            <a:pPr>
              <a:lnSpc>
                <a:spcPct val="90000"/>
              </a:lnSpc>
              <a:buFont typeface="Wingdings" pitchFamily="2" charset="2"/>
              <a:buNone/>
            </a:pPr>
            <a:r>
              <a:rPr lang="tr-TR" sz="2800" dirty="0" smtClean="0">
                <a:latin typeface="Comic Sans MS" pitchFamily="66" charset="0"/>
                <a:sym typeface="Symbol" pitchFamily="18" charset="2"/>
              </a:rPr>
              <a:t>AX(BC)={(</a:t>
            </a:r>
            <a:r>
              <a:rPr lang="tr-TR" sz="2800" dirty="0" err="1" smtClean="0">
                <a:latin typeface="Comic Sans MS" pitchFamily="66" charset="0"/>
                <a:sym typeface="Symbol" pitchFamily="18" charset="2"/>
              </a:rPr>
              <a:t>x,y</a:t>
            </a:r>
            <a:r>
              <a:rPr lang="tr-TR" sz="2800" dirty="0" smtClean="0">
                <a:latin typeface="Comic Sans MS" pitchFamily="66" charset="0"/>
                <a:sym typeface="Symbol" pitchFamily="18" charset="2"/>
              </a:rPr>
              <a:t>) </a:t>
            </a:r>
            <a:r>
              <a:rPr lang="tr-TR" sz="2800" dirty="0" smtClean="0">
                <a:latin typeface="Comic Sans MS" pitchFamily="66" charset="0"/>
                <a:sym typeface="Symbol" pitchFamily="18" charset="2"/>
              </a:rPr>
              <a:t>((</a:t>
            </a:r>
            <a:r>
              <a:rPr lang="tr-TR" sz="2800" dirty="0" err="1" smtClean="0">
                <a:latin typeface="Comic Sans MS" pitchFamily="66" charset="0"/>
                <a:sym typeface="Symbol" pitchFamily="18" charset="2"/>
              </a:rPr>
              <a:t>x,y</a:t>
            </a:r>
            <a:r>
              <a:rPr lang="tr-TR" sz="2800" dirty="0" smtClean="0">
                <a:latin typeface="Comic Sans MS" pitchFamily="66" charset="0"/>
                <a:sym typeface="Symbol" pitchFamily="18" charset="2"/>
              </a:rPr>
              <a:t>)</a:t>
            </a:r>
            <a:r>
              <a:rPr lang="tr-TR" sz="2800" dirty="0" smtClean="0">
                <a:latin typeface="Comic Sans MS" pitchFamily="66" charset="0"/>
                <a:sym typeface="Symbol" pitchFamily="18" charset="2"/>
              </a:rPr>
              <a:t>(A </a:t>
            </a:r>
            <a:r>
              <a:rPr lang="tr-TR" sz="2800" dirty="0" err="1" smtClean="0">
                <a:latin typeface="Comic Sans MS" pitchFamily="66" charset="0"/>
                <a:sym typeface="Symbol" pitchFamily="18" charset="2"/>
              </a:rPr>
              <a:t>xB</a:t>
            </a:r>
            <a:r>
              <a:rPr lang="tr-TR" sz="2800" dirty="0" smtClean="0">
                <a:latin typeface="Comic Sans MS" pitchFamily="66" charset="0"/>
                <a:sym typeface="Symbol" pitchFamily="18" charset="2"/>
              </a:rPr>
              <a:t>)) </a:t>
            </a:r>
            <a:r>
              <a:rPr lang="tr-TR" sz="2800" dirty="0" smtClean="0">
                <a:latin typeface="Comic Sans MS" pitchFamily="66" charset="0"/>
                <a:sym typeface="Symbol" pitchFamily="18" charset="2"/>
              </a:rPr>
              <a:t>ve </a:t>
            </a:r>
            <a:r>
              <a:rPr lang="tr-TR" sz="2800" dirty="0" smtClean="0">
                <a:latin typeface="Comic Sans MS" pitchFamily="66" charset="0"/>
                <a:sym typeface="Symbol" pitchFamily="18" charset="2"/>
              </a:rPr>
              <a:t>((</a:t>
            </a:r>
            <a:r>
              <a:rPr lang="tr-TR" sz="2800" dirty="0" err="1" smtClean="0">
                <a:latin typeface="Comic Sans MS" pitchFamily="66" charset="0"/>
                <a:sym typeface="Symbol" pitchFamily="18" charset="2"/>
              </a:rPr>
              <a:t>x,y</a:t>
            </a:r>
            <a:r>
              <a:rPr lang="tr-TR" sz="2800" dirty="0" smtClean="0">
                <a:latin typeface="Comic Sans MS" pitchFamily="66" charset="0"/>
                <a:sym typeface="Symbol" pitchFamily="18" charset="2"/>
              </a:rPr>
              <a:t>) </a:t>
            </a:r>
            <a:r>
              <a:rPr lang="tr-TR" sz="2800" dirty="0" smtClean="0">
                <a:latin typeface="Comic Sans MS" pitchFamily="66" charset="0"/>
                <a:sym typeface="Symbol" pitchFamily="18" charset="2"/>
              </a:rPr>
              <a:t>(</a:t>
            </a:r>
            <a:r>
              <a:rPr lang="tr-TR" sz="2800" dirty="0" err="1" smtClean="0">
                <a:latin typeface="Comic Sans MS" pitchFamily="66" charset="0"/>
                <a:sym typeface="Symbol" pitchFamily="18" charset="2"/>
              </a:rPr>
              <a:t>AxC</a:t>
            </a:r>
            <a:r>
              <a:rPr lang="tr-TR" sz="2800" dirty="0" smtClean="0">
                <a:latin typeface="Comic Sans MS" pitchFamily="66" charset="0"/>
                <a:sym typeface="Symbol" pitchFamily="18" charset="2"/>
              </a:rPr>
              <a:t>))}</a:t>
            </a:r>
            <a:endParaRPr lang="tr-TR" sz="2800" dirty="0" smtClean="0">
              <a:latin typeface="Comic Sans MS" pitchFamily="66" charset="0"/>
              <a:sym typeface="Symbol" pitchFamily="18" charset="2"/>
            </a:endParaRPr>
          </a:p>
          <a:p>
            <a:pPr>
              <a:lnSpc>
                <a:spcPct val="90000"/>
              </a:lnSpc>
              <a:buFont typeface="Wingdings" pitchFamily="2" charset="2"/>
              <a:buNone/>
            </a:pPr>
            <a:r>
              <a:rPr lang="tr-TR" sz="2800" dirty="0" smtClean="0">
                <a:latin typeface="Comic Sans MS" pitchFamily="66" charset="0"/>
                <a:sym typeface="Symbol" pitchFamily="18" charset="2"/>
              </a:rPr>
              <a:t>AX(BC)=(AXB)(AXC) elde edilir ve ispat tamamlanmış olur.</a:t>
            </a:r>
          </a:p>
          <a:p>
            <a:pPr>
              <a:lnSpc>
                <a:spcPct val="90000"/>
              </a:lnSpc>
              <a:buFont typeface="Wingdings" pitchFamily="2" charset="2"/>
              <a:buNone/>
            </a:pPr>
            <a:endParaRPr lang="tr-TR" sz="2400" dirty="0" smtClean="0">
              <a:latin typeface="Comic Sans MS" pitchFamily="66" charset="0"/>
            </a:endParaRPr>
          </a:p>
        </p:txBody>
      </p:sp>
      <p:sp>
        <p:nvSpPr>
          <p:cNvPr id="3072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072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4640294-C038-4C81-A8F7-AEC6D9CCD857}" type="slidenum">
              <a:rPr lang="tr-TR" sz="1400"/>
              <a:pPr algn="ctr" eaLnBrk="0" hangingPunct="0"/>
              <a:t>14</a:t>
            </a:fld>
            <a:r>
              <a:rPr lang="tr-TR" sz="1400"/>
              <a:t>.</a:t>
            </a:r>
          </a:p>
          <a:p>
            <a:pPr algn="ctr" eaLnBrk="0" hangingPunct="0"/>
            <a:r>
              <a:rPr lang="tr-TR" sz="1400"/>
              <a:t>Sayfa</a:t>
            </a:r>
          </a:p>
        </p:txBody>
      </p:sp>
      <p:sp>
        <p:nvSpPr>
          <p:cNvPr id="3072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checkerboard(across)">
                                      <p:cBhvr>
                                        <p:cTn id="7" dur="500"/>
                                        <p:tgtEl>
                                          <p:spTgt spid="33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checkerboard(across)">
                                      <p:cBhvr>
                                        <p:cTn id="12" dur="500"/>
                                        <p:tgtEl>
                                          <p:spTgt spid="33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Effect transition="in" filter="checkerboard(across)">
                                      <p:cBhvr>
                                        <p:cTn id="17" dur="500"/>
                                        <p:tgtEl>
                                          <p:spTgt spid="337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3795">
                                            <p:txEl>
                                              <p:pRg st="4" end="4"/>
                                            </p:txEl>
                                          </p:spTgt>
                                        </p:tgtEl>
                                        <p:attrNameLst>
                                          <p:attrName>style.visibility</p:attrName>
                                        </p:attrNameLst>
                                      </p:cBhvr>
                                      <p:to>
                                        <p:strVal val="visible"/>
                                      </p:to>
                                    </p:set>
                                    <p:animEffect transition="in" filter="checkerboard(across)">
                                      <p:cBhvr>
                                        <p:cTn id="22" dur="500"/>
                                        <p:tgtEl>
                                          <p:spTgt spid="337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animEffect transition="in" filter="checkerboard(across)">
                                      <p:cBhvr>
                                        <p:cTn id="27" dur="500"/>
                                        <p:tgtEl>
                                          <p:spTgt spid="337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3795">
                                            <p:txEl>
                                              <p:pRg st="6" end="6"/>
                                            </p:txEl>
                                          </p:spTgt>
                                        </p:tgtEl>
                                        <p:attrNameLst>
                                          <p:attrName>style.visibility</p:attrName>
                                        </p:attrNameLst>
                                      </p:cBhvr>
                                      <p:to>
                                        <p:strVal val="visible"/>
                                      </p:to>
                                    </p:set>
                                    <p:animEffect transition="in" filter="checkerboard(across)">
                                      <p:cBhvr>
                                        <p:cTn id="32"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tr-TR" smtClean="0">
                <a:latin typeface="Comic Sans MS" pitchFamily="66" charset="0"/>
              </a:rPr>
              <a:t>K</a:t>
            </a:r>
            <a:r>
              <a:rPr lang="tr-TR" smtClean="0"/>
              <a:t>Ü</a:t>
            </a:r>
            <a:r>
              <a:rPr lang="tr-TR" smtClean="0">
                <a:latin typeface="Comic Sans MS" pitchFamily="66" charset="0"/>
              </a:rPr>
              <a:t>MELER-Bağıntı</a:t>
            </a:r>
          </a:p>
        </p:txBody>
      </p:sp>
      <p:sp>
        <p:nvSpPr>
          <p:cNvPr id="31746" name="Rectangle 3"/>
          <p:cNvSpPr>
            <a:spLocks noChangeArrowheads="1"/>
          </p:cNvSpPr>
          <p:nvPr/>
        </p:nvSpPr>
        <p:spPr bwMode="auto">
          <a:xfrm>
            <a:off x="1619250" y="1135063"/>
            <a:ext cx="7524750" cy="5959475"/>
          </a:xfrm>
          <a:prstGeom prst="rect">
            <a:avLst/>
          </a:prstGeom>
          <a:noFill/>
          <a:ln w="9525">
            <a:noFill/>
            <a:miter lim="800000"/>
            <a:headEnd/>
            <a:tailEnd/>
          </a:ln>
        </p:spPr>
        <p:txBody>
          <a:bodyPr anchor="ctr">
            <a:spAutoFit/>
          </a:bodyPr>
          <a:lstStyle/>
          <a:p>
            <a:endParaRPr lang="tr-TR" sz="1600" b="1">
              <a:latin typeface="Comic Sans MS" pitchFamily="66" charset="0"/>
            </a:endParaRPr>
          </a:p>
          <a:p>
            <a:r>
              <a:rPr lang="en-US" sz="1600" b="1">
                <a:latin typeface="Comic Sans MS" pitchFamily="66" charset="0"/>
              </a:rPr>
              <a:t>BAĞINTI </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A ve B herhangi iki küme olsun. AxB ‘ nin her alt kümesine , A’ dan B’ ye bir bağıntı denir.</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AxA ‘ nın her alt kümesine A’ dan A’ ya bağıntı ya da A’ da bir bağıntı denir. </a:t>
            </a:r>
            <a:endParaRPr lang="tr-TR" sz="1600">
              <a:latin typeface="Comic Sans MS" pitchFamily="66" charset="0"/>
            </a:endParaRPr>
          </a:p>
          <a:p>
            <a:r>
              <a:rPr lang="en-US" sz="1600">
                <a:latin typeface="Comic Sans MS" pitchFamily="66" charset="0"/>
              </a:rPr>
              <a:t>s (A) = m , s (B) = n ise A’ dan B’ ye 2</a:t>
            </a:r>
            <a:r>
              <a:rPr lang="en-US" sz="1600" baseline="30000">
                <a:latin typeface="Comic Sans MS" pitchFamily="66" charset="0"/>
              </a:rPr>
              <a:t>m.n</a:t>
            </a:r>
            <a:r>
              <a:rPr lang="en-US" sz="1600">
                <a:latin typeface="Comic Sans MS" pitchFamily="66" charset="0"/>
              </a:rPr>
              <a:t> tane bağıntı tanımlanır. </a:t>
            </a:r>
            <a:endParaRPr lang="tr-TR" sz="1600">
              <a:latin typeface="Comic Sans MS" pitchFamily="66" charset="0"/>
            </a:endParaRPr>
          </a:p>
          <a:p>
            <a:endParaRPr lang="tr-TR" sz="1600" b="1">
              <a:latin typeface="Comic Sans MS" pitchFamily="66" charset="0"/>
            </a:endParaRPr>
          </a:p>
          <a:p>
            <a:r>
              <a:rPr lang="en-US" sz="1600" b="1">
                <a:latin typeface="Comic Sans MS" pitchFamily="66" charset="0"/>
              </a:rPr>
              <a:t>ÖRNEK : </a:t>
            </a:r>
            <a:r>
              <a:rPr lang="en-US" sz="1600">
                <a:latin typeface="Comic Sans MS" pitchFamily="66" charset="0"/>
              </a:rPr>
              <a:t>AxB = {(1,3), (1,a), (2 ,3), (2 ,a) } kartezyen çarpımının 4 tane elemanı vardır. </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Bu kümenin alt kümeleri sayısı 2</a:t>
            </a:r>
            <a:r>
              <a:rPr lang="en-US" sz="1600" baseline="30000">
                <a:latin typeface="Comic Sans MS" pitchFamily="66" charset="0"/>
              </a:rPr>
              <a:t>4</a:t>
            </a:r>
            <a:r>
              <a:rPr lang="en-US" sz="1600">
                <a:latin typeface="Comic Sans MS" pitchFamily="66" charset="0"/>
              </a:rPr>
              <a:t> = 16 ‘dır. </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O halde A ‘ dan B ‘ ye 16 tane bağıntı tanımlanabilir. </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Örneğin </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β1 = {(1,3), (1,a) } ve β2 = { (1,a), (2 ,3), (2 ,a) } alt kümeleri A dan B ye birer bağıntıdır. </a:t>
            </a:r>
            <a:endParaRPr lang="tr-TR" sz="1600">
              <a:latin typeface="Comic Sans MS" pitchFamily="66" charset="0"/>
            </a:endParaRPr>
          </a:p>
          <a:p>
            <a:r>
              <a:rPr lang="en-US" sz="1600" b="1">
                <a:latin typeface="Comic Sans MS" pitchFamily="66" charset="0"/>
              </a:rPr>
              <a:t> </a:t>
            </a:r>
            <a:endParaRPr lang="tr-TR" sz="1600">
              <a:latin typeface="Comic Sans MS" pitchFamily="66" charset="0"/>
            </a:endParaRPr>
          </a:p>
          <a:p>
            <a:endParaRPr lang="tr-TR" sz="1600">
              <a:latin typeface="Comic Sans MS" pitchFamily="66" charset="0"/>
            </a:endParaRPr>
          </a:p>
          <a:p>
            <a:r>
              <a:rPr lang="en-US" sz="1600">
                <a:latin typeface="Comic Sans MS" pitchFamily="66" charset="0"/>
              </a:rPr>
              <a:t> </a:t>
            </a:r>
            <a:endParaRPr lang="tr-TR" sz="1600">
              <a:latin typeface="Comic Sans MS" pitchFamily="66" charset="0"/>
            </a:endParaRPr>
          </a:p>
          <a:p>
            <a:r>
              <a:rPr lang="en-US" sz="1600">
                <a:latin typeface="Comic Sans MS" pitchFamily="66" charset="0"/>
              </a:rPr>
              <a:t> </a:t>
            </a:r>
          </a:p>
        </p:txBody>
      </p:sp>
      <p:pic>
        <p:nvPicPr>
          <p:cNvPr id="31747" name="Picture 4"/>
          <p:cNvPicPr>
            <a:picLocks noChangeAspect="1" noChangeArrowheads="1"/>
          </p:cNvPicPr>
          <p:nvPr/>
        </p:nvPicPr>
        <p:blipFill>
          <a:blip r:embed="rId2"/>
          <a:srcRect/>
          <a:stretch>
            <a:fillRect/>
          </a:stretch>
        </p:blipFill>
        <p:spPr bwMode="auto">
          <a:xfrm>
            <a:off x="1042988" y="549275"/>
            <a:ext cx="647700" cy="466725"/>
          </a:xfrm>
          <a:prstGeom prst="rect">
            <a:avLst/>
          </a:prstGeom>
          <a:solidFill>
            <a:schemeClr val="accent1"/>
          </a:solidFill>
          <a:ln w="9525">
            <a:noFill/>
            <a:miter lim="800000"/>
            <a:headEnd/>
            <a:tailEnd/>
          </a:ln>
        </p:spPr>
      </p:pic>
      <p:sp>
        <p:nvSpPr>
          <p:cNvPr id="3174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174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CB8E221-CD35-4C69-ADAF-23D940D6641F}" type="slidenum">
              <a:rPr lang="tr-TR" sz="1400"/>
              <a:pPr algn="ctr" eaLnBrk="0" hangingPunct="0"/>
              <a:t>15</a:t>
            </a:fld>
            <a:r>
              <a:rPr lang="tr-TR" sz="1400"/>
              <a:t>.</a:t>
            </a:r>
          </a:p>
          <a:p>
            <a:pPr algn="ctr" eaLnBrk="0" hangingPunct="0"/>
            <a:r>
              <a:rPr lang="tr-TR" sz="1400"/>
              <a:t>Sayfa</a:t>
            </a:r>
          </a:p>
        </p:txBody>
      </p:sp>
      <p:sp>
        <p:nvSpPr>
          <p:cNvPr id="3175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ChangeArrowheads="1"/>
          </p:cNvSpPr>
          <p:nvPr/>
        </p:nvSpPr>
        <p:spPr bwMode="auto">
          <a:xfrm>
            <a:off x="468313" y="188913"/>
            <a:ext cx="8229600" cy="647700"/>
          </a:xfrm>
          <a:prstGeom prst="rect">
            <a:avLst/>
          </a:prstGeom>
          <a:noFill/>
          <a:ln w="9525">
            <a:noFill/>
            <a:miter lim="800000"/>
            <a:headEnd/>
            <a:tailEnd/>
          </a:ln>
        </p:spPr>
        <p:txBody>
          <a:bodyPr anchor="ctr"/>
          <a:lstStyle/>
          <a:p>
            <a:pPr eaLnBrk="0" hangingPunct="0"/>
            <a:r>
              <a:rPr kumimoji="1" lang="tr-TR" sz="4000">
                <a:latin typeface="Comic Sans MS" pitchFamily="66" charset="0"/>
              </a:rPr>
              <a:t>K</a:t>
            </a:r>
            <a:r>
              <a:rPr kumimoji="1" lang="tr-TR" sz="4000">
                <a:latin typeface="Tahoma" pitchFamily="34" charset="0"/>
              </a:rPr>
              <a:t>ü</a:t>
            </a:r>
            <a:r>
              <a:rPr kumimoji="1" lang="tr-TR" sz="4000">
                <a:latin typeface="Comic Sans MS" pitchFamily="66" charset="0"/>
              </a:rPr>
              <a:t>meler-Bağıntı </a:t>
            </a:r>
          </a:p>
        </p:txBody>
      </p:sp>
      <p:sp>
        <p:nvSpPr>
          <p:cNvPr id="32770" name="Rectangle 4"/>
          <p:cNvSpPr>
            <a:spLocks noChangeArrowheads="1"/>
          </p:cNvSpPr>
          <p:nvPr/>
        </p:nvSpPr>
        <p:spPr bwMode="auto">
          <a:xfrm>
            <a:off x="1476375" y="1268413"/>
            <a:ext cx="7488238" cy="1739900"/>
          </a:xfrm>
          <a:prstGeom prst="rect">
            <a:avLst/>
          </a:prstGeom>
          <a:noFill/>
          <a:ln w="9525">
            <a:noFill/>
            <a:miter lim="800000"/>
            <a:headEnd/>
            <a:tailEnd/>
          </a:ln>
        </p:spPr>
        <p:txBody>
          <a:bodyPr anchor="ctr">
            <a:spAutoFit/>
          </a:bodyPr>
          <a:lstStyle/>
          <a:p>
            <a:pPr>
              <a:buFontTx/>
              <a:buChar char="•"/>
            </a:pPr>
            <a:r>
              <a:rPr lang="en-US" sz="1800">
                <a:latin typeface="Comic Sans MS" pitchFamily="66" charset="0"/>
              </a:rPr>
              <a:t>Doğal sayılar kümesinde β = {(x,y)| x + y = 2 } bağıntısının sıralı ikililerini </a:t>
            </a:r>
            <a:r>
              <a:rPr lang="tr-TR" sz="1800">
                <a:latin typeface="Comic Sans MS" pitchFamily="66" charset="0"/>
              </a:rPr>
              <a:t>y</a:t>
            </a:r>
            <a:r>
              <a:rPr lang="en-US" sz="1800">
                <a:latin typeface="Comic Sans MS" pitchFamily="66" charset="0"/>
              </a:rPr>
              <a:t>azalım.</a:t>
            </a:r>
            <a:endParaRPr lang="tr-TR" sz="1800">
              <a:latin typeface="Comic Sans MS" pitchFamily="66" charset="0"/>
            </a:endParaRPr>
          </a:p>
          <a:p>
            <a:r>
              <a:rPr lang="en-US" sz="1800" b="1">
                <a:latin typeface="Comic Sans MS" pitchFamily="66" charset="0"/>
              </a:rPr>
              <a:t> </a:t>
            </a:r>
            <a:endParaRPr lang="tr-TR" sz="1800">
              <a:latin typeface="Comic Sans MS" pitchFamily="66" charset="0"/>
            </a:endParaRPr>
          </a:p>
          <a:p>
            <a:r>
              <a:rPr lang="en-US" sz="1800">
                <a:latin typeface="Comic Sans MS" pitchFamily="66" charset="0"/>
              </a:rPr>
              <a:t>β = {(0,2), (1,1), (2,0) } olur</a:t>
            </a:r>
            <a:endParaRPr lang="tr-TR" sz="1800">
              <a:latin typeface="Comic Sans MS" pitchFamily="66" charset="0"/>
            </a:endParaRPr>
          </a:p>
          <a:p>
            <a:r>
              <a:rPr lang="en-US" sz="1800" b="1">
                <a:latin typeface="Comic Sans MS" pitchFamily="66" charset="0"/>
              </a:rPr>
              <a:t> </a:t>
            </a:r>
            <a:endParaRPr lang="tr-TR" sz="1800">
              <a:latin typeface="Comic Sans MS" pitchFamily="66" charset="0"/>
            </a:endParaRPr>
          </a:p>
          <a:p>
            <a:pPr eaLnBrk="0" hangingPunct="0"/>
            <a:r>
              <a:rPr lang="en-US" sz="1800">
                <a:latin typeface="Comic Sans MS" pitchFamily="66" charset="0"/>
              </a:rPr>
              <a:t> </a:t>
            </a:r>
          </a:p>
        </p:txBody>
      </p:sp>
      <p:sp>
        <p:nvSpPr>
          <p:cNvPr id="32771" name="Rectangle 5"/>
          <p:cNvSpPr>
            <a:spLocks noChangeArrowheads="1"/>
          </p:cNvSpPr>
          <p:nvPr/>
        </p:nvSpPr>
        <p:spPr bwMode="auto">
          <a:xfrm>
            <a:off x="1547813" y="3429000"/>
            <a:ext cx="7561262" cy="1465263"/>
          </a:xfrm>
          <a:prstGeom prst="rect">
            <a:avLst/>
          </a:prstGeom>
          <a:noFill/>
          <a:ln w="9525">
            <a:noFill/>
            <a:miter lim="800000"/>
            <a:headEnd/>
            <a:tailEnd/>
          </a:ln>
        </p:spPr>
        <p:txBody>
          <a:bodyPr anchor="ctr">
            <a:spAutoFit/>
          </a:bodyPr>
          <a:lstStyle/>
          <a:p>
            <a:pPr>
              <a:buFontTx/>
              <a:buChar char="•"/>
            </a:pPr>
            <a:r>
              <a:rPr lang="en-US" sz="1800">
                <a:latin typeface="Comic Sans MS" pitchFamily="66" charset="0"/>
              </a:rPr>
              <a:t>Doğal sayılar kümesinde β = {(x,y)| x &gt; y } bağıntısının sıralı ikililerini yazalım.</a:t>
            </a:r>
            <a:endParaRPr lang="tr-TR" sz="1800">
              <a:latin typeface="Comic Sans MS" pitchFamily="66" charset="0"/>
            </a:endParaRPr>
          </a:p>
          <a:p>
            <a:r>
              <a:rPr lang="en-US" sz="1800" b="1">
                <a:latin typeface="Comic Sans MS" pitchFamily="66" charset="0"/>
              </a:rPr>
              <a:t> </a:t>
            </a:r>
            <a:endParaRPr lang="tr-TR" sz="1800">
              <a:latin typeface="Comic Sans MS" pitchFamily="66" charset="0"/>
            </a:endParaRPr>
          </a:p>
          <a:p>
            <a:r>
              <a:rPr lang="en-US" sz="1800">
                <a:latin typeface="Comic Sans MS" pitchFamily="66" charset="0"/>
              </a:rPr>
              <a:t> </a:t>
            </a:r>
            <a:endParaRPr lang="tr-TR" sz="1800">
              <a:latin typeface="Comic Sans MS" pitchFamily="66" charset="0"/>
            </a:endParaRPr>
          </a:p>
          <a:p>
            <a:r>
              <a:rPr lang="en-US" sz="1800">
                <a:latin typeface="Comic Sans MS" pitchFamily="66" charset="0"/>
              </a:rPr>
              <a:t>β = {(1,0), (2,0), (3,0),..., (2,1), (3,1), (4,1),..., }  </a:t>
            </a:r>
          </a:p>
        </p:txBody>
      </p:sp>
      <p:sp>
        <p:nvSpPr>
          <p:cNvPr id="3277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sp>
        <p:nvSpPr>
          <p:cNvPr id="32773" name="Rectangle 7"/>
          <p:cNvSpPr>
            <a:spLocks noChangeArrowheads="1"/>
          </p:cNvSpPr>
          <p:nvPr/>
        </p:nvSpPr>
        <p:spPr bwMode="auto">
          <a:xfrm>
            <a:off x="0" y="1828800"/>
            <a:ext cx="233363" cy="290513"/>
          </a:xfrm>
          <a:prstGeom prst="rect">
            <a:avLst/>
          </a:prstGeom>
          <a:noFill/>
          <a:ln w="9525">
            <a:noFill/>
            <a:miter lim="800000"/>
            <a:headEnd/>
            <a:tailEnd/>
          </a:ln>
        </p:spPr>
        <p:txBody>
          <a:bodyPr wrap="none" anchor="ctr">
            <a:spAutoFit/>
          </a:bodyPr>
          <a:lstStyle/>
          <a:p>
            <a:r>
              <a:rPr lang="en-US" sz="1300">
                <a:solidFill>
                  <a:srgbClr val="808000"/>
                </a:solidFill>
                <a:latin typeface="Comic Sans MS" pitchFamily="66" charset="0"/>
                <a:ea typeface="Arial Unicode MS" pitchFamily="34" charset="-128"/>
                <a:cs typeface="Arial Unicode MS" pitchFamily="34" charset="-128"/>
              </a:rPr>
              <a:t> </a:t>
            </a:r>
            <a:endParaRPr lang="en-US" sz="1800">
              <a:latin typeface="Arial" charset="0"/>
            </a:endParaRPr>
          </a:p>
        </p:txBody>
      </p:sp>
      <p:sp>
        <p:nvSpPr>
          <p:cNvPr id="32774"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277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A1AE2A3-1CC2-40E7-8CB3-489A443176AB}" type="slidenum">
              <a:rPr lang="tr-TR" sz="1400"/>
              <a:pPr algn="ctr" eaLnBrk="0" hangingPunct="0"/>
              <a:t>16</a:t>
            </a:fld>
            <a:r>
              <a:rPr lang="tr-TR" sz="1400"/>
              <a:t>.</a:t>
            </a:r>
          </a:p>
          <a:p>
            <a:pPr algn="ctr" eaLnBrk="0" hangingPunct="0"/>
            <a:r>
              <a:rPr lang="tr-TR" sz="1400"/>
              <a:t>Sayfa</a:t>
            </a:r>
          </a:p>
        </p:txBody>
      </p:sp>
      <p:sp>
        <p:nvSpPr>
          <p:cNvPr id="32776"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tr-TR" smtClean="0">
                <a:latin typeface="Comic Sans MS" pitchFamily="66" charset="0"/>
              </a:rPr>
              <a:t>K</a:t>
            </a:r>
            <a:r>
              <a:rPr lang="tr-TR" smtClean="0"/>
              <a:t>ü</a:t>
            </a:r>
            <a:r>
              <a:rPr lang="tr-TR" smtClean="0">
                <a:latin typeface="Comic Sans MS" pitchFamily="66" charset="0"/>
              </a:rPr>
              <a:t>meler-Bağıntı</a:t>
            </a:r>
            <a:r>
              <a:rPr lang="tr-TR" smtClean="0"/>
              <a:t> </a:t>
            </a:r>
          </a:p>
        </p:txBody>
      </p:sp>
      <p:sp>
        <p:nvSpPr>
          <p:cNvPr id="33794" name="Rectangle 3"/>
          <p:cNvSpPr>
            <a:spLocks noChangeArrowheads="1"/>
          </p:cNvSpPr>
          <p:nvPr/>
        </p:nvSpPr>
        <p:spPr bwMode="auto">
          <a:xfrm>
            <a:off x="1620838" y="1323975"/>
            <a:ext cx="7343775" cy="3113088"/>
          </a:xfrm>
          <a:prstGeom prst="rect">
            <a:avLst/>
          </a:prstGeom>
          <a:noFill/>
          <a:ln w="9525">
            <a:noFill/>
            <a:miter lim="800000"/>
            <a:headEnd/>
            <a:tailEnd/>
          </a:ln>
        </p:spPr>
        <p:txBody>
          <a:bodyPr anchor="ctr">
            <a:spAutoFit/>
          </a:bodyPr>
          <a:lstStyle/>
          <a:p>
            <a:r>
              <a:rPr lang="tr-TR" sz="1800" b="1">
                <a:latin typeface="Comic Sans MS" pitchFamily="66" charset="0"/>
              </a:rPr>
              <a:t>Teorem</a:t>
            </a:r>
          </a:p>
          <a:p>
            <a:endParaRPr lang="tr-TR" sz="1800">
              <a:latin typeface="Comic Sans MS" pitchFamily="66" charset="0"/>
            </a:endParaRPr>
          </a:p>
          <a:p>
            <a:r>
              <a:rPr lang="tr-TR" sz="1800" b="1">
                <a:latin typeface="Comic Sans MS" pitchFamily="66" charset="0"/>
              </a:rPr>
              <a:t>Bir </a:t>
            </a:r>
            <a:r>
              <a:rPr lang="tr-TR" sz="1800" b="1">
                <a:latin typeface="Comic Sans MS" pitchFamily="66" charset="0"/>
                <a:sym typeface="Symbol" pitchFamily="18" charset="2"/>
              </a:rPr>
              <a:t></a:t>
            </a:r>
            <a:r>
              <a:rPr lang="tr-TR" sz="1800" b="1">
                <a:latin typeface="Comic Sans MS" pitchFamily="66" charset="0"/>
              </a:rPr>
              <a:t> bağıntısı aşağıdaki  özellikleri sağlar ise bir denklik bağıntısıdır.</a:t>
            </a:r>
          </a:p>
          <a:p>
            <a:endParaRPr lang="tr-TR" sz="1800">
              <a:latin typeface="Comic Sans MS" pitchFamily="66" charset="0"/>
            </a:endParaRPr>
          </a:p>
          <a:p>
            <a:r>
              <a:rPr lang="tr-TR" sz="1800" b="1">
                <a:latin typeface="Comic Sans MS" pitchFamily="66" charset="0"/>
              </a:rPr>
              <a:t>(1) Eğer her X elemanı için  X </a:t>
            </a:r>
            <a:r>
              <a:rPr lang="tr-TR" sz="1800" b="1">
                <a:latin typeface="Arial" charset="0"/>
                <a:sym typeface="Symbol" pitchFamily="18" charset="2"/>
              </a:rPr>
              <a:t></a:t>
            </a:r>
            <a:r>
              <a:rPr lang="tr-TR" sz="1800" b="1">
                <a:latin typeface="Comic Sans MS" pitchFamily="66" charset="0"/>
              </a:rPr>
              <a:t> X doğru ise, </a:t>
            </a:r>
            <a:r>
              <a:rPr lang="tr-TR" sz="1800" b="1">
                <a:latin typeface="Arial" charset="0"/>
                <a:sym typeface="Symbol" pitchFamily="18" charset="2"/>
              </a:rPr>
              <a:t></a:t>
            </a:r>
            <a:r>
              <a:rPr lang="tr-TR" sz="1800" b="1">
                <a:latin typeface="Comic Sans MS" pitchFamily="66" charset="0"/>
              </a:rPr>
              <a:t> refleksif olarak anılır.</a:t>
            </a:r>
            <a:endParaRPr lang="tr-TR" sz="1800">
              <a:latin typeface="Comic Sans MS" pitchFamily="66" charset="0"/>
            </a:endParaRPr>
          </a:p>
          <a:p>
            <a:r>
              <a:rPr lang="tr-TR" sz="1800" b="1">
                <a:latin typeface="Comic Sans MS" pitchFamily="66" charset="0"/>
              </a:rPr>
              <a:t>(2) Eğer X </a:t>
            </a:r>
            <a:r>
              <a:rPr lang="tr-TR" sz="1800" b="1">
                <a:latin typeface="Arial" charset="0"/>
                <a:sym typeface="Symbol" pitchFamily="18" charset="2"/>
              </a:rPr>
              <a:t></a:t>
            </a:r>
            <a:r>
              <a:rPr lang="tr-TR" sz="1800">
                <a:latin typeface="Arial" charset="0"/>
              </a:rPr>
              <a:t> </a:t>
            </a:r>
            <a:r>
              <a:rPr lang="tr-TR" sz="1800" b="1">
                <a:latin typeface="Comic Sans MS" pitchFamily="66" charset="0"/>
              </a:rPr>
              <a:t>Y doğru olduğunda Y </a:t>
            </a:r>
            <a:r>
              <a:rPr lang="tr-TR" sz="1800" b="1">
                <a:latin typeface="Arial" charset="0"/>
                <a:sym typeface="Symbol" pitchFamily="18" charset="2"/>
              </a:rPr>
              <a:t></a:t>
            </a:r>
            <a:r>
              <a:rPr lang="tr-TR" sz="1800">
                <a:latin typeface="Arial" charset="0"/>
              </a:rPr>
              <a:t> </a:t>
            </a:r>
            <a:r>
              <a:rPr lang="tr-TR" sz="1800" b="1">
                <a:latin typeface="Comic Sans MS" pitchFamily="66" charset="0"/>
              </a:rPr>
              <a:t>X de doğru oluyorsa , </a:t>
            </a:r>
            <a:r>
              <a:rPr lang="tr-TR" sz="1800" b="1">
                <a:latin typeface="Arial" charset="0"/>
                <a:sym typeface="Symbol" pitchFamily="18" charset="2"/>
              </a:rPr>
              <a:t></a:t>
            </a:r>
            <a:r>
              <a:rPr lang="tr-TR" sz="1800" b="1">
                <a:latin typeface="Comic Sans MS" pitchFamily="66" charset="0"/>
              </a:rPr>
              <a:t> Simetriktir  denir.</a:t>
            </a:r>
            <a:endParaRPr lang="tr-TR" sz="1800">
              <a:latin typeface="Comic Sans MS" pitchFamily="66" charset="0"/>
            </a:endParaRPr>
          </a:p>
          <a:p>
            <a:r>
              <a:rPr lang="tr-TR" sz="1800" b="1">
                <a:latin typeface="Comic Sans MS" pitchFamily="66" charset="0"/>
              </a:rPr>
              <a:t>(3) X </a:t>
            </a:r>
            <a:r>
              <a:rPr lang="tr-TR" sz="1800" b="1">
                <a:latin typeface="Arial" charset="0"/>
                <a:sym typeface="Symbol" pitchFamily="18" charset="2"/>
              </a:rPr>
              <a:t></a:t>
            </a:r>
            <a:r>
              <a:rPr lang="tr-TR" sz="1800" b="1">
                <a:latin typeface="Comic Sans MS" pitchFamily="66" charset="0"/>
              </a:rPr>
              <a:t> Y doğru , Y </a:t>
            </a:r>
            <a:r>
              <a:rPr lang="tr-TR" sz="1800" b="1">
                <a:latin typeface="Arial" charset="0"/>
                <a:sym typeface="Symbol" pitchFamily="18" charset="2"/>
              </a:rPr>
              <a:t></a:t>
            </a:r>
            <a:r>
              <a:rPr lang="tr-TR" sz="1800" b="1">
                <a:latin typeface="Comic Sans MS" pitchFamily="66" charset="0"/>
              </a:rPr>
              <a:t> Z doğru ise X </a:t>
            </a:r>
            <a:r>
              <a:rPr lang="tr-TR" sz="1800" b="1">
                <a:latin typeface="Arial" charset="0"/>
                <a:sym typeface="Symbol" pitchFamily="18" charset="2"/>
              </a:rPr>
              <a:t></a:t>
            </a:r>
            <a:r>
              <a:rPr lang="tr-TR" sz="1800" b="1">
                <a:latin typeface="Comic Sans MS" pitchFamily="66" charset="0"/>
              </a:rPr>
              <a:t> Z doğru oluyorsa , </a:t>
            </a:r>
            <a:r>
              <a:rPr lang="tr-TR" sz="1800" b="1">
                <a:latin typeface="Arial" charset="0"/>
                <a:sym typeface="Symbol" pitchFamily="18" charset="2"/>
              </a:rPr>
              <a:t></a:t>
            </a:r>
            <a:r>
              <a:rPr lang="tr-TR" sz="1800" b="1">
                <a:latin typeface="Comic Sans MS" pitchFamily="66" charset="0"/>
              </a:rPr>
              <a:t> Transitiftir denir.</a:t>
            </a:r>
          </a:p>
        </p:txBody>
      </p:sp>
      <p:sp>
        <p:nvSpPr>
          <p:cNvPr id="33795" name="Rectangle 4"/>
          <p:cNvSpPr>
            <a:spLocks noChangeArrowheads="1"/>
          </p:cNvSpPr>
          <p:nvPr/>
        </p:nvSpPr>
        <p:spPr bwMode="auto">
          <a:xfrm>
            <a:off x="1619250" y="4695825"/>
            <a:ext cx="7524750" cy="1803400"/>
          </a:xfrm>
          <a:prstGeom prst="rect">
            <a:avLst/>
          </a:prstGeom>
          <a:noFill/>
          <a:ln w="9525">
            <a:noFill/>
            <a:miter lim="800000"/>
            <a:headEnd/>
            <a:tailEnd/>
          </a:ln>
        </p:spPr>
        <p:txBody>
          <a:bodyPr anchor="ctr">
            <a:spAutoFit/>
          </a:bodyPr>
          <a:lstStyle/>
          <a:p>
            <a:r>
              <a:rPr lang="tr-TR" sz="1600">
                <a:latin typeface="Comic Sans MS" pitchFamily="66" charset="0"/>
              </a:rPr>
              <a:t>ß={(x,y):4|y-x} bağıntısı bir denklik bağıntısıdır.</a:t>
            </a:r>
          </a:p>
          <a:p>
            <a:endParaRPr lang="tr-TR" sz="1600">
              <a:latin typeface="Comic Sans MS" pitchFamily="66" charset="0"/>
            </a:endParaRPr>
          </a:p>
          <a:p>
            <a:r>
              <a:rPr lang="tr-TR" sz="1600">
                <a:latin typeface="Comic Sans MS" pitchFamily="66" charset="0"/>
              </a:rPr>
              <a:t> “İkinci bileşenle birincinin farkı 4’e tam bölünebilir” anlamına gelen bu bağıntı yukarıdaki özellikleri sağlar </a:t>
            </a:r>
          </a:p>
          <a:p>
            <a:r>
              <a:rPr lang="tr-TR" sz="1600">
                <a:latin typeface="Comic Sans MS" pitchFamily="66" charset="0"/>
              </a:rPr>
              <a:t>her x tam sayısı için x-x=0’dır ve sıfır, 4’e bölünebilir;</a:t>
            </a:r>
          </a:p>
          <a:p>
            <a:r>
              <a:rPr lang="tr-TR" sz="1600">
                <a:latin typeface="Comic Sans MS" pitchFamily="66" charset="0"/>
              </a:rPr>
              <a:t> y-x 4’e bölünebilirse x-y de bölünebilir; </a:t>
            </a:r>
          </a:p>
          <a:p>
            <a:r>
              <a:rPr lang="tr-TR" sz="1600">
                <a:latin typeface="Comic Sans MS" pitchFamily="66" charset="0"/>
              </a:rPr>
              <a:t>son olarak y-x ve z-y 4’e bölünebilirse z-x’in de 4’e bölünebileceği açıktır </a:t>
            </a:r>
          </a:p>
        </p:txBody>
      </p:sp>
      <p:sp>
        <p:nvSpPr>
          <p:cNvPr id="33796"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379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8AB1FBC8-B7DA-4BDB-A421-1C430B3039D5}" type="slidenum">
              <a:rPr lang="tr-TR" sz="1400"/>
              <a:pPr algn="ctr" eaLnBrk="0" hangingPunct="0"/>
              <a:t>17</a:t>
            </a:fld>
            <a:r>
              <a:rPr lang="tr-TR" sz="1400"/>
              <a:t>.</a:t>
            </a:r>
          </a:p>
          <a:p>
            <a:pPr algn="ctr" eaLnBrk="0" hangingPunct="0"/>
            <a:r>
              <a:rPr lang="tr-TR" sz="1400"/>
              <a:t>Sayfa</a:t>
            </a:r>
          </a:p>
        </p:txBody>
      </p:sp>
      <p:sp>
        <p:nvSpPr>
          <p:cNvPr id="33798"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tr-TR" smtClean="0">
                <a:latin typeface="Comic Sans MS" pitchFamily="66" charset="0"/>
              </a:rPr>
              <a:t>K</a:t>
            </a:r>
            <a:r>
              <a:rPr lang="tr-TR" smtClean="0"/>
              <a:t>Ü</a:t>
            </a:r>
            <a:r>
              <a:rPr lang="tr-TR" smtClean="0">
                <a:latin typeface="Comic Sans MS" pitchFamily="66" charset="0"/>
              </a:rPr>
              <a:t>MELER-Fonksiyon</a:t>
            </a:r>
          </a:p>
        </p:txBody>
      </p:sp>
      <p:sp>
        <p:nvSpPr>
          <p:cNvPr id="34818" name="Rectangle 3"/>
          <p:cNvSpPr>
            <a:spLocks noChangeArrowheads="1"/>
          </p:cNvSpPr>
          <p:nvPr/>
        </p:nvSpPr>
        <p:spPr bwMode="auto">
          <a:xfrm>
            <a:off x="0" y="2370138"/>
            <a:ext cx="9144000" cy="0"/>
          </a:xfrm>
          <a:prstGeom prst="rect">
            <a:avLst/>
          </a:prstGeom>
          <a:noFill/>
          <a:ln w="9525">
            <a:noFill/>
            <a:miter lim="800000"/>
            <a:headEnd/>
            <a:tailEnd/>
          </a:ln>
        </p:spPr>
        <p:txBody>
          <a:bodyPr wrap="none" anchor="ctr">
            <a:spAutoFit/>
          </a:bodyPr>
          <a:lstStyle/>
          <a:p>
            <a:endParaRPr lang="tr-TR"/>
          </a:p>
        </p:txBody>
      </p:sp>
      <p:sp>
        <p:nvSpPr>
          <p:cNvPr id="34819" name="Rectangle 4"/>
          <p:cNvSpPr>
            <a:spLocks noChangeArrowheads="1"/>
          </p:cNvSpPr>
          <p:nvPr/>
        </p:nvSpPr>
        <p:spPr bwMode="auto">
          <a:xfrm>
            <a:off x="0" y="4198938"/>
            <a:ext cx="233363" cy="290512"/>
          </a:xfrm>
          <a:prstGeom prst="rect">
            <a:avLst/>
          </a:prstGeom>
          <a:noFill/>
          <a:ln w="9525">
            <a:noFill/>
            <a:miter lim="800000"/>
            <a:headEnd/>
            <a:tailEnd/>
          </a:ln>
        </p:spPr>
        <p:txBody>
          <a:bodyPr wrap="none" anchor="ctr">
            <a:spAutoFit/>
          </a:bodyPr>
          <a:lstStyle/>
          <a:p>
            <a:r>
              <a:rPr lang="en-US" sz="1300">
                <a:solidFill>
                  <a:srgbClr val="808000"/>
                </a:solidFill>
                <a:latin typeface="Comic Sans MS" pitchFamily="66" charset="0"/>
                <a:ea typeface="Arial Unicode MS" pitchFamily="34" charset="-128"/>
                <a:cs typeface="Arial Unicode MS" pitchFamily="34" charset="-128"/>
              </a:rPr>
              <a:t> </a:t>
            </a:r>
            <a:endParaRPr lang="en-US" sz="1800">
              <a:latin typeface="Arial" charset="0"/>
            </a:endParaRPr>
          </a:p>
        </p:txBody>
      </p:sp>
      <p:sp>
        <p:nvSpPr>
          <p:cNvPr id="34820" name="Rectangle 5"/>
          <p:cNvSpPr>
            <a:spLocks noChangeArrowheads="1"/>
          </p:cNvSpPr>
          <p:nvPr/>
        </p:nvSpPr>
        <p:spPr bwMode="auto">
          <a:xfrm>
            <a:off x="1692275" y="1557338"/>
            <a:ext cx="7200900" cy="1465262"/>
          </a:xfrm>
          <a:prstGeom prst="rect">
            <a:avLst/>
          </a:prstGeom>
          <a:noFill/>
          <a:ln w="9525">
            <a:noFill/>
            <a:miter lim="800000"/>
            <a:headEnd/>
            <a:tailEnd/>
          </a:ln>
        </p:spPr>
        <p:txBody>
          <a:bodyPr anchor="ctr">
            <a:spAutoFit/>
          </a:bodyPr>
          <a:lstStyle/>
          <a:p>
            <a:pPr algn="just"/>
            <a:r>
              <a:rPr lang="tr-TR" sz="1800">
                <a:latin typeface="Comic Sans MS" pitchFamily="66" charset="0"/>
              </a:rPr>
              <a:t>A kümesinin her bir elemanını Y kümesinin sadece bir elemanına eşleyen bağıntıya fonksiyon denir. A kümesi tanım (domain), B kümesi de değer (codomain) olarak adlandırılır ve aşağıdaki gibi gösterilir.</a:t>
            </a:r>
          </a:p>
          <a:p>
            <a:pPr algn="just"/>
            <a:r>
              <a:rPr lang="tr-TR" sz="1800">
                <a:latin typeface="Comic Sans MS" pitchFamily="66" charset="0"/>
              </a:rPr>
              <a:t>		</a:t>
            </a:r>
            <a:r>
              <a:rPr lang="tr-TR" sz="1800">
                <a:latin typeface="Comic Sans MS" pitchFamily="66" charset="0"/>
                <a:sym typeface="Symbol" pitchFamily="18" charset="2"/>
              </a:rPr>
              <a:t></a:t>
            </a:r>
            <a:r>
              <a:rPr lang="tr-TR" sz="1800">
                <a:latin typeface="Comic Sans MS" pitchFamily="66" charset="0"/>
              </a:rPr>
              <a:t>:A</a:t>
            </a:r>
            <a:r>
              <a:rPr lang="tr-TR" sz="1800">
                <a:latin typeface="Comic Sans MS" pitchFamily="66" charset="0"/>
                <a:sym typeface="Symbol" pitchFamily="18" charset="2"/>
              </a:rPr>
              <a:t></a:t>
            </a:r>
            <a:r>
              <a:rPr lang="tr-TR" sz="1800">
                <a:latin typeface="Comic Sans MS" pitchFamily="66" charset="0"/>
              </a:rPr>
              <a:t>B</a:t>
            </a:r>
          </a:p>
        </p:txBody>
      </p:sp>
      <p:sp>
        <p:nvSpPr>
          <p:cNvPr id="34821" name="Rectangle 6"/>
          <p:cNvSpPr>
            <a:spLocks noChangeArrowheads="1"/>
          </p:cNvSpPr>
          <p:nvPr/>
        </p:nvSpPr>
        <p:spPr bwMode="auto">
          <a:xfrm>
            <a:off x="1619250" y="3141663"/>
            <a:ext cx="7524750" cy="1739900"/>
          </a:xfrm>
          <a:prstGeom prst="rect">
            <a:avLst/>
          </a:prstGeom>
          <a:noFill/>
          <a:ln w="9525">
            <a:noFill/>
            <a:miter lim="800000"/>
            <a:headEnd/>
            <a:tailEnd/>
          </a:ln>
        </p:spPr>
        <p:txBody>
          <a:bodyPr anchor="ctr">
            <a:spAutoFit/>
          </a:bodyPr>
          <a:lstStyle/>
          <a:p>
            <a:pPr algn="just"/>
            <a:r>
              <a:rPr lang="tr-TR" sz="1800">
                <a:latin typeface="Comic Sans MS" pitchFamily="66" charset="0"/>
              </a:rPr>
              <a:t>Bir </a:t>
            </a:r>
            <a:r>
              <a:rPr lang="tr-TR" sz="1800">
                <a:latin typeface="Comic Sans MS" pitchFamily="66" charset="0"/>
                <a:sym typeface="Symbol" pitchFamily="18" charset="2"/>
              </a:rPr>
              <a:t></a:t>
            </a:r>
            <a:r>
              <a:rPr lang="tr-TR" sz="1800">
                <a:latin typeface="Comic Sans MS" pitchFamily="66" charset="0"/>
              </a:rPr>
              <a:t> fonksiyonunun tanım kümesinin herhangi iki farklı</a:t>
            </a:r>
            <a:r>
              <a:rPr lang="tr-TR" sz="1800">
                <a:latin typeface="Comic Sans MS" pitchFamily="66" charset="0"/>
                <a:sym typeface="Symbol" pitchFamily="18" charset="2"/>
              </a:rPr>
              <a:t>  elemanı değer kümesinin aynı elemanına gitmiyorsa bu fonksiyona bire-bir fonksiyon denir. Bire-bir fonksiyonda tanım kümesinin farklı iki elemanının görüntüleri de farklıdır. Bu nedenle </a:t>
            </a:r>
            <a:r>
              <a:rPr lang="tr-TR" sz="1800">
                <a:latin typeface="Comic Sans MS" pitchFamily="66" charset="0"/>
              </a:rPr>
              <a:t> : X</a:t>
            </a:r>
            <a:r>
              <a:rPr lang="tr-TR" sz="1800">
                <a:latin typeface="Comic Sans MS" pitchFamily="66" charset="0"/>
                <a:sym typeface="Symbol" pitchFamily="18" charset="2"/>
              </a:rPr>
              <a:t></a:t>
            </a:r>
            <a:r>
              <a:rPr lang="tr-TR" sz="1800">
                <a:latin typeface="Comic Sans MS" pitchFamily="66" charset="0"/>
              </a:rPr>
              <a:t> Y fonksiyonunun bire-bir olduğunu belirlemek için </a:t>
            </a:r>
            <a:r>
              <a:rPr lang="tr-TR" sz="1800">
                <a:latin typeface="Comic Sans MS" pitchFamily="66" charset="0"/>
                <a:sym typeface="Symbol" pitchFamily="18" charset="2"/>
              </a:rPr>
              <a:t></a:t>
            </a:r>
            <a:r>
              <a:rPr lang="tr-TR" sz="1800">
                <a:latin typeface="Comic Sans MS" pitchFamily="66" charset="0"/>
              </a:rPr>
              <a:t>(x</a:t>
            </a:r>
            <a:r>
              <a:rPr lang="tr-TR" sz="1800">
                <a:latin typeface="Comic Sans MS" pitchFamily="66" charset="0"/>
                <a:sym typeface="Symbol" pitchFamily="18" charset="2"/>
              </a:rPr>
              <a:t>1)=</a:t>
            </a:r>
            <a:r>
              <a:rPr lang="tr-TR" sz="1800">
                <a:latin typeface="Comic Sans MS" pitchFamily="66" charset="0"/>
              </a:rPr>
              <a:t>(x</a:t>
            </a:r>
            <a:r>
              <a:rPr lang="tr-TR" sz="1800">
                <a:latin typeface="Comic Sans MS" pitchFamily="66" charset="0"/>
                <a:sym typeface="Symbol" pitchFamily="18" charset="2"/>
              </a:rPr>
              <a:t>2) iken x1=x2 olduğunu göstermek yeterlidir. </a:t>
            </a:r>
          </a:p>
        </p:txBody>
      </p:sp>
      <p:sp>
        <p:nvSpPr>
          <p:cNvPr id="34822" name="Rectangle 7"/>
          <p:cNvSpPr>
            <a:spLocks noChangeArrowheads="1"/>
          </p:cNvSpPr>
          <p:nvPr/>
        </p:nvSpPr>
        <p:spPr bwMode="auto">
          <a:xfrm>
            <a:off x="1692275" y="4941888"/>
            <a:ext cx="7451725" cy="1739900"/>
          </a:xfrm>
          <a:prstGeom prst="rect">
            <a:avLst/>
          </a:prstGeom>
          <a:noFill/>
          <a:ln w="9525">
            <a:noFill/>
            <a:miter lim="800000"/>
            <a:headEnd/>
            <a:tailEnd/>
          </a:ln>
        </p:spPr>
        <p:txBody>
          <a:bodyPr anchor="ctr">
            <a:spAutoFit/>
          </a:bodyPr>
          <a:lstStyle/>
          <a:p>
            <a:pPr algn="just"/>
            <a:r>
              <a:rPr lang="tr-TR" sz="1800">
                <a:latin typeface="Comic Sans MS" pitchFamily="66" charset="0"/>
                <a:sym typeface="Symbol" pitchFamily="18" charset="2"/>
              </a:rPr>
              <a:t></a:t>
            </a:r>
            <a:r>
              <a:rPr lang="tr-TR" sz="1800">
                <a:latin typeface="Comic Sans MS" pitchFamily="66" charset="0"/>
              </a:rPr>
              <a:t> : X</a:t>
            </a:r>
            <a:r>
              <a:rPr lang="tr-TR" sz="1800">
                <a:latin typeface="Comic Sans MS" pitchFamily="66" charset="0"/>
                <a:sym typeface="Symbol" pitchFamily="18" charset="2"/>
              </a:rPr>
              <a:t></a:t>
            </a:r>
            <a:r>
              <a:rPr lang="tr-TR" sz="1800">
                <a:latin typeface="Comic Sans MS" pitchFamily="66" charset="0"/>
              </a:rPr>
              <a:t> Y fonksiyonunun Y kümesi üzerindeki eşleme elemanlarının kümesine bu fonksiyonun görüntüsü (range) denir. Bir fonksiyonun görüntüsü değer kümesine eşit ise o fonksiyona örten fonksiyon adı verilir. Bir fonksiyonun örten olduğunu göstermek için, </a:t>
            </a:r>
            <a:r>
              <a:rPr lang="tr-TR" sz="1800">
                <a:latin typeface="Comic Sans MS" pitchFamily="66" charset="0"/>
                <a:sym typeface="Symbol" pitchFamily="18" charset="2"/>
              </a:rPr>
              <a:t></a:t>
            </a:r>
            <a:r>
              <a:rPr lang="tr-TR" sz="1800">
                <a:latin typeface="Comic Sans MS" pitchFamily="66" charset="0"/>
              </a:rPr>
              <a:t>y</a:t>
            </a:r>
            <a:r>
              <a:rPr lang="tr-TR" sz="1800">
                <a:latin typeface="Comic Sans MS" pitchFamily="66" charset="0"/>
                <a:sym typeface="Symbol" pitchFamily="18" charset="2"/>
              </a:rPr>
              <a:t></a:t>
            </a:r>
            <a:r>
              <a:rPr lang="tr-TR" sz="1800">
                <a:latin typeface="Comic Sans MS" pitchFamily="66" charset="0"/>
              </a:rPr>
              <a:t>Y için y=</a:t>
            </a:r>
            <a:r>
              <a:rPr lang="tr-TR" sz="1800">
                <a:latin typeface="Comic Sans MS" pitchFamily="66" charset="0"/>
                <a:sym typeface="Symbol" pitchFamily="18" charset="2"/>
              </a:rPr>
              <a:t></a:t>
            </a:r>
            <a:r>
              <a:rPr lang="tr-TR" sz="1800">
                <a:latin typeface="Comic Sans MS" pitchFamily="66" charset="0"/>
              </a:rPr>
              <a:t>(x) eşitliğini sağlayan en az bir x</a:t>
            </a:r>
            <a:r>
              <a:rPr lang="tr-TR" sz="1800">
                <a:latin typeface="Comic Sans MS" pitchFamily="66" charset="0"/>
                <a:sym typeface="Symbol" pitchFamily="18" charset="2"/>
              </a:rPr>
              <a:t></a:t>
            </a:r>
            <a:r>
              <a:rPr lang="tr-TR" sz="1800">
                <a:latin typeface="Comic Sans MS" pitchFamily="66" charset="0"/>
              </a:rPr>
              <a:t>X varlığını ispat etmek yeterlidir.</a:t>
            </a:r>
            <a:r>
              <a:rPr lang="tr-TR" sz="1800">
                <a:latin typeface="Comic Sans MS" pitchFamily="66" charset="0"/>
                <a:sym typeface="Symbol" pitchFamily="18" charset="2"/>
              </a:rPr>
              <a:t> </a:t>
            </a:r>
          </a:p>
        </p:txBody>
      </p:sp>
      <p:sp>
        <p:nvSpPr>
          <p:cNvPr id="3482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482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99BC498-9C24-4B61-ACE1-7CAD4DE6B380}" type="slidenum">
              <a:rPr lang="tr-TR" sz="1400"/>
              <a:pPr algn="ctr" eaLnBrk="0" hangingPunct="0"/>
              <a:t>18</a:t>
            </a:fld>
            <a:r>
              <a:rPr lang="tr-TR" sz="1400"/>
              <a:t>.</a:t>
            </a:r>
          </a:p>
          <a:p>
            <a:pPr algn="ctr" eaLnBrk="0" hangingPunct="0"/>
            <a:r>
              <a:rPr lang="tr-TR" sz="1400"/>
              <a:t>Sayfa</a:t>
            </a:r>
          </a:p>
        </p:txBody>
      </p:sp>
      <p:sp>
        <p:nvSpPr>
          <p:cNvPr id="3482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1" name="Rectangle 2"/>
          <p:cNvSpPr>
            <a:spLocks noGrp="1" noChangeArrowheads="1"/>
          </p:cNvSpPr>
          <p:nvPr>
            <p:ph type="title"/>
          </p:nvPr>
        </p:nvSpPr>
        <p:spPr/>
        <p:txBody>
          <a:bodyPr/>
          <a:lstStyle/>
          <a:p>
            <a:r>
              <a:rPr lang="tr-TR" smtClean="0"/>
              <a:t>KÜMELER-Fonksiyon</a:t>
            </a:r>
          </a:p>
        </p:txBody>
      </p:sp>
      <p:sp>
        <p:nvSpPr>
          <p:cNvPr id="38922" name="Rectangle 3"/>
          <p:cNvSpPr>
            <a:spLocks noChangeArrowheads="1"/>
          </p:cNvSpPr>
          <p:nvPr/>
        </p:nvSpPr>
        <p:spPr bwMode="auto">
          <a:xfrm>
            <a:off x="1692275" y="1477963"/>
            <a:ext cx="7343775" cy="2292350"/>
          </a:xfrm>
          <a:prstGeom prst="rect">
            <a:avLst/>
          </a:prstGeom>
          <a:noFill/>
          <a:ln w="9525">
            <a:noFill/>
            <a:miter lim="800000"/>
            <a:headEnd/>
            <a:tailEnd/>
          </a:ln>
        </p:spPr>
        <p:txBody>
          <a:bodyPr anchor="ctr">
            <a:spAutoFit/>
          </a:bodyPr>
          <a:lstStyle/>
          <a:p>
            <a:pPr algn="just"/>
            <a:r>
              <a:rPr lang="tr-TR" sz="1600">
                <a:latin typeface="Comic Sans MS" pitchFamily="66" charset="0"/>
              </a:rPr>
              <a:t>X reel sayılar kümesini ele alalım. </a:t>
            </a:r>
            <a:r>
              <a:rPr lang="tr-TR" sz="1600">
                <a:latin typeface="Comic Sans MS" pitchFamily="66" charset="0"/>
                <a:sym typeface="Symbol" pitchFamily="18" charset="2"/>
              </a:rPr>
              <a:t></a:t>
            </a:r>
            <a:r>
              <a:rPr lang="tr-TR" sz="1600">
                <a:latin typeface="Comic Sans MS" pitchFamily="66" charset="0"/>
              </a:rPr>
              <a:t>:X</a:t>
            </a:r>
            <a:r>
              <a:rPr lang="tr-TR" sz="1600">
                <a:latin typeface="Comic Sans MS" pitchFamily="66" charset="0"/>
                <a:sym typeface="Symbol" pitchFamily="18" charset="2"/>
              </a:rPr>
              <a:t></a:t>
            </a:r>
            <a:r>
              <a:rPr lang="tr-TR" sz="1600">
                <a:latin typeface="Comic Sans MS" pitchFamily="66" charset="0"/>
              </a:rPr>
              <a:t>X, </a:t>
            </a:r>
            <a:r>
              <a:rPr lang="tr-TR" sz="1600">
                <a:latin typeface="Comic Sans MS" pitchFamily="66" charset="0"/>
                <a:sym typeface="Symbol" pitchFamily="18" charset="2"/>
              </a:rPr>
              <a:t></a:t>
            </a:r>
            <a:r>
              <a:rPr lang="tr-TR" sz="1600">
                <a:latin typeface="Comic Sans MS" pitchFamily="66" charset="0"/>
              </a:rPr>
              <a:t>(x)=2x-3 olarak tanımlanan fonksiyon hem bire-bir hem de örtendir. </a:t>
            </a:r>
          </a:p>
          <a:p>
            <a:pPr algn="just"/>
            <a:endParaRPr lang="tr-TR" sz="1600">
              <a:latin typeface="Comic Sans MS" pitchFamily="66" charset="0"/>
              <a:sym typeface="Symbol" pitchFamily="18" charset="2"/>
            </a:endParaRPr>
          </a:p>
          <a:p>
            <a:pPr algn="just">
              <a:buFont typeface="Symbol" pitchFamily="18" charset="2"/>
              <a:buChar char="¦"/>
            </a:pPr>
            <a:r>
              <a:rPr lang="tr-TR" sz="1600">
                <a:latin typeface="Comic Sans MS" pitchFamily="66" charset="0"/>
              </a:rPr>
              <a:t>fonksiyonunu bire-bir olduğunu göstermek için </a:t>
            </a:r>
            <a:r>
              <a:rPr lang="tr-TR" sz="1600">
                <a:latin typeface="Comic Sans MS" pitchFamily="66" charset="0"/>
                <a:sym typeface="Symbol" pitchFamily="18" charset="2"/>
              </a:rPr>
              <a:t></a:t>
            </a:r>
            <a:r>
              <a:rPr lang="tr-TR" sz="1600">
                <a:latin typeface="Comic Sans MS" pitchFamily="66" charset="0"/>
              </a:rPr>
              <a:t>(x</a:t>
            </a:r>
            <a:r>
              <a:rPr lang="tr-TR" sz="1600">
                <a:latin typeface="Comic Sans MS" pitchFamily="66" charset="0"/>
                <a:sym typeface="Symbol" pitchFamily="18" charset="2"/>
              </a:rPr>
              <a:t>1)=</a:t>
            </a:r>
            <a:r>
              <a:rPr lang="tr-TR" sz="1600">
                <a:latin typeface="Comic Sans MS" pitchFamily="66" charset="0"/>
              </a:rPr>
              <a:t>(x</a:t>
            </a:r>
            <a:r>
              <a:rPr lang="tr-TR" sz="1600">
                <a:latin typeface="Comic Sans MS" pitchFamily="66" charset="0"/>
                <a:sym typeface="Symbol" pitchFamily="18" charset="2"/>
              </a:rPr>
              <a:t>2) iken x1=x2 koşulunu sağlamamız gereklidir. </a:t>
            </a:r>
          </a:p>
          <a:p>
            <a:pPr algn="just">
              <a:buFont typeface="Symbol" pitchFamily="18" charset="2"/>
              <a:buNone/>
            </a:pPr>
            <a:endParaRPr lang="tr-TR" sz="1600">
              <a:latin typeface="Comic Sans MS" pitchFamily="66" charset="0"/>
              <a:sym typeface="Symbol" pitchFamily="18" charset="2"/>
            </a:endParaRPr>
          </a:p>
          <a:p>
            <a:pPr algn="just"/>
            <a:r>
              <a:rPr lang="tr-TR" sz="1600">
                <a:latin typeface="Comic Sans MS" pitchFamily="66" charset="0"/>
                <a:sym typeface="Symbol" pitchFamily="18" charset="2"/>
              </a:rPr>
              <a:t></a:t>
            </a:r>
            <a:r>
              <a:rPr lang="tr-TR" sz="1600">
                <a:latin typeface="Comic Sans MS" pitchFamily="66" charset="0"/>
              </a:rPr>
              <a:t>(x</a:t>
            </a:r>
            <a:r>
              <a:rPr lang="tr-TR" sz="1600">
                <a:latin typeface="Comic Sans MS" pitchFamily="66" charset="0"/>
                <a:sym typeface="Symbol" pitchFamily="18" charset="2"/>
              </a:rPr>
              <a:t>1)=</a:t>
            </a:r>
            <a:r>
              <a:rPr lang="tr-TR" sz="1600">
                <a:latin typeface="Comic Sans MS" pitchFamily="66" charset="0"/>
              </a:rPr>
              <a:t>(x</a:t>
            </a:r>
            <a:r>
              <a:rPr lang="tr-TR" sz="1600">
                <a:latin typeface="Comic Sans MS" pitchFamily="66" charset="0"/>
                <a:sym typeface="Symbol" pitchFamily="18" charset="2"/>
              </a:rPr>
              <a:t>2)</a:t>
            </a:r>
            <a:r>
              <a:rPr lang="tr-TR" sz="1600">
                <a:latin typeface="Comic Sans MS" pitchFamily="66" charset="0"/>
              </a:rPr>
              <a:t>	</a:t>
            </a:r>
            <a:r>
              <a:rPr lang="tr-TR" sz="1600">
                <a:latin typeface="Comic Sans MS" pitchFamily="66" charset="0"/>
                <a:sym typeface="Symbol" pitchFamily="18" charset="2"/>
              </a:rPr>
              <a:t>2x1-3=2x2-3</a:t>
            </a:r>
          </a:p>
          <a:p>
            <a:pPr algn="just"/>
            <a:r>
              <a:rPr lang="tr-TR" sz="1600">
                <a:latin typeface="Comic Sans MS" pitchFamily="66" charset="0"/>
                <a:sym typeface="Symbol" pitchFamily="18" charset="2"/>
              </a:rPr>
              <a:t>		2x1=2x2</a:t>
            </a:r>
          </a:p>
          <a:p>
            <a:pPr algn="just"/>
            <a:r>
              <a:rPr lang="tr-TR" sz="1600">
                <a:latin typeface="Comic Sans MS" pitchFamily="66" charset="0"/>
                <a:sym typeface="Symbol" pitchFamily="18" charset="2"/>
              </a:rPr>
              <a:t>		x1=x2 elde edilir.</a:t>
            </a:r>
          </a:p>
        </p:txBody>
      </p:sp>
      <p:graphicFrame>
        <p:nvGraphicFramePr>
          <p:cNvPr id="38916" name="Object 4"/>
          <p:cNvGraphicFramePr>
            <a:graphicFrameLocks noChangeAspect="1"/>
          </p:cNvGraphicFramePr>
          <p:nvPr/>
        </p:nvGraphicFramePr>
        <p:xfrm>
          <a:off x="1763713" y="4221163"/>
          <a:ext cx="809625" cy="390525"/>
        </p:xfrm>
        <a:graphic>
          <a:graphicData uri="http://schemas.openxmlformats.org/presentationml/2006/ole">
            <mc:AlternateContent xmlns:mc="http://schemas.openxmlformats.org/markup-compatibility/2006">
              <mc:Choice xmlns:v="urn:schemas-microsoft-com:vml" Requires="v">
                <p:oleObj spid="_x0000_s38956" name="Microsoft Denklem 3.0" r:id="rId3" imgW="812447" imgH="393529" progId="Equation.3">
                  <p:embed/>
                </p:oleObj>
              </mc:Choice>
              <mc:Fallback>
                <p:oleObj name="Microsoft Denklem 3.0" r:id="rId3" imgW="812447" imgH="393529"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221163"/>
                        <a:ext cx="8096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7" name="Object 5"/>
          <p:cNvGraphicFramePr>
            <a:graphicFrameLocks noChangeAspect="1"/>
          </p:cNvGraphicFramePr>
          <p:nvPr/>
        </p:nvGraphicFramePr>
        <p:xfrm>
          <a:off x="1763713" y="5130800"/>
          <a:ext cx="1247775" cy="390525"/>
        </p:xfrm>
        <a:graphic>
          <a:graphicData uri="http://schemas.openxmlformats.org/presentationml/2006/ole">
            <mc:AlternateContent xmlns:mc="http://schemas.openxmlformats.org/markup-compatibility/2006">
              <mc:Choice xmlns:v="urn:schemas-microsoft-com:vml" Requires="v">
                <p:oleObj spid="_x0000_s38957" name="Microsoft Denklem 3.0" r:id="rId5" imgW="1244600" imgH="393700" progId="Equation.3">
                  <p:embed/>
                </p:oleObj>
              </mc:Choice>
              <mc:Fallback>
                <p:oleObj name="Microsoft Denklem 3.0" r:id="rId5" imgW="1244600" imgH="3937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5130800"/>
                        <a:ext cx="12477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8" name="Object 6"/>
          <p:cNvGraphicFramePr>
            <a:graphicFrameLocks noChangeAspect="1"/>
          </p:cNvGraphicFramePr>
          <p:nvPr/>
        </p:nvGraphicFramePr>
        <p:xfrm>
          <a:off x="1763713" y="5521325"/>
          <a:ext cx="1419225" cy="390525"/>
        </p:xfrm>
        <a:graphic>
          <a:graphicData uri="http://schemas.openxmlformats.org/presentationml/2006/ole">
            <mc:AlternateContent xmlns:mc="http://schemas.openxmlformats.org/markup-compatibility/2006">
              <mc:Choice xmlns:v="urn:schemas-microsoft-com:vml" Requires="v">
                <p:oleObj spid="_x0000_s38958" name="Microsoft Denklem 3.0" r:id="rId7" imgW="1422400" imgH="393700" progId="Equation.3">
                  <p:embed/>
                </p:oleObj>
              </mc:Choice>
              <mc:Fallback>
                <p:oleObj name="Microsoft Denklem 3.0" r:id="rId7" imgW="1422400" imgH="3937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5521325"/>
                        <a:ext cx="14192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9" name="Object 7"/>
          <p:cNvGraphicFramePr>
            <a:graphicFrameLocks noChangeAspect="1"/>
          </p:cNvGraphicFramePr>
          <p:nvPr/>
        </p:nvGraphicFramePr>
        <p:xfrm>
          <a:off x="1763713" y="5911850"/>
          <a:ext cx="1114425" cy="200025"/>
        </p:xfrm>
        <a:graphic>
          <a:graphicData uri="http://schemas.openxmlformats.org/presentationml/2006/ole">
            <mc:AlternateContent xmlns:mc="http://schemas.openxmlformats.org/markup-compatibility/2006">
              <mc:Choice xmlns:v="urn:schemas-microsoft-com:vml" Requires="v">
                <p:oleObj spid="_x0000_s38959" name="Microsoft Denklem 3.0" r:id="rId9" imgW="1117115" imgH="203112" progId="Equation.3">
                  <p:embed/>
                </p:oleObj>
              </mc:Choice>
              <mc:Fallback>
                <p:oleObj name="Microsoft Denklem 3.0" r:id="rId9" imgW="1117115" imgH="203112"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5911850"/>
                        <a:ext cx="11144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0" name="Object 8"/>
          <p:cNvGraphicFramePr>
            <a:graphicFrameLocks noChangeAspect="1"/>
          </p:cNvGraphicFramePr>
          <p:nvPr/>
        </p:nvGraphicFramePr>
        <p:xfrm>
          <a:off x="1763713" y="6111875"/>
          <a:ext cx="581025" cy="200025"/>
        </p:xfrm>
        <a:graphic>
          <a:graphicData uri="http://schemas.openxmlformats.org/presentationml/2006/ole">
            <mc:AlternateContent xmlns:mc="http://schemas.openxmlformats.org/markup-compatibility/2006">
              <mc:Choice xmlns:v="urn:schemas-microsoft-com:vml" Requires="v">
                <p:oleObj spid="_x0000_s38960" name="Microsoft Denklem 3.0" r:id="rId11" imgW="583947" imgH="203112" progId="Equation.3">
                  <p:embed/>
                </p:oleObj>
              </mc:Choice>
              <mc:Fallback>
                <p:oleObj name="Microsoft Denklem 3.0" r:id="rId11" imgW="583947" imgH="203112"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6111875"/>
                        <a:ext cx="5810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3" name="Rectangle 9"/>
          <p:cNvSpPr>
            <a:spLocks noChangeArrowheads="1"/>
          </p:cNvSpPr>
          <p:nvPr/>
        </p:nvSpPr>
        <p:spPr bwMode="auto">
          <a:xfrm>
            <a:off x="1547813" y="3722688"/>
            <a:ext cx="7056437" cy="825500"/>
          </a:xfrm>
          <a:prstGeom prst="rect">
            <a:avLst/>
          </a:prstGeom>
          <a:noFill/>
          <a:ln w="9525">
            <a:noFill/>
            <a:miter lim="800000"/>
            <a:headEnd/>
            <a:tailEnd/>
          </a:ln>
        </p:spPr>
        <p:txBody>
          <a:bodyPr anchor="ctr">
            <a:spAutoFit/>
          </a:bodyPr>
          <a:lstStyle/>
          <a:p>
            <a:r>
              <a:rPr lang="tr-TR" sz="1600">
                <a:latin typeface="Comic Sans MS" pitchFamily="66" charset="0"/>
                <a:ea typeface="Times New Roman" pitchFamily="18" charset="0"/>
                <a:cs typeface="Courier New" pitchFamily="49" charset="0"/>
              </a:rPr>
              <a:t>her bir y reel sayısı için y=</a:t>
            </a:r>
            <a:r>
              <a:rPr lang="tr-TR" sz="1600">
                <a:latin typeface="Comic Sans MS" pitchFamily="66" charset="0"/>
                <a:ea typeface="Times New Roman" pitchFamily="18" charset="0"/>
                <a:cs typeface="Courier New" pitchFamily="49" charset="0"/>
                <a:sym typeface="Symbol" pitchFamily="18" charset="2"/>
              </a:rPr>
              <a:t></a:t>
            </a:r>
            <a:r>
              <a:rPr lang="tr-TR" sz="1600">
                <a:latin typeface="Comic Sans MS" pitchFamily="66" charset="0"/>
                <a:ea typeface="Times New Roman" pitchFamily="18" charset="0"/>
                <a:cs typeface="Courier New" pitchFamily="49" charset="0"/>
              </a:rPr>
              <a:t>(x) olacak şekilde bir x reel sayısının bulunması gereklidir. </a:t>
            </a:r>
            <a:endParaRPr lang="tr-TR" sz="1600">
              <a:latin typeface="Comic Sans MS" pitchFamily="66" charset="0"/>
              <a:ea typeface="Times New Roman" pitchFamily="18" charset="0"/>
              <a:cs typeface="Courier New" pitchFamily="49" charset="0"/>
              <a:sym typeface="Symbol" pitchFamily="18" charset="2"/>
            </a:endParaRPr>
          </a:p>
          <a:p>
            <a:pPr eaLnBrk="0" hangingPunct="0"/>
            <a:endParaRPr lang="tr-TR" sz="1600">
              <a:latin typeface="Comic Sans MS" pitchFamily="66" charset="0"/>
              <a:ea typeface="Times New Roman" pitchFamily="18" charset="0"/>
              <a:cs typeface="Courier New" pitchFamily="49" charset="0"/>
              <a:sym typeface="Symbol" pitchFamily="18" charset="2"/>
            </a:endParaRPr>
          </a:p>
        </p:txBody>
      </p:sp>
      <p:sp>
        <p:nvSpPr>
          <p:cNvPr id="38924" name="Rectangle 10"/>
          <p:cNvSpPr>
            <a:spLocks noChangeArrowheads="1"/>
          </p:cNvSpPr>
          <p:nvPr/>
        </p:nvSpPr>
        <p:spPr bwMode="auto">
          <a:xfrm>
            <a:off x="1763713" y="4579938"/>
            <a:ext cx="830262" cy="581025"/>
          </a:xfrm>
          <a:prstGeom prst="rect">
            <a:avLst/>
          </a:prstGeom>
          <a:noFill/>
          <a:ln w="9525">
            <a:noFill/>
            <a:miter lim="800000"/>
            <a:headEnd/>
            <a:tailEnd/>
          </a:ln>
        </p:spPr>
        <p:txBody>
          <a:bodyPr wrap="none" anchor="ctr">
            <a:spAutoFit/>
          </a:bodyPr>
          <a:lstStyle/>
          <a:p>
            <a:r>
              <a:rPr lang="tr-TR" sz="1600">
                <a:latin typeface="Comic Sans MS" pitchFamily="66" charset="0"/>
                <a:ea typeface="Times New Roman" pitchFamily="18" charset="0"/>
                <a:cs typeface="Courier New" pitchFamily="49" charset="0"/>
              </a:rPr>
              <a:t> alalım.</a:t>
            </a:r>
          </a:p>
          <a:p>
            <a:pPr eaLnBrk="0" hangingPunct="0"/>
            <a:endParaRPr lang="tr-TR" sz="1600">
              <a:latin typeface="Comic Sans MS" pitchFamily="66" charset="0"/>
              <a:ea typeface="Times New Roman" pitchFamily="18" charset="0"/>
              <a:cs typeface="Courier New" pitchFamily="49" charset="0"/>
            </a:endParaRPr>
          </a:p>
        </p:txBody>
      </p:sp>
      <p:sp>
        <p:nvSpPr>
          <p:cNvPr id="38925" name="Rectangle 11"/>
          <p:cNvSpPr>
            <a:spLocks noChangeArrowheads="1"/>
          </p:cNvSpPr>
          <p:nvPr/>
        </p:nvSpPr>
        <p:spPr bwMode="auto">
          <a:xfrm>
            <a:off x="0" y="3760788"/>
            <a:ext cx="9144000" cy="0"/>
          </a:xfrm>
          <a:prstGeom prst="rect">
            <a:avLst/>
          </a:prstGeom>
          <a:noFill/>
          <a:ln w="9525">
            <a:noFill/>
            <a:miter lim="800000"/>
            <a:headEnd/>
            <a:tailEnd/>
          </a:ln>
        </p:spPr>
        <p:txBody>
          <a:bodyPr wrap="none" anchor="ctr">
            <a:spAutoFit/>
          </a:bodyPr>
          <a:lstStyle/>
          <a:p>
            <a:endParaRPr lang="tr-TR"/>
          </a:p>
        </p:txBody>
      </p:sp>
      <p:sp>
        <p:nvSpPr>
          <p:cNvPr id="38926" name="Rectangle 12"/>
          <p:cNvSpPr>
            <a:spLocks noChangeArrowheads="1"/>
          </p:cNvSpPr>
          <p:nvPr/>
        </p:nvSpPr>
        <p:spPr bwMode="auto">
          <a:xfrm>
            <a:off x="0" y="4151313"/>
            <a:ext cx="9144000" cy="0"/>
          </a:xfrm>
          <a:prstGeom prst="rect">
            <a:avLst/>
          </a:prstGeom>
          <a:noFill/>
          <a:ln w="9525">
            <a:noFill/>
            <a:miter lim="800000"/>
            <a:headEnd/>
            <a:tailEnd/>
          </a:ln>
        </p:spPr>
        <p:txBody>
          <a:bodyPr wrap="none" anchor="ctr">
            <a:spAutoFit/>
          </a:bodyPr>
          <a:lstStyle/>
          <a:p>
            <a:endParaRPr lang="tr-TR"/>
          </a:p>
        </p:txBody>
      </p:sp>
      <p:sp>
        <p:nvSpPr>
          <p:cNvPr id="38927" name="Rectangle 13"/>
          <p:cNvSpPr>
            <a:spLocks noChangeArrowheads="1"/>
          </p:cNvSpPr>
          <p:nvPr/>
        </p:nvSpPr>
        <p:spPr bwMode="auto">
          <a:xfrm>
            <a:off x="0" y="4351338"/>
            <a:ext cx="9144000" cy="0"/>
          </a:xfrm>
          <a:prstGeom prst="rect">
            <a:avLst/>
          </a:prstGeom>
          <a:noFill/>
          <a:ln w="9525">
            <a:noFill/>
            <a:miter lim="800000"/>
            <a:headEnd/>
            <a:tailEnd/>
          </a:ln>
        </p:spPr>
        <p:txBody>
          <a:bodyPr wrap="none" anchor="ctr">
            <a:spAutoFit/>
          </a:bodyPr>
          <a:lstStyle/>
          <a:p>
            <a:endParaRPr lang="tr-TR"/>
          </a:p>
        </p:txBody>
      </p:sp>
      <p:sp>
        <p:nvSpPr>
          <p:cNvPr id="38928" name="Rectangle 14"/>
          <p:cNvSpPr>
            <a:spLocks noChangeArrowheads="1"/>
          </p:cNvSpPr>
          <p:nvPr/>
        </p:nvSpPr>
        <p:spPr bwMode="auto">
          <a:xfrm>
            <a:off x="1763713" y="6265863"/>
            <a:ext cx="5419725" cy="336550"/>
          </a:xfrm>
          <a:prstGeom prst="rect">
            <a:avLst/>
          </a:prstGeom>
          <a:noFill/>
          <a:ln w="9525">
            <a:noFill/>
            <a:miter lim="800000"/>
            <a:headEnd/>
            <a:tailEnd/>
          </a:ln>
        </p:spPr>
        <p:txBody>
          <a:bodyPr wrap="none" anchor="ctr">
            <a:spAutoFit/>
          </a:bodyPr>
          <a:lstStyle/>
          <a:p>
            <a:pPr algn="just"/>
            <a:r>
              <a:rPr lang="tr-TR" sz="1600">
                <a:latin typeface="Comic Sans MS" pitchFamily="66" charset="0"/>
                <a:ea typeface="Times New Roman" pitchFamily="18" charset="0"/>
                <a:cs typeface="Courier New" pitchFamily="49" charset="0"/>
              </a:rPr>
              <a:t> elde edilir ki bu da fonksiyonun örten olması demektir. </a:t>
            </a:r>
          </a:p>
        </p:txBody>
      </p:sp>
      <p:sp>
        <p:nvSpPr>
          <p:cNvPr id="38929"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893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C841BA8-0EA2-4F19-91F9-4D3F46A81053}" type="slidenum">
              <a:rPr lang="tr-TR" sz="1400"/>
              <a:pPr algn="ctr" eaLnBrk="0" hangingPunct="0"/>
              <a:t>19</a:t>
            </a:fld>
            <a:r>
              <a:rPr lang="tr-TR" sz="1400"/>
              <a:t>.</a:t>
            </a:r>
          </a:p>
          <a:p>
            <a:pPr algn="ctr" eaLnBrk="0" hangingPunct="0"/>
            <a:r>
              <a:rPr lang="tr-TR" sz="1400"/>
              <a:t>Sayfa</a:t>
            </a:r>
          </a:p>
        </p:txBody>
      </p:sp>
      <p:sp>
        <p:nvSpPr>
          <p:cNvPr id="38931"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18434"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1843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E104F340-532F-4190-B385-C85F98122379}" type="slidenum">
              <a:rPr lang="tr-TR" sz="1400"/>
              <a:pPr algn="ctr" eaLnBrk="0" hangingPunct="0"/>
              <a:t>2</a:t>
            </a:fld>
            <a:r>
              <a:rPr lang="tr-TR" sz="1400"/>
              <a:t>.</a:t>
            </a:r>
          </a:p>
          <a:p>
            <a:pPr algn="ctr" eaLnBrk="0" hangingPunct="0"/>
            <a:r>
              <a:rPr lang="tr-TR" sz="1400"/>
              <a:t>Sayfa</a:t>
            </a:r>
          </a:p>
        </p:txBody>
      </p:sp>
      <p:sp>
        <p:nvSpPr>
          <p:cNvPr id="18436"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18437" name="Rectangle 7"/>
          <p:cNvSpPr>
            <a:spLocks noChangeArrowheads="1"/>
          </p:cNvSpPr>
          <p:nvPr/>
        </p:nvSpPr>
        <p:spPr bwMode="auto">
          <a:xfrm>
            <a:off x="1692275" y="1341438"/>
            <a:ext cx="7127875" cy="822325"/>
          </a:xfrm>
          <a:prstGeom prst="rect">
            <a:avLst/>
          </a:prstGeom>
          <a:noFill/>
          <a:ln w="9525">
            <a:noFill/>
            <a:miter lim="800000"/>
            <a:headEnd/>
            <a:tailEnd/>
          </a:ln>
        </p:spPr>
        <p:txBody>
          <a:bodyPr anchor="ctr">
            <a:spAutoFit/>
          </a:bodyPr>
          <a:lstStyle/>
          <a:p>
            <a:r>
              <a:rPr lang="en-AU"/>
              <a:t>Mantık</a:t>
            </a:r>
            <a:r>
              <a:rPr lang="tr-TR"/>
              <a:t>ta, </a:t>
            </a:r>
            <a:r>
              <a:rPr lang="en-AU"/>
              <a:t>öne sürülen bir ifadenin, değeri </a:t>
            </a:r>
            <a:r>
              <a:rPr lang="en-AU" i="1"/>
              <a:t>ya doğru ya da yanlış</a:t>
            </a:r>
            <a:r>
              <a:rPr lang="en-AU"/>
              <a:t> olmak zorunda olan içeriğine </a:t>
            </a:r>
            <a:r>
              <a:rPr lang="en-AU" b="1"/>
              <a:t>önerme</a:t>
            </a:r>
            <a:r>
              <a:rPr lang="en-AU"/>
              <a:t> denir.</a:t>
            </a:r>
            <a:r>
              <a:rPr lang="tr-TR"/>
              <a:t> </a:t>
            </a:r>
          </a:p>
        </p:txBody>
      </p:sp>
      <p:sp>
        <p:nvSpPr>
          <p:cNvPr id="18438" name="Rectangle 8"/>
          <p:cNvSpPr>
            <a:spLocks noChangeArrowheads="1"/>
          </p:cNvSpPr>
          <p:nvPr/>
        </p:nvSpPr>
        <p:spPr bwMode="auto">
          <a:xfrm>
            <a:off x="1677988" y="2781300"/>
            <a:ext cx="7466012" cy="2647950"/>
          </a:xfrm>
          <a:prstGeom prst="rect">
            <a:avLst/>
          </a:prstGeom>
          <a:noFill/>
          <a:ln w="9525">
            <a:noFill/>
            <a:miter lim="800000"/>
            <a:headEnd/>
            <a:tailEnd/>
          </a:ln>
        </p:spPr>
        <p:txBody>
          <a:bodyPr anchor="ctr">
            <a:spAutoFit/>
          </a:bodyPr>
          <a:lstStyle/>
          <a:p>
            <a:r>
              <a:rPr lang="en-AU"/>
              <a:t>2 &lt; 3 (Doğru bir önerme). </a:t>
            </a:r>
            <a:endParaRPr lang="tr-TR"/>
          </a:p>
          <a:p>
            <a:r>
              <a:rPr lang="en-AU"/>
              <a:t>Türkiye'nin başkenti Ankara'dır. (Doğru bir önerme) </a:t>
            </a:r>
            <a:endParaRPr lang="tr-TR"/>
          </a:p>
          <a:p>
            <a:r>
              <a:rPr lang="en-AU"/>
              <a:t>7 = 8 (Yanlış bir önerme). </a:t>
            </a:r>
            <a:endParaRPr lang="tr-TR"/>
          </a:p>
          <a:p>
            <a:r>
              <a:rPr lang="en-AU"/>
              <a:t>İstanbul Amerika'nın başkenti midir?(önerme değildir) </a:t>
            </a:r>
            <a:endParaRPr lang="tr-TR"/>
          </a:p>
          <a:p>
            <a:r>
              <a:rPr lang="en-AU"/>
              <a:t>78=79 (bu önerme yanlış bir önermedir) </a:t>
            </a:r>
            <a:endParaRPr lang="tr-TR"/>
          </a:p>
          <a:p>
            <a:r>
              <a:rPr lang="en-AU"/>
              <a:t>Asal ve çift sayı olan bir tamsayı vardır (bu önerme doğru bir önermedir)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ChangeArrowheads="1"/>
          </p:cNvSpPr>
          <p:nvPr/>
        </p:nvSpPr>
        <p:spPr bwMode="auto">
          <a:xfrm>
            <a:off x="1690688" y="2276475"/>
            <a:ext cx="7345362" cy="1944688"/>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9938" name="Rectangle 3"/>
          <p:cNvSpPr>
            <a:spLocks noGrp="1" noChangeArrowheads="1"/>
          </p:cNvSpPr>
          <p:nvPr>
            <p:ph type="title"/>
          </p:nvPr>
        </p:nvSpPr>
        <p:spPr/>
        <p:txBody>
          <a:bodyPr/>
          <a:lstStyle/>
          <a:p>
            <a:r>
              <a:rPr lang="tr-TR" smtClean="0"/>
              <a:t>KÜMELER-Fonksiyon</a:t>
            </a:r>
          </a:p>
        </p:txBody>
      </p:sp>
      <p:sp>
        <p:nvSpPr>
          <p:cNvPr id="39939" name="Rectangle 4"/>
          <p:cNvSpPr>
            <a:spLocks noChangeArrowheads="1"/>
          </p:cNvSpPr>
          <p:nvPr/>
        </p:nvSpPr>
        <p:spPr bwMode="auto">
          <a:xfrm>
            <a:off x="1674813" y="2349500"/>
            <a:ext cx="7505700" cy="1739900"/>
          </a:xfrm>
          <a:prstGeom prst="rect">
            <a:avLst/>
          </a:prstGeom>
          <a:noFill/>
          <a:ln w="9525">
            <a:noFill/>
            <a:miter lim="800000"/>
            <a:headEnd/>
            <a:tailEnd/>
          </a:ln>
        </p:spPr>
        <p:txBody>
          <a:bodyPr wrap="none" anchor="ctr">
            <a:spAutoFit/>
          </a:bodyPr>
          <a:lstStyle/>
          <a:p>
            <a:pPr>
              <a:tabLst>
                <a:tab pos="457200" algn="l"/>
              </a:tabLst>
            </a:pPr>
            <a:r>
              <a:rPr lang="tr-TR" sz="1800" b="1">
                <a:latin typeface="Comic Sans MS" pitchFamily="66" charset="0"/>
              </a:rPr>
              <a:t>Teorem </a:t>
            </a:r>
          </a:p>
          <a:p>
            <a:pPr>
              <a:tabLst>
                <a:tab pos="457200" algn="l"/>
              </a:tabLst>
            </a:pPr>
            <a:endParaRPr lang="tr-TR" sz="1800" b="1">
              <a:latin typeface="Comic Sans MS" pitchFamily="66" charset="0"/>
            </a:endParaRPr>
          </a:p>
          <a:p>
            <a:pPr>
              <a:tabLst>
                <a:tab pos="457200" algn="l"/>
              </a:tabLst>
            </a:pPr>
            <a:r>
              <a:rPr lang="tr-TR" sz="1800" b="1">
                <a:latin typeface="Comic Sans MS" pitchFamily="66" charset="0"/>
                <a:sym typeface="Symbol" pitchFamily="18" charset="2"/>
              </a:rPr>
              <a:t></a:t>
            </a:r>
            <a:r>
              <a:rPr lang="tr-TR" sz="1800" b="1">
                <a:latin typeface="Comic Sans MS" pitchFamily="66" charset="0"/>
              </a:rPr>
              <a:t>:X</a:t>
            </a:r>
            <a:r>
              <a:rPr lang="tr-TR" sz="1800" b="1">
                <a:latin typeface="Comic Sans MS" pitchFamily="66" charset="0"/>
                <a:sym typeface="Symbol" pitchFamily="18" charset="2"/>
              </a:rPr>
              <a:t></a:t>
            </a:r>
            <a:r>
              <a:rPr lang="tr-TR" sz="1800" b="1">
                <a:latin typeface="Comic Sans MS" pitchFamily="66" charset="0"/>
              </a:rPr>
              <a:t>Y birebir-örten bir fonksiyon olsun. Bu durumda</a:t>
            </a:r>
            <a:endParaRPr lang="tr-TR" sz="1800" b="1">
              <a:latin typeface="Comic Sans MS" pitchFamily="66" charset="0"/>
              <a:sym typeface="Symbol" pitchFamily="18" charset="2"/>
            </a:endParaRPr>
          </a:p>
          <a:p>
            <a:pPr>
              <a:tabLst>
                <a:tab pos="457200" algn="l"/>
              </a:tabLst>
            </a:pPr>
            <a:r>
              <a:rPr lang="tr-TR" sz="1800" b="1">
                <a:latin typeface="Comic Sans MS" pitchFamily="66" charset="0"/>
                <a:sym typeface="Symbol" pitchFamily="18" charset="2"/>
              </a:rPr>
              <a:t></a:t>
            </a:r>
            <a:r>
              <a:rPr lang="tr-TR" sz="1800" b="1" baseline="30000">
                <a:latin typeface="Comic Sans MS" pitchFamily="66" charset="0"/>
              </a:rPr>
              <a:t>-1</a:t>
            </a:r>
            <a:r>
              <a:rPr lang="tr-TR" sz="1800" b="1">
                <a:latin typeface="Comic Sans MS" pitchFamily="66" charset="0"/>
                <a:sym typeface="Symbol" pitchFamily="18" charset="2"/>
              </a:rPr>
              <a:t>:Y</a:t>
            </a:r>
            <a:r>
              <a:rPr lang="tr-TR" sz="1800" b="1">
                <a:latin typeface="Comic Sans MS" pitchFamily="66" charset="0"/>
              </a:rPr>
              <a:t>X ters fonksiyonu da birebir-örtendir.</a:t>
            </a:r>
          </a:p>
          <a:p>
            <a:pPr>
              <a:tabLst>
                <a:tab pos="457200" algn="l"/>
              </a:tabLst>
            </a:pPr>
            <a:endParaRPr lang="tr-TR" sz="1800" b="1">
              <a:latin typeface="Comic Sans MS" pitchFamily="66" charset="0"/>
              <a:sym typeface="Symbol" pitchFamily="18" charset="2"/>
            </a:endParaRPr>
          </a:p>
          <a:p>
            <a:pPr>
              <a:tabLst>
                <a:tab pos="457200" algn="l"/>
              </a:tabLst>
            </a:pPr>
            <a:r>
              <a:rPr lang="tr-TR" sz="1800" b="1">
                <a:latin typeface="Comic Sans MS" pitchFamily="66" charset="0"/>
                <a:sym typeface="Symbol" pitchFamily="18" charset="2"/>
              </a:rPr>
              <a:t>Tüm x</a:t>
            </a:r>
            <a:r>
              <a:rPr lang="tr-TR" sz="1800" b="1">
                <a:latin typeface="Comic Sans MS" pitchFamily="66" charset="0"/>
              </a:rPr>
              <a:t>X’ler için </a:t>
            </a:r>
            <a:r>
              <a:rPr lang="tr-TR" sz="1800" b="1">
                <a:latin typeface="Comic Sans MS" pitchFamily="66" charset="0"/>
                <a:sym typeface="Symbol" pitchFamily="18" charset="2"/>
              </a:rPr>
              <a:t></a:t>
            </a:r>
            <a:r>
              <a:rPr lang="tr-TR" sz="1800" b="1" baseline="30000">
                <a:latin typeface="Comic Sans MS" pitchFamily="66" charset="0"/>
              </a:rPr>
              <a:t>-1</a:t>
            </a:r>
            <a:r>
              <a:rPr lang="tr-TR" sz="1800" b="1">
                <a:latin typeface="Comic Sans MS" pitchFamily="66" charset="0"/>
                <a:sym typeface="Symbol" pitchFamily="18" charset="2"/>
              </a:rPr>
              <a:t></a:t>
            </a:r>
            <a:r>
              <a:rPr lang="tr-TR" sz="1800" b="1">
                <a:latin typeface="Comic Sans MS" pitchFamily="66" charset="0"/>
              </a:rPr>
              <a:t>(x)=x dir; tüm y</a:t>
            </a:r>
            <a:r>
              <a:rPr lang="tr-TR" sz="1800" b="1">
                <a:latin typeface="Comic Sans MS" pitchFamily="66" charset="0"/>
                <a:sym typeface="Symbol" pitchFamily="18" charset="2"/>
              </a:rPr>
              <a:t></a:t>
            </a:r>
            <a:r>
              <a:rPr lang="tr-TR" sz="1800" b="1">
                <a:latin typeface="Comic Sans MS" pitchFamily="66" charset="0"/>
              </a:rPr>
              <a:t>Y’ler için de </a:t>
            </a:r>
            <a:r>
              <a:rPr lang="tr-TR" sz="1800" b="1">
                <a:latin typeface="Comic Sans MS" pitchFamily="66" charset="0"/>
                <a:sym typeface="Symbol" pitchFamily="18" charset="2"/>
              </a:rPr>
              <a:t></a:t>
            </a:r>
            <a:r>
              <a:rPr lang="tr-TR" sz="1800" b="1" baseline="30000">
                <a:latin typeface="Comic Sans MS" pitchFamily="66" charset="0"/>
              </a:rPr>
              <a:t>-1</a:t>
            </a:r>
            <a:r>
              <a:rPr lang="tr-TR" sz="1800" b="1">
                <a:latin typeface="Comic Sans MS" pitchFamily="66" charset="0"/>
                <a:sym typeface="Symbol" pitchFamily="18" charset="2"/>
              </a:rPr>
              <a:t>(y)=y dir. </a:t>
            </a:r>
          </a:p>
        </p:txBody>
      </p:sp>
      <p:sp>
        <p:nvSpPr>
          <p:cNvPr id="3994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3994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BB8AD722-3936-4A53-B217-BA95713AECD9}" type="slidenum">
              <a:rPr lang="tr-TR" sz="1400"/>
              <a:pPr algn="ctr" eaLnBrk="0" hangingPunct="0"/>
              <a:t>20</a:t>
            </a:fld>
            <a:r>
              <a:rPr lang="tr-TR" sz="1400"/>
              <a:t>.</a:t>
            </a:r>
          </a:p>
          <a:p>
            <a:pPr algn="ctr" eaLnBrk="0" hangingPunct="0"/>
            <a:r>
              <a:rPr lang="tr-TR" sz="1400"/>
              <a:t>Sayfa</a:t>
            </a:r>
          </a:p>
        </p:txBody>
      </p:sp>
      <p:sp>
        <p:nvSpPr>
          <p:cNvPr id="3994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0" y="76200"/>
            <a:ext cx="8905875" cy="1066800"/>
          </a:xfrm>
        </p:spPr>
        <p:txBody>
          <a:bodyPr/>
          <a:lstStyle/>
          <a:p>
            <a:r>
              <a:rPr lang="tr-TR" sz="3200" smtClean="0">
                <a:solidFill>
                  <a:srgbClr val="00B0F0"/>
                </a:solidFill>
                <a:latin typeface="Comic Sans MS" pitchFamily="66" charset="0"/>
                <a:sym typeface="Symbol" pitchFamily="18" charset="2"/>
              </a:rPr>
              <a:t>A={1,2,3} , B={a,b,c,d}, f={(1,b),(2,a),(3,d) olduğuna g</a:t>
            </a:r>
            <a:r>
              <a:rPr lang="tr-TR" sz="3200" smtClean="0">
                <a:solidFill>
                  <a:srgbClr val="00B0F0"/>
                </a:solidFill>
                <a:sym typeface="Symbol" pitchFamily="18" charset="2"/>
              </a:rPr>
              <a:t>ö</a:t>
            </a:r>
            <a:r>
              <a:rPr lang="tr-TR" sz="3200" smtClean="0">
                <a:solidFill>
                  <a:srgbClr val="00B0F0"/>
                </a:solidFill>
                <a:latin typeface="Comic Sans MS" pitchFamily="66" charset="0"/>
                <a:sym typeface="Symbol" pitchFamily="18" charset="2"/>
              </a:rPr>
              <a:t>re f birebir midir?</a:t>
            </a:r>
          </a:p>
        </p:txBody>
      </p:sp>
      <p:sp>
        <p:nvSpPr>
          <p:cNvPr id="3" name="2 İçerik Yer Tutucusu"/>
          <p:cNvSpPr>
            <a:spLocks noGrp="1"/>
          </p:cNvSpPr>
          <p:nvPr>
            <p:ph type="body" idx="1"/>
          </p:nvPr>
        </p:nvSpPr>
        <p:spPr>
          <a:xfrm>
            <a:off x="1524000" y="1295400"/>
            <a:ext cx="7391400" cy="2543175"/>
          </a:xfrm>
        </p:spPr>
        <p:txBody>
          <a:bodyPr/>
          <a:lstStyle/>
          <a:p>
            <a:pPr marL="273050" indent="-273050">
              <a:lnSpc>
                <a:spcPct val="90000"/>
              </a:lnSpc>
              <a:buFont typeface="Wingdings" pitchFamily="2" charset="2"/>
              <a:buNone/>
            </a:pPr>
            <a:r>
              <a:rPr lang="tr-TR" sz="2000" smtClean="0">
                <a:latin typeface="Comic Sans MS" pitchFamily="66" charset="0"/>
              </a:rPr>
              <a:t> f birebir ise </a:t>
            </a:r>
            <a:r>
              <a:rPr lang="tr-TR" sz="2000" smtClean="0">
                <a:latin typeface="Comic Sans MS" pitchFamily="66" charset="0"/>
                <a:sym typeface="Symbol" pitchFamily="18" charset="2"/>
              </a:rPr>
              <a:t>x1,x2A,x1≠x2f(x1)≠f(x2) olmalıdır.</a:t>
            </a:r>
          </a:p>
          <a:p>
            <a:pPr marL="273050" indent="-273050">
              <a:lnSpc>
                <a:spcPct val="90000"/>
              </a:lnSpc>
              <a:buFont typeface="Wingdings" pitchFamily="2" charset="2"/>
              <a:buNone/>
            </a:pPr>
            <a:r>
              <a:rPr lang="tr-TR" sz="2000" smtClean="0">
                <a:latin typeface="Comic Sans MS" pitchFamily="66" charset="0"/>
              </a:rPr>
              <a:t> x1=1 ve x2=2 </a:t>
            </a:r>
            <a:r>
              <a:rPr lang="tr-TR" sz="2000" smtClean="0">
                <a:latin typeface="Comic Sans MS" pitchFamily="66" charset="0"/>
                <a:sym typeface="Symbol" pitchFamily="18" charset="2"/>
              </a:rPr>
              <a:t>; 1 ≠2  f(1)≠f(2)=b ≠a dir . </a:t>
            </a:r>
          </a:p>
          <a:p>
            <a:pPr marL="273050" indent="-273050">
              <a:lnSpc>
                <a:spcPct val="90000"/>
              </a:lnSpc>
              <a:buFont typeface="Wingdings" pitchFamily="2" charset="2"/>
              <a:buNone/>
            </a:pPr>
            <a:r>
              <a:rPr lang="tr-TR" sz="2000" smtClean="0">
                <a:latin typeface="Comic Sans MS" pitchFamily="66" charset="0"/>
              </a:rPr>
              <a:t>x1=1 ve x2=3 </a:t>
            </a:r>
            <a:r>
              <a:rPr lang="tr-TR" sz="2000" smtClean="0">
                <a:latin typeface="Comic Sans MS" pitchFamily="66" charset="0"/>
                <a:sym typeface="Symbol" pitchFamily="18" charset="2"/>
              </a:rPr>
              <a:t>; 1 ≠3  f(1)≠f(3)=b ≠d dir .</a:t>
            </a:r>
          </a:p>
          <a:p>
            <a:pPr marL="273050" indent="-273050">
              <a:lnSpc>
                <a:spcPct val="90000"/>
              </a:lnSpc>
              <a:buFont typeface="Wingdings" pitchFamily="2" charset="2"/>
              <a:buNone/>
            </a:pPr>
            <a:r>
              <a:rPr lang="tr-TR" sz="2000" smtClean="0">
                <a:latin typeface="Comic Sans MS" pitchFamily="66" charset="0"/>
              </a:rPr>
              <a:t>x1=2 ve x2=3 </a:t>
            </a:r>
            <a:r>
              <a:rPr lang="tr-TR" sz="2000" smtClean="0">
                <a:latin typeface="Comic Sans MS" pitchFamily="66" charset="0"/>
                <a:sym typeface="Symbol" pitchFamily="18" charset="2"/>
              </a:rPr>
              <a:t>; 2 ≠3  f(2)≠f(3)=a ≠d dir .</a:t>
            </a:r>
          </a:p>
          <a:p>
            <a:pPr marL="273050" indent="-273050">
              <a:lnSpc>
                <a:spcPct val="90000"/>
              </a:lnSpc>
              <a:buFont typeface="Wingdings" pitchFamily="2" charset="2"/>
              <a:buNone/>
            </a:pPr>
            <a:endParaRPr lang="tr-TR" sz="2000" smtClean="0">
              <a:latin typeface="Comic Sans MS" pitchFamily="66" charset="0"/>
            </a:endParaRPr>
          </a:p>
          <a:p>
            <a:pPr marL="273050" indent="-273050">
              <a:lnSpc>
                <a:spcPct val="90000"/>
              </a:lnSpc>
              <a:buFont typeface="Wingdings" pitchFamily="2" charset="2"/>
              <a:buNone/>
            </a:pPr>
            <a:r>
              <a:rPr lang="tr-TR" sz="2000" smtClean="0">
                <a:latin typeface="Comic Sans MS" pitchFamily="66" charset="0"/>
              </a:rPr>
              <a:t>f birebirdir.</a:t>
            </a:r>
          </a:p>
        </p:txBody>
      </p:sp>
      <p:grpSp>
        <p:nvGrpSpPr>
          <p:cNvPr id="6" name="24 Grup"/>
          <p:cNvGrpSpPr>
            <a:grpSpLocks/>
          </p:cNvGrpSpPr>
          <p:nvPr/>
        </p:nvGrpSpPr>
        <p:grpSpPr bwMode="auto">
          <a:xfrm>
            <a:off x="4151313" y="3357563"/>
            <a:ext cx="2687637" cy="2149475"/>
            <a:chOff x="6297168" y="3214686"/>
            <a:chExt cx="2688336" cy="2149794"/>
          </a:xfrm>
        </p:grpSpPr>
        <p:sp>
          <p:nvSpPr>
            <p:cNvPr id="5" name="4 Oval"/>
            <p:cNvSpPr/>
            <p:nvPr/>
          </p:nvSpPr>
          <p:spPr>
            <a:xfrm>
              <a:off x="7854251" y="3429000"/>
              <a:ext cx="1075467" cy="178595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tr-TR" sz="1800">
                  <a:solidFill>
                    <a:schemeClr val="tx1"/>
                  </a:solidFill>
                </a:rPr>
                <a:t>.a</a:t>
              </a:r>
            </a:p>
            <a:p>
              <a:pPr algn="ctr" fontAlgn="auto">
                <a:spcBef>
                  <a:spcPts val="0"/>
                </a:spcBef>
                <a:spcAft>
                  <a:spcPts val="0"/>
                </a:spcAft>
                <a:defRPr/>
              </a:pPr>
              <a:endParaRPr lang="tr-TR" sz="1800">
                <a:solidFill>
                  <a:schemeClr val="tx1"/>
                </a:solidFill>
              </a:endParaRPr>
            </a:p>
            <a:p>
              <a:pPr algn="ctr" fontAlgn="auto">
                <a:spcBef>
                  <a:spcPts val="0"/>
                </a:spcBef>
                <a:spcAft>
                  <a:spcPts val="0"/>
                </a:spcAft>
                <a:defRPr/>
              </a:pPr>
              <a:r>
                <a:rPr lang="tr-TR" sz="1800">
                  <a:solidFill>
                    <a:schemeClr val="tx1"/>
                  </a:solidFill>
                </a:rPr>
                <a:t>.b</a:t>
              </a:r>
            </a:p>
            <a:p>
              <a:pPr algn="ctr" fontAlgn="auto">
                <a:spcBef>
                  <a:spcPts val="0"/>
                </a:spcBef>
                <a:spcAft>
                  <a:spcPts val="0"/>
                </a:spcAft>
                <a:defRPr/>
              </a:pPr>
              <a:endParaRPr lang="tr-TR" sz="1800">
                <a:solidFill>
                  <a:schemeClr val="tx1"/>
                </a:solidFill>
              </a:endParaRPr>
            </a:p>
            <a:p>
              <a:pPr algn="ctr" fontAlgn="auto">
                <a:spcBef>
                  <a:spcPts val="0"/>
                </a:spcBef>
                <a:spcAft>
                  <a:spcPts val="0"/>
                </a:spcAft>
                <a:defRPr/>
              </a:pPr>
              <a:r>
                <a:rPr lang="tr-TR" sz="1800">
                  <a:solidFill>
                    <a:schemeClr val="tx1"/>
                  </a:solidFill>
                </a:rPr>
                <a:t>.c</a:t>
              </a:r>
            </a:p>
            <a:p>
              <a:pPr algn="ctr" fontAlgn="auto">
                <a:spcBef>
                  <a:spcPts val="0"/>
                </a:spcBef>
                <a:spcAft>
                  <a:spcPts val="0"/>
                </a:spcAft>
                <a:defRPr/>
              </a:pPr>
              <a:endParaRPr lang="tr-TR" sz="1800">
                <a:solidFill>
                  <a:schemeClr val="tx1"/>
                </a:solidFill>
              </a:endParaRPr>
            </a:p>
            <a:p>
              <a:pPr algn="ctr" fontAlgn="auto">
                <a:spcBef>
                  <a:spcPts val="0"/>
                </a:spcBef>
                <a:spcAft>
                  <a:spcPts val="0"/>
                </a:spcAft>
                <a:defRPr/>
              </a:pPr>
              <a:r>
                <a:rPr lang="tr-TR" sz="1800">
                  <a:solidFill>
                    <a:schemeClr val="tx1"/>
                  </a:solidFill>
                </a:rPr>
                <a:t>.d</a:t>
              </a:r>
            </a:p>
          </p:txBody>
        </p:sp>
        <p:sp>
          <p:nvSpPr>
            <p:cNvPr id="4" name="3 Oval"/>
            <p:cNvSpPr/>
            <p:nvPr/>
          </p:nvSpPr>
          <p:spPr>
            <a:xfrm>
              <a:off x="6357950" y="3429000"/>
              <a:ext cx="1075467" cy="178595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800"/>
                <a:t>.1</a:t>
              </a:r>
            </a:p>
            <a:p>
              <a:pPr algn="ctr" fontAlgn="auto">
                <a:spcBef>
                  <a:spcPts val="0"/>
                </a:spcBef>
                <a:spcAft>
                  <a:spcPts val="0"/>
                </a:spcAft>
                <a:defRPr/>
              </a:pPr>
              <a:endParaRPr lang="tr-TR" sz="1800"/>
            </a:p>
            <a:p>
              <a:pPr algn="ctr" fontAlgn="auto">
                <a:spcBef>
                  <a:spcPts val="0"/>
                </a:spcBef>
                <a:spcAft>
                  <a:spcPts val="0"/>
                </a:spcAft>
                <a:defRPr/>
              </a:pPr>
              <a:r>
                <a:rPr lang="tr-TR" sz="1800"/>
                <a:t>.2</a:t>
              </a:r>
            </a:p>
            <a:p>
              <a:pPr algn="ctr" fontAlgn="auto">
                <a:spcBef>
                  <a:spcPts val="0"/>
                </a:spcBef>
                <a:spcAft>
                  <a:spcPts val="0"/>
                </a:spcAft>
                <a:defRPr/>
              </a:pPr>
              <a:endParaRPr lang="tr-TR" sz="1800"/>
            </a:p>
            <a:p>
              <a:pPr algn="ctr" fontAlgn="auto">
                <a:spcBef>
                  <a:spcPts val="0"/>
                </a:spcBef>
                <a:spcAft>
                  <a:spcPts val="0"/>
                </a:spcAft>
                <a:defRPr/>
              </a:pPr>
              <a:r>
                <a:rPr lang="tr-TR" sz="1800"/>
                <a:t>.3</a:t>
              </a:r>
            </a:p>
          </p:txBody>
        </p:sp>
        <p:cxnSp>
          <p:nvCxnSpPr>
            <p:cNvPr id="7" name="6 Düz Ok Bağlayıcısı"/>
            <p:cNvCxnSpPr/>
            <p:nvPr/>
          </p:nvCxnSpPr>
          <p:spPr>
            <a:xfrm>
              <a:off x="6965679" y="3948220"/>
              <a:ext cx="1310029" cy="1714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8 Düz Ok Bağlayıcısı"/>
            <p:cNvCxnSpPr/>
            <p:nvPr/>
          </p:nvCxnSpPr>
          <p:spPr>
            <a:xfrm flipV="1">
              <a:off x="6919630" y="3571926"/>
              <a:ext cx="1438649" cy="8367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12 Düz Ok Bağlayıcısı"/>
            <p:cNvCxnSpPr/>
            <p:nvPr/>
          </p:nvCxnSpPr>
          <p:spPr>
            <a:xfrm>
              <a:off x="6965679" y="4811948"/>
              <a:ext cx="1392600" cy="2603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976" name="16 Metin kutusu"/>
            <p:cNvSpPr txBox="1">
              <a:spLocks noChangeArrowheads="1"/>
            </p:cNvSpPr>
            <p:nvPr/>
          </p:nvSpPr>
          <p:spPr bwMode="auto">
            <a:xfrm>
              <a:off x="8000998" y="3857719"/>
              <a:ext cx="184198" cy="366767"/>
            </a:xfrm>
            <a:prstGeom prst="rect">
              <a:avLst/>
            </a:prstGeom>
            <a:noFill/>
            <a:ln w="9525">
              <a:noFill/>
              <a:miter lim="800000"/>
              <a:headEnd/>
              <a:tailEnd/>
            </a:ln>
          </p:spPr>
          <p:txBody>
            <a:bodyPr wrap="none">
              <a:spAutoFit/>
            </a:bodyPr>
            <a:lstStyle/>
            <a:p>
              <a:endParaRPr lang="tr-TR" sz="1800">
                <a:latin typeface="Georgia" pitchFamily="18" charset="0"/>
              </a:endParaRPr>
            </a:p>
          </p:txBody>
        </p:sp>
        <p:sp>
          <p:nvSpPr>
            <p:cNvPr id="40977" name="17 Metin kutusu"/>
            <p:cNvSpPr txBox="1">
              <a:spLocks noChangeArrowheads="1"/>
            </p:cNvSpPr>
            <p:nvPr/>
          </p:nvSpPr>
          <p:spPr bwMode="auto">
            <a:xfrm>
              <a:off x="7500958" y="3214686"/>
              <a:ext cx="357190" cy="366715"/>
            </a:xfrm>
            <a:prstGeom prst="rect">
              <a:avLst/>
            </a:prstGeom>
            <a:noFill/>
            <a:ln w="9525">
              <a:noFill/>
              <a:miter lim="800000"/>
              <a:headEnd/>
              <a:tailEnd/>
            </a:ln>
          </p:spPr>
          <p:txBody>
            <a:bodyPr>
              <a:spAutoFit/>
            </a:bodyPr>
            <a:lstStyle/>
            <a:p>
              <a:r>
                <a:rPr lang="tr-TR" sz="1800">
                  <a:latin typeface="Georgia" pitchFamily="18" charset="0"/>
                </a:rPr>
                <a:t>f</a:t>
              </a:r>
            </a:p>
          </p:txBody>
        </p:sp>
        <p:cxnSp>
          <p:nvCxnSpPr>
            <p:cNvPr id="20" name="19 Düz Ok Bağlayıcısı"/>
            <p:cNvCxnSpPr/>
            <p:nvPr/>
          </p:nvCxnSpPr>
          <p:spPr>
            <a:xfrm>
              <a:off x="7429349" y="3714822"/>
              <a:ext cx="500193"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40964"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4096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330F571-1A20-4515-97DC-67FF3342B565}" type="slidenum">
              <a:rPr lang="tr-TR" sz="1400"/>
              <a:pPr algn="ctr" eaLnBrk="0" hangingPunct="0"/>
              <a:t>21</a:t>
            </a:fld>
            <a:r>
              <a:rPr lang="tr-TR" sz="1400"/>
              <a:t>.</a:t>
            </a:r>
          </a:p>
          <a:p>
            <a:pPr algn="ctr" eaLnBrk="0" hangingPunct="0"/>
            <a:r>
              <a:rPr lang="tr-TR" sz="1400"/>
              <a:t>Sayfa</a:t>
            </a:r>
          </a:p>
        </p:txBody>
      </p:sp>
      <p:sp>
        <p:nvSpPr>
          <p:cNvPr id="40966"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tr-TR" sz="2400" smtClean="0">
                <a:solidFill>
                  <a:srgbClr val="00B0F0"/>
                </a:solidFill>
                <a:latin typeface="Comic Sans MS" pitchFamily="66" charset="0"/>
                <a:sym typeface="Symbol" pitchFamily="18" charset="2"/>
              </a:rPr>
              <a:t>A={1,2,3,4} , B={a,b,c}, f={(1,b),(2,a),(3,c),(4,b)} olduğuna g</a:t>
            </a:r>
            <a:r>
              <a:rPr lang="tr-TR" sz="2400" smtClean="0">
                <a:solidFill>
                  <a:srgbClr val="00B0F0"/>
                </a:solidFill>
                <a:sym typeface="Symbol" pitchFamily="18" charset="2"/>
              </a:rPr>
              <a:t>ö</a:t>
            </a:r>
            <a:r>
              <a:rPr lang="tr-TR" sz="2400" smtClean="0">
                <a:solidFill>
                  <a:srgbClr val="00B0F0"/>
                </a:solidFill>
                <a:latin typeface="Comic Sans MS" pitchFamily="66" charset="0"/>
                <a:sym typeface="Symbol" pitchFamily="18" charset="2"/>
              </a:rPr>
              <a:t>re f </a:t>
            </a:r>
            <a:r>
              <a:rPr lang="tr-TR" sz="2400" smtClean="0">
                <a:solidFill>
                  <a:srgbClr val="00B0F0"/>
                </a:solidFill>
                <a:sym typeface="Symbol" pitchFamily="18" charset="2"/>
              </a:rPr>
              <a:t>ö</a:t>
            </a:r>
            <a:r>
              <a:rPr lang="tr-TR" sz="2400" smtClean="0">
                <a:solidFill>
                  <a:srgbClr val="00B0F0"/>
                </a:solidFill>
                <a:latin typeface="Comic Sans MS" pitchFamily="66" charset="0"/>
                <a:sym typeface="Symbol" pitchFamily="18" charset="2"/>
              </a:rPr>
              <a:t>rten midir?</a:t>
            </a:r>
            <a:r>
              <a:rPr lang="tr-TR" sz="2400" smtClean="0">
                <a:latin typeface="Comic Sans MS" pitchFamily="66" charset="0"/>
                <a:sym typeface="Symbol" pitchFamily="18" charset="2"/>
              </a:rPr>
              <a:t/>
            </a:r>
            <a:br>
              <a:rPr lang="tr-TR" sz="2400" smtClean="0">
                <a:latin typeface="Comic Sans MS" pitchFamily="66" charset="0"/>
                <a:sym typeface="Symbol" pitchFamily="18" charset="2"/>
              </a:rPr>
            </a:br>
            <a:endParaRPr lang="tr-TR" sz="2400" smtClean="0">
              <a:latin typeface="Comic Sans MS" pitchFamily="66" charset="0"/>
              <a:sym typeface="Symbol" pitchFamily="18" charset="2"/>
            </a:endParaRPr>
          </a:p>
        </p:txBody>
      </p:sp>
      <p:sp>
        <p:nvSpPr>
          <p:cNvPr id="3" name="2 İçerik Yer Tutucusu"/>
          <p:cNvSpPr>
            <a:spLocks noGrp="1"/>
          </p:cNvSpPr>
          <p:nvPr>
            <p:ph type="body" idx="1"/>
          </p:nvPr>
        </p:nvSpPr>
        <p:spPr>
          <a:xfrm>
            <a:off x="1524000" y="1295400"/>
            <a:ext cx="7391400" cy="3629025"/>
          </a:xfrm>
        </p:spPr>
        <p:txBody>
          <a:bodyPr/>
          <a:lstStyle/>
          <a:p>
            <a:pPr marL="273050" indent="-273050">
              <a:buFont typeface="Wingdings" pitchFamily="2" charset="2"/>
              <a:buNone/>
            </a:pPr>
            <a:r>
              <a:rPr lang="tr-TR" sz="2400" smtClean="0">
                <a:latin typeface="Comic Sans MS" pitchFamily="66" charset="0"/>
              </a:rPr>
              <a:t>f  </a:t>
            </a:r>
            <a:r>
              <a:rPr lang="tr-TR" sz="2400" smtClean="0"/>
              <a:t>ö</a:t>
            </a:r>
            <a:r>
              <a:rPr lang="tr-TR" sz="2400" smtClean="0">
                <a:latin typeface="Comic Sans MS" pitchFamily="66" charset="0"/>
              </a:rPr>
              <a:t>rten ise; </a:t>
            </a:r>
            <a:r>
              <a:rPr lang="tr-TR" sz="2400" smtClean="0">
                <a:latin typeface="Comic Sans MS" pitchFamily="66" charset="0"/>
                <a:sym typeface="Symbol" pitchFamily="18" charset="2"/>
              </a:rPr>
              <a:t>y(yBxA, f(x)=y dir.</a:t>
            </a:r>
          </a:p>
          <a:p>
            <a:pPr marL="273050" indent="-273050">
              <a:buFont typeface="Wingdings" pitchFamily="2" charset="2"/>
              <a:buNone/>
            </a:pPr>
            <a:endParaRPr lang="tr-TR" sz="2400" smtClean="0">
              <a:latin typeface="Comic Sans MS" pitchFamily="66" charset="0"/>
              <a:sym typeface="Symbol" pitchFamily="18" charset="2"/>
            </a:endParaRPr>
          </a:p>
          <a:p>
            <a:pPr marL="273050" indent="-273050">
              <a:buFont typeface="Wingdings" pitchFamily="2" charset="2"/>
              <a:buNone/>
            </a:pPr>
            <a:r>
              <a:rPr lang="tr-TR" sz="2400" smtClean="0">
                <a:latin typeface="Comic Sans MS" pitchFamily="66" charset="0"/>
                <a:sym typeface="Symbol" pitchFamily="18" charset="2"/>
              </a:rPr>
              <a:t>y=a ,f(2)=a, 2A </a:t>
            </a:r>
          </a:p>
          <a:p>
            <a:pPr marL="273050" indent="-273050">
              <a:buFont typeface="Wingdings" pitchFamily="2" charset="2"/>
              <a:buNone/>
            </a:pPr>
            <a:r>
              <a:rPr lang="tr-TR" sz="2400" smtClean="0">
                <a:latin typeface="Comic Sans MS" pitchFamily="66" charset="0"/>
                <a:sym typeface="Symbol" pitchFamily="18" charset="2"/>
              </a:rPr>
              <a:t>y=b ,f(1)=b, 1A ve y=b ,f(4)=b, 4A </a:t>
            </a:r>
          </a:p>
          <a:p>
            <a:pPr marL="273050" indent="-273050">
              <a:buFont typeface="Wingdings" pitchFamily="2" charset="2"/>
              <a:buNone/>
            </a:pPr>
            <a:r>
              <a:rPr lang="tr-TR" sz="2400" smtClean="0">
                <a:latin typeface="Comic Sans MS" pitchFamily="66" charset="0"/>
                <a:sym typeface="Symbol" pitchFamily="18" charset="2"/>
              </a:rPr>
              <a:t>y=c ,f(3)=c, 3A</a:t>
            </a:r>
          </a:p>
          <a:p>
            <a:pPr marL="273050" indent="-273050">
              <a:buFont typeface="Wingdings" pitchFamily="2" charset="2"/>
              <a:buNone/>
            </a:pPr>
            <a:endParaRPr lang="tr-TR" sz="2400" smtClean="0">
              <a:latin typeface="Comic Sans MS" pitchFamily="66" charset="0"/>
              <a:sym typeface="Symbol" pitchFamily="18" charset="2"/>
            </a:endParaRPr>
          </a:p>
          <a:p>
            <a:pPr marL="273050" indent="-273050">
              <a:buFont typeface="Wingdings" pitchFamily="2" charset="2"/>
              <a:buNone/>
            </a:pPr>
            <a:r>
              <a:rPr lang="tr-TR" sz="2400" smtClean="0">
                <a:latin typeface="Comic Sans MS" pitchFamily="66" charset="0"/>
                <a:sym typeface="Symbol" pitchFamily="18" charset="2"/>
              </a:rPr>
              <a:t>f </a:t>
            </a:r>
            <a:r>
              <a:rPr lang="tr-TR" sz="2400" smtClean="0">
                <a:sym typeface="Symbol" pitchFamily="18" charset="2"/>
              </a:rPr>
              <a:t>ö</a:t>
            </a:r>
            <a:r>
              <a:rPr lang="tr-TR" sz="2400" smtClean="0">
                <a:latin typeface="Comic Sans MS" pitchFamily="66" charset="0"/>
                <a:sym typeface="Symbol" pitchFamily="18" charset="2"/>
              </a:rPr>
              <a:t>rtendir.</a:t>
            </a:r>
          </a:p>
          <a:p>
            <a:pPr marL="273050" indent="-273050">
              <a:buFont typeface="Wingdings" pitchFamily="2" charset="2"/>
              <a:buNone/>
            </a:pPr>
            <a:endParaRPr lang="tr-TR" sz="2400" smtClean="0">
              <a:latin typeface="Comic Sans MS" pitchFamily="66" charset="0"/>
            </a:endParaRPr>
          </a:p>
        </p:txBody>
      </p:sp>
      <p:grpSp>
        <p:nvGrpSpPr>
          <p:cNvPr id="4" name="24 Grup"/>
          <p:cNvGrpSpPr>
            <a:grpSpLocks/>
          </p:cNvGrpSpPr>
          <p:nvPr/>
        </p:nvGrpSpPr>
        <p:grpSpPr bwMode="auto">
          <a:xfrm>
            <a:off x="5808663" y="3357563"/>
            <a:ext cx="2682875" cy="2516187"/>
            <a:chOff x="6156960" y="2000240"/>
            <a:chExt cx="2682240" cy="2516896"/>
          </a:xfrm>
        </p:grpSpPr>
        <p:sp>
          <p:nvSpPr>
            <p:cNvPr id="5" name="4 Oval"/>
            <p:cNvSpPr/>
            <p:nvPr/>
          </p:nvSpPr>
          <p:spPr>
            <a:xfrm>
              <a:off x="6215074" y="2214554"/>
              <a:ext cx="1075467" cy="2214578"/>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800"/>
                <a:t>.1</a:t>
              </a:r>
            </a:p>
            <a:p>
              <a:pPr algn="ctr" fontAlgn="auto">
                <a:spcBef>
                  <a:spcPts val="0"/>
                </a:spcBef>
                <a:spcAft>
                  <a:spcPts val="0"/>
                </a:spcAft>
                <a:defRPr/>
              </a:pPr>
              <a:endParaRPr lang="tr-TR" sz="1800"/>
            </a:p>
            <a:p>
              <a:pPr algn="ctr" fontAlgn="auto">
                <a:spcBef>
                  <a:spcPts val="0"/>
                </a:spcBef>
                <a:spcAft>
                  <a:spcPts val="0"/>
                </a:spcAft>
                <a:defRPr/>
              </a:pPr>
              <a:r>
                <a:rPr lang="tr-TR" sz="1800"/>
                <a:t>.2</a:t>
              </a:r>
            </a:p>
            <a:p>
              <a:pPr algn="ctr" fontAlgn="auto">
                <a:spcBef>
                  <a:spcPts val="0"/>
                </a:spcBef>
                <a:spcAft>
                  <a:spcPts val="0"/>
                </a:spcAft>
                <a:defRPr/>
              </a:pPr>
              <a:endParaRPr lang="tr-TR" sz="1800"/>
            </a:p>
            <a:p>
              <a:pPr algn="ctr" fontAlgn="auto">
                <a:spcBef>
                  <a:spcPts val="0"/>
                </a:spcBef>
                <a:spcAft>
                  <a:spcPts val="0"/>
                </a:spcAft>
                <a:defRPr/>
              </a:pPr>
              <a:r>
                <a:rPr lang="tr-TR" sz="1800"/>
                <a:t>.3</a:t>
              </a:r>
            </a:p>
            <a:p>
              <a:pPr algn="ctr" fontAlgn="auto">
                <a:spcBef>
                  <a:spcPts val="0"/>
                </a:spcBef>
                <a:spcAft>
                  <a:spcPts val="0"/>
                </a:spcAft>
                <a:defRPr/>
              </a:pPr>
              <a:endParaRPr lang="tr-TR" sz="1800"/>
            </a:p>
            <a:p>
              <a:pPr algn="ctr" fontAlgn="auto">
                <a:spcBef>
                  <a:spcPts val="0"/>
                </a:spcBef>
                <a:spcAft>
                  <a:spcPts val="0"/>
                </a:spcAft>
                <a:defRPr/>
              </a:pPr>
              <a:r>
                <a:rPr lang="tr-TR" sz="1800"/>
                <a:t>.4</a:t>
              </a:r>
            </a:p>
          </p:txBody>
        </p:sp>
        <p:sp>
          <p:nvSpPr>
            <p:cNvPr id="6" name="5 Oval"/>
            <p:cNvSpPr/>
            <p:nvPr/>
          </p:nvSpPr>
          <p:spPr>
            <a:xfrm>
              <a:off x="7711375" y="2214554"/>
              <a:ext cx="1075467" cy="214314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tr-TR" sz="1800">
                  <a:solidFill>
                    <a:schemeClr val="tx1"/>
                  </a:solidFill>
                </a:rPr>
                <a:t>.a</a:t>
              </a:r>
            </a:p>
            <a:p>
              <a:pPr algn="ctr" fontAlgn="auto">
                <a:spcBef>
                  <a:spcPts val="0"/>
                </a:spcBef>
                <a:spcAft>
                  <a:spcPts val="0"/>
                </a:spcAft>
                <a:defRPr/>
              </a:pPr>
              <a:endParaRPr lang="tr-TR" sz="1800">
                <a:solidFill>
                  <a:schemeClr val="tx1"/>
                </a:solidFill>
              </a:endParaRPr>
            </a:p>
            <a:p>
              <a:pPr algn="ctr" fontAlgn="auto">
                <a:spcBef>
                  <a:spcPts val="0"/>
                </a:spcBef>
                <a:spcAft>
                  <a:spcPts val="0"/>
                </a:spcAft>
                <a:defRPr/>
              </a:pPr>
              <a:r>
                <a:rPr lang="tr-TR" sz="1800">
                  <a:solidFill>
                    <a:schemeClr val="tx1"/>
                  </a:solidFill>
                </a:rPr>
                <a:t>.b</a:t>
              </a:r>
            </a:p>
            <a:p>
              <a:pPr algn="ctr" fontAlgn="auto">
                <a:spcBef>
                  <a:spcPts val="0"/>
                </a:spcBef>
                <a:spcAft>
                  <a:spcPts val="0"/>
                </a:spcAft>
                <a:defRPr/>
              </a:pPr>
              <a:endParaRPr lang="tr-TR" sz="1800">
                <a:solidFill>
                  <a:schemeClr val="tx1"/>
                </a:solidFill>
              </a:endParaRPr>
            </a:p>
            <a:p>
              <a:pPr algn="ctr" fontAlgn="auto">
                <a:spcBef>
                  <a:spcPts val="0"/>
                </a:spcBef>
                <a:spcAft>
                  <a:spcPts val="0"/>
                </a:spcAft>
                <a:defRPr/>
              </a:pPr>
              <a:r>
                <a:rPr lang="tr-TR" sz="1800">
                  <a:solidFill>
                    <a:schemeClr val="tx1"/>
                  </a:solidFill>
                </a:rPr>
                <a:t>.c</a:t>
              </a:r>
            </a:p>
            <a:p>
              <a:pPr algn="ctr" fontAlgn="auto">
                <a:spcBef>
                  <a:spcPts val="0"/>
                </a:spcBef>
                <a:spcAft>
                  <a:spcPts val="0"/>
                </a:spcAft>
                <a:defRPr/>
              </a:pPr>
              <a:endParaRPr lang="tr-TR" sz="1800"/>
            </a:p>
            <a:p>
              <a:pPr algn="ctr" fontAlgn="auto">
                <a:spcBef>
                  <a:spcPts val="0"/>
                </a:spcBef>
                <a:spcAft>
                  <a:spcPts val="0"/>
                </a:spcAft>
                <a:defRPr/>
              </a:pPr>
              <a:endParaRPr lang="tr-TR" sz="1800"/>
            </a:p>
          </p:txBody>
        </p:sp>
        <p:cxnSp>
          <p:nvCxnSpPr>
            <p:cNvPr id="7" name="6 Düz Ok Bağlayıcısı"/>
            <p:cNvCxnSpPr/>
            <p:nvPr/>
          </p:nvCxnSpPr>
          <p:spPr>
            <a:xfrm>
              <a:off x="6787048" y="2571901"/>
              <a:ext cx="1428412" cy="4287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7 Düz Ok Bağlayıcısı"/>
            <p:cNvCxnSpPr/>
            <p:nvPr/>
          </p:nvCxnSpPr>
          <p:spPr>
            <a:xfrm flipV="1">
              <a:off x="6858469" y="2502031"/>
              <a:ext cx="1366513" cy="57007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8 Düz Ok Bağlayıcısı"/>
            <p:cNvCxnSpPr/>
            <p:nvPr/>
          </p:nvCxnSpPr>
          <p:spPr>
            <a:xfrm flipV="1">
              <a:off x="6823552" y="3572308"/>
              <a:ext cx="1391907" cy="2540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2000" name="9 Metin kutusu"/>
            <p:cNvSpPr txBox="1">
              <a:spLocks noChangeArrowheads="1"/>
            </p:cNvSpPr>
            <p:nvPr/>
          </p:nvSpPr>
          <p:spPr bwMode="auto">
            <a:xfrm>
              <a:off x="7858148" y="2643182"/>
              <a:ext cx="184731" cy="369332"/>
            </a:xfrm>
            <a:prstGeom prst="rect">
              <a:avLst/>
            </a:prstGeom>
            <a:noFill/>
            <a:ln w="9525">
              <a:noFill/>
              <a:miter lim="800000"/>
              <a:headEnd/>
              <a:tailEnd/>
            </a:ln>
          </p:spPr>
          <p:txBody>
            <a:bodyPr wrap="none">
              <a:spAutoFit/>
            </a:bodyPr>
            <a:lstStyle/>
            <a:p>
              <a:endParaRPr lang="tr-TR" sz="1800">
                <a:latin typeface="Georgia" pitchFamily="18" charset="0"/>
              </a:endParaRPr>
            </a:p>
          </p:txBody>
        </p:sp>
        <p:sp>
          <p:nvSpPr>
            <p:cNvPr id="42001" name="10 Metin kutusu"/>
            <p:cNvSpPr txBox="1">
              <a:spLocks noChangeArrowheads="1"/>
            </p:cNvSpPr>
            <p:nvPr/>
          </p:nvSpPr>
          <p:spPr bwMode="auto">
            <a:xfrm>
              <a:off x="7358082" y="2000240"/>
              <a:ext cx="357190" cy="366715"/>
            </a:xfrm>
            <a:prstGeom prst="rect">
              <a:avLst/>
            </a:prstGeom>
            <a:noFill/>
            <a:ln w="9525">
              <a:noFill/>
              <a:miter lim="800000"/>
              <a:headEnd/>
              <a:tailEnd/>
            </a:ln>
          </p:spPr>
          <p:txBody>
            <a:bodyPr>
              <a:spAutoFit/>
            </a:bodyPr>
            <a:lstStyle/>
            <a:p>
              <a:r>
                <a:rPr lang="tr-TR" sz="1800">
                  <a:latin typeface="Georgia" pitchFamily="18" charset="0"/>
                </a:rPr>
                <a:t>f</a:t>
              </a:r>
            </a:p>
          </p:txBody>
        </p:sp>
        <p:cxnSp>
          <p:nvCxnSpPr>
            <p:cNvPr id="12" name="11 Düz Ok Bağlayıcısı"/>
            <p:cNvCxnSpPr/>
            <p:nvPr/>
          </p:nvCxnSpPr>
          <p:spPr>
            <a:xfrm>
              <a:off x="7286992" y="2500443"/>
              <a:ext cx="49994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18 Düz Ok Bağlayıcısı"/>
            <p:cNvCxnSpPr/>
            <p:nvPr/>
          </p:nvCxnSpPr>
          <p:spPr>
            <a:xfrm flipV="1">
              <a:off x="6787048" y="3072104"/>
              <a:ext cx="1356992" cy="11433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4198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4198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1CE87AA9-D3D3-4996-BADF-4B642F547F63}" type="slidenum">
              <a:rPr lang="tr-TR" sz="1400"/>
              <a:pPr algn="ctr" eaLnBrk="0" hangingPunct="0"/>
              <a:t>22</a:t>
            </a:fld>
            <a:r>
              <a:rPr lang="tr-TR" sz="1400"/>
              <a:t>.</a:t>
            </a:r>
          </a:p>
          <a:p>
            <a:pPr algn="ctr" eaLnBrk="0" hangingPunct="0"/>
            <a:r>
              <a:rPr lang="tr-TR" sz="1400"/>
              <a:t>Sayfa</a:t>
            </a:r>
          </a:p>
        </p:txBody>
      </p:sp>
      <p:sp>
        <p:nvSpPr>
          <p:cNvPr id="4199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checkerboard(across)">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524000" y="76200"/>
            <a:ext cx="7381875" cy="725488"/>
          </a:xfrm>
        </p:spPr>
        <p:txBody>
          <a:bodyPr/>
          <a:lstStyle/>
          <a:p>
            <a:r>
              <a:rPr lang="tr-TR" sz="2400" smtClean="0">
                <a:solidFill>
                  <a:srgbClr val="00B0F0"/>
                </a:solidFill>
                <a:latin typeface="Comic Sans MS" pitchFamily="66" charset="0"/>
              </a:rPr>
              <a:t>Bileşke Fonksiyon</a:t>
            </a:r>
            <a:br>
              <a:rPr lang="tr-TR" sz="2400" smtClean="0">
                <a:solidFill>
                  <a:srgbClr val="00B0F0"/>
                </a:solidFill>
                <a:latin typeface="Comic Sans MS" pitchFamily="66" charset="0"/>
              </a:rPr>
            </a:br>
            <a:endParaRPr lang="tr-TR" sz="2400" smtClean="0">
              <a:solidFill>
                <a:srgbClr val="00B0F0"/>
              </a:solidFill>
              <a:latin typeface="Comic Sans MS" pitchFamily="66" charset="0"/>
            </a:endParaRPr>
          </a:p>
        </p:txBody>
      </p:sp>
      <p:grpSp>
        <p:nvGrpSpPr>
          <p:cNvPr id="3" name="55 Grup"/>
          <p:cNvGrpSpPr>
            <a:grpSpLocks/>
          </p:cNvGrpSpPr>
          <p:nvPr/>
        </p:nvGrpSpPr>
        <p:grpSpPr bwMode="auto">
          <a:xfrm>
            <a:off x="1335088" y="1889125"/>
            <a:ext cx="5761037" cy="2335213"/>
            <a:chOff x="579120" y="1889760"/>
            <a:chExt cx="5760720" cy="2334027"/>
          </a:xfrm>
        </p:grpSpPr>
        <p:sp>
          <p:nvSpPr>
            <p:cNvPr id="4" name="3 Oval"/>
            <p:cNvSpPr/>
            <p:nvPr/>
          </p:nvSpPr>
          <p:spPr>
            <a:xfrm>
              <a:off x="642910" y="1928802"/>
              <a:ext cx="1143008" cy="178595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tr-TR" sz="1800">
                  <a:solidFill>
                    <a:schemeClr val="tx1"/>
                  </a:solidFill>
                </a:rPr>
                <a:t>.1</a:t>
              </a:r>
            </a:p>
            <a:p>
              <a:pPr algn="ctr" fontAlgn="auto">
                <a:spcBef>
                  <a:spcPts val="0"/>
                </a:spcBef>
                <a:spcAft>
                  <a:spcPts val="0"/>
                </a:spcAft>
                <a:defRPr/>
              </a:pPr>
              <a:r>
                <a:rPr lang="tr-TR" sz="1800">
                  <a:solidFill>
                    <a:schemeClr val="tx1"/>
                  </a:solidFill>
                </a:rPr>
                <a:t>.2</a:t>
              </a:r>
            </a:p>
            <a:p>
              <a:pPr algn="ctr" fontAlgn="auto">
                <a:spcBef>
                  <a:spcPts val="0"/>
                </a:spcBef>
                <a:spcAft>
                  <a:spcPts val="0"/>
                </a:spcAft>
                <a:defRPr/>
              </a:pPr>
              <a:r>
                <a:rPr lang="tr-TR" sz="1800">
                  <a:solidFill>
                    <a:schemeClr val="tx1"/>
                  </a:solidFill>
                </a:rPr>
                <a:t>.3</a:t>
              </a:r>
            </a:p>
            <a:p>
              <a:pPr algn="ctr" fontAlgn="auto">
                <a:spcBef>
                  <a:spcPts val="0"/>
                </a:spcBef>
                <a:spcAft>
                  <a:spcPts val="0"/>
                </a:spcAft>
                <a:defRPr/>
              </a:pPr>
              <a:r>
                <a:rPr lang="tr-TR" sz="1800">
                  <a:solidFill>
                    <a:schemeClr val="tx1"/>
                  </a:solidFill>
                </a:rPr>
                <a:t>.5</a:t>
              </a:r>
            </a:p>
            <a:p>
              <a:pPr algn="ctr" fontAlgn="auto">
                <a:spcBef>
                  <a:spcPts val="0"/>
                </a:spcBef>
                <a:spcAft>
                  <a:spcPts val="0"/>
                </a:spcAft>
                <a:defRPr/>
              </a:pPr>
              <a:r>
                <a:rPr lang="tr-TR" sz="1800">
                  <a:solidFill>
                    <a:schemeClr val="tx1"/>
                  </a:solidFill>
                </a:rPr>
                <a:t>.4</a:t>
              </a:r>
            </a:p>
          </p:txBody>
        </p:sp>
        <p:sp>
          <p:nvSpPr>
            <p:cNvPr id="8" name="7 Oval"/>
            <p:cNvSpPr/>
            <p:nvPr/>
          </p:nvSpPr>
          <p:spPr>
            <a:xfrm>
              <a:off x="2500298" y="1928802"/>
              <a:ext cx="1143008" cy="178595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tr-TR" sz="1800"/>
            </a:p>
          </p:txBody>
        </p:sp>
        <p:sp>
          <p:nvSpPr>
            <p:cNvPr id="9" name="8 Oval"/>
            <p:cNvSpPr/>
            <p:nvPr/>
          </p:nvSpPr>
          <p:spPr>
            <a:xfrm>
              <a:off x="3000364" y="2000240"/>
              <a:ext cx="1285884" cy="2000264"/>
            </a:xfrm>
            <a:prstGeom prst="ellipse">
              <a:avLst/>
            </a:prstGeom>
            <a:solidFill>
              <a:schemeClr val="accent1">
                <a:lumMod val="20000"/>
                <a:lumOff val="80000"/>
                <a:alpha val="58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tr-TR" sz="1800"/>
            </a:p>
          </p:txBody>
        </p:sp>
        <p:sp>
          <p:nvSpPr>
            <p:cNvPr id="10" name="9 Oval"/>
            <p:cNvSpPr/>
            <p:nvPr/>
          </p:nvSpPr>
          <p:spPr>
            <a:xfrm>
              <a:off x="5143504" y="1928802"/>
              <a:ext cx="1143008" cy="178595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endParaRPr lang="tr-TR" sz="1800"/>
            </a:p>
          </p:txBody>
        </p:sp>
        <p:sp>
          <p:nvSpPr>
            <p:cNvPr id="43028" name="10 Metin kutusu"/>
            <p:cNvSpPr txBox="1">
              <a:spLocks noChangeArrowheads="1"/>
            </p:cNvSpPr>
            <p:nvPr/>
          </p:nvSpPr>
          <p:spPr bwMode="auto">
            <a:xfrm>
              <a:off x="2571736" y="2214554"/>
              <a:ext cx="500066" cy="369332"/>
            </a:xfrm>
            <a:prstGeom prst="rect">
              <a:avLst/>
            </a:prstGeom>
            <a:noFill/>
            <a:ln w="9525">
              <a:noFill/>
              <a:miter lim="800000"/>
              <a:headEnd/>
              <a:tailEnd/>
            </a:ln>
          </p:spPr>
          <p:txBody>
            <a:bodyPr>
              <a:spAutoFit/>
            </a:bodyPr>
            <a:lstStyle/>
            <a:p>
              <a:r>
                <a:rPr lang="tr-TR" sz="1800">
                  <a:latin typeface="Georgia" pitchFamily="18" charset="0"/>
                </a:rPr>
                <a:t>.1</a:t>
              </a:r>
            </a:p>
          </p:txBody>
        </p:sp>
        <p:sp>
          <p:nvSpPr>
            <p:cNvPr id="43029" name="11 Metin kutusu"/>
            <p:cNvSpPr txBox="1">
              <a:spLocks noChangeArrowheads="1"/>
            </p:cNvSpPr>
            <p:nvPr/>
          </p:nvSpPr>
          <p:spPr bwMode="auto">
            <a:xfrm>
              <a:off x="2499889" y="2714841"/>
              <a:ext cx="500035" cy="366526"/>
            </a:xfrm>
            <a:prstGeom prst="rect">
              <a:avLst/>
            </a:prstGeom>
            <a:noFill/>
            <a:ln w="9525">
              <a:noFill/>
              <a:miter lim="800000"/>
              <a:headEnd/>
              <a:tailEnd/>
            </a:ln>
          </p:spPr>
          <p:txBody>
            <a:bodyPr>
              <a:spAutoFit/>
            </a:bodyPr>
            <a:lstStyle/>
            <a:p>
              <a:r>
                <a:rPr lang="tr-TR" sz="1800">
                  <a:latin typeface="Georgia" pitchFamily="18" charset="0"/>
                </a:rPr>
                <a:t>.16</a:t>
              </a:r>
            </a:p>
          </p:txBody>
        </p:sp>
        <p:sp>
          <p:nvSpPr>
            <p:cNvPr id="43030" name="12 Metin kutusu"/>
            <p:cNvSpPr txBox="1">
              <a:spLocks noChangeArrowheads="1"/>
            </p:cNvSpPr>
            <p:nvPr/>
          </p:nvSpPr>
          <p:spPr bwMode="auto">
            <a:xfrm>
              <a:off x="3285658" y="2429236"/>
              <a:ext cx="500035" cy="366526"/>
            </a:xfrm>
            <a:prstGeom prst="rect">
              <a:avLst/>
            </a:prstGeom>
            <a:noFill/>
            <a:ln w="9525">
              <a:noFill/>
              <a:miter lim="800000"/>
              <a:headEnd/>
              <a:tailEnd/>
            </a:ln>
          </p:spPr>
          <p:txBody>
            <a:bodyPr>
              <a:spAutoFit/>
            </a:bodyPr>
            <a:lstStyle/>
            <a:p>
              <a:r>
                <a:rPr lang="tr-TR" sz="1800">
                  <a:latin typeface="Georgia" pitchFamily="18" charset="0"/>
                </a:rPr>
                <a:t>.4</a:t>
              </a:r>
            </a:p>
          </p:txBody>
        </p:sp>
        <p:sp>
          <p:nvSpPr>
            <p:cNvPr id="43031" name="13 Metin kutusu"/>
            <p:cNvSpPr txBox="1">
              <a:spLocks noChangeArrowheads="1"/>
            </p:cNvSpPr>
            <p:nvPr/>
          </p:nvSpPr>
          <p:spPr bwMode="auto">
            <a:xfrm>
              <a:off x="3214225" y="2786242"/>
              <a:ext cx="500035" cy="366526"/>
            </a:xfrm>
            <a:prstGeom prst="rect">
              <a:avLst/>
            </a:prstGeom>
            <a:noFill/>
            <a:ln w="9525">
              <a:noFill/>
              <a:miter lim="800000"/>
              <a:headEnd/>
              <a:tailEnd/>
            </a:ln>
          </p:spPr>
          <p:txBody>
            <a:bodyPr>
              <a:spAutoFit/>
            </a:bodyPr>
            <a:lstStyle/>
            <a:p>
              <a:r>
                <a:rPr lang="tr-TR" sz="1800">
                  <a:latin typeface="Georgia" pitchFamily="18" charset="0"/>
                </a:rPr>
                <a:t>.9</a:t>
              </a:r>
            </a:p>
          </p:txBody>
        </p:sp>
        <p:sp>
          <p:nvSpPr>
            <p:cNvPr id="43032" name="15 Metin kutusu"/>
            <p:cNvSpPr txBox="1">
              <a:spLocks noChangeArrowheads="1"/>
            </p:cNvSpPr>
            <p:nvPr/>
          </p:nvSpPr>
          <p:spPr bwMode="auto">
            <a:xfrm>
              <a:off x="3071358" y="3143248"/>
              <a:ext cx="500035" cy="366527"/>
            </a:xfrm>
            <a:prstGeom prst="rect">
              <a:avLst/>
            </a:prstGeom>
            <a:noFill/>
            <a:ln w="9525">
              <a:noFill/>
              <a:miter lim="800000"/>
              <a:headEnd/>
              <a:tailEnd/>
            </a:ln>
          </p:spPr>
          <p:txBody>
            <a:bodyPr>
              <a:spAutoFit/>
            </a:bodyPr>
            <a:lstStyle/>
            <a:p>
              <a:r>
                <a:rPr lang="tr-TR" sz="1800">
                  <a:latin typeface="Georgia" pitchFamily="18" charset="0"/>
                </a:rPr>
                <a:t>.25</a:t>
              </a:r>
            </a:p>
          </p:txBody>
        </p:sp>
        <p:sp>
          <p:nvSpPr>
            <p:cNvPr id="43033" name="16 Metin kutusu"/>
            <p:cNvSpPr txBox="1">
              <a:spLocks noChangeArrowheads="1"/>
            </p:cNvSpPr>
            <p:nvPr/>
          </p:nvSpPr>
          <p:spPr bwMode="auto">
            <a:xfrm>
              <a:off x="3642826" y="3357452"/>
              <a:ext cx="642902" cy="366526"/>
            </a:xfrm>
            <a:prstGeom prst="rect">
              <a:avLst/>
            </a:prstGeom>
            <a:noFill/>
            <a:ln w="9525">
              <a:noFill/>
              <a:miter lim="800000"/>
              <a:headEnd/>
              <a:tailEnd/>
            </a:ln>
          </p:spPr>
          <p:txBody>
            <a:bodyPr>
              <a:spAutoFit/>
            </a:bodyPr>
            <a:lstStyle/>
            <a:p>
              <a:r>
                <a:rPr lang="tr-TR" sz="1800">
                  <a:latin typeface="Georgia" pitchFamily="18" charset="0"/>
                </a:rPr>
                <a:t>.64</a:t>
              </a:r>
            </a:p>
          </p:txBody>
        </p:sp>
        <p:sp>
          <p:nvSpPr>
            <p:cNvPr id="43034" name="17 Metin kutusu"/>
            <p:cNvSpPr txBox="1">
              <a:spLocks noChangeArrowheads="1"/>
            </p:cNvSpPr>
            <p:nvPr/>
          </p:nvSpPr>
          <p:spPr bwMode="auto">
            <a:xfrm>
              <a:off x="5429256" y="2071678"/>
              <a:ext cx="500066" cy="369332"/>
            </a:xfrm>
            <a:prstGeom prst="rect">
              <a:avLst/>
            </a:prstGeom>
            <a:noFill/>
            <a:ln w="9525">
              <a:noFill/>
              <a:miter lim="800000"/>
              <a:headEnd/>
              <a:tailEnd/>
            </a:ln>
          </p:spPr>
          <p:txBody>
            <a:bodyPr>
              <a:spAutoFit/>
            </a:bodyPr>
            <a:lstStyle/>
            <a:p>
              <a:r>
                <a:rPr lang="tr-TR" sz="1800">
                  <a:latin typeface="Georgia" pitchFamily="18" charset="0"/>
                </a:rPr>
                <a:t>.1</a:t>
              </a:r>
            </a:p>
          </p:txBody>
        </p:sp>
        <p:sp>
          <p:nvSpPr>
            <p:cNvPr id="43035" name="18 Metin kutusu"/>
            <p:cNvSpPr txBox="1">
              <a:spLocks noChangeArrowheads="1"/>
            </p:cNvSpPr>
            <p:nvPr/>
          </p:nvSpPr>
          <p:spPr bwMode="auto">
            <a:xfrm>
              <a:off x="5500099" y="2429236"/>
              <a:ext cx="633377" cy="366526"/>
            </a:xfrm>
            <a:prstGeom prst="rect">
              <a:avLst/>
            </a:prstGeom>
            <a:noFill/>
            <a:ln w="9525">
              <a:noFill/>
              <a:miter lim="800000"/>
              <a:headEnd/>
              <a:tailEnd/>
            </a:ln>
          </p:spPr>
          <p:txBody>
            <a:bodyPr>
              <a:spAutoFit/>
            </a:bodyPr>
            <a:lstStyle/>
            <a:p>
              <a:r>
                <a:rPr lang="tr-TR" sz="1800">
                  <a:latin typeface="Georgia" pitchFamily="18" charset="0"/>
                </a:rPr>
                <a:t>.7</a:t>
              </a:r>
            </a:p>
          </p:txBody>
        </p:sp>
        <p:sp>
          <p:nvSpPr>
            <p:cNvPr id="43036" name="19 Metin kutusu"/>
            <p:cNvSpPr txBox="1">
              <a:spLocks noChangeArrowheads="1"/>
            </p:cNvSpPr>
            <p:nvPr/>
          </p:nvSpPr>
          <p:spPr bwMode="auto">
            <a:xfrm>
              <a:off x="5428665" y="2786242"/>
              <a:ext cx="500035" cy="366526"/>
            </a:xfrm>
            <a:prstGeom prst="rect">
              <a:avLst/>
            </a:prstGeom>
            <a:noFill/>
            <a:ln w="9525">
              <a:noFill/>
              <a:miter lim="800000"/>
              <a:headEnd/>
              <a:tailEnd/>
            </a:ln>
          </p:spPr>
          <p:txBody>
            <a:bodyPr>
              <a:spAutoFit/>
            </a:bodyPr>
            <a:lstStyle/>
            <a:p>
              <a:r>
                <a:rPr lang="tr-TR" sz="1800">
                  <a:latin typeface="Georgia" pitchFamily="18" charset="0"/>
                </a:rPr>
                <a:t>.2</a:t>
              </a:r>
            </a:p>
          </p:txBody>
        </p:sp>
        <p:sp>
          <p:nvSpPr>
            <p:cNvPr id="43037" name="20 Metin kutusu"/>
            <p:cNvSpPr txBox="1">
              <a:spLocks noChangeArrowheads="1"/>
            </p:cNvSpPr>
            <p:nvPr/>
          </p:nvSpPr>
          <p:spPr bwMode="auto">
            <a:xfrm>
              <a:off x="5785833" y="3000446"/>
              <a:ext cx="500035" cy="366526"/>
            </a:xfrm>
            <a:prstGeom prst="rect">
              <a:avLst/>
            </a:prstGeom>
            <a:noFill/>
            <a:ln w="9525">
              <a:noFill/>
              <a:miter lim="800000"/>
              <a:headEnd/>
              <a:tailEnd/>
            </a:ln>
          </p:spPr>
          <p:txBody>
            <a:bodyPr>
              <a:spAutoFit/>
            </a:bodyPr>
            <a:lstStyle/>
            <a:p>
              <a:r>
                <a:rPr lang="tr-TR" sz="1800">
                  <a:latin typeface="Georgia" pitchFamily="18" charset="0"/>
                </a:rPr>
                <a:t>.4</a:t>
              </a:r>
            </a:p>
          </p:txBody>
        </p:sp>
        <p:sp>
          <p:nvSpPr>
            <p:cNvPr id="43038" name="21 Metin kutusu"/>
            <p:cNvSpPr txBox="1">
              <a:spLocks noChangeArrowheads="1"/>
            </p:cNvSpPr>
            <p:nvPr/>
          </p:nvSpPr>
          <p:spPr bwMode="auto">
            <a:xfrm>
              <a:off x="5357232" y="3286051"/>
              <a:ext cx="500035" cy="366526"/>
            </a:xfrm>
            <a:prstGeom prst="rect">
              <a:avLst/>
            </a:prstGeom>
            <a:noFill/>
            <a:ln w="9525">
              <a:noFill/>
              <a:miter lim="800000"/>
              <a:headEnd/>
              <a:tailEnd/>
            </a:ln>
          </p:spPr>
          <p:txBody>
            <a:bodyPr>
              <a:spAutoFit/>
            </a:bodyPr>
            <a:lstStyle/>
            <a:p>
              <a:r>
                <a:rPr lang="tr-TR" sz="1800">
                  <a:latin typeface="Georgia" pitchFamily="18" charset="0"/>
                </a:rPr>
                <a:t>.15</a:t>
              </a:r>
            </a:p>
          </p:txBody>
        </p:sp>
        <p:cxnSp>
          <p:nvCxnSpPr>
            <p:cNvPr id="34" name="33 Düz Ok Bağlayıcısı"/>
            <p:cNvCxnSpPr/>
            <p:nvPr/>
          </p:nvCxnSpPr>
          <p:spPr>
            <a:xfrm>
              <a:off x="1285518" y="2286433"/>
              <a:ext cx="1428671" cy="14280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35 Düz Ok Bağlayıcısı"/>
            <p:cNvCxnSpPr/>
            <p:nvPr/>
          </p:nvCxnSpPr>
          <p:spPr>
            <a:xfrm>
              <a:off x="1285518" y="2572038"/>
              <a:ext cx="2143007" cy="7140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37 Düz Ok Bağlayıcısı"/>
            <p:cNvCxnSpPr/>
            <p:nvPr/>
          </p:nvCxnSpPr>
          <p:spPr>
            <a:xfrm>
              <a:off x="1285518" y="2929045"/>
              <a:ext cx="2071574" cy="14280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39 Düz Ok Bağlayıcısı"/>
            <p:cNvCxnSpPr/>
            <p:nvPr/>
          </p:nvCxnSpPr>
          <p:spPr>
            <a:xfrm flipV="1">
              <a:off x="1214085" y="2929045"/>
              <a:ext cx="1428671" cy="5712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41 Düz Ok Bağlayıcısı"/>
            <p:cNvCxnSpPr/>
            <p:nvPr/>
          </p:nvCxnSpPr>
          <p:spPr>
            <a:xfrm>
              <a:off x="1285518" y="3143248"/>
              <a:ext cx="1928707" cy="2142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43 Düz Ok Bağlayıcısı"/>
            <p:cNvCxnSpPr/>
            <p:nvPr/>
          </p:nvCxnSpPr>
          <p:spPr>
            <a:xfrm flipV="1">
              <a:off x="3571392" y="2286433"/>
              <a:ext cx="2000140" cy="35700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45 Düz Ok Bağlayıcısı"/>
            <p:cNvCxnSpPr/>
            <p:nvPr/>
          </p:nvCxnSpPr>
          <p:spPr>
            <a:xfrm>
              <a:off x="3499959" y="3000446"/>
              <a:ext cx="2071573"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47 Düz Ok Bağlayıcısı"/>
            <p:cNvCxnSpPr/>
            <p:nvPr/>
          </p:nvCxnSpPr>
          <p:spPr>
            <a:xfrm flipV="1">
              <a:off x="4071428" y="2714841"/>
              <a:ext cx="1571539" cy="785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49 Düz Ok Bağlayıcısı"/>
            <p:cNvCxnSpPr>
              <a:stCxn id="43032" idx="3"/>
            </p:cNvCxnSpPr>
            <p:nvPr/>
          </p:nvCxnSpPr>
          <p:spPr>
            <a:xfrm flipV="1">
              <a:off x="3571392" y="3214650"/>
              <a:ext cx="2357308" cy="1126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048" name="50 Metin kutusu"/>
            <p:cNvSpPr txBox="1">
              <a:spLocks noChangeArrowheads="1"/>
            </p:cNvSpPr>
            <p:nvPr/>
          </p:nvSpPr>
          <p:spPr bwMode="auto">
            <a:xfrm>
              <a:off x="999784" y="3785859"/>
              <a:ext cx="500035" cy="366527"/>
            </a:xfrm>
            <a:prstGeom prst="rect">
              <a:avLst/>
            </a:prstGeom>
            <a:noFill/>
            <a:ln w="9525">
              <a:noFill/>
              <a:miter lim="800000"/>
              <a:headEnd/>
              <a:tailEnd/>
            </a:ln>
          </p:spPr>
          <p:txBody>
            <a:bodyPr>
              <a:spAutoFit/>
            </a:bodyPr>
            <a:lstStyle/>
            <a:p>
              <a:r>
                <a:rPr lang="tr-TR" sz="1800">
                  <a:latin typeface="Georgia" pitchFamily="18" charset="0"/>
                </a:rPr>
                <a:t>A</a:t>
              </a:r>
            </a:p>
          </p:txBody>
        </p:sp>
        <p:sp>
          <p:nvSpPr>
            <p:cNvPr id="43049" name="51 Metin kutusu"/>
            <p:cNvSpPr txBox="1">
              <a:spLocks noChangeArrowheads="1"/>
            </p:cNvSpPr>
            <p:nvPr/>
          </p:nvSpPr>
          <p:spPr bwMode="auto">
            <a:xfrm>
              <a:off x="2571323" y="3857260"/>
              <a:ext cx="500035" cy="366527"/>
            </a:xfrm>
            <a:prstGeom prst="rect">
              <a:avLst/>
            </a:prstGeom>
            <a:noFill/>
            <a:ln w="9525">
              <a:noFill/>
              <a:miter lim="800000"/>
              <a:headEnd/>
              <a:tailEnd/>
            </a:ln>
          </p:spPr>
          <p:txBody>
            <a:bodyPr>
              <a:spAutoFit/>
            </a:bodyPr>
            <a:lstStyle/>
            <a:p>
              <a:r>
                <a:rPr lang="tr-TR" sz="1800">
                  <a:latin typeface="Georgia" pitchFamily="18" charset="0"/>
                </a:rPr>
                <a:t>B</a:t>
              </a:r>
            </a:p>
          </p:txBody>
        </p:sp>
        <p:sp>
          <p:nvSpPr>
            <p:cNvPr id="43050" name="52 Metin kutusu"/>
            <p:cNvSpPr txBox="1">
              <a:spLocks noChangeArrowheads="1"/>
            </p:cNvSpPr>
            <p:nvPr/>
          </p:nvSpPr>
          <p:spPr bwMode="auto">
            <a:xfrm>
              <a:off x="3928560" y="3857260"/>
              <a:ext cx="500035" cy="366527"/>
            </a:xfrm>
            <a:prstGeom prst="rect">
              <a:avLst/>
            </a:prstGeom>
            <a:noFill/>
            <a:ln w="9525">
              <a:noFill/>
              <a:miter lim="800000"/>
              <a:headEnd/>
              <a:tailEnd/>
            </a:ln>
          </p:spPr>
          <p:txBody>
            <a:bodyPr>
              <a:spAutoFit/>
            </a:bodyPr>
            <a:lstStyle/>
            <a:p>
              <a:r>
                <a:rPr lang="tr-TR" sz="1800">
                  <a:latin typeface="Georgia" pitchFamily="18" charset="0"/>
                </a:rPr>
                <a:t>C</a:t>
              </a:r>
            </a:p>
          </p:txBody>
        </p:sp>
        <p:sp>
          <p:nvSpPr>
            <p:cNvPr id="43051" name="53 Metin kutusu"/>
            <p:cNvSpPr txBox="1">
              <a:spLocks noChangeArrowheads="1"/>
            </p:cNvSpPr>
            <p:nvPr/>
          </p:nvSpPr>
          <p:spPr bwMode="auto">
            <a:xfrm>
              <a:off x="5500694" y="3857160"/>
              <a:ext cx="500066" cy="366626"/>
            </a:xfrm>
            <a:prstGeom prst="rect">
              <a:avLst/>
            </a:prstGeom>
            <a:noFill/>
            <a:ln w="9525">
              <a:noFill/>
              <a:miter lim="800000"/>
              <a:headEnd/>
              <a:tailEnd/>
            </a:ln>
          </p:spPr>
          <p:txBody>
            <a:bodyPr>
              <a:spAutoFit/>
            </a:bodyPr>
            <a:lstStyle/>
            <a:p>
              <a:r>
                <a:rPr lang="tr-TR" sz="1800">
                  <a:latin typeface="Georgia" pitchFamily="18" charset="0"/>
                </a:rPr>
                <a:t>D</a:t>
              </a:r>
            </a:p>
          </p:txBody>
        </p:sp>
      </p:grpSp>
      <p:sp>
        <p:nvSpPr>
          <p:cNvPr id="55" name="54 Metin kutusu"/>
          <p:cNvSpPr txBox="1">
            <a:spLocks noChangeArrowheads="1"/>
          </p:cNvSpPr>
          <p:nvPr/>
        </p:nvSpPr>
        <p:spPr bwMode="auto">
          <a:xfrm>
            <a:off x="7542213" y="1714500"/>
            <a:ext cx="1571625" cy="915988"/>
          </a:xfrm>
          <a:prstGeom prst="rect">
            <a:avLst/>
          </a:prstGeom>
          <a:noFill/>
          <a:ln w="9525">
            <a:noFill/>
            <a:miter lim="800000"/>
            <a:headEnd/>
            <a:tailEnd/>
          </a:ln>
        </p:spPr>
        <p:txBody>
          <a:bodyPr>
            <a:spAutoFit/>
          </a:bodyPr>
          <a:lstStyle/>
          <a:p>
            <a:r>
              <a:rPr lang="tr-TR" sz="1800">
                <a:latin typeface="Georgia" pitchFamily="18" charset="0"/>
              </a:rPr>
              <a:t>f: A</a:t>
            </a:r>
            <a:r>
              <a:rPr lang="tr-TR" sz="1800">
                <a:latin typeface="Georgia" pitchFamily="18" charset="0"/>
                <a:sym typeface="Symbol" pitchFamily="18" charset="2"/>
              </a:rPr>
              <a:t>B</a:t>
            </a:r>
          </a:p>
          <a:p>
            <a:r>
              <a:rPr lang="tr-TR" sz="1800">
                <a:latin typeface="Georgia" pitchFamily="18" charset="0"/>
                <a:sym typeface="Symbol" pitchFamily="18" charset="2"/>
              </a:rPr>
              <a:t>g: CD</a:t>
            </a:r>
          </a:p>
          <a:p>
            <a:r>
              <a:rPr lang="tr-TR" sz="1800">
                <a:latin typeface="Georgia" pitchFamily="18" charset="0"/>
                <a:sym typeface="Symbol" pitchFamily="18" charset="2"/>
              </a:rPr>
              <a:t>gf nedir?</a:t>
            </a:r>
            <a:endParaRPr lang="tr-TR" sz="1800">
              <a:latin typeface="Georgia" pitchFamily="18" charset="0"/>
            </a:endParaRPr>
          </a:p>
        </p:txBody>
      </p:sp>
      <p:sp>
        <p:nvSpPr>
          <p:cNvPr id="57" name="56 Metin kutusu"/>
          <p:cNvSpPr txBox="1">
            <a:spLocks noChangeArrowheads="1"/>
          </p:cNvSpPr>
          <p:nvPr/>
        </p:nvSpPr>
        <p:spPr bwMode="auto">
          <a:xfrm>
            <a:off x="1544638" y="4686300"/>
            <a:ext cx="7275512" cy="915988"/>
          </a:xfrm>
          <a:prstGeom prst="rect">
            <a:avLst/>
          </a:prstGeom>
          <a:noFill/>
          <a:ln w="9525">
            <a:noFill/>
            <a:miter lim="800000"/>
            <a:headEnd/>
            <a:tailEnd/>
          </a:ln>
        </p:spPr>
        <p:txBody>
          <a:bodyPr>
            <a:spAutoFit/>
          </a:bodyPr>
          <a:lstStyle/>
          <a:p>
            <a:r>
              <a:rPr lang="tr-TR" sz="1800">
                <a:latin typeface="Georgia" pitchFamily="18" charset="0"/>
              </a:rPr>
              <a:t>f={(1,1),(2,4),(3,9),(4,16),(5,25)}</a:t>
            </a:r>
          </a:p>
          <a:p>
            <a:r>
              <a:rPr lang="tr-TR" sz="1800">
                <a:latin typeface="Georgia" pitchFamily="18" charset="0"/>
              </a:rPr>
              <a:t>g={(4,1),(9,2),(25,4),(64,7)}</a:t>
            </a:r>
          </a:p>
          <a:p>
            <a:r>
              <a:rPr lang="tr-TR" sz="1800">
                <a:latin typeface="Georgia" pitchFamily="18" charset="0"/>
              </a:rPr>
              <a:t>gof={(2,1),(3,2),(5,4)} olur. </a:t>
            </a:r>
          </a:p>
        </p:txBody>
      </p:sp>
      <p:sp>
        <p:nvSpPr>
          <p:cNvPr id="4301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4301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07F89A02-049E-442D-9AF8-DBFDD3E34179}" type="slidenum">
              <a:rPr lang="tr-TR" sz="1400"/>
              <a:pPr algn="ctr" eaLnBrk="0" hangingPunct="0"/>
              <a:t>23</a:t>
            </a:fld>
            <a:r>
              <a:rPr lang="tr-TR" sz="1400"/>
              <a:t>.</a:t>
            </a:r>
          </a:p>
          <a:p>
            <a:pPr algn="ctr" eaLnBrk="0" hangingPunct="0"/>
            <a:r>
              <a:rPr lang="tr-TR" sz="1400"/>
              <a:t>Sayfa</a:t>
            </a:r>
          </a:p>
        </p:txBody>
      </p:sp>
      <p:sp>
        <p:nvSpPr>
          <p:cNvPr id="4301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checkerboard(across)">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7">
                                            <p:txEl>
                                              <p:pRg st="0" end="0"/>
                                            </p:txEl>
                                          </p:spTgt>
                                        </p:tgtEl>
                                        <p:attrNameLst>
                                          <p:attrName>style.visibility</p:attrName>
                                        </p:attrNameLst>
                                      </p:cBhvr>
                                      <p:to>
                                        <p:strVal val="visible"/>
                                      </p:to>
                                    </p:set>
                                    <p:animEffect transition="in" filter="checkerboard(across)">
                                      <p:cBhvr>
                                        <p:cTn id="17" dur="500"/>
                                        <p:tgtEl>
                                          <p:spTgt spid="5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7">
                                            <p:txEl>
                                              <p:pRg st="1" end="1"/>
                                            </p:txEl>
                                          </p:spTgt>
                                        </p:tgtEl>
                                        <p:attrNameLst>
                                          <p:attrName>style.visibility</p:attrName>
                                        </p:attrNameLst>
                                      </p:cBhvr>
                                      <p:to>
                                        <p:strVal val="visible"/>
                                      </p:to>
                                    </p:set>
                                    <p:animEffect transition="in" filter="checkerboard(across)">
                                      <p:cBhvr>
                                        <p:cTn id="22" dur="500"/>
                                        <p:tgtEl>
                                          <p:spTgt spid="5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7">
                                            <p:txEl>
                                              <p:pRg st="2" end="2"/>
                                            </p:txEl>
                                          </p:spTgt>
                                        </p:tgtEl>
                                        <p:attrNameLst>
                                          <p:attrName>style.visibility</p:attrName>
                                        </p:attrNameLst>
                                      </p:cBhvr>
                                      <p:to>
                                        <p:strVal val="visible"/>
                                      </p:to>
                                    </p:set>
                                    <p:animEffect transition="in" filter="checkerboard(across)">
                                      <p:cBhvr>
                                        <p:cTn id="27" dur="500"/>
                                        <p:tgtEl>
                                          <p:spTgt spid="5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7">
                                            <p:txEl>
                                              <p:pRg st="2" end="2"/>
                                            </p:txEl>
                                          </p:spTgt>
                                        </p:tgtEl>
                                        <p:attrNameLst>
                                          <p:attrName>style.visibility</p:attrName>
                                        </p:attrNameLst>
                                      </p:cBhvr>
                                      <p:to>
                                        <p:strVal val="visible"/>
                                      </p:to>
                                    </p:set>
                                    <p:animEffect transition="in" filter="checkerboard(across)">
                                      <p:cBhvr>
                                        <p:cTn id="32" dur="500"/>
                                        <p:tgtEl>
                                          <p:spTgt spid="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4403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2FD8709-2726-4527-918C-095A89ED91FF}" type="slidenum">
              <a:rPr lang="tr-TR" sz="1400"/>
              <a:pPr algn="ctr" eaLnBrk="0" hangingPunct="0"/>
              <a:t>24</a:t>
            </a:fld>
            <a:r>
              <a:rPr lang="tr-TR" sz="1400"/>
              <a:t>.</a:t>
            </a:r>
          </a:p>
          <a:p>
            <a:pPr algn="ctr" eaLnBrk="0" hangingPunct="0"/>
            <a:r>
              <a:rPr lang="tr-TR" sz="1400"/>
              <a:t>Sayfa</a:t>
            </a:r>
          </a:p>
        </p:txBody>
      </p:sp>
      <p:sp>
        <p:nvSpPr>
          <p:cNvPr id="4403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pic>
        <p:nvPicPr>
          <p:cNvPr id="44036" name="Picture 46"/>
          <p:cNvPicPr>
            <a:picLocks noChangeAspect="1" noChangeArrowheads="1"/>
          </p:cNvPicPr>
          <p:nvPr/>
        </p:nvPicPr>
        <p:blipFill>
          <a:blip r:embed="rId2"/>
          <a:srcRect/>
          <a:stretch>
            <a:fillRect/>
          </a:stretch>
        </p:blipFill>
        <p:spPr bwMode="auto">
          <a:xfrm>
            <a:off x="1908175" y="1773238"/>
            <a:ext cx="6840538" cy="3090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Başlık"/>
          <p:cNvSpPr>
            <a:spLocks noGrp="1"/>
          </p:cNvSpPr>
          <p:nvPr>
            <p:ph type="title"/>
          </p:nvPr>
        </p:nvSpPr>
        <p:spPr>
          <a:xfrm>
            <a:off x="0" y="0"/>
            <a:ext cx="7381875" cy="490538"/>
          </a:xfrm>
        </p:spPr>
        <p:txBody>
          <a:bodyPr/>
          <a:lstStyle/>
          <a:p>
            <a:pPr eaLnBrk="1" hangingPunct="1"/>
            <a:r>
              <a:rPr lang="tr-TR" sz="2400" smtClean="0"/>
              <a:t>Ayrık İşlemsel Yapılar</a:t>
            </a:r>
          </a:p>
        </p:txBody>
      </p:sp>
      <p:sp>
        <p:nvSpPr>
          <p:cNvPr id="45058" name="9 Veri Yer Tutucusu"/>
          <p:cNvSpPr>
            <a:spLocks noGrp="1"/>
          </p:cNvSpPr>
          <p:nvPr>
            <p:ph type="dt" sz="quarter" idx="10"/>
          </p:nvPr>
        </p:nvSpPr>
        <p:spPr>
          <a:xfrm>
            <a:off x="357188" y="5000625"/>
            <a:ext cx="714375" cy="642938"/>
          </a:xfrm>
          <a:noFill/>
        </p:spPr>
        <p:txBody>
          <a:bodyPr/>
          <a:lstStyle/>
          <a:p>
            <a:pPr algn="ctr"/>
            <a:r>
              <a:rPr lang="tr-TR" smtClean="0"/>
              <a:t>2.  Hafta</a:t>
            </a:r>
          </a:p>
        </p:txBody>
      </p:sp>
      <p:sp>
        <p:nvSpPr>
          <p:cNvPr id="45059" name="3 Altbilgi Yer Tutucusu"/>
          <p:cNvSpPr>
            <a:spLocks noGrp="1"/>
          </p:cNvSpPr>
          <p:nvPr>
            <p:ph type="ftr" sz="quarter" idx="11"/>
          </p:nvPr>
        </p:nvSpPr>
        <p:spPr>
          <a:xfrm>
            <a:off x="3143250" y="6557963"/>
            <a:ext cx="2895600" cy="476250"/>
          </a:xfrm>
          <a:noFill/>
        </p:spPr>
        <p:txBody>
          <a:bodyPr/>
          <a:lstStyle/>
          <a:p>
            <a:r>
              <a:rPr lang="tr-TR" smtClean="0"/>
              <a:t>SAÜ NYurtaY </a:t>
            </a:r>
          </a:p>
        </p:txBody>
      </p:sp>
      <p:sp>
        <p:nvSpPr>
          <p:cNvPr id="45060" name="4 Slayt Numarası Yer Tutucusu"/>
          <p:cNvSpPr>
            <a:spLocks noGrp="1"/>
          </p:cNvSpPr>
          <p:nvPr>
            <p:ph type="sldNum" sz="quarter" idx="12"/>
          </p:nvPr>
        </p:nvSpPr>
        <p:spPr>
          <a:xfrm>
            <a:off x="357188" y="5929313"/>
            <a:ext cx="714375" cy="571500"/>
          </a:xfrm>
          <a:noFill/>
        </p:spPr>
        <p:txBody>
          <a:bodyPr/>
          <a:lstStyle/>
          <a:p>
            <a:pPr algn="ctr"/>
            <a:fld id="{42943701-1107-4DD1-8EE0-AE21FD56D464}" type="slidenum">
              <a:rPr lang="tr-TR" smtClean="0"/>
              <a:pPr algn="ctr"/>
              <a:t>25</a:t>
            </a:fld>
            <a:r>
              <a:rPr lang="tr-TR" smtClean="0"/>
              <a:t>. Sayfa</a:t>
            </a:r>
          </a:p>
        </p:txBody>
      </p:sp>
      <p:sp>
        <p:nvSpPr>
          <p:cNvPr id="8" name="Rectangle 4"/>
          <p:cNvSpPr>
            <a:spLocks noChangeArrowheads="1"/>
          </p:cNvSpPr>
          <p:nvPr/>
        </p:nvSpPr>
        <p:spPr bwMode="auto">
          <a:xfrm>
            <a:off x="1500188" y="857250"/>
            <a:ext cx="7643812" cy="5643563"/>
          </a:xfrm>
          <a:prstGeom prst="rect">
            <a:avLst/>
          </a:prstGeom>
          <a:noFill/>
          <a:ln w="9525">
            <a:noFill/>
            <a:miter lim="800000"/>
            <a:headEnd/>
            <a:tailEnd/>
          </a:ln>
          <a:effectLst/>
        </p:spPr>
        <p:txBody>
          <a:bodyPr/>
          <a:lstStyle/>
          <a:p>
            <a:pPr eaLnBrk="0" hangingPunct="0">
              <a:defRPr/>
            </a:pPr>
            <a:r>
              <a:rPr lang="tr-TR" sz="1600">
                <a:solidFill>
                  <a:schemeClr val="accent2">
                    <a:lumMod val="75000"/>
                  </a:schemeClr>
                </a:solidFill>
                <a:latin typeface="Arial" pitchFamily="34" charset="0"/>
                <a:cs typeface="Arial" pitchFamily="34" charset="0"/>
              </a:rPr>
              <a:t>Kaynaklar</a:t>
            </a: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r>
              <a:rPr lang="tr-TR" sz="1600">
                <a:solidFill>
                  <a:schemeClr val="accent2">
                    <a:lumMod val="75000"/>
                  </a:schemeClr>
                </a:solidFill>
                <a:latin typeface="Arial" pitchFamily="34" charset="0"/>
                <a:cs typeface="Arial" pitchFamily="34" charset="0"/>
              </a:rPr>
              <a:t>   </a:t>
            </a:r>
          </a:p>
        </p:txBody>
      </p:sp>
      <p:sp>
        <p:nvSpPr>
          <p:cNvPr id="4506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53" name="Rectangle 9"/>
          <p:cNvSpPr>
            <a:spLocks noChangeArrowheads="1"/>
          </p:cNvSpPr>
          <p:nvPr/>
        </p:nvSpPr>
        <p:spPr bwMode="auto">
          <a:xfrm>
            <a:off x="1619250" y="1522413"/>
            <a:ext cx="7345363" cy="4656137"/>
          </a:xfrm>
          <a:prstGeom prst="rect">
            <a:avLst/>
          </a:prstGeom>
          <a:noFill/>
          <a:ln w="9525">
            <a:noFill/>
            <a:miter lim="800000"/>
            <a:headEnd/>
            <a:tailEnd/>
          </a:ln>
        </p:spPr>
        <p:txBody>
          <a:bodyPr anchor="ctr">
            <a:spAutoFit/>
          </a:bodyPr>
          <a:lstStyle/>
          <a:p>
            <a:r>
              <a:rPr lang="tr-TR" sz="1200"/>
              <a:t>F.Selçuk,N.Yurtay,N.Yumuşak,Ayrık İşlemsel Yapılar, Sakarya Kitabevi,2005.</a:t>
            </a:r>
          </a:p>
          <a:p>
            <a:r>
              <a:rPr lang="tr-TR" sz="1200"/>
              <a:t>İ.Kara, Olasılık, Bilim Teknik Yayınevi, Eskişehir, 2000.</a:t>
            </a:r>
          </a:p>
          <a:p>
            <a:r>
              <a:rPr lang="tr-TR" sz="1200"/>
              <a:t>“Soyut Matematik”, S.Aktaş,H.Hacısalihoğlu,Z.Özel,A.Sabuncuoğlu, Gazi Ünv.Yayınları,1984,Ankara.</a:t>
            </a:r>
            <a:endParaRPr lang="en-AU" sz="1200"/>
          </a:p>
          <a:p>
            <a:r>
              <a:rPr lang="en-AU" sz="1200"/>
              <a:t>“Applied Combinatorics”, Alan Tucker, John Wiley&amp;Sons Inc, 1994.</a:t>
            </a:r>
          </a:p>
          <a:p>
            <a:r>
              <a:rPr lang="en-AU" sz="1200"/>
              <a:t>“Applications of Discrete Mathematics”, John G. Michaels, Kenneth H. Rosen, McGraw-Hill International Edition, 1991.</a:t>
            </a:r>
            <a:endParaRPr lang="en-US" sz="1200"/>
          </a:p>
          <a:p>
            <a:r>
              <a:rPr lang="en-US" sz="1200"/>
              <a:t> “Discrete Mathematics”, Paul F. Dierker and William L.Voxman, Harcourt Brace Jovanovich International  Edition, 1986.</a:t>
            </a:r>
          </a:p>
          <a:p>
            <a:r>
              <a:rPr lang="en-US" sz="1200"/>
              <a:t>“Discrete Mathematic and  Its Applications”, Kenneth H. Rosen, McGraw-Hill International Editions, 5th Edition, 1999.</a:t>
            </a:r>
          </a:p>
          <a:p>
            <a:r>
              <a:rPr lang="en-US" sz="1200"/>
              <a:t>“Discrete Mathematics”, Richard Johnson Baugh, Prentice Hall, </a:t>
            </a:r>
            <a:r>
              <a:rPr lang="en-AU" sz="1200"/>
              <a:t>Fifth Edition, 2001.</a:t>
            </a:r>
          </a:p>
          <a:p>
            <a:r>
              <a:rPr lang="en-AU" sz="1200"/>
              <a:t>“Discrete Mathematics with Graph Theory” , Edgar G. Goodaire, Michael M. Parmenter, Prentice Hall, 2nd Edition, 2001.</a:t>
            </a:r>
          </a:p>
          <a:p>
            <a:r>
              <a:rPr lang="en-AU" sz="1200"/>
              <a:t>“Discrete Mathematics  Using a Computer”, Cordelia Hall and  John O’Donnell, Springer, 2000.</a:t>
            </a:r>
          </a:p>
          <a:p>
            <a:r>
              <a:rPr lang="en-AU" sz="1200"/>
              <a:t>“Discrete Mathematics with Combinatorics”, James A. Anderson, Prentice Hall, 2000.</a:t>
            </a:r>
          </a:p>
          <a:p>
            <a:r>
              <a:rPr lang="en-AU" sz="1200"/>
              <a:t>“Discrete and Combinatorial Mathematics”, Ralph P. Grimaldi, Addison-Wesley, 1998.</a:t>
            </a:r>
          </a:p>
          <a:p>
            <a:r>
              <a:rPr lang="en-AU" sz="1200"/>
              <a:t>“Discrete Mathematics”, John A. Dossey, Albert D. Otto, Lawrence E. Spence, C. Vanden Eynden, Pearson Addison Wesley; 4th edition 2001.</a:t>
            </a:r>
          </a:p>
          <a:p>
            <a:r>
              <a:rPr lang="en-AU" sz="1200"/>
              <a:t>“Essence of Discrete Mathematics”, Neville Dean, Prentice Hall PTR, 1st Edition, 1996.</a:t>
            </a:r>
          </a:p>
          <a:p>
            <a:r>
              <a:rPr lang="en-AU" sz="1200"/>
              <a:t>“Mathematics:A Discrete Introduction”, Edvard R. Schneiderman, Brooks Cole; 1st edition, 2000.</a:t>
            </a:r>
            <a:endParaRPr lang="en-US" sz="1200"/>
          </a:p>
          <a:p>
            <a:r>
              <a:rPr lang="en-US" sz="1200"/>
              <a:t>“Mathematics for Computer Science”, A.Arnold and I.Guessarian, Prentice Hall, 1996.</a:t>
            </a:r>
            <a:endParaRPr lang="en-AU" sz="1200"/>
          </a:p>
          <a:p>
            <a:r>
              <a:rPr lang="en-AU" sz="1200"/>
              <a:t>“Theory and Problems of Discrete Mathematics”, Seymour Lipschuts, Marc. L. Lipson, Shaum’s Outline Series, McGraw-Hill Book Company, 1997.</a:t>
            </a:r>
          </a:p>
          <a:p>
            <a:r>
              <a:rPr lang="en-AU" sz="1200"/>
              <a:t>“2000 Solved Problems in Discrete Mathematics”,  Seymour Lipschuts, McGraw- Hill Trade, 1991.</a:t>
            </a:r>
            <a:endParaRPr lang="tr-TR" sz="1200"/>
          </a:p>
          <a:p>
            <a:pPr eaLnBrk="0" hangingPunct="0"/>
            <a:endParaRPr lang="tr-TR" sz="12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0" fill="hold"/>
                                        <p:tgtEl>
                                          <p:spTgt spid="57353"/>
                                        </p:tgtEl>
                                        <p:attrNameLst>
                                          <p:attrName>ppt_x</p:attrName>
                                        </p:attrNameLst>
                                      </p:cBhvr>
                                      <p:tavLst>
                                        <p:tav tm="0">
                                          <p:val>
                                            <p:strVal val="#ppt_x"/>
                                          </p:val>
                                        </p:tav>
                                        <p:tav tm="100000">
                                          <p:val>
                                            <p:strVal val="#ppt_x"/>
                                          </p:val>
                                        </p:tav>
                                      </p:tavLst>
                                    </p:anim>
                                    <p:anim calcmode="lin" valueType="num">
                                      <p:cBhvr additive="base">
                                        <p:cTn id="8" dur="50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1945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1945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F5ADD09-B838-477C-B17F-AAE757829CDB}" type="slidenum">
              <a:rPr lang="tr-TR" sz="1400"/>
              <a:pPr algn="ctr" eaLnBrk="0" hangingPunct="0"/>
              <a:t>3</a:t>
            </a:fld>
            <a:r>
              <a:rPr lang="tr-TR" sz="1400"/>
              <a:t>.</a:t>
            </a:r>
          </a:p>
          <a:p>
            <a:pPr algn="ctr" eaLnBrk="0" hangingPunct="0"/>
            <a:r>
              <a:rPr lang="tr-TR" sz="1400"/>
              <a:t>Sayfa</a:t>
            </a:r>
          </a:p>
        </p:txBody>
      </p:sp>
      <p:sp>
        <p:nvSpPr>
          <p:cNvPr id="1946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pic>
        <p:nvPicPr>
          <p:cNvPr id="19461" name="Picture 8"/>
          <p:cNvPicPr>
            <a:picLocks noChangeAspect="1" noChangeArrowheads="1"/>
          </p:cNvPicPr>
          <p:nvPr/>
        </p:nvPicPr>
        <p:blipFill>
          <a:blip r:embed="rId2"/>
          <a:srcRect/>
          <a:stretch>
            <a:fillRect/>
          </a:stretch>
        </p:blipFill>
        <p:spPr bwMode="auto">
          <a:xfrm>
            <a:off x="1619250" y="1911350"/>
            <a:ext cx="1733550" cy="2238375"/>
          </a:xfrm>
          <a:prstGeom prst="rect">
            <a:avLst/>
          </a:prstGeom>
          <a:noFill/>
          <a:ln w="9525">
            <a:noFill/>
            <a:miter lim="800000"/>
            <a:headEnd/>
            <a:tailEnd/>
          </a:ln>
        </p:spPr>
      </p:pic>
      <p:sp>
        <p:nvSpPr>
          <p:cNvPr id="19462" name="Rectangle 9"/>
          <p:cNvSpPr>
            <a:spLocks noChangeArrowheads="1"/>
          </p:cNvSpPr>
          <p:nvPr/>
        </p:nvSpPr>
        <p:spPr bwMode="auto">
          <a:xfrm>
            <a:off x="1763713" y="1457325"/>
            <a:ext cx="7435850" cy="366713"/>
          </a:xfrm>
          <a:prstGeom prst="rect">
            <a:avLst/>
          </a:prstGeom>
          <a:noFill/>
          <a:ln w="9525">
            <a:noFill/>
            <a:miter lim="800000"/>
            <a:headEnd/>
            <a:tailEnd/>
          </a:ln>
        </p:spPr>
        <p:txBody>
          <a:bodyPr wrap="none" anchor="ctr">
            <a:spAutoFit/>
          </a:bodyPr>
          <a:lstStyle/>
          <a:p>
            <a:r>
              <a:rPr lang="da-DK" sz="1800"/>
              <a:t>Doğruluk değeri bakımından bir önerme için 2, iki önerme için 4 durum vardır</a:t>
            </a:r>
            <a:r>
              <a:rPr lang="tr-TR" sz="1800"/>
              <a:t> </a:t>
            </a:r>
          </a:p>
        </p:txBody>
      </p:sp>
      <p:sp>
        <p:nvSpPr>
          <p:cNvPr id="19463" name="Rectangle 10"/>
          <p:cNvSpPr>
            <a:spLocks noChangeArrowheads="1"/>
          </p:cNvSpPr>
          <p:nvPr/>
        </p:nvSpPr>
        <p:spPr bwMode="auto">
          <a:xfrm>
            <a:off x="3635375" y="2565400"/>
            <a:ext cx="5329238" cy="1465263"/>
          </a:xfrm>
          <a:prstGeom prst="rect">
            <a:avLst/>
          </a:prstGeom>
          <a:noFill/>
          <a:ln w="9525">
            <a:noFill/>
            <a:miter lim="800000"/>
            <a:headEnd/>
            <a:tailEnd/>
          </a:ln>
        </p:spPr>
        <p:txBody>
          <a:bodyPr anchor="ctr">
            <a:spAutoFit/>
          </a:bodyPr>
          <a:lstStyle/>
          <a:p>
            <a:pPr algn="just"/>
            <a:r>
              <a:rPr lang="en-AU" sz="1800"/>
              <a:t>“p ve q” ifadesi, p ve q önermelerinin her ikisi de doğru olduğunda doğru, diğer  durumlarda yanlışdır. Bu önermeye p ve q önermelerinin kesişimi denir. p</a:t>
            </a:r>
            <a:r>
              <a:rPr lang="en-AU" sz="1800">
                <a:sym typeface="Symbol" pitchFamily="18" charset="2"/>
              </a:rPr>
              <a:t></a:t>
            </a:r>
            <a:r>
              <a:rPr lang="en-AU" sz="1800"/>
              <a:t>q olarak da gösterilir ve doğruluk değeri aşağıdaki tablodaki gibidir:</a:t>
            </a:r>
          </a:p>
        </p:txBody>
      </p:sp>
      <p:sp>
        <p:nvSpPr>
          <p:cNvPr id="19464" name="Rectangle 11"/>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77930" name="Group 106"/>
          <p:cNvGraphicFramePr>
            <a:graphicFrameLocks noGrp="1"/>
          </p:cNvGraphicFramePr>
          <p:nvPr/>
        </p:nvGraphicFramePr>
        <p:xfrm>
          <a:off x="4716463" y="4365625"/>
          <a:ext cx="1901825" cy="1511301"/>
        </p:xfrm>
        <a:graphic>
          <a:graphicData uri="http://schemas.openxmlformats.org/drawingml/2006/table">
            <a:tbl>
              <a:tblPr/>
              <a:tblGrid>
                <a:gridCol w="590550"/>
                <a:gridCol w="655637"/>
                <a:gridCol w="655638"/>
              </a:tblGrid>
              <a:tr h="301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03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01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03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01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19491" name="Rectangle 108"/>
          <p:cNvSpPr>
            <a:spLocks noChangeArrowheads="1"/>
          </p:cNvSpPr>
          <p:nvPr/>
        </p:nvSpPr>
        <p:spPr bwMode="auto">
          <a:xfrm>
            <a:off x="2411413" y="5949950"/>
            <a:ext cx="5316537" cy="457200"/>
          </a:xfrm>
          <a:prstGeom prst="rect">
            <a:avLst/>
          </a:prstGeom>
          <a:noFill/>
          <a:ln w="9525">
            <a:noFill/>
            <a:miter lim="800000"/>
            <a:headEnd/>
            <a:tailEnd/>
          </a:ln>
        </p:spPr>
        <p:txBody>
          <a:bodyPr wrap="none" anchor="ctr">
            <a:spAutoFit/>
          </a:bodyPr>
          <a:lstStyle/>
          <a:p>
            <a:r>
              <a:rPr lang="en-AU"/>
              <a:t>p=”3+3=5”, q=”1+6=8” olsun. p</a:t>
            </a:r>
            <a:r>
              <a:rPr lang="en-AU">
                <a:sym typeface="Symbol" pitchFamily="18" charset="2"/>
              </a:rPr>
              <a:t></a:t>
            </a:r>
            <a:r>
              <a:rPr lang="en-AU"/>
              <a:t>q=0 dır</a:t>
            </a:r>
            <a:r>
              <a:rPr lang="tr-TR">
                <a:sym typeface="Symbol" pitchFamily="18" charset="2"/>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20482"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048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FF3327E1-4B84-4121-A197-121F6CB0EDA9}" type="slidenum">
              <a:rPr lang="tr-TR" sz="1400"/>
              <a:pPr algn="ctr" eaLnBrk="0" hangingPunct="0"/>
              <a:t>4</a:t>
            </a:fld>
            <a:r>
              <a:rPr lang="tr-TR" sz="1400"/>
              <a:t>.</a:t>
            </a:r>
          </a:p>
          <a:p>
            <a:pPr algn="ctr" eaLnBrk="0" hangingPunct="0"/>
            <a:r>
              <a:rPr lang="tr-TR" sz="1400"/>
              <a:t>Sayfa</a:t>
            </a:r>
          </a:p>
        </p:txBody>
      </p:sp>
      <p:sp>
        <p:nvSpPr>
          <p:cNvPr id="20484"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0485" name="Rectangle 9"/>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0486" name="Rectangle 36"/>
          <p:cNvSpPr>
            <a:spLocks noChangeArrowheads="1"/>
          </p:cNvSpPr>
          <p:nvPr/>
        </p:nvSpPr>
        <p:spPr bwMode="auto">
          <a:xfrm>
            <a:off x="1692275" y="1420813"/>
            <a:ext cx="7200900" cy="1190625"/>
          </a:xfrm>
          <a:prstGeom prst="rect">
            <a:avLst/>
          </a:prstGeom>
          <a:noFill/>
          <a:ln w="9525">
            <a:noFill/>
            <a:miter lim="800000"/>
            <a:headEnd/>
            <a:tailEnd/>
          </a:ln>
        </p:spPr>
        <p:txBody>
          <a:bodyPr anchor="ctr">
            <a:spAutoFit/>
          </a:bodyPr>
          <a:lstStyle/>
          <a:p>
            <a:pPr algn="just"/>
            <a:r>
              <a:rPr lang="en-AU" sz="1800"/>
              <a:t>“p veya q” ifadesi, p ve q önermelerinin her ikisi de yanlış olduğunda yanlış, diğer  durumlarda doğrudur. Bu önermeye p ve q önermelerinin birleşimi denir. p</a:t>
            </a:r>
            <a:r>
              <a:rPr lang="en-AU" sz="1800">
                <a:sym typeface="Symbol" pitchFamily="18" charset="2"/>
              </a:rPr>
              <a:t></a:t>
            </a:r>
            <a:r>
              <a:rPr lang="en-AU" sz="1800"/>
              <a:t>q olarak da gösterilir ve doğruluk değeri aşağıdaki tablodaki gibidir:</a:t>
            </a:r>
          </a:p>
        </p:txBody>
      </p:sp>
      <p:sp>
        <p:nvSpPr>
          <p:cNvPr id="20487" name="Rectangle 37"/>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78980" name="Group 132"/>
          <p:cNvGraphicFramePr>
            <a:graphicFrameLocks noGrp="1"/>
          </p:cNvGraphicFramePr>
          <p:nvPr/>
        </p:nvGraphicFramePr>
        <p:xfrm>
          <a:off x="3419475" y="2781300"/>
          <a:ext cx="2305050" cy="1584326"/>
        </p:xfrm>
        <a:graphic>
          <a:graphicData uri="http://schemas.openxmlformats.org/drawingml/2006/table">
            <a:tbl>
              <a:tblPr/>
              <a:tblGrid>
                <a:gridCol w="714375"/>
                <a:gridCol w="795338"/>
                <a:gridCol w="795337"/>
              </a:tblGrid>
              <a:tr h="3175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5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5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20514" name="Rectangle 133"/>
          <p:cNvSpPr>
            <a:spLocks noChangeArrowheads="1"/>
          </p:cNvSpPr>
          <p:nvPr/>
        </p:nvSpPr>
        <p:spPr bwMode="auto">
          <a:xfrm>
            <a:off x="1692275" y="4614863"/>
            <a:ext cx="7200900" cy="1187450"/>
          </a:xfrm>
          <a:prstGeom prst="rect">
            <a:avLst/>
          </a:prstGeom>
          <a:noFill/>
          <a:ln w="9525">
            <a:noFill/>
            <a:miter lim="800000"/>
            <a:headEnd/>
            <a:tailEnd/>
          </a:ln>
        </p:spPr>
        <p:txBody>
          <a:bodyPr anchor="ctr">
            <a:spAutoFit/>
          </a:bodyPr>
          <a:lstStyle/>
          <a:p>
            <a:r>
              <a:rPr lang="en-AU"/>
              <a:t>Örnek olarak</a:t>
            </a:r>
            <a:endParaRPr lang="tr-TR"/>
          </a:p>
          <a:p>
            <a:r>
              <a:rPr lang="en-AU"/>
              <a:t> p=”3+3=5”, q=”1+6=7” olsun. p</a:t>
            </a:r>
            <a:r>
              <a:rPr lang="en-AU">
                <a:sym typeface="Symbol" pitchFamily="18" charset="2"/>
              </a:rPr>
              <a:t></a:t>
            </a:r>
            <a:r>
              <a:rPr lang="en-AU"/>
              <a:t>q=1 dır. Çünkü p nin doğruluk değeri 0 ve q nun doğruluk değeri 1 dir.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21506"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150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BDBB02D-A1BE-4755-BCE1-A6322D2AB566}" type="slidenum">
              <a:rPr lang="tr-TR" sz="1400"/>
              <a:pPr algn="ctr" eaLnBrk="0" hangingPunct="0"/>
              <a:t>5</a:t>
            </a:fld>
            <a:r>
              <a:rPr lang="tr-TR" sz="1400"/>
              <a:t>.</a:t>
            </a:r>
          </a:p>
          <a:p>
            <a:pPr algn="ctr" eaLnBrk="0" hangingPunct="0"/>
            <a:r>
              <a:rPr lang="tr-TR" sz="1400"/>
              <a:t>Sayfa</a:t>
            </a:r>
          </a:p>
        </p:txBody>
      </p:sp>
      <p:sp>
        <p:nvSpPr>
          <p:cNvPr id="21508"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1509" name="Rectangle 6"/>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1510" name="Rectangle 8"/>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1511" name="Rectangle 36"/>
          <p:cNvSpPr>
            <a:spLocks noChangeArrowheads="1"/>
          </p:cNvSpPr>
          <p:nvPr/>
        </p:nvSpPr>
        <p:spPr bwMode="auto">
          <a:xfrm>
            <a:off x="1619250" y="1412875"/>
            <a:ext cx="7200900" cy="1465263"/>
          </a:xfrm>
          <a:prstGeom prst="rect">
            <a:avLst/>
          </a:prstGeom>
          <a:noFill/>
          <a:ln w="9525">
            <a:noFill/>
            <a:miter lim="800000"/>
            <a:headEnd/>
            <a:tailEnd/>
          </a:ln>
        </p:spPr>
        <p:txBody>
          <a:bodyPr anchor="ctr">
            <a:spAutoFit/>
          </a:bodyPr>
          <a:lstStyle/>
          <a:p>
            <a:pPr algn="just"/>
            <a:r>
              <a:rPr lang="en-AU" sz="1800"/>
              <a:t>“p ise q” ifadesi p doğru, q yanlış olduğu durumda yanlış, diğer durumlarda doğru olan bileşik bir önermedir ve koşullu önerme olarak adlandırılır. Burada p önermesi koşullu önermenin hipotezi, q önermesi ise hükmü(yargı) adını alır. “p ise q” koşullu önermesi “p</a:t>
            </a:r>
            <a:r>
              <a:rPr lang="en-AU" sz="1800">
                <a:sym typeface="Symbol" pitchFamily="18" charset="2"/>
              </a:rPr>
              <a:t></a:t>
            </a:r>
            <a:r>
              <a:rPr lang="en-AU" sz="1800"/>
              <a:t>q” biçimde ifade edilir ve doğruluk tablosu aşağıdaki gibidir:</a:t>
            </a:r>
          </a:p>
        </p:txBody>
      </p:sp>
      <p:sp>
        <p:nvSpPr>
          <p:cNvPr id="21512" name="Rectangle 37"/>
          <p:cNvSpPr>
            <a:spLocks noChangeArrowheads="1"/>
          </p:cNvSpPr>
          <p:nvPr/>
        </p:nvSpPr>
        <p:spPr bwMode="auto">
          <a:xfrm>
            <a:off x="0" y="2695575"/>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80006" name="Group 134"/>
          <p:cNvGraphicFramePr>
            <a:graphicFrameLocks noGrp="1"/>
          </p:cNvGraphicFramePr>
          <p:nvPr/>
        </p:nvGraphicFramePr>
        <p:xfrm>
          <a:off x="3924300" y="2997200"/>
          <a:ext cx="1800225" cy="1297940"/>
        </p:xfrm>
        <a:graphic>
          <a:graphicData uri="http://schemas.openxmlformats.org/drawingml/2006/table">
            <a:tbl>
              <a:tblPr/>
              <a:tblGrid>
                <a:gridCol w="558800"/>
                <a:gridCol w="619125"/>
                <a:gridCol w="622300"/>
              </a:tblGrid>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21539" name="Rectangle 135"/>
          <p:cNvSpPr>
            <a:spLocks noChangeArrowheads="1"/>
          </p:cNvSpPr>
          <p:nvPr/>
        </p:nvSpPr>
        <p:spPr bwMode="auto">
          <a:xfrm>
            <a:off x="1619250" y="4303713"/>
            <a:ext cx="6840538" cy="2282825"/>
          </a:xfrm>
          <a:prstGeom prst="rect">
            <a:avLst/>
          </a:prstGeom>
          <a:noFill/>
          <a:ln w="9525">
            <a:noFill/>
            <a:miter lim="800000"/>
            <a:headEnd/>
            <a:tailEnd/>
          </a:ln>
        </p:spPr>
        <p:txBody>
          <a:bodyPr anchor="ctr">
            <a:spAutoFit/>
          </a:bodyPr>
          <a:lstStyle/>
          <a:p>
            <a:pPr algn="ctr"/>
            <a:r>
              <a:rPr lang="en-AU"/>
              <a:t>Örnek olarak “</a:t>
            </a:r>
            <a:r>
              <a:rPr lang="tr-TR"/>
              <a:t>S</a:t>
            </a:r>
            <a:r>
              <a:rPr lang="en-AU"/>
              <a:t>akarya  Türkiye’de ise 1+1=3 dür” önermesinin doğruluk değerini araştıralım: </a:t>
            </a:r>
            <a:endParaRPr lang="tr-TR"/>
          </a:p>
          <a:p>
            <a:pPr algn="ctr"/>
            <a:r>
              <a:rPr lang="en-AU"/>
              <a:t>P=“Sakarya Türkiye’dedir”</a:t>
            </a:r>
            <a:endParaRPr lang="tr-TR"/>
          </a:p>
          <a:p>
            <a:pPr algn="ctr"/>
            <a:r>
              <a:rPr lang="en-AU"/>
              <a:t>q= “1+1=3”</a:t>
            </a:r>
            <a:endParaRPr lang="tr-TR"/>
          </a:p>
          <a:p>
            <a:pPr algn="ctr"/>
            <a:r>
              <a:rPr lang="en-AU"/>
              <a:t>p doğru, q yanlış olduğundan verilen koşullu önerme yanlışdır.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2253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253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9D5F5F9-CE9D-4AB5-B972-4FC565909B64}" type="slidenum">
              <a:rPr lang="tr-TR" sz="1400"/>
              <a:pPr algn="ctr" eaLnBrk="0" hangingPunct="0"/>
              <a:t>6</a:t>
            </a:fld>
            <a:r>
              <a:rPr lang="tr-TR" sz="1400"/>
              <a:t>.</a:t>
            </a:r>
          </a:p>
          <a:p>
            <a:pPr algn="ctr" eaLnBrk="0" hangingPunct="0"/>
            <a:r>
              <a:rPr lang="tr-TR" sz="1400"/>
              <a:t>Sayfa</a:t>
            </a:r>
          </a:p>
        </p:txBody>
      </p:sp>
      <p:sp>
        <p:nvSpPr>
          <p:cNvPr id="2253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2533" name="Rectangle 6"/>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2534" name="Rectangle 7"/>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2535" name="Rectangle 9"/>
          <p:cNvSpPr>
            <a:spLocks noChangeArrowheads="1"/>
          </p:cNvSpPr>
          <p:nvPr/>
        </p:nvSpPr>
        <p:spPr bwMode="auto">
          <a:xfrm>
            <a:off x="0" y="269557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2536" name="Rectangle 37"/>
          <p:cNvSpPr>
            <a:spLocks noChangeArrowheads="1"/>
          </p:cNvSpPr>
          <p:nvPr/>
        </p:nvSpPr>
        <p:spPr bwMode="auto">
          <a:xfrm>
            <a:off x="1692275" y="1484313"/>
            <a:ext cx="7092950" cy="1190625"/>
          </a:xfrm>
          <a:prstGeom prst="rect">
            <a:avLst/>
          </a:prstGeom>
          <a:noFill/>
          <a:ln w="9525">
            <a:noFill/>
            <a:miter lim="800000"/>
            <a:headEnd/>
            <a:tailEnd/>
          </a:ln>
        </p:spPr>
        <p:txBody>
          <a:bodyPr anchor="ctr">
            <a:spAutoFit/>
          </a:bodyPr>
          <a:lstStyle/>
          <a:p>
            <a:pPr algn="just"/>
            <a:r>
              <a:rPr lang="en-AU" sz="1800"/>
              <a:t>P ve q herhangi iki önerme olsun.</a:t>
            </a:r>
            <a:endParaRPr lang="tr-TR" sz="1800"/>
          </a:p>
          <a:p>
            <a:pPr algn="just"/>
            <a:r>
              <a:rPr lang="en-AU" sz="1800"/>
              <a:t>(p</a:t>
            </a:r>
            <a:r>
              <a:rPr lang="en-AU" sz="1800">
                <a:sym typeface="Symbol" pitchFamily="18" charset="2"/>
              </a:rPr>
              <a:t></a:t>
            </a:r>
            <a:r>
              <a:rPr lang="en-AU" sz="1800"/>
              <a:t>q)</a:t>
            </a:r>
            <a:r>
              <a:rPr lang="en-AU" sz="1800">
                <a:sym typeface="Symbol" pitchFamily="18" charset="2"/>
              </a:rPr>
              <a:t></a:t>
            </a:r>
            <a:r>
              <a:rPr lang="en-AU" sz="1800"/>
              <a:t>(q</a:t>
            </a:r>
            <a:r>
              <a:rPr lang="en-AU" sz="1800">
                <a:sym typeface="Symbol" pitchFamily="18" charset="2"/>
              </a:rPr>
              <a:t></a:t>
            </a:r>
            <a:r>
              <a:rPr lang="en-AU" sz="1800"/>
              <a:t>p)</a:t>
            </a:r>
            <a:r>
              <a:rPr lang="en-AU" sz="1800">
                <a:sym typeface="Symbol" pitchFamily="18" charset="2"/>
              </a:rPr>
              <a:t>    bileşik önermesine iki yönlü koşullu önerme denir ve p</a:t>
            </a:r>
            <a:r>
              <a:rPr lang="en-AU" sz="1800"/>
              <a:t>q biçiminde gösterilerek, “p ise ve yalnız böyle ise q dur” biçimde okunur. p</a:t>
            </a:r>
            <a:r>
              <a:rPr lang="en-AU" sz="1800">
                <a:sym typeface="Symbol" pitchFamily="18" charset="2"/>
              </a:rPr>
              <a:t></a:t>
            </a:r>
            <a:r>
              <a:rPr lang="en-AU" sz="1800"/>
              <a:t>q için doğruluk tablosu aşağıdaki gibidir:</a:t>
            </a:r>
          </a:p>
        </p:txBody>
      </p:sp>
      <p:sp>
        <p:nvSpPr>
          <p:cNvPr id="22537" name="Rectangle 38"/>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81128" name="Group 232"/>
          <p:cNvGraphicFramePr>
            <a:graphicFrameLocks noGrp="1"/>
          </p:cNvGraphicFramePr>
          <p:nvPr/>
        </p:nvGraphicFramePr>
        <p:xfrm>
          <a:off x="2771775" y="2781300"/>
          <a:ext cx="4297363" cy="1301750"/>
        </p:xfrm>
        <a:graphic>
          <a:graphicData uri="http://schemas.openxmlformats.org/drawingml/2006/table">
            <a:tbl>
              <a:tblPr/>
              <a:tblGrid>
                <a:gridCol w="411163"/>
                <a:gridCol w="457200"/>
                <a:gridCol w="685800"/>
                <a:gridCol w="685800"/>
                <a:gridCol w="1371600"/>
                <a:gridCol w="685800"/>
              </a:tblGrid>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22582" name="Rectangle 233"/>
          <p:cNvSpPr>
            <a:spLocks noChangeArrowheads="1"/>
          </p:cNvSpPr>
          <p:nvPr/>
        </p:nvSpPr>
        <p:spPr bwMode="auto">
          <a:xfrm>
            <a:off x="1619250" y="3995738"/>
            <a:ext cx="7524750" cy="2225675"/>
          </a:xfrm>
          <a:prstGeom prst="rect">
            <a:avLst/>
          </a:prstGeom>
          <a:noFill/>
          <a:ln w="9525">
            <a:noFill/>
            <a:miter lim="800000"/>
            <a:headEnd/>
            <a:tailEnd/>
          </a:ln>
        </p:spPr>
        <p:txBody>
          <a:bodyPr anchor="ctr">
            <a:spAutoFit/>
          </a:bodyPr>
          <a:lstStyle/>
          <a:p>
            <a:pPr algn="ctr"/>
            <a:r>
              <a:rPr lang="en-AU" sz="2000"/>
              <a:t>Örneğin;</a:t>
            </a:r>
            <a:endParaRPr lang="tr-TR" sz="2000"/>
          </a:p>
          <a:p>
            <a:pPr algn="ctr"/>
            <a:r>
              <a:rPr lang="en-AU" sz="2000"/>
              <a:t>“Sakarya Türkiye’de ise ve yalnız böyle ise 12+12=26 dır” önermesinin doğruluk değerini bulalım.</a:t>
            </a:r>
            <a:endParaRPr lang="tr-TR" sz="2000"/>
          </a:p>
          <a:p>
            <a:pPr algn="ctr"/>
            <a:r>
              <a:rPr lang="en-AU" sz="2000"/>
              <a:t>p=”Sakarya Türkiye’dedir”</a:t>
            </a:r>
            <a:endParaRPr lang="tr-TR" sz="2000"/>
          </a:p>
          <a:p>
            <a:pPr algn="ctr"/>
            <a:r>
              <a:rPr lang="en-AU" sz="2000"/>
              <a:t>q=”12+12=26 dır”</a:t>
            </a:r>
            <a:endParaRPr lang="tr-TR" sz="2000"/>
          </a:p>
          <a:p>
            <a:pPr algn="ctr"/>
            <a:r>
              <a:rPr lang="en-AU" sz="2000"/>
              <a:t>p doğru, q yanlış olduğundan tablodan hemen verilen iki yönlü koşullu önermenin de yanlış olduğunu görürüz.</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23554"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355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171C5E7-3447-4A67-A279-158D27C160F5}" type="slidenum">
              <a:rPr lang="tr-TR" sz="1400"/>
              <a:pPr algn="ctr" eaLnBrk="0" hangingPunct="0"/>
              <a:t>7</a:t>
            </a:fld>
            <a:r>
              <a:rPr lang="tr-TR" sz="1400"/>
              <a:t>.</a:t>
            </a:r>
          </a:p>
          <a:p>
            <a:pPr algn="ctr" eaLnBrk="0" hangingPunct="0"/>
            <a:r>
              <a:rPr lang="tr-TR" sz="1400"/>
              <a:t>Sayfa</a:t>
            </a:r>
          </a:p>
        </p:txBody>
      </p:sp>
      <p:sp>
        <p:nvSpPr>
          <p:cNvPr id="23556"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3557" name="Rectangle 6"/>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3558" name="Rectangle 7"/>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3559" name="Rectangle 8"/>
          <p:cNvSpPr>
            <a:spLocks noChangeArrowheads="1"/>
          </p:cNvSpPr>
          <p:nvPr/>
        </p:nvSpPr>
        <p:spPr bwMode="auto">
          <a:xfrm>
            <a:off x="0" y="269557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3560" name="Rectangle 10"/>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3561" name="Rectangle 56"/>
          <p:cNvSpPr>
            <a:spLocks noChangeArrowheads="1"/>
          </p:cNvSpPr>
          <p:nvPr/>
        </p:nvSpPr>
        <p:spPr bwMode="auto">
          <a:xfrm>
            <a:off x="1835150" y="1268413"/>
            <a:ext cx="6951663" cy="366712"/>
          </a:xfrm>
          <a:prstGeom prst="rect">
            <a:avLst/>
          </a:prstGeom>
          <a:noFill/>
          <a:ln w="9525">
            <a:noFill/>
            <a:miter lim="800000"/>
            <a:headEnd/>
            <a:tailEnd/>
          </a:ln>
        </p:spPr>
        <p:txBody>
          <a:bodyPr wrap="none" anchor="ctr">
            <a:spAutoFit/>
          </a:bodyPr>
          <a:lstStyle/>
          <a:p>
            <a:pPr algn="just"/>
            <a:r>
              <a:rPr lang="en-AU" sz="1800"/>
              <a:t>Örnek olarak (p</a:t>
            </a:r>
            <a:r>
              <a:rPr lang="en-AU" sz="1800">
                <a:sym typeface="Symbol" pitchFamily="18" charset="2"/>
              </a:rPr>
              <a:t></a:t>
            </a:r>
            <a:r>
              <a:rPr lang="en-AU" sz="1800"/>
              <a:t>q’)’ önerme formülü için doğruluk çizelgesi oluşturalım:</a:t>
            </a:r>
          </a:p>
        </p:txBody>
      </p:sp>
      <p:sp>
        <p:nvSpPr>
          <p:cNvPr id="23562" name="Rectangle 57"/>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82138" name="Group 218"/>
          <p:cNvGraphicFramePr>
            <a:graphicFrameLocks noGrp="1"/>
          </p:cNvGraphicFramePr>
          <p:nvPr/>
        </p:nvGraphicFramePr>
        <p:xfrm>
          <a:off x="2484438" y="1700213"/>
          <a:ext cx="4751387" cy="1655764"/>
        </p:xfrm>
        <a:graphic>
          <a:graphicData uri="http://schemas.openxmlformats.org/drawingml/2006/table">
            <a:tbl>
              <a:tblPr/>
              <a:tblGrid>
                <a:gridCol w="631825"/>
                <a:gridCol w="823912"/>
                <a:gridCol w="823913"/>
                <a:gridCol w="1235075"/>
                <a:gridCol w="1236662"/>
              </a:tblGrid>
              <a:tr h="3317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Times New Roman" pitchFamily="18"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30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317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30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317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23601" name="Rectangle 219"/>
          <p:cNvSpPr>
            <a:spLocks noChangeArrowheads="1"/>
          </p:cNvSpPr>
          <p:nvPr/>
        </p:nvSpPr>
        <p:spPr bwMode="auto">
          <a:xfrm>
            <a:off x="1547813" y="3529013"/>
            <a:ext cx="4103687" cy="2563812"/>
          </a:xfrm>
          <a:prstGeom prst="rect">
            <a:avLst/>
          </a:prstGeom>
          <a:noFill/>
          <a:ln w="9525">
            <a:noFill/>
            <a:miter lim="800000"/>
            <a:headEnd/>
            <a:tailEnd/>
          </a:ln>
        </p:spPr>
        <p:txBody>
          <a:bodyPr anchor="ctr">
            <a:spAutoFit/>
          </a:bodyPr>
          <a:lstStyle/>
          <a:p>
            <a:pPr algn="just"/>
            <a:r>
              <a:rPr lang="en-AU" sz="1800"/>
              <a:t>Eğer bir önerme formülünde değişkenleri yerine yazılan her önerme için doğru değeri söz konusu ise bu önerme formülüne totoloji, değişkenleri yerine yazılan her önerme için yanlış değeri söz konusu ise çelişme denmektedir. Örnek olarak p</a:t>
            </a:r>
            <a:r>
              <a:rPr lang="en-AU" sz="1800">
                <a:sym typeface="Symbol" pitchFamily="18" charset="2"/>
              </a:rPr>
              <a:t></a:t>
            </a:r>
            <a:r>
              <a:rPr lang="en-AU" sz="1800"/>
              <a:t>p’ önerme formülünün totoloji, p</a:t>
            </a:r>
            <a:r>
              <a:rPr lang="en-AU" sz="1800">
                <a:sym typeface="Symbol" pitchFamily="18" charset="2"/>
              </a:rPr>
              <a:t></a:t>
            </a:r>
            <a:r>
              <a:rPr lang="en-AU" sz="1800"/>
              <a:t>p’ önerme formülünün de çelişme olduğunu gösterelim:</a:t>
            </a:r>
          </a:p>
        </p:txBody>
      </p:sp>
      <p:sp>
        <p:nvSpPr>
          <p:cNvPr id="23602" name="Rectangle 220"/>
          <p:cNvSpPr>
            <a:spLocks noChangeArrowheads="1"/>
          </p:cNvSpPr>
          <p:nvPr/>
        </p:nvSpPr>
        <p:spPr bwMode="auto">
          <a:xfrm>
            <a:off x="0" y="2393950"/>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82315" name="Group 395"/>
          <p:cNvGraphicFramePr>
            <a:graphicFrameLocks noGrp="1"/>
          </p:cNvGraphicFramePr>
          <p:nvPr/>
        </p:nvGraphicFramePr>
        <p:xfrm>
          <a:off x="5724525" y="3789363"/>
          <a:ext cx="3384550" cy="2072640"/>
        </p:xfrm>
        <a:graphic>
          <a:graphicData uri="http://schemas.openxmlformats.org/drawingml/2006/table">
            <a:tbl>
              <a:tblPr/>
              <a:tblGrid>
                <a:gridCol w="479425"/>
                <a:gridCol w="427038"/>
                <a:gridCol w="428625"/>
                <a:gridCol w="623887"/>
                <a:gridCol w="484188"/>
                <a:gridCol w="514350"/>
                <a:gridCol w="427037"/>
              </a:tblGrid>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endParaRPr kumimoji="1" lang="tr-TR"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8888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endParaRPr kumimoji="1" lang="tr-TR"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88888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endParaRPr kumimoji="1" lang="tr-TR"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88888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2</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endParaRPr kumimoji="1" lang="tr-TR"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88888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2</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2457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457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07DD10D9-D0B8-4459-B3DD-3F0F54892672}" type="slidenum">
              <a:rPr lang="tr-TR" sz="1400"/>
              <a:pPr algn="ctr" eaLnBrk="0" hangingPunct="0"/>
              <a:t>8</a:t>
            </a:fld>
            <a:r>
              <a:rPr lang="tr-TR" sz="1400"/>
              <a:t>.</a:t>
            </a:r>
          </a:p>
          <a:p>
            <a:pPr algn="ctr" eaLnBrk="0" hangingPunct="0"/>
            <a:r>
              <a:rPr lang="tr-TR" sz="1400"/>
              <a:t>Sayfa</a:t>
            </a:r>
          </a:p>
        </p:txBody>
      </p:sp>
      <p:sp>
        <p:nvSpPr>
          <p:cNvPr id="2458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4581" name="Rectangle 6"/>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4582" name="Rectangle 7"/>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4583" name="Rectangle 8"/>
          <p:cNvSpPr>
            <a:spLocks noChangeArrowheads="1"/>
          </p:cNvSpPr>
          <p:nvPr/>
        </p:nvSpPr>
        <p:spPr bwMode="auto">
          <a:xfrm>
            <a:off x="0" y="269557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4584" name="Rectangle 9"/>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4585" name="Rectangle 11"/>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4586" name="Rectangle 51"/>
          <p:cNvSpPr>
            <a:spLocks noChangeArrowheads="1"/>
          </p:cNvSpPr>
          <p:nvPr/>
        </p:nvSpPr>
        <p:spPr bwMode="auto">
          <a:xfrm>
            <a:off x="0" y="2393950"/>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4587" name="Rectangle 102"/>
          <p:cNvSpPr>
            <a:spLocks noChangeArrowheads="1"/>
          </p:cNvSpPr>
          <p:nvPr/>
        </p:nvSpPr>
        <p:spPr bwMode="auto">
          <a:xfrm>
            <a:off x="1908175" y="1457325"/>
            <a:ext cx="4840288" cy="366713"/>
          </a:xfrm>
          <a:prstGeom prst="rect">
            <a:avLst/>
          </a:prstGeom>
          <a:noFill/>
          <a:ln w="9525">
            <a:noFill/>
            <a:miter lim="800000"/>
            <a:headEnd/>
            <a:tailEnd/>
          </a:ln>
        </p:spPr>
        <p:txBody>
          <a:bodyPr wrap="none" anchor="ctr">
            <a:spAutoFit/>
          </a:bodyPr>
          <a:lstStyle/>
          <a:p>
            <a:r>
              <a:rPr lang="en-AU" sz="1800"/>
              <a:t>Örnek olarak (p</a:t>
            </a:r>
            <a:r>
              <a:rPr lang="en-AU" sz="1800">
                <a:sym typeface="Symbol" pitchFamily="18" charset="2"/>
              </a:rPr>
              <a:t></a:t>
            </a:r>
            <a:r>
              <a:rPr lang="en-AU" sz="1800"/>
              <a:t>q)’</a:t>
            </a:r>
            <a:r>
              <a:rPr lang="en-AU" sz="1800">
                <a:sym typeface="Symbol" pitchFamily="18" charset="2"/>
              </a:rPr>
              <a:t></a:t>
            </a:r>
            <a:r>
              <a:rPr lang="en-AU" sz="1800"/>
              <a:t>(p’</a:t>
            </a:r>
            <a:r>
              <a:rPr lang="en-AU" sz="1800">
                <a:sym typeface="Symbol" pitchFamily="18" charset="2"/>
              </a:rPr>
              <a:t></a:t>
            </a:r>
            <a:r>
              <a:rPr lang="en-AU" sz="1800"/>
              <a:t>q’) olduğunu gösterelim:</a:t>
            </a:r>
          </a:p>
        </p:txBody>
      </p:sp>
      <p:sp>
        <p:nvSpPr>
          <p:cNvPr id="24588" name="Rectangle 103"/>
          <p:cNvSpPr>
            <a:spLocks noChangeArrowheads="1"/>
          </p:cNvSpPr>
          <p:nvPr/>
        </p:nvSpPr>
        <p:spPr bwMode="auto">
          <a:xfrm>
            <a:off x="0" y="2647950"/>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83297" name="Group 353"/>
          <p:cNvGraphicFramePr>
            <a:graphicFrameLocks noGrp="1"/>
          </p:cNvGraphicFramePr>
          <p:nvPr/>
        </p:nvGraphicFramePr>
        <p:xfrm>
          <a:off x="1763713" y="1916113"/>
          <a:ext cx="5908675" cy="1562100"/>
        </p:xfrm>
        <a:graphic>
          <a:graphicData uri="http://schemas.openxmlformats.org/drawingml/2006/table">
            <a:tbl>
              <a:tblPr/>
              <a:tblGrid>
                <a:gridCol w="835025"/>
                <a:gridCol w="847725"/>
                <a:gridCol w="847725"/>
                <a:gridCol w="847725"/>
                <a:gridCol w="847725"/>
                <a:gridCol w="847725"/>
                <a:gridCol w="835025"/>
              </a:tblGrid>
              <a:tr h="26035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 i</a:t>
                      </a:r>
                      <a:r>
                        <a:rPr kumimoji="0" lang="en-AU" sz="1100" b="0" i="0" u="none" strike="noStrike" cap="none" normalizeH="0" baseline="0" smtClean="0">
                          <a:ln>
                            <a:noFill/>
                          </a:ln>
                          <a:solidFill>
                            <a:schemeClr val="tx1"/>
                          </a:solidFill>
                          <a:effectLst/>
                          <a:latin typeface="Times New Roman"/>
                          <a:cs typeface="Times New Roman" pitchFamily="18" charset="0"/>
                        </a:rPr>
                        <a:t>ç</a:t>
                      </a:r>
                      <a:r>
                        <a:rPr kumimoji="0" lang="en-AU" sz="1100" b="0" i="0" u="none" strike="noStrike" cap="none" normalizeH="0" baseline="0" smtClean="0">
                          <a:ln>
                            <a:noFill/>
                          </a:ln>
                          <a:solidFill>
                            <a:schemeClr val="tx1"/>
                          </a:solidFill>
                          <a:effectLst/>
                          <a:latin typeface="Calibri" pitchFamily="34" charset="0"/>
                          <a:cs typeface="Times New Roman" pitchFamily="18" charset="0"/>
                        </a:rPr>
                        <a:t>in doğruluk tablosu</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24641" name="Rectangle 354"/>
          <p:cNvSpPr>
            <a:spLocks noChangeArrowheads="1"/>
          </p:cNvSpPr>
          <p:nvPr/>
        </p:nvSpPr>
        <p:spPr bwMode="auto">
          <a:xfrm>
            <a:off x="1882775" y="3689350"/>
            <a:ext cx="5353050" cy="366713"/>
          </a:xfrm>
          <a:prstGeom prst="rect">
            <a:avLst/>
          </a:prstGeom>
          <a:noFill/>
          <a:ln w="9525">
            <a:noFill/>
            <a:miter lim="800000"/>
            <a:headEnd/>
            <a:tailEnd/>
          </a:ln>
        </p:spPr>
        <p:txBody>
          <a:bodyPr wrap="none" anchor="ctr">
            <a:spAutoFit/>
          </a:bodyPr>
          <a:lstStyle/>
          <a:p>
            <a:r>
              <a:rPr lang="en-AU" sz="1800"/>
              <a:t>Bir diğer örnek olarak p’</a:t>
            </a:r>
            <a:r>
              <a:rPr lang="en-AU" sz="1800">
                <a:sym typeface="Symbol" pitchFamily="18" charset="2"/>
              </a:rPr>
              <a:t></a:t>
            </a:r>
            <a:r>
              <a:rPr lang="en-AU" sz="1800"/>
              <a:t> q</a:t>
            </a:r>
            <a:r>
              <a:rPr lang="en-AU" sz="1800">
                <a:sym typeface="Symbol" pitchFamily="18" charset="2"/>
              </a:rPr>
              <a:t></a:t>
            </a:r>
            <a:r>
              <a:rPr lang="en-AU" sz="1800"/>
              <a:t>p</a:t>
            </a:r>
            <a:r>
              <a:rPr lang="en-AU" sz="1800">
                <a:sym typeface="Symbol" pitchFamily="18" charset="2"/>
              </a:rPr>
              <a:t></a:t>
            </a:r>
            <a:r>
              <a:rPr lang="en-AU" sz="1800"/>
              <a:t>q olduğunu gösterelim:</a:t>
            </a:r>
          </a:p>
        </p:txBody>
      </p:sp>
      <p:sp>
        <p:nvSpPr>
          <p:cNvPr id="24642" name="Rectangle 355"/>
          <p:cNvSpPr>
            <a:spLocks noChangeArrowheads="1"/>
          </p:cNvSpPr>
          <p:nvPr/>
        </p:nvSpPr>
        <p:spPr bwMode="auto">
          <a:xfrm>
            <a:off x="0" y="2647950"/>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24687" name="Group 111"/>
          <p:cNvGraphicFramePr>
            <a:graphicFrameLocks noGrp="1"/>
          </p:cNvGraphicFramePr>
          <p:nvPr/>
        </p:nvGraphicFramePr>
        <p:xfrm>
          <a:off x="1908175" y="4365625"/>
          <a:ext cx="5900738" cy="1562100"/>
        </p:xfrm>
        <a:graphic>
          <a:graphicData uri="http://schemas.openxmlformats.org/drawingml/2006/table">
            <a:tbl>
              <a:tblPr/>
              <a:tblGrid>
                <a:gridCol w="1266825"/>
                <a:gridCol w="1163638"/>
                <a:gridCol w="1171575"/>
                <a:gridCol w="1149350"/>
                <a:gridCol w="1149350"/>
              </a:tblGrid>
              <a:tr h="260350">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pitchFamily="18" charset="0"/>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 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 i</a:t>
                      </a:r>
                      <a:r>
                        <a:rPr kumimoji="0" lang="en-AU" sz="1100" b="0" i="0" u="none" strike="noStrike" cap="none" normalizeH="0" baseline="0" smtClean="0">
                          <a:ln>
                            <a:noFill/>
                          </a:ln>
                          <a:solidFill>
                            <a:schemeClr val="tx1"/>
                          </a:solidFill>
                          <a:effectLst/>
                          <a:latin typeface="Times New Roman" pitchFamily="18" charset="0"/>
                          <a:cs typeface="Times New Roman" pitchFamily="18" charset="0"/>
                        </a:rPr>
                        <a:t>ç</a:t>
                      </a:r>
                      <a:r>
                        <a:rPr kumimoji="0" lang="en-AU" sz="1100" b="0" i="0" u="none" strike="noStrike" cap="none" normalizeH="0" baseline="0" smtClean="0">
                          <a:ln>
                            <a:noFill/>
                          </a:ln>
                          <a:solidFill>
                            <a:schemeClr val="tx1"/>
                          </a:solidFill>
                          <a:effectLst/>
                          <a:latin typeface="Calibri" pitchFamily="34" charset="0"/>
                          <a:cs typeface="Times New Roman" pitchFamily="18" charset="0"/>
                        </a:rPr>
                        <a:t>in doğruluk tablosu</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pitchFamily="18" charset="0"/>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 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0</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1" i="0" u="none" strike="noStrike" cap="none" normalizeH="0" baseline="0" smtClean="0">
                          <a:ln>
                            <a:noFill/>
                          </a:ln>
                          <a:solidFill>
                            <a:srgbClr val="FF6600"/>
                          </a:solidFill>
                          <a:effectLst/>
                          <a:latin typeface="Calibri" pitchFamily="34" charset="0"/>
                          <a:cs typeface="Times New Roman" pitchFamily="18" charset="0"/>
                        </a:rPr>
                        <a:t>1</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179388" y="76200"/>
            <a:ext cx="8726487" cy="1066800"/>
          </a:xfrm>
        </p:spPr>
        <p:txBody>
          <a:bodyPr/>
          <a:lstStyle/>
          <a:p>
            <a:pPr eaLnBrk="1" hangingPunct="1"/>
            <a:r>
              <a:rPr lang="tr-TR" sz="2000" b="1" smtClean="0">
                <a:latin typeface="Comic Sans MS" pitchFamily="66" charset="0"/>
              </a:rPr>
              <a:t>Mantık ve Önermeler </a:t>
            </a:r>
          </a:p>
        </p:txBody>
      </p:sp>
      <p:sp>
        <p:nvSpPr>
          <p:cNvPr id="25602"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2.  Hafta</a:t>
            </a:r>
          </a:p>
        </p:txBody>
      </p:sp>
      <p:sp>
        <p:nvSpPr>
          <p:cNvPr id="2560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759BCB2-D051-438F-8A04-2EDAF567BCE7}" type="slidenum">
              <a:rPr lang="tr-TR" sz="1400"/>
              <a:pPr algn="ctr" eaLnBrk="0" hangingPunct="0"/>
              <a:t>9</a:t>
            </a:fld>
            <a:r>
              <a:rPr lang="tr-TR" sz="1400"/>
              <a:t>.</a:t>
            </a:r>
          </a:p>
          <a:p>
            <a:pPr algn="ctr" eaLnBrk="0" hangingPunct="0"/>
            <a:r>
              <a:rPr lang="tr-TR" sz="1400"/>
              <a:t>Sayfa</a:t>
            </a:r>
          </a:p>
        </p:txBody>
      </p:sp>
      <p:sp>
        <p:nvSpPr>
          <p:cNvPr id="25604"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5605" name="Rectangle 6"/>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06" name="Rectangle 7"/>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07" name="Rectangle 8"/>
          <p:cNvSpPr>
            <a:spLocks noChangeArrowheads="1"/>
          </p:cNvSpPr>
          <p:nvPr/>
        </p:nvSpPr>
        <p:spPr bwMode="auto">
          <a:xfrm>
            <a:off x="0" y="269557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08" name="Rectangle 9"/>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09" name="Rectangle 10"/>
          <p:cNvSpPr>
            <a:spLocks noChangeArrowheads="1"/>
          </p:cNvSpPr>
          <p:nvPr/>
        </p:nvSpPr>
        <p:spPr bwMode="auto">
          <a:xfrm>
            <a:off x="0" y="2778125"/>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10" name="Rectangle 11"/>
          <p:cNvSpPr>
            <a:spLocks noChangeArrowheads="1"/>
          </p:cNvSpPr>
          <p:nvPr/>
        </p:nvSpPr>
        <p:spPr bwMode="auto">
          <a:xfrm>
            <a:off x="0" y="2393950"/>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11" name="Rectangle 13"/>
          <p:cNvSpPr>
            <a:spLocks noChangeArrowheads="1"/>
          </p:cNvSpPr>
          <p:nvPr/>
        </p:nvSpPr>
        <p:spPr bwMode="auto">
          <a:xfrm>
            <a:off x="0" y="2647950"/>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12" name="Rectangle 67"/>
          <p:cNvSpPr>
            <a:spLocks noChangeArrowheads="1"/>
          </p:cNvSpPr>
          <p:nvPr/>
        </p:nvSpPr>
        <p:spPr bwMode="auto">
          <a:xfrm>
            <a:off x="0" y="2647950"/>
            <a:ext cx="9144000" cy="0"/>
          </a:xfrm>
          <a:prstGeom prst="rect">
            <a:avLst/>
          </a:prstGeom>
          <a:solidFill>
            <a:srgbClr val="C0C0C0"/>
          </a:solidFill>
          <a:ln w="9525">
            <a:noFill/>
            <a:miter lim="800000"/>
            <a:headEnd/>
            <a:tailEnd/>
          </a:ln>
        </p:spPr>
        <p:txBody>
          <a:bodyPr wrap="none" anchor="ctr">
            <a:spAutoFit/>
          </a:bodyPr>
          <a:lstStyle/>
          <a:p>
            <a:endParaRPr lang="tr-TR"/>
          </a:p>
        </p:txBody>
      </p:sp>
      <p:sp>
        <p:nvSpPr>
          <p:cNvPr id="25613" name="Rectangle 108"/>
          <p:cNvSpPr>
            <a:spLocks noChangeArrowheads="1"/>
          </p:cNvSpPr>
          <p:nvPr/>
        </p:nvSpPr>
        <p:spPr bwMode="auto">
          <a:xfrm>
            <a:off x="0" y="1538288"/>
            <a:ext cx="9144000" cy="0"/>
          </a:xfrm>
          <a:prstGeom prst="rect">
            <a:avLst/>
          </a:prstGeom>
          <a:solidFill>
            <a:srgbClr val="C0C0C0"/>
          </a:solidFill>
          <a:ln w="9525">
            <a:noFill/>
            <a:miter lim="800000"/>
            <a:headEnd/>
            <a:tailEnd/>
          </a:ln>
        </p:spPr>
        <p:txBody>
          <a:bodyPr wrap="none" anchor="ctr">
            <a:spAutoFit/>
          </a:bodyPr>
          <a:lstStyle/>
          <a:p>
            <a:endParaRPr lang="tr-TR"/>
          </a:p>
        </p:txBody>
      </p:sp>
      <p:graphicFrame>
        <p:nvGraphicFramePr>
          <p:cNvPr id="84194" name="Group 226"/>
          <p:cNvGraphicFramePr>
            <a:graphicFrameLocks noGrp="1"/>
          </p:cNvGraphicFramePr>
          <p:nvPr/>
        </p:nvGraphicFramePr>
        <p:xfrm>
          <a:off x="1908175" y="1484313"/>
          <a:ext cx="6696075" cy="4608516"/>
        </p:xfrm>
        <a:graphic>
          <a:graphicData uri="http://schemas.openxmlformats.org/drawingml/2006/table">
            <a:tbl>
              <a:tblPr/>
              <a:tblGrid>
                <a:gridCol w="3348038"/>
                <a:gridCol w="3348037"/>
              </a:tblGrid>
              <a:tr h="3175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dirty="0" err="1" smtClean="0">
                          <a:ln>
                            <a:noFill/>
                          </a:ln>
                          <a:solidFill>
                            <a:schemeClr val="tx1"/>
                          </a:solidFill>
                          <a:effectLst/>
                          <a:latin typeface="Calibri" pitchFamily="34" charset="0"/>
                          <a:cs typeface="Times New Roman" pitchFamily="18" charset="0"/>
                        </a:rPr>
                        <a:t>Mantıksal</a:t>
                      </a:r>
                      <a:r>
                        <a:rPr kumimoji="0" lang="en-AU" sz="1100" b="0" i="0" u="none" strike="noStrike" cap="none" normalizeH="0" baseline="0" dirty="0" smtClean="0">
                          <a:ln>
                            <a:noFill/>
                          </a:ln>
                          <a:solidFill>
                            <a:schemeClr val="tx1"/>
                          </a:solidFill>
                          <a:effectLst/>
                          <a:latin typeface="Calibri" pitchFamily="34" charset="0"/>
                          <a:cs typeface="Times New Roman" pitchFamily="18" charset="0"/>
                        </a:rPr>
                        <a:t> </a:t>
                      </a:r>
                      <a:r>
                        <a:rPr kumimoji="0" lang="en-AU" sz="1100" b="0" i="0" u="none" strike="noStrike" cap="none" normalizeH="0" baseline="0" dirty="0" err="1" smtClean="0">
                          <a:ln>
                            <a:noFill/>
                          </a:ln>
                          <a:solidFill>
                            <a:schemeClr val="tx1"/>
                          </a:solidFill>
                          <a:effectLst/>
                          <a:latin typeface="Calibri" pitchFamily="34" charset="0"/>
                          <a:cs typeface="Times New Roman" pitchFamily="18" charset="0"/>
                        </a:rPr>
                        <a:t>denklikler</a:t>
                      </a:r>
                      <a:endParaRPr kumimoji="0" lang="en-AU" sz="2400" b="0" i="0" u="none" strike="noStrike" cap="none" normalizeH="0" baseline="0" dirty="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tr-TR"/>
                    </a:p>
                  </a:txBody>
                  <a:tcPr/>
                </a:tc>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Denklik </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Adı </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D</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rPr>
                        <a:t>Y</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zdeşlik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D</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D</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rPr>
                        <a:t>Y</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Y</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Baskınlık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Eşkuvvetlilik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 </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Tamlama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Değişme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r</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r)</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q) </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r</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 (q</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r)</a:t>
                      </a:r>
                      <a:endParaRPr kumimoji="0" lang="pt-BR"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Birleşme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dirty="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dirty="0" smtClean="0">
                          <a:ln>
                            <a:noFill/>
                          </a:ln>
                          <a:solidFill>
                            <a:schemeClr val="tx1"/>
                          </a:solidFill>
                          <a:effectLst/>
                          <a:latin typeface="Calibri" pitchFamily="34" charset="0"/>
                          <a:cs typeface="Times New Roman" pitchFamily="18" charset="0"/>
                        </a:rPr>
                        <a:t>r) </a:t>
                      </a:r>
                      <a:r>
                        <a:rPr kumimoji="0" lang="en-AU"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dirty="0" smtClean="0">
                          <a:ln>
                            <a:noFill/>
                          </a:ln>
                          <a:solidFill>
                            <a:schemeClr val="tx1"/>
                          </a:solidFill>
                          <a:effectLst/>
                          <a:latin typeface="Calibri" pitchFamily="34" charset="0"/>
                          <a:cs typeface="Times New Roman" pitchFamily="18" charset="0"/>
                        </a:rPr>
                        <a:t>( p</a:t>
                      </a:r>
                      <a:r>
                        <a:rPr kumimoji="0" lang="en-AU"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dirty="0" smtClean="0">
                          <a:ln>
                            <a:noFill/>
                          </a:ln>
                          <a:solidFill>
                            <a:schemeClr val="tx1"/>
                          </a:solidFill>
                          <a:effectLst/>
                          <a:latin typeface="Calibri" pitchFamily="34" charset="0"/>
                          <a:cs typeface="Times New Roman" pitchFamily="18" charset="0"/>
                        </a:rPr>
                        <a:t>q) </a:t>
                      </a:r>
                      <a:r>
                        <a:rPr kumimoji="0" lang="en-AU"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dirty="0" smtClean="0">
                          <a:ln>
                            <a:noFill/>
                          </a:ln>
                          <a:solidFill>
                            <a:schemeClr val="tx1"/>
                          </a:solidFill>
                          <a:effectLst/>
                          <a:latin typeface="Calibri" pitchFamily="34" charset="0"/>
                          <a:cs typeface="Times New Roman" pitchFamily="18" charset="0"/>
                        </a:rPr>
                        <a:t> (p</a:t>
                      </a:r>
                      <a:r>
                        <a:rPr kumimoji="0" lang="en-AU"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smtClean="0">
                          <a:ln>
                            <a:noFill/>
                          </a:ln>
                          <a:solidFill>
                            <a:schemeClr val="tx1"/>
                          </a:solidFill>
                          <a:effectLst/>
                          <a:latin typeface="Calibri" pitchFamily="34" charset="0"/>
                          <a:cs typeface="Times New Roman" pitchFamily="18" charset="0"/>
                        </a:rPr>
                        <a:t>r)</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dirty="0" smtClean="0">
                          <a:ln>
                            <a:noFill/>
                          </a:ln>
                          <a:solidFill>
                            <a:schemeClr val="tx1"/>
                          </a:solidFill>
                          <a:effectLst/>
                          <a:latin typeface="Calibri" pitchFamily="34" charset="0"/>
                          <a:cs typeface="Times New Roman" pitchFamily="18" charset="0"/>
                        </a:rPr>
                        <a:t> (q</a:t>
                      </a:r>
                      <a:r>
                        <a:rPr kumimoji="0" lang="en-AU"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dirty="0" smtClean="0">
                          <a:ln>
                            <a:noFill/>
                          </a:ln>
                          <a:solidFill>
                            <a:schemeClr val="tx1"/>
                          </a:solidFill>
                          <a:effectLst/>
                          <a:latin typeface="Calibri" pitchFamily="34" charset="0"/>
                          <a:cs typeface="Times New Roman" pitchFamily="18" charset="0"/>
                        </a:rPr>
                        <a:t>r) </a:t>
                      </a:r>
                      <a:r>
                        <a:rPr kumimoji="0" lang="en-AU"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dirty="0" smtClean="0">
                          <a:ln>
                            <a:noFill/>
                          </a:ln>
                          <a:solidFill>
                            <a:schemeClr val="tx1"/>
                          </a:solidFill>
                          <a:effectLst/>
                          <a:latin typeface="Calibri" pitchFamily="34" charset="0"/>
                          <a:cs typeface="Times New Roman" pitchFamily="18" charset="0"/>
                        </a:rPr>
                        <a:t>( p</a:t>
                      </a:r>
                      <a:r>
                        <a:rPr kumimoji="0" lang="en-AU"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dirty="0" smtClean="0">
                          <a:ln>
                            <a:noFill/>
                          </a:ln>
                          <a:solidFill>
                            <a:schemeClr val="tx1"/>
                          </a:solidFill>
                          <a:effectLst/>
                          <a:latin typeface="Calibri" pitchFamily="34" charset="0"/>
                          <a:cs typeface="Times New Roman" pitchFamily="18" charset="0"/>
                        </a:rPr>
                        <a:t>q) </a:t>
                      </a:r>
                      <a:r>
                        <a:rPr kumimoji="0" lang="en-AU"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dirty="0" smtClean="0">
                          <a:ln>
                            <a:noFill/>
                          </a:ln>
                          <a:solidFill>
                            <a:schemeClr val="tx1"/>
                          </a:solidFill>
                          <a:effectLst/>
                          <a:latin typeface="Calibri" pitchFamily="34" charset="0"/>
                          <a:cs typeface="Times New Roman" pitchFamily="18" charset="0"/>
                        </a:rPr>
                        <a:t> (p</a:t>
                      </a:r>
                      <a:r>
                        <a:rPr kumimoji="0" lang="en-AU"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rPr>
                        <a:t></a:t>
                      </a:r>
                      <a:r>
                        <a:rPr kumimoji="0" lang="pt-BR" sz="1100" b="0" i="0" u="none" strike="noStrike" cap="none" normalizeH="0" baseline="0" dirty="0" smtClean="0">
                          <a:ln>
                            <a:noFill/>
                          </a:ln>
                          <a:solidFill>
                            <a:schemeClr val="tx1"/>
                          </a:solidFill>
                          <a:effectLst/>
                          <a:latin typeface="Calibri" pitchFamily="34" charset="0"/>
                          <a:cs typeface="Times New Roman" pitchFamily="18" charset="0"/>
                        </a:rPr>
                        <a:t>r)</a:t>
                      </a:r>
                      <a:endParaRPr kumimoji="0" lang="pt-BR" sz="1100" b="0" i="0" u="none" strike="noStrike" cap="none" normalizeH="0" baseline="0" dirty="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Dağılma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 </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tr-TR" sz="1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(p</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 </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p</a:t>
                      </a:r>
                      <a:r>
                        <a:rPr kumimoji="0" lang="en-AU" sz="1100" b="0" i="0" u="none" strike="noStrike" cap="none" normalizeH="0" baseline="0" smtClean="0">
                          <a:ln>
                            <a:noFill/>
                          </a:ln>
                          <a:solidFill>
                            <a:schemeClr val="tx1"/>
                          </a:solidFill>
                          <a:effectLst/>
                          <a:latin typeface="Times New Roman"/>
                          <a:cs typeface="Times New Roman" pitchFamily="18" charset="0"/>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rPr>
                        <a:t></a:t>
                      </a:r>
                      <a:r>
                        <a:rPr kumimoji="0" lang="en-AU" sz="1100" b="0" i="0" u="none" strike="noStrike" cap="none" normalizeH="0" baseline="0" smtClean="0">
                          <a:ln>
                            <a:noFill/>
                          </a:ln>
                          <a:solidFill>
                            <a:schemeClr val="tx1"/>
                          </a:solidFill>
                          <a:effectLst/>
                          <a:latin typeface="Calibri" pitchFamily="34" charset="0"/>
                          <a:cs typeface="Times New Roman" pitchFamily="18" charset="0"/>
                        </a:rPr>
                        <a:t>q</a:t>
                      </a:r>
                      <a:r>
                        <a:rPr kumimoji="0" lang="en-AU" sz="1100" b="0" i="0" u="none" strike="noStrike" cap="none" normalizeH="0" baseline="0" smtClean="0">
                          <a:ln>
                            <a:noFill/>
                          </a:ln>
                          <a:solidFill>
                            <a:schemeClr val="tx1"/>
                          </a:solidFill>
                          <a:effectLst/>
                          <a:latin typeface="Times New Roman"/>
                          <a:cs typeface="Times New Roman" pitchFamily="18" charset="0"/>
                        </a:rPr>
                        <a:t>’</a:t>
                      </a:r>
                      <a:endParaRPr kumimoji="0" lang="en-AU" sz="1100" b="0" i="0" u="none" strike="noStrike" cap="none" normalizeH="0" baseline="0" smtClean="0">
                        <a:ln>
                          <a:noFill/>
                        </a:ln>
                        <a:solidFill>
                          <a:schemeClr val="tx1"/>
                        </a:solidFill>
                        <a:effectLst/>
                        <a:latin typeface="Calibri" pitchFamily="34" charset="0"/>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100" b="0" i="0" u="none" strike="noStrike" cap="none" normalizeH="0" baseline="0" smtClean="0">
                          <a:ln>
                            <a:noFill/>
                          </a:ln>
                          <a:solidFill>
                            <a:schemeClr val="tx1"/>
                          </a:solidFill>
                          <a:effectLst/>
                          <a:latin typeface="Calibri" pitchFamily="34" charset="0"/>
                          <a:cs typeface="Times New Roman" pitchFamily="18" charset="0"/>
                        </a:rPr>
                        <a:t>De Morgan </a:t>
                      </a:r>
                      <a:r>
                        <a:rPr kumimoji="0" lang="en-AU" sz="1100" b="0" i="0" u="none" strike="noStrike" cap="none" normalizeH="0" baseline="0" smtClean="0">
                          <a:ln>
                            <a:noFill/>
                          </a:ln>
                          <a:solidFill>
                            <a:schemeClr val="tx1"/>
                          </a:solidFill>
                          <a:effectLst/>
                          <a:latin typeface="Times New Roman"/>
                          <a:cs typeface="Times New Roman" pitchFamily="18" charset="0"/>
                        </a:rPr>
                        <a:t>Ö</a:t>
                      </a:r>
                      <a:r>
                        <a:rPr kumimoji="0" lang="en-AU" sz="1100" b="0" i="0" u="none" strike="noStrike" cap="none" normalizeH="0" baseline="0" smtClean="0">
                          <a:ln>
                            <a:noFill/>
                          </a:ln>
                          <a:solidFill>
                            <a:schemeClr val="tx1"/>
                          </a:solidFill>
                          <a:effectLst/>
                          <a:latin typeface="Calibri" pitchFamily="34" charset="0"/>
                          <a:cs typeface="Times New Roman" pitchFamily="18" charset="0"/>
                        </a:rPr>
                        <a:t>zelliği</a:t>
                      </a:r>
                      <a:endParaRPr kumimoji="0" lang="en-AU"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509</TotalTime>
  <Words>3072</Words>
  <Application>Microsoft Office PowerPoint</Application>
  <PresentationFormat>Ekran Gösterisi (4:3)</PresentationFormat>
  <Paragraphs>585</Paragraphs>
  <Slides>25</Slides>
  <Notes>2</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25</vt:i4>
      </vt:variant>
    </vt:vector>
  </HeadingPairs>
  <TitlesOfParts>
    <vt:vector size="27" baseType="lpstr">
      <vt:lpstr>Bitler ve baytlar tasarım şablonu</vt:lpstr>
      <vt:lpstr>Microsoft Denklem 3.0</vt:lpstr>
      <vt:lpstr>Ayrık İşlemsel Yapılar</vt:lpstr>
      <vt:lpstr>Mantık ve Önermeler </vt:lpstr>
      <vt:lpstr>Mantık ve Önermeler </vt:lpstr>
      <vt:lpstr>Mantık ve Önermeler </vt:lpstr>
      <vt:lpstr>Mantık ve Önermeler </vt:lpstr>
      <vt:lpstr>Mantık ve Önermeler </vt:lpstr>
      <vt:lpstr>Mantık ve Önermeler </vt:lpstr>
      <vt:lpstr>Mantık ve Önermeler </vt:lpstr>
      <vt:lpstr>Mantık ve Önermeler </vt:lpstr>
      <vt:lpstr>Kümeler-Genel Tanımlar</vt:lpstr>
      <vt:lpstr>Kümeler</vt:lpstr>
      <vt:lpstr>A(BC)= (AB) (AC) olduğunu ispatlayınız</vt:lpstr>
      <vt:lpstr>A-B=AB olduğunu ispatlayınız. </vt:lpstr>
      <vt:lpstr>AX(BC)=(AXB)(AXC) olduğunu ispatlayınız.</vt:lpstr>
      <vt:lpstr>KÜMELER-Bağıntı</vt:lpstr>
      <vt:lpstr>PowerPoint Sunusu</vt:lpstr>
      <vt:lpstr>Kümeler-Bağıntı </vt:lpstr>
      <vt:lpstr>KÜMELER-Fonksiyon</vt:lpstr>
      <vt:lpstr>KÜMELER-Fonksiyon</vt:lpstr>
      <vt:lpstr>KÜMELER-Fonksiyon</vt:lpstr>
      <vt:lpstr>A={1,2,3} , B={a,b,c,d}, f={(1,b),(2,a),(3,d) olduğuna göre f birebir midir?</vt:lpstr>
      <vt:lpstr>A={1,2,3,4} , B={a,b,c}, f={(1,b),(2,a),(3,c),(4,b)} olduğuna göre f örten midir? </vt:lpstr>
      <vt:lpstr>Bileşke Fonksiyon </vt:lpstr>
      <vt:lpstr>PowerPoint Sunusu</vt:lpstr>
      <vt:lpstr>Ayrık İşlemsel Yapılar</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73</cp:revision>
  <dcterms:created xsi:type="dcterms:W3CDTF">2009-08-30T08:05:20Z</dcterms:created>
  <dcterms:modified xsi:type="dcterms:W3CDTF">2016-02-23T09:16:41Z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