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2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13" r:id="rId16"/>
    <p:sldId id="27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77167" autoAdjust="0"/>
  </p:normalViewPr>
  <p:slideViewPr>
    <p:cSldViewPr>
      <p:cViewPr varScale="1">
        <p:scale>
          <a:sx n="90" d="100"/>
          <a:sy n="90" d="100"/>
        </p:scale>
        <p:origin x="-22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74A41C9-4F84-4112-98EC-4BD06933EAE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931461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42AC9F5-D545-4269-9DBF-086F3C4C7C2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984305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57391-ABB0-4C2E-B2E8-0AA8577E1BB6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7412" name="7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7413" name="8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9699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9700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9701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3DC18-F664-467E-95D1-BD22ABA011F1}" type="slidenum">
              <a:rPr lang="tr-TR" smtClean="0"/>
              <a:pPr/>
              <a:t>12</a:t>
            </a:fld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1747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1748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1749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1FAB8-FBBE-4286-9677-3F86E0DE74D7}" type="slidenum">
              <a:rPr lang="tr-TR" smtClean="0"/>
              <a:pPr/>
              <a:t>13</a:t>
            </a:fld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3795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3796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3797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568B0F-0E9F-4FEB-9E6C-7D9FA4D63AA0}" type="slidenum">
              <a:rPr lang="tr-TR" smtClean="0"/>
              <a:pPr/>
              <a:t>14</a:t>
            </a:fld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6867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0E77C-084C-4CDD-8CAB-A45BEABB32DF}" type="slidenum">
              <a:rPr lang="tr-TR" smtClean="0"/>
              <a:pPr/>
              <a:t>16</a:t>
            </a:fld>
            <a:endParaRPr lang="tr-TR" smtClean="0"/>
          </a:p>
        </p:txBody>
      </p:sp>
      <p:sp>
        <p:nvSpPr>
          <p:cNvPr id="36868" name="4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6869" name="5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A43DB-159F-4106-9320-C7987A9C3C3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8E087-9C35-4DDF-9442-EA7F2CBA6D9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7004B-89A7-423B-876C-1C5C9A840B3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E060C-38C2-401C-A6A5-D027858495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39A44-9636-4A14-ADFD-D13D43E3675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7F255-85E0-41D4-8C22-DC4DEE6CB67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E5D27-EE5C-4FD7-A9E9-8807849CD12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4152F-9059-4325-825A-39A7060706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64ADC-2CCE-4F3A-9A4C-10FF7834A57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089C7-6285-46BF-905A-FED20A7AE8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8E0BE-E805-41BF-806F-D0B26CB007F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E2A72-E182-43A7-99F6-36D4D8829B8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010BA5F7-51B3-41E2-A7F5-EF0AE1F0898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4000500"/>
            <a:ext cx="3910013" cy="947738"/>
          </a:xfrm>
        </p:spPr>
        <p:txBody>
          <a:bodyPr/>
          <a:lstStyle/>
          <a:p>
            <a:pPr algn="ctr" eaLnBrk="1" hangingPunct="1"/>
            <a:r>
              <a:rPr lang="tr-TR" b="1" smtClean="0">
                <a:latin typeface="Harrington"/>
              </a:rPr>
              <a:t>Ayrık İşlemsel Yapılar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43500"/>
            <a:ext cx="7924800" cy="7239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sz="2400" smtClean="0">
                <a:latin typeface="Harrington"/>
              </a:rPr>
              <a:t>Giriş</a:t>
            </a:r>
          </a:p>
        </p:txBody>
      </p:sp>
      <p:sp>
        <p:nvSpPr>
          <p:cNvPr id="16387" name="10 Veri Yer Tutucusu"/>
          <p:cNvSpPr>
            <a:spLocks noGrp="1"/>
          </p:cNvSpPr>
          <p:nvPr>
            <p:ph type="dt" sz="quarter" idx="10"/>
          </p:nvPr>
        </p:nvSpPr>
        <p:spPr>
          <a:xfrm>
            <a:off x="285750" y="6024563"/>
            <a:ext cx="2133600" cy="476250"/>
          </a:xfrm>
          <a:noFill/>
        </p:spPr>
        <p:txBody>
          <a:bodyPr/>
          <a:lstStyle/>
          <a:p>
            <a:r>
              <a:rPr lang="tr-TR" smtClean="0"/>
              <a:t>3.  Hafta</a:t>
            </a:r>
          </a:p>
        </p:txBody>
      </p:sp>
      <p:sp>
        <p:nvSpPr>
          <p:cNvPr id="16388" name="7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16389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3ACF0-2A16-44A5-B90E-9975058A19CE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9" name="8 Dikdörtgen"/>
          <p:cNvSpPr/>
          <p:nvPr/>
        </p:nvSpPr>
        <p:spPr>
          <a:xfrm>
            <a:off x="0" y="0"/>
            <a:ext cx="3929063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tr-TR" sz="18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tr-TR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Yrd.Doç.Dr.Nilüfer YURTAY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5000625" y="3500438"/>
            <a:ext cx="3857625" cy="1465262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tr-TR" sz="1800">
                <a:solidFill>
                  <a:srgbClr val="3B334D"/>
                </a:solidFill>
                <a:latin typeface="Arial" charset="0"/>
                <a:cs typeface="Arial" charset="0"/>
              </a:rPr>
              <a:t>İletişim :</a:t>
            </a:r>
          </a:p>
          <a:p>
            <a:pPr algn="ctr" eaLnBrk="0" hangingPunct="0">
              <a:defRPr/>
            </a:pPr>
            <a:endParaRPr lang="tr-TR" sz="1800">
              <a:solidFill>
                <a:srgbClr val="3B334D"/>
              </a:solidFill>
              <a:latin typeface="Arial" charset="0"/>
              <a:cs typeface="Arial" charset="0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BDAFC8"/>
                </a:solidFill>
                <a:latin typeface="Berlin Sans FB"/>
                <a:hlinkClick r:id="rId3"/>
              </a:rPr>
              <a:t>nyurtay@sakarya.edu.tr</a:t>
            </a:r>
            <a:endParaRPr lang="tr-TR" sz="1800">
              <a:solidFill>
                <a:srgbClr val="BDAFC8"/>
              </a:solidFill>
              <a:latin typeface="Berlin Sans FB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6D577F"/>
                </a:solidFill>
                <a:latin typeface="Berlin Sans FB"/>
              </a:rPr>
              <a:t>(264) 295 58 98</a:t>
            </a:r>
          </a:p>
          <a:p>
            <a:pPr algn="ctr" eaLnBrk="0" hangingPunct="0">
              <a:defRPr/>
            </a:pPr>
            <a:endParaRPr lang="tr-TR" sz="1800">
              <a:solidFill>
                <a:srgbClr val="BDAFC8"/>
              </a:solidFill>
              <a:latin typeface="Berlin Sans FB"/>
            </a:endParaRPr>
          </a:p>
        </p:txBody>
      </p:sp>
      <p:sp>
        <p:nvSpPr>
          <p:cNvPr id="16392" name="11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Grup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2662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2662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E86000B9-C121-4864-9681-4CA7DB5BEBD1}" type="slidenum">
              <a:rPr lang="tr-TR" sz="1400"/>
              <a:pPr algn="ctr" eaLnBrk="0" hangingPunct="0"/>
              <a:t>10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6628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662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6630" name="Rectangle 1"/>
          <p:cNvSpPr>
            <a:spLocks noChangeArrowheads="1"/>
          </p:cNvSpPr>
          <p:nvPr/>
        </p:nvSpPr>
        <p:spPr bwMode="auto">
          <a:xfrm>
            <a:off x="1571625" y="1350963"/>
            <a:ext cx="75723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G boş olmayan bir küme ve </a:t>
            </a:r>
            <a:r>
              <a:rPr lang="en-AU" sz="1600">
                <a:latin typeface="Calibri" pitchFamily="34" charset="0"/>
                <a:ea typeface="MS PGothic"/>
                <a:cs typeface="Cambria Math" pitchFamily="18" charset="0"/>
              </a:rPr>
              <a:t>∗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, G’de bir ikili işlem olsun. Eğer aşağıdaki dört şart sağlanıyorsa (G, </a:t>
            </a:r>
            <a:r>
              <a:rPr lang="en-AU" sz="1600">
                <a:latin typeface="Calibri" pitchFamily="34" charset="0"/>
                <a:ea typeface="MS PGothic"/>
                <a:cs typeface="Cambria Math" pitchFamily="18" charset="0"/>
              </a:rPr>
              <a:t>∗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) sistemine bir grup denir.</a:t>
            </a:r>
            <a:endParaRPr lang="tr-TR" sz="1600">
              <a:latin typeface="Calibri" pitchFamily="34" charset="0"/>
              <a:ea typeface="MS PGothic"/>
              <a:cs typeface="Times New Roman" pitchFamily="18" charset="0"/>
            </a:endParaRPr>
          </a:p>
          <a:p>
            <a:pPr algn="just"/>
            <a:endParaRPr lang="tr-TR" sz="160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i) Her a, b 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G için a ∗ b </a:t>
            </a:r>
            <a:r>
              <a:rPr lang="en-AU"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G. (Kapalılık)</a:t>
            </a:r>
            <a:endParaRPr lang="tr-TR" sz="160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ii) Her a, b, c </a:t>
            </a:r>
            <a:r>
              <a:rPr lang="en-AU"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G için (a ∗ b) ∗ c = a ∗ (b ∗ c). (Birleşme)</a:t>
            </a:r>
            <a:endParaRPr lang="tr-TR" sz="160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iii) Her a </a:t>
            </a:r>
            <a:r>
              <a:rPr lang="en-AU"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G için a ∗ e = e ∗ a = a olacak şekilde e </a:t>
            </a:r>
            <a:r>
              <a:rPr lang="en-AU"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G vardır.  (Birim eleman)</a:t>
            </a:r>
            <a:endParaRPr lang="tr-TR" sz="160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iv)  Her a </a:t>
            </a:r>
            <a:r>
              <a:rPr lang="en-AU"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G için a ∗ b = b ∗ a = e olacak şekilde b </a:t>
            </a:r>
            <a:r>
              <a:rPr lang="en-AU"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G vardır.  (Ters eleman) </a:t>
            </a:r>
            <a:endParaRPr lang="tr-TR" sz="1600">
              <a:latin typeface="Arial" charset="0"/>
              <a:cs typeface="Arial" charset="0"/>
            </a:endParaRPr>
          </a:p>
          <a:p>
            <a:pPr algn="just" eaLnBrk="0" hangingPunct="0"/>
            <a:endParaRPr lang="tr-TR" sz="16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Bunlara ilaveten  eğer</a:t>
            </a:r>
            <a:endParaRPr lang="tr-TR" sz="16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60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v)  Her a, b </a:t>
            </a:r>
            <a:r>
              <a:rPr lang="en-AU"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G için a ∗ b = b ∗ a (Değişme) özelliği varsa (G, ∗) sistemine bir abelyen (değişmeli)  grup denir.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Grup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2765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2765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256856C-CA56-4945-B28D-6633A0183183}" type="slidenum">
              <a:rPr lang="tr-TR" sz="1400"/>
              <a:pPr algn="ctr" eaLnBrk="0" hangingPunct="0"/>
              <a:t>11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7652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765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35620"/>
            <a:ext cx="8748633" cy="585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Halka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2867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2867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55D8CAC-ADB4-47A5-8A24-F6D304E5F8F7}" type="slidenum">
              <a:rPr lang="tr-TR" sz="1400"/>
              <a:pPr algn="ctr" eaLnBrk="0" hangingPunct="0"/>
              <a:t>12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8676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867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8678" name="Rectangle 1"/>
          <p:cNvSpPr>
            <a:spLocks noChangeArrowheads="1"/>
          </p:cNvSpPr>
          <p:nvPr/>
        </p:nvSpPr>
        <p:spPr bwMode="auto">
          <a:xfrm>
            <a:off x="1571625" y="1643063"/>
            <a:ext cx="75723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Boş olmayan  bir H  kümesi üzerinde  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/>
              </a:rPr>
              <a:t>+ 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ve .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/>
              </a:rPr>
              <a:t>  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ikili işlemleri tanımlansın. Eğer aşağıdaki şartlar sağlanıyorsa  (H, 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/>
              </a:rPr>
              <a:t>+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, 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/>
              </a:rPr>
              <a:t>.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) iki işlemli cebirsel yapısına  bir halka denir.</a:t>
            </a:r>
            <a:endParaRPr lang="tr-TR" sz="1600">
              <a:latin typeface="Calibri" pitchFamily="34" charset="0"/>
              <a:ea typeface="MS PGothic"/>
              <a:cs typeface="Times New Roman" pitchFamily="18" charset="0"/>
            </a:endParaRPr>
          </a:p>
          <a:p>
            <a:endParaRPr lang="tr-TR" sz="1600">
              <a:latin typeface="Arial" charset="0"/>
              <a:ea typeface="MS PGothic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a) (H,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+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) bir abelyen gruptur.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b) (H, .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) bir yarı gruptur.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c)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en-AU" sz="1600" b="1">
                <a:latin typeface="Calibri" pitchFamily="34" charset="0"/>
                <a:cs typeface="Times New Roman" pitchFamily="18" charset="0"/>
              </a:rPr>
              <a:t>.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 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işleminin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+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üzerine dağılma  özelliği vardır.</a:t>
            </a:r>
            <a:endParaRPr lang="en-AU" sz="1600">
              <a:latin typeface="Arial" charset="0"/>
              <a:cs typeface="Arial" charset="0"/>
            </a:endParaRPr>
          </a:p>
        </p:txBody>
      </p:sp>
      <p:sp>
        <p:nvSpPr>
          <p:cNvPr id="28679" name="Rectangle 2"/>
          <p:cNvSpPr>
            <a:spLocks noChangeArrowheads="1"/>
          </p:cNvSpPr>
          <p:nvPr/>
        </p:nvSpPr>
        <p:spPr bwMode="auto">
          <a:xfrm>
            <a:off x="1571625" y="3563938"/>
            <a:ext cx="75723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H={n,y) olsun. H kümesi üzerinde + ve . işlemleri aşağıdaki çizelgelerle tanımlanmış olsun. (H,+,.) yapısı bir halkadır.</a:t>
            </a:r>
            <a:endParaRPr lang="en-AU" sz="1600">
              <a:latin typeface="Arial" charset="0"/>
              <a:ea typeface="MS PGothic"/>
              <a:cs typeface="Arial" charset="0"/>
            </a:endParaRPr>
          </a:p>
        </p:txBody>
      </p:sp>
      <p:graphicFrame>
        <p:nvGraphicFramePr>
          <p:cNvPr id="10" name="9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18309"/>
              </p:ext>
            </p:extLst>
          </p:nvPr>
        </p:nvGraphicFramePr>
        <p:xfrm>
          <a:off x="1928812" y="4214812"/>
          <a:ext cx="1635075" cy="984255"/>
        </p:xfrm>
        <a:graphic>
          <a:graphicData uri="http://schemas.openxmlformats.org/drawingml/2006/table">
            <a:tbl>
              <a:tblPr/>
              <a:tblGrid>
                <a:gridCol w="545025"/>
                <a:gridCol w="545025"/>
                <a:gridCol w="545025"/>
              </a:tblGrid>
              <a:tr h="32808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tr-TR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tr-TR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2808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2808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 dirty="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tr-TR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10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08942"/>
              </p:ext>
            </p:extLst>
          </p:nvPr>
        </p:nvGraphicFramePr>
        <p:xfrm>
          <a:off x="3851921" y="4214812"/>
          <a:ext cx="1800198" cy="1014387"/>
        </p:xfrm>
        <a:graphic>
          <a:graphicData uri="http://schemas.openxmlformats.org/drawingml/2006/table">
            <a:tbl>
              <a:tblPr/>
              <a:tblGrid>
                <a:gridCol w="600066"/>
                <a:gridCol w="600066"/>
                <a:gridCol w="600066"/>
              </a:tblGrid>
              <a:tr h="338129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endParaRPr lang="tr-TR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tr-TR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38129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 dirty="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tr-TR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38129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000" dirty="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tr-TR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706" name="Rectangle 3"/>
          <p:cNvSpPr>
            <a:spLocks noChangeArrowheads="1"/>
          </p:cNvSpPr>
          <p:nvPr/>
        </p:nvSpPr>
        <p:spPr bwMode="auto">
          <a:xfrm>
            <a:off x="1571625" y="5370513"/>
            <a:ext cx="7572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Bir (H,+,.) halkasında, H kümesinin toplama işlemine göre etkisiz elemanına halkanın sıfırı denir ve 0 veya e ile gösterilir. H’ın bir x elemanının toplama işlemine göre tersi –x ile ifade edilir. </a:t>
            </a:r>
            <a:endParaRPr lang="en-AU" sz="1600">
              <a:latin typeface="Arial" charset="0"/>
              <a:ea typeface="MS PGothic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Cisim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072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3072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962F29C-C251-48C3-AA73-6ADA60BEB304}" type="slidenum">
              <a:rPr lang="tr-TR" sz="1400"/>
              <a:pPr algn="ctr" eaLnBrk="0" hangingPunct="0"/>
              <a:t>13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0724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1643063" y="2214563"/>
            <a:ext cx="750093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AU" sz="1600">
                <a:latin typeface="Calibri" pitchFamily="34" charset="0"/>
                <a:ea typeface="MS PGothic" pitchFamily="34" charset="-128"/>
                <a:cs typeface="Times New Roman" pitchFamily="18" charset="0"/>
              </a:rPr>
              <a:t>Değişmeli ve birimli bir  (F,+,.) halkasında halkanın sıfırı hariç F nin diğer her elemanının çarpma işlemine göre tersi varsa bu halkaya cisim denir. Bu tanıma göre,  aşağıdaki özelliklerin (F,+,.) yapısında sağlanması yapının cisim olması için aranacak olan şartlardır.</a:t>
            </a:r>
            <a:endParaRPr lang="tr-TR" sz="1600"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  <a:p>
            <a:pPr algn="just">
              <a:defRPr/>
            </a:pPr>
            <a:endParaRPr lang="tr-TR" sz="160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defRPr/>
            </a:pPr>
            <a:r>
              <a:rPr lang="en-AU" sz="1600">
                <a:latin typeface="Calibri" pitchFamily="34" charset="0"/>
                <a:ea typeface="MS PGothic" pitchFamily="34" charset="-128"/>
                <a:cs typeface="Times New Roman" pitchFamily="18" charset="0"/>
              </a:rPr>
              <a:t>a) (F, 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 pitchFamily="34" charset="-128"/>
              </a:rPr>
              <a:t>+</a:t>
            </a:r>
            <a:r>
              <a:rPr lang="en-AU" sz="1600">
                <a:latin typeface="Calibri" pitchFamily="34" charset="0"/>
                <a:ea typeface="MS PGothic" pitchFamily="34" charset="-128"/>
                <a:cs typeface="Times New Roman" pitchFamily="18" charset="0"/>
              </a:rPr>
              <a:t>) bir abelyen gruptur.</a:t>
            </a:r>
            <a:endParaRPr lang="tr-TR" sz="160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defRPr/>
            </a:pPr>
            <a:r>
              <a:rPr lang="en-AU" sz="1600">
                <a:latin typeface="Calibri" pitchFamily="34" charset="0"/>
                <a:ea typeface="MS PGothic" pitchFamily="34" charset="-128"/>
                <a:cs typeface="Times New Roman" pitchFamily="18" charset="0"/>
              </a:rPr>
              <a:t>b) (F-{0}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 pitchFamily="34" charset="-128"/>
              </a:rPr>
              <a:t> .</a:t>
            </a:r>
            <a:r>
              <a:rPr lang="en-AU" sz="1600">
                <a:latin typeface="Calibri" pitchFamily="34" charset="0"/>
                <a:ea typeface="MS PGothic" pitchFamily="34" charset="-128"/>
                <a:cs typeface="Times New Roman" pitchFamily="18" charset="0"/>
              </a:rPr>
              <a:t>, .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 pitchFamily="34" charset="-128"/>
              </a:rPr>
              <a:t>  </a:t>
            </a:r>
            <a:r>
              <a:rPr lang="en-AU" sz="1600">
                <a:latin typeface="Calibri" pitchFamily="34" charset="0"/>
                <a:ea typeface="MS PGothic" pitchFamily="34" charset="-128"/>
                <a:cs typeface="Times New Roman" pitchFamily="18" charset="0"/>
              </a:rPr>
              <a:t>) bir abelyen gruptur.</a:t>
            </a:r>
            <a:endParaRPr lang="tr-TR" sz="160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buFontTx/>
              <a:buAutoNum type="alphaLcParenR" startAt="3"/>
              <a:defRPr/>
            </a:pPr>
            <a:r>
              <a:rPr lang="en-AU" sz="1600">
                <a:latin typeface="Calibri" pitchFamily="34" charset="0"/>
                <a:ea typeface="Times New Roman" pitchFamily="18" charset="0"/>
                <a:cs typeface="MS PGothic" pitchFamily="34" charset="-128"/>
              </a:rPr>
              <a:t>.   </a:t>
            </a:r>
            <a:r>
              <a:rPr lang="en-AU" sz="1600">
                <a:latin typeface="Calibri" pitchFamily="34" charset="0"/>
                <a:ea typeface="MS PGothic" pitchFamily="34" charset="-128"/>
                <a:cs typeface="Times New Roman" pitchFamily="18" charset="0"/>
              </a:rPr>
              <a:t>işleminin 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 pitchFamily="34" charset="-128"/>
              </a:rPr>
              <a:t>+ </a:t>
            </a:r>
            <a:r>
              <a:rPr lang="en-AU" sz="1600">
                <a:latin typeface="Calibri" pitchFamily="34" charset="0"/>
                <a:ea typeface="MS PGothic" pitchFamily="34" charset="-128"/>
                <a:cs typeface="Times New Roman" pitchFamily="18" charset="0"/>
              </a:rPr>
              <a:t>üzerine dağılma  özelliği vardır.</a:t>
            </a:r>
            <a:endParaRPr lang="tr-TR" sz="1600"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  <a:p>
            <a:pPr marL="342900" indent="-342900" algn="just" eaLnBrk="0" hangingPunct="0">
              <a:defRPr/>
            </a:pPr>
            <a:endParaRPr lang="tr-TR" sz="160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defRPr/>
            </a:pPr>
            <a:r>
              <a:rPr lang="en-AU" sz="1600">
                <a:latin typeface="Calibri" pitchFamily="34" charset="0"/>
                <a:ea typeface="MS PGothic" pitchFamily="34" charset="-128"/>
                <a:cs typeface="Times New Roman" pitchFamily="18" charset="0"/>
              </a:rPr>
              <a:t>Rasyonel sayılar kümesini Q ile gösterirsek (Q,+,.) halkası bir cisimdir.</a:t>
            </a:r>
            <a:endParaRPr lang="en-AU" sz="1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Vektör Uzayı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277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3277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59373A0F-AA75-40EC-90CD-6C0F1307ECE1}" type="slidenum">
              <a:rPr lang="tr-TR" sz="1400"/>
              <a:pPr algn="ctr" eaLnBrk="0" hangingPunct="0"/>
              <a:t>14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2772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277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2774" name="Rectangle 1"/>
          <p:cNvSpPr>
            <a:spLocks noChangeArrowheads="1"/>
          </p:cNvSpPr>
          <p:nvPr/>
        </p:nvSpPr>
        <p:spPr bwMode="auto">
          <a:xfrm>
            <a:off x="1571625" y="1782763"/>
            <a:ext cx="757237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(v,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  <a:sym typeface="Symbol" pitchFamily="18" charset="2"/>
              </a:rPr>
              <a:t>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) değişmeli grup ve (F,+,.) bir cisim olsun.</a:t>
            </a:r>
            <a:endParaRPr lang="tr-TR" sz="1600">
              <a:latin typeface="Calibri" pitchFamily="34" charset="0"/>
              <a:ea typeface="MS PGothic"/>
              <a:cs typeface="Times New Roman" pitchFamily="18" charset="0"/>
            </a:endParaRPr>
          </a:p>
          <a:p>
            <a:endParaRPr lang="tr-TR" sz="1600">
              <a:latin typeface="Arial" charset="0"/>
              <a:ea typeface="MS PGothic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  <a:sym typeface="Symbol" pitchFamily="18" charset="2"/>
              </a:rPr>
              <a:t>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:FxV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  <a:sym typeface="Symbol" pitchFamily="18" charset="2"/>
              </a:rPr>
              <a:t>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V</a:t>
            </a:r>
            <a:endParaRPr lang="tr-TR" sz="1600">
              <a:latin typeface="Arial" charset="0"/>
              <a:ea typeface="MS PGothic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:(a,v)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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a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 dış işlemi aşağıdaki özellikleri sağlıyorsa V’ye (F,+,.) cismi üzerinde vektör uzayı denir.</a:t>
            </a:r>
            <a:endParaRPr lang="tr-TR" sz="16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/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V1)  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a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F ve 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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 için a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 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 dir.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V2) 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a,b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F ve 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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u,v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 için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a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(u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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v)=( a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u)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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( a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v) dir.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V3) 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a,b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F ve 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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 için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(a+b)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v=(a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v) </a:t>
            </a:r>
            <a:r>
              <a:rPr lang="en-AU" sz="1600">
                <a:sym typeface="Symbol" pitchFamily="18" charset="2"/>
              </a:rPr>
              <a:t>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(b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v) dir.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V4) 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a,b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F ve 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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 için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(a.b)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v=a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(b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v) dir.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V5) 1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F ve 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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 için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1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v=v dir.</a:t>
            </a:r>
            <a:endParaRPr lang="tr-TR" sz="1600">
              <a:latin typeface="Calibri" pitchFamily="34" charset="0"/>
              <a:ea typeface="MS PGothic"/>
              <a:cs typeface="MS PGothic"/>
            </a:endParaRPr>
          </a:p>
          <a:p>
            <a:pPr eaLnBrk="0" hangingPunct="0"/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(F,+,.) cismi üzerindeki V vektör uzayı, ((v,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) , (F,+,.),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) biçiminde gösterilir. </a:t>
            </a:r>
          </a:p>
        </p:txBody>
      </p:sp>
      <p:sp>
        <p:nvSpPr>
          <p:cNvPr id="32775" name="Rectangle 2"/>
          <p:cNvSpPr>
            <a:spLocks noChangeArrowheads="1"/>
          </p:cNvSpPr>
          <p:nvPr/>
        </p:nvSpPr>
        <p:spPr bwMode="auto">
          <a:xfrm>
            <a:off x="1643063" y="5148263"/>
            <a:ext cx="750093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Örnek olarak ;</a:t>
            </a:r>
            <a:endParaRPr lang="tr-TR" sz="1600">
              <a:latin typeface="Arial" charset="0"/>
              <a:ea typeface="MS PGothic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V={(x,y)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  <a:sym typeface="Symbol" pitchFamily="18" charset="2"/>
              </a:rPr>
              <a:t>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 x,y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  <a:sym typeface="Symbol" pitchFamily="18" charset="2"/>
              </a:rPr>
              <a:t></a:t>
            </a:r>
            <a:r>
              <a:rPr lang="tr-TR" sz="1600">
                <a:latin typeface="Calibri" pitchFamily="34" charset="0"/>
                <a:cs typeface="Times New Roman" pitchFamily="18" charset="0"/>
              </a:rPr>
              <a:t>R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} olsun.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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(x,y),(u,v)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 için (x,y)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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(u,v)=(x+u,y+v)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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a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tr-TR" sz="1600">
                <a:latin typeface="Calibri" pitchFamily="34" charset="0"/>
                <a:ea typeface="MS PGothic"/>
                <a:cs typeface="MS PGothic"/>
              </a:rPr>
              <a:t>R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ve (x,y)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V için a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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(x,y)=(a.x,a.y) olduğuna göre V’nin (</a:t>
            </a:r>
            <a:r>
              <a:rPr lang="tr-T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R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,+,.) cismi üzerinde vektör uzayı olduğu gösterilebilir. Örgün eğitim saatimizde bu gösterimi gerçekleyeceğiz.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34818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49312851-3B8B-4176-B777-FDDFDF274145}" type="slidenum">
              <a:rPr lang="tr-TR" sz="1400"/>
              <a:pPr algn="ctr" eaLnBrk="0" hangingPunct="0"/>
              <a:t>15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4819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370904"/>
            <a:ext cx="7213579" cy="435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38"/>
          </a:xfrm>
        </p:spPr>
        <p:txBody>
          <a:bodyPr/>
          <a:lstStyle/>
          <a:p>
            <a:pPr eaLnBrk="1" hangingPunct="1"/>
            <a:r>
              <a:rPr lang="tr-TR" sz="2400" smtClean="0">
                <a:latin typeface="Harrington"/>
              </a:rPr>
              <a:t>Diferansiyel Denklemler</a:t>
            </a:r>
            <a:endParaRPr lang="tr-TR" sz="2400" smtClean="0"/>
          </a:p>
        </p:txBody>
      </p:sp>
      <p:sp>
        <p:nvSpPr>
          <p:cNvPr id="35842" name="9 Veri Yer Tutucusu"/>
          <p:cNvSpPr>
            <a:spLocks noGrp="1"/>
          </p:cNvSpPr>
          <p:nvPr>
            <p:ph type="dt" sz="quarter" idx="10"/>
          </p:nvPr>
        </p:nvSpPr>
        <p:spPr>
          <a:xfrm>
            <a:off x="357188" y="5000625"/>
            <a:ext cx="714375" cy="642938"/>
          </a:xfrm>
          <a:noFill/>
        </p:spPr>
        <p:txBody>
          <a:bodyPr/>
          <a:lstStyle/>
          <a:p>
            <a:pPr algn="ctr"/>
            <a:r>
              <a:rPr lang="tr-TR" smtClean="0"/>
              <a:t>3.  Hafta</a:t>
            </a:r>
          </a:p>
        </p:txBody>
      </p:sp>
      <p:sp>
        <p:nvSpPr>
          <p:cNvPr id="35843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50" y="6557963"/>
            <a:ext cx="2895600" cy="476250"/>
          </a:xfrm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35844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88" y="5929313"/>
            <a:ext cx="714375" cy="571500"/>
          </a:xfrm>
          <a:noFill/>
        </p:spPr>
        <p:txBody>
          <a:bodyPr/>
          <a:lstStyle/>
          <a:p>
            <a:pPr algn="ctr"/>
            <a:fld id="{910097F6-F403-4AED-BD53-3652F36265BB}" type="slidenum">
              <a:rPr lang="tr-TR" smtClean="0"/>
              <a:pPr algn="ctr"/>
              <a:t>16</a:t>
            </a:fld>
            <a:r>
              <a:rPr lang="tr-TR" smtClean="0"/>
              <a:t>. Sayfa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88" y="857250"/>
            <a:ext cx="7643812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35846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619250" y="1522413"/>
            <a:ext cx="73453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200"/>
              <a:t>F.Selçuk,N.Yurtay,N.Yumuşak,Ayrık İşlemsel Yapılar, Sakarya Kitabevi,2005.</a:t>
            </a:r>
          </a:p>
          <a:p>
            <a:r>
              <a:rPr lang="tr-TR" sz="1200"/>
              <a:t>İ.Kara, Olasılık, Bilim Teknik Yayınevi, Eskişehir, 2000.</a:t>
            </a:r>
          </a:p>
          <a:p>
            <a:r>
              <a:rPr lang="tr-TR" sz="1200"/>
              <a:t>“Soyut Matematik”, S.Aktaş,H.Hacısalihoğlu,Z.Özel,A.Sabuncuoğlu, Gazi Ünv.Yayınları,1984,Ankara.</a:t>
            </a:r>
            <a:endParaRPr lang="en-AU" sz="1200"/>
          </a:p>
          <a:p>
            <a:r>
              <a:rPr lang="en-AU" sz="1200"/>
              <a:t>“Applied Combinatorics”, Alan Tucker, John Wiley&amp;Sons Inc, 1994.</a:t>
            </a:r>
          </a:p>
          <a:p>
            <a:r>
              <a:rPr lang="en-AU" sz="1200"/>
              <a:t>“Applications of Discrete Mathematics”, John G. Michaels, Kenneth H. Rosen, McGraw-Hill International Edition, 1991.</a:t>
            </a:r>
            <a:endParaRPr lang="en-US" sz="1200"/>
          </a:p>
          <a:p>
            <a:r>
              <a:rPr lang="en-US" sz="1200"/>
              <a:t> “Discrete Mathematics”, Paul F. Dierker and William L.Voxman, Harcourt Brace Jovanovich International  Edition, 1986.</a:t>
            </a:r>
          </a:p>
          <a:p>
            <a:r>
              <a:rPr lang="en-US" sz="1200"/>
              <a:t>“Discrete Mathematic and  Its Applications”, Kenneth H. Rosen, McGraw-Hill International Editions, 5th Edition, 1999.</a:t>
            </a:r>
          </a:p>
          <a:p>
            <a:r>
              <a:rPr lang="en-US" sz="1200"/>
              <a:t>“Discrete Mathematics”, Richard Johnson Baugh, Prentice Hall, </a:t>
            </a:r>
            <a:r>
              <a:rPr lang="en-AU" sz="1200"/>
              <a:t>Fifth Edition, 2001.</a:t>
            </a:r>
          </a:p>
          <a:p>
            <a:r>
              <a:rPr lang="en-AU" sz="1200"/>
              <a:t>“Discrete Mathematics with Graph Theory” , Edgar G. Goodaire, Michael M. Parmenter, Prentice Hall, 2nd Edition, 2001.</a:t>
            </a:r>
          </a:p>
          <a:p>
            <a:r>
              <a:rPr lang="en-AU" sz="1200"/>
              <a:t>“Discrete Mathematics  Using a Computer”, Cordelia Hall and  John O’Donnell, Springer, 2000.</a:t>
            </a:r>
          </a:p>
          <a:p>
            <a:r>
              <a:rPr lang="en-AU" sz="1200"/>
              <a:t>“Discrete Mathematics with Combinatorics”, James A. Anderson, Prentice Hall, 2000.</a:t>
            </a:r>
          </a:p>
          <a:p>
            <a:r>
              <a:rPr lang="en-AU" sz="1200"/>
              <a:t>“Discrete and Combinatorial Mathematics”, Ralph P. Grimaldi, Addison-Wesley, 1998.</a:t>
            </a:r>
          </a:p>
          <a:p>
            <a:r>
              <a:rPr lang="en-AU" sz="1200"/>
              <a:t>“Discrete Mathematics”, John A. Dossey, Albert D. Otto, Lawrence E. Spence, C. Vanden Eynden, Pearson Addison Wesley; 4th edition 2001.</a:t>
            </a:r>
          </a:p>
          <a:p>
            <a:r>
              <a:rPr lang="en-AU" sz="1200"/>
              <a:t>“Essence of Discrete Mathematics”, Neville Dean, Prentice Hall PTR, 1st Edition, 1996.</a:t>
            </a:r>
          </a:p>
          <a:p>
            <a:r>
              <a:rPr lang="en-AU" sz="1200"/>
              <a:t>“Mathematics:A Discrete Introduction”, Edvard R. Schneiderman, Brooks Cole; 1st edition, 2000.</a:t>
            </a:r>
            <a:endParaRPr lang="en-US" sz="1200"/>
          </a:p>
          <a:p>
            <a:r>
              <a:rPr lang="en-US" sz="1200"/>
              <a:t>“Mathematics for Computer Science”, A.Arnold and I.Guessarian, Prentice Hall, 1996.</a:t>
            </a:r>
            <a:endParaRPr lang="en-AU" sz="1200"/>
          </a:p>
          <a:p>
            <a:r>
              <a:rPr lang="en-AU" sz="1200"/>
              <a:t>“Theory and Problems of Discrete Mathematics”, Seymour Lipschuts, Marc. L. Lipson, Shaum’s Outline Series, McGraw-Hill Book Company, 1997.</a:t>
            </a:r>
          </a:p>
          <a:p>
            <a:r>
              <a:rPr lang="en-AU" sz="1200"/>
              <a:t>“2000 Solved Problems in Discrete Mathematics”,  Seymour Lipschuts, McGraw- Hill Trade, 1991.</a:t>
            </a:r>
            <a:endParaRPr lang="tr-TR" sz="1200"/>
          </a:p>
          <a:p>
            <a:pPr eaLnBrk="0" hangingPunct="0"/>
            <a:endParaRPr lang="tr-TR" sz="12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İşlem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843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1843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62C1C532-1EB0-43AA-8595-FC4256E74F37}" type="slidenum">
              <a:rPr lang="tr-TR" sz="1400"/>
              <a:pPr algn="ctr" eaLnBrk="0" hangingPunct="0"/>
              <a:t>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18436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1785938" y="1331913"/>
            <a:ext cx="6100762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A boş olmayan  bir  küme  ve</a:t>
            </a:r>
            <a:endParaRPr lang="tr-TR" sz="1600">
              <a:latin typeface="Arial" charset="0"/>
              <a:ea typeface="MS PGothic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f : A → A bir  fonksiyon ise f ye A da  bir  birli işlem denir. 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 </a:t>
            </a:r>
            <a:endParaRPr lang="tr-TR" sz="1600">
              <a:latin typeface="Calibri" pitchFamily="34" charset="0"/>
              <a:ea typeface="MS PGothic"/>
              <a:cs typeface="MS PGothic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Eğer  f :  A × A  →  A  bir  fonksiyon  ise f ye A  da  bir  ikili   işlem denir.  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latin typeface="Calibri" pitchFamily="34" charset="0"/>
              <a:ea typeface="MS PGothic"/>
              <a:cs typeface="MS PGothic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Benzer  şekilde;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f : A × A × · · · × A → A bir fonksiyon ise f ’ye A’da bir n–li  işlem denir.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latin typeface="Arial" charset="0"/>
              <a:cs typeface="Arial" charset="0"/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1571625" y="3630613"/>
            <a:ext cx="50530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A = { 0,1,2} olsun. f : A × A −→ A fonksiyonu şöyle verilsin:</a:t>
            </a:r>
            <a:endParaRPr lang="en-AU" sz="1600">
              <a:latin typeface="Arial" charset="0"/>
              <a:ea typeface="MS PGothic"/>
              <a:cs typeface="Arial" charset="0"/>
            </a:endParaRPr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1643063" y="4187825"/>
            <a:ext cx="4495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f :   (0,0) −→ 0,   (0, 1) −→ 1,   (1,2) −→ 0,  (2,1) −→0</a:t>
            </a:r>
            <a:endParaRPr lang="en-AU" sz="1600">
              <a:latin typeface="Arial" charset="0"/>
              <a:ea typeface="MS PGothic"/>
              <a:cs typeface="Arial" charset="0"/>
            </a:endParaRPr>
          </a:p>
        </p:txBody>
      </p:sp>
      <p:sp>
        <p:nvSpPr>
          <p:cNvPr id="49" name="48 Dikdörtgen"/>
          <p:cNvSpPr>
            <a:spLocks noChangeArrowheads="1"/>
          </p:cNvSpPr>
          <p:nvPr/>
        </p:nvSpPr>
        <p:spPr bwMode="auto">
          <a:xfrm>
            <a:off x="1643063" y="4857750"/>
            <a:ext cx="457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1600">
                <a:latin typeface="Calibri" pitchFamily="34" charset="0"/>
              </a:rPr>
              <a:t>Bu durumda f , A da bir ikili işlemdir. </a:t>
            </a:r>
            <a:endParaRPr lang="tr-TR" sz="1600">
              <a:latin typeface="Calibri" pitchFamily="34" charset="0"/>
            </a:endParaRPr>
          </a:p>
        </p:txBody>
      </p:sp>
      <p:pic>
        <p:nvPicPr>
          <p:cNvPr id="7783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9547" y="4020978"/>
            <a:ext cx="2807024" cy="234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7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7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7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78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/>
      <p:bldP spid="77836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İşlem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945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1945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3B69A227-70CC-4FE0-9A18-F952512B4C81}" type="slidenum">
              <a:rPr lang="tr-TR" sz="1400"/>
              <a:pPr algn="ctr" eaLnBrk="0" hangingPunct="0"/>
              <a:t>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19460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9462" name="11 Dikdörtgen"/>
          <p:cNvSpPr>
            <a:spLocks noChangeArrowheads="1"/>
          </p:cNvSpPr>
          <p:nvPr/>
        </p:nvSpPr>
        <p:spPr bwMode="auto">
          <a:xfrm>
            <a:off x="1785938" y="1720850"/>
            <a:ext cx="70008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AU" sz="1800"/>
              <a:t>İkili işlemleri f, g harfi yerine genelde ∗, ⊗, ?, ⊕, ◦, ✷ gibi sembollerle gösterilir. İkili işlemleri elemanların  ortasına  yazarak gösterilirler, örneğin bir önceki örnekte  f (0,0) = 0  yerine kısaca 0f0 = 0 yazacağız. Eğer f harfi yerine ∗ sembolu kullanılırsa  bu ifade 0 ∗0 =0 şeklinde yazılır</a:t>
            </a:r>
            <a:endParaRPr lang="tr-TR" sz="1800"/>
          </a:p>
        </p:txBody>
      </p:sp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1714500" y="3357563"/>
            <a:ext cx="7143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Bir A kümesinin  kuvvet  kümesi P (A)  üzerinde  tanımlanan  kesişim </a:t>
            </a:r>
            <a:r>
              <a:rPr lang="en-AU" sz="1600">
                <a:latin typeface="Arial Narrow" pitchFamily="34" charset="0"/>
                <a:ea typeface="MS PGothic"/>
                <a:cs typeface="Times New Roman" pitchFamily="18" charset="0"/>
              </a:rPr>
              <a:t>(∩)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  ve birleşim  (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  <a:sym typeface="Symbol" pitchFamily="18" charset="2"/>
              </a:rPr>
              <a:t>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) işlemleri birer ikili işlemdir.</a:t>
            </a:r>
            <a:endParaRPr lang="en-AU" sz="1600">
              <a:latin typeface="Arial" charset="0"/>
              <a:ea typeface="MS PGothic"/>
              <a:cs typeface="Arial" charset="0"/>
            </a:endParaRP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427413" y="4002088"/>
            <a:ext cx="22875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AU" sz="1600">
                <a:latin typeface="Arial Narrow" pitchFamily="34" charset="0"/>
                <a:ea typeface="MS PGothic"/>
                <a:cs typeface="MS PGothic"/>
              </a:rPr>
              <a:t>∩ 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: P (A)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× P (A) −→ P (A)</a:t>
            </a:r>
            <a:endParaRPr lang="tr-TR" sz="1600">
              <a:latin typeface="Arial" charset="0"/>
              <a:cs typeface="Arial" charset="0"/>
            </a:endParaRPr>
          </a:p>
          <a:p>
            <a:pPr algn="ctr" eaLnBrk="0" hangingPunct="0"/>
            <a:r>
              <a:rPr lang="en-AU" sz="1600">
                <a:latin typeface="Arial" charset="0"/>
                <a:ea typeface="MS PGothic"/>
                <a:cs typeface="MS PGothic"/>
                <a:sym typeface="Symbol" pitchFamily="18" charset="2"/>
              </a:rPr>
              <a:t>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: P (A) × P (A) −→ P (A)</a:t>
            </a:r>
            <a:endParaRPr lang="en-AU" sz="1600">
              <a:latin typeface="Arial" charset="0"/>
              <a:cs typeface="Arial" charset="0"/>
            </a:endParaRPr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auto">
          <a:xfrm>
            <a:off x="1714500" y="4572000"/>
            <a:ext cx="950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/>
              <a:t>A={0,1} </a:t>
            </a:r>
            <a:endParaRPr lang="tr-TR" sz="1600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auto">
          <a:xfrm>
            <a:off x="2714625" y="4572000"/>
            <a:ext cx="2368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/>
              <a:t>P(A)={</a:t>
            </a:r>
            <a:r>
              <a:rPr lang="en-AU" sz="1600">
                <a:sym typeface="Symbol" pitchFamily="18" charset="2"/>
              </a:rPr>
              <a:t></a:t>
            </a:r>
            <a:r>
              <a:rPr lang="en-AU" sz="1600"/>
              <a:t>, {0},{1},{0,1}} </a:t>
            </a:r>
            <a:endParaRPr lang="tr-TR" sz="1600"/>
          </a:p>
        </p:txBody>
      </p:sp>
      <p:graphicFrame>
        <p:nvGraphicFramePr>
          <p:cNvPr id="17" name="16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41026"/>
              </p:ext>
            </p:extLst>
          </p:nvPr>
        </p:nvGraphicFramePr>
        <p:xfrm>
          <a:off x="1928813" y="5143497"/>
          <a:ext cx="5091458" cy="1357315"/>
        </p:xfrm>
        <a:graphic>
          <a:graphicData uri="http://schemas.openxmlformats.org/drawingml/2006/table">
            <a:tbl>
              <a:tblPr/>
              <a:tblGrid>
                <a:gridCol w="933923"/>
                <a:gridCol w="1066266"/>
                <a:gridCol w="1065514"/>
                <a:gridCol w="1066266"/>
                <a:gridCol w="959489"/>
              </a:tblGrid>
              <a:tr h="271463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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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</a:rPr>
                        <a:t>{0}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</a:rPr>
                        <a:t>{1}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</a:rPr>
                        <a:t>{0,1}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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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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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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</a:rPr>
                        <a:t>{0}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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</a:rPr>
                        <a:t>{0}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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</a:rPr>
                        <a:t>{0}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</a:rPr>
                        <a:t>{1}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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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</a:rPr>
                        <a:t>{1}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</a:rPr>
                        <a:t>{1}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</a:rPr>
                        <a:t>{0,1}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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</a:rPr>
                        <a:t>{0}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>
                          <a:latin typeface="Calibri"/>
                          <a:ea typeface="MS PGothic"/>
                          <a:cs typeface="Times New Roman"/>
                        </a:rPr>
                        <a:t>{1}</a:t>
                      </a:r>
                      <a:endParaRPr lang="tr-T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400" b="1" dirty="0">
                          <a:latin typeface="Calibri"/>
                          <a:ea typeface="MS PGothic"/>
                          <a:cs typeface="Times New Roman"/>
                        </a:rPr>
                        <a:t>{0,1}</a:t>
                      </a:r>
                      <a:endParaRPr lang="tr-TR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" grpId="0"/>
      <p:bldP spid="81922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İşlemin Özellikleri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2048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2048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0542B996-03DF-42B0-973B-EE189D8D42D6}" type="slidenum">
              <a:rPr lang="tr-TR" sz="1400"/>
              <a:pPr algn="ctr" eaLnBrk="0" hangingPunct="0"/>
              <a:t>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0484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048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1571625" y="1482725"/>
            <a:ext cx="75723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f, A’da bir ikili işlem olsun. f ’yi 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/>
              </a:rPr>
              <a:t>∗ 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sembolü ile gösterelim.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Her a, b 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A için a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∗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b 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A oluyorsa 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∗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işlemine kapalıdır denir. 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endParaRPr lang="tr-TR" sz="1600">
              <a:latin typeface="Arial" charset="0"/>
              <a:cs typeface="Arial" charset="0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571625" y="2559050"/>
            <a:ext cx="72183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Örneğin A={0,1,2} olsun. 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  <a:sym typeface="Symbol" pitchFamily="18" charset="2"/>
              </a:rPr>
              <a:t>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 işlemi aşağıdaki gibi tanımlanmaktadır. Kapalı bir işlemdir. </a:t>
            </a:r>
            <a:endParaRPr lang="en-AU" sz="1600">
              <a:latin typeface="Calibri" pitchFamily="34" charset="0"/>
              <a:ea typeface="MS PGothic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8" name="17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91199"/>
              </p:ext>
            </p:extLst>
          </p:nvPr>
        </p:nvGraphicFramePr>
        <p:xfrm>
          <a:off x="3500438" y="3714750"/>
          <a:ext cx="3591843" cy="1607344"/>
        </p:xfrm>
        <a:graphic>
          <a:graphicData uri="http://schemas.openxmlformats.org/drawingml/2006/table">
            <a:tbl>
              <a:tblPr/>
              <a:tblGrid>
                <a:gridCol w="871040"/>
                <a:gridCol w="907290"/>
                <a:gridCol w="906223"/>
                <a:gridCol w="907290"/>
              </a:tblGrid>
              <a:tr h="40183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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0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40183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0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0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40183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0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83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 dirty="0">
                          <a:latin typeface="Calibri"/>
                          <a:ea typeface="MS PGothic"/>
                          <a:cs typeface="Times New Roman"/>
                        </a:rPr>
                        <a:t>0</a:t>
                      </a:r>
                      <a:endParaRPr lang="tr-TR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5" grpId="0"/>
      <p:bldP spid="829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İşlemin Özellikleri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2150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2150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77932D38-0B0B-4F18-9286-CF7EE2282CEA}" type="slidenum">
              <a:rPr lang="tr-TR" sz="1400"/>
              <a:pPr algn="ctr" eaLnBrk="0" hangingPunct="0"/>
              <a:t>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1508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150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1571625" y="1379538"/>
            <a:ext cx="75723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Her a, b, c 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A için </a:t>
            </a:r>
            <a:endParaRPr lang="tr-TR" sz="16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en-AU" sz="1600">
                <a:latin typeface="Calibri" pitchFamily="34" charset="0"/>
                <a:ea typeface="MS PGothic"/>
                <a:cs typeface="Arial" charset="0"/>
              </a:rPr>
              <a:t>(a </a:t>
            </a:r>
            <a:r>
              <a:rPr lang="en-AU" sz="1600">
                <a:latin typeface="MS PGothic"/>
                <a:ea typeface="MS PGothic"/>
                <a:cs typeface="Arial" charset="0"/>
              </a:rPr>
              <a:t>∗</a:t>
            </a:r>
            <a:r>
              <a:rPr lang="en-AU" sz="1600">
                <a:latin typeface="Calibri" pitchFamily="34" charset="0"/>
                <a:ea typeface="MS PGothic"/>
                <a:cs typeface="Arial" charset="0"/>
              </a:rPr>
              <a:t> b) </a:t>
            </a:r>
            <a:r>
              <a:rPr lang="en-AU" sz="1600">
                <a:latin typeface="MS PGothic"/>
                <a:ea typeface="MS PGothic"/>
                <a:cs typeface="Arial" charset="0"/>
              </a:rPr>
              <a:t>∗</a:t>
            </a:r>
            <a:r>
              <a:rPr lang="en-AU" sz="1600">
                <a:latin typeface="Calibri" pitchFamily="34" charset="0"/>
                <a:ea typeface="MS PGothic"/>
                <a:cs typeface="Arial" charset="0"/>
              </a:rPr>
              <a:t> c = a </a:t>
            </a:r>
            <a:r>
              <a:rPr lang="en-AU" sz="1600">
                <a:latin typeface="MS PGothic"/>
                <a:ea typeface="MS PGothic"/>
                <a:cs typeface="Arial" charset="0"/>
              </a:rPr>
              <a:t>∗</a:t>
            </a:r>
            <a:r>
              <a:rPr lang="en-AU" sz="1600">
                <a:latin typeface="Calibri" pitchFamily="34" charset="0"/>
                <a:ea typeface="MS PGothic"/>
                <a:cs typeface="Arial" charset="0"/>
              </a:rPr>
              <a:t> (b </a:t>
            </a:r>
            <a:r>
              <a:rPr lang="en-AU" sz="1600">
                <a:latin typeface="MS PGothic"/>
                <a:ea typeface="MS PGothic"/>
                <a:cs typeface="Arial" charset="0"/>
              </a:rPr>
              <a:t>∗</a:t>
            </a:r>
            <a:r>
              <a:rPr lang="en-AU" sz="1600">
                <a:latin typeface="Calibri" pitchFamily="34" charset="0"/>
                <a:ea typeface="MS PGothic"/>
                <a:cs typeface="Arial" charset="0"/>
              </a:rPr>
              <a:t> c)</a:t>
            </a:r>
            <a:endParaRPr lang="tr-TR" sz="16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en-AU" sz="1600">
                <a:latin typeface="Calibri" pitchFamily="34" charset="0"/>
                <a:ea typeface="MS PGothic"/>
                <a:cs typeface="Arial" charset="0"/>
              </a:rPr>
              <a:t>önermesi doğruysa  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∗ işleminin birleşme özelliği vardır  veya kısaca ∗ işlemi birleşmelidir  denir.</a:t>
            </a:r>
            <a:endParaRPr lang="en-AU" sz="1600">
              <a:latin typeface="Arial" charset="0"/>
              <a:ea typeface="MS PGothic"/>
              <a:cs typeface="Arial" charset="0"/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571625" y="2616200"/>
            <a:ext cx="72421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57200"/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Örneğin tamsayıların Z kümesinde tanımlı bir * işlemi aşağıdaki gibi verilsin:</a:t>
            </a:r>
            <a:endParaRPr lang="tr-TR" sz="1600">
              <a:latin typeface="Arial" charset="0"/>
              <a:ea typeface="MS PGothic"/>
              <a:cs typeface="Arial" charset="0"/>
            </a:endParaRPr>
          </a:p>
          <a:p>
            <a:pPr indent="457200" eaLnBrk="0" hangingPunct="0"/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*:ZXZ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  <a:sym typeface="Symbol" pitchFamily="18" charset="2"/>
              </a:rPr>
              <a:t>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Z</a:t>
            </a:r>
            <a:endParaRPr lang="tr-TR" sz="1600">
              <a:latin typeface="Arial" charset="0"/>
              <a:ea typeface="MS PGothic"/>
              <a:cs typeface="Arial" charset="0"/>
              <a:sym typeface="Symbol" pitchFamily="18" charset="2"/>
            </a:endParaRPr>
          </a:p>
          <a:p>
            <a:pPr indent="457200" eaLnBrk="0" hangingPunct="0"/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  <a:sym typeface="Symbol" pitchFamily="18" charset="2"/>
              </a:rPr>
              <a:t>*: (x,y)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x+y-xy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indent="457200"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Bu işlemin birleşme özelliği olup olmadığını inceleyelim: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indent="457200"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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x,y,z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Z için,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indent="457200"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*(*(x,y),</a:t>
            </a:r>
            <a:r>
              <a:rPr lang="tr-T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z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)=*(x*y*z)=(x*y)*z=(x+y-xy)*z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indent="457200"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	= x+y-xy+z-( x+y-xy)z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indent="457200"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	= x+y-xy+z-xz-yz</a:t>
            </a:r>
            <a:r>
              <a:rPr lang="tr-T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+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xyz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indent="457200"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	= x+y+z-xy-xz-yz</a:t>
            </a:r>
            <a:r>
              <a:rPr lang="tr-T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+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xyz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indent="457200"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= x+y+z-yz-xy-xz</a:t>
            </a:r>
            <a:r>
              <a:rPr lang="tr-T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+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xyz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indent="457200"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= x+y+z-yz-x(y+z-yz)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indent="457200"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=x+(y*z)-x(y*z)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indent="457200"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=x*(y*z)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indent="457200" eaLnBrk="0" hangingPunct="0"/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=*(x,*(y,z)) elde edilir. Bu durumda * işleminin birleşme özelliği olduğu görülür.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İşlemin Özellikleri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2253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2253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F38C2C7-AF19-4C03-B160-A5A41DD05D12}" type="slidenum">
              <a:rPr lang="tr-TR" sz="1400"/>
              <a:pPr algn="ctr" eaLnBrk="0" hangingPunct="0"/>
              <a:t>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2532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253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1500188" y="1168400"/>
            <a:ext cx="7358062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Her a, b 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/>
              </a:rPr>
              <a:t> 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A için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 (a </a:t>
            </a:r>
            <a:r>
              <a:rPr lang="en-AU" sz="1600">
                <a:latin typeface="MS PGothic"/>
                <a:ea typeface="MS PGothic"/>
                <a:cs typeface="MS PGothic"/>
              </a:rPr>
              <a:t>∗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b)  = (b </a:t>
            </a:r>
            <a:r>
              <a:rPr lang="en-AU" sz="1600">
                <a:latin typeface="MS PGothic"/>
                <a:ea typeface="MS PGothic"/>
                <a:cs typeface="MS PGothic"/>
              </a:rPr>
              <a:t>∗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a)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önermesi doğruysa 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∗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işleminin değişme özelliği vardır  veya kısaca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∗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işlemi değişmelidir  denir.</a:t>
            </a:r>
            <a:endParaRPr lang="tr-TR" sz="1600">
              <a:latin typeface="Calibri" pitchFamily="34" charset="0"/>
              <a:ea typeface="MS PGothic"/>
              <a:cs typeface="MS PGothic"/>
            </a:endParaRPr>
          </a:p>
          <a:p>
            <a:pPr eaLnBrk="0" hangingPunct="0"/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Örneğin aşağıdaki çizelgede verilen ve {0,1,2} kümesinde tanımlı olan </a:t>
            </a:r>
            <a:r>
              <a:rPr lang="en-AU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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 işleminin değişme özelliği varken, * işleminin ise yoktur: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endParaRPr lang="tr-TR" sz="16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  <p:graphicFrame>
        <p:nvGraphicFramePr>
          <p:cNvPr id="10" name="9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68531"/>
              </p:ext>
            </p:extLst>
          </p:nvPr>
        </p:nvGraphicFramePr>
        <p:xfrm>
          <a:off x="1500190" y="3357563"/>
          <a:ext cx="3071831" cy="1727620"/>
        </p:xfrm>
        <a:graphic>
          <a:graphicData uri="http://schemas.openxmlformats.org/drawingml/2006/table">
            <a:tbl>
              <a:tblPr/>
              <a:tblGrid>
                <a:gridCol w="744935"/>
                <a:gridCol w="775936"/>
                <a:gridCol w="775024"/>
                <a:gridCol w="775936"/>
              </a:tblGrid>
              <a:tr h="4319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  <a:sym typeface="Symbol"/>
                        </a:rPr>
                        <a:t>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0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4319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0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0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4319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0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.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9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.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 dirty="0">
                          <a:latin typeface="Calibri"/>
                          <a:ea typeface="MS PGothic"/>
                          <a:cs typeface="Times New Roman"/>
                        </a:rPr>
                        <a:t>.</a:t>
                      </a:r>
                      <a:endParaRPr lang="tr-TR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10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32391"/>
              </p:ext>
            </p:extLst>
          </p:nvPr>
        </p:nvGraphicFramePr>
        <p:xfrm>
          <a:off x="4857750" y="4071938"/>
          <a:ext cx="3602682" cy="1661320"/>
        </p:xfrm>
        <a:graphic>
          <a:graphicData uri="http://schemas.openxmlformats.org/drawingml/2006/table">
            <a:tbl>
              <a:tblPr/>
              <a:tblGrid>
                <a:gridCol w="873669"/>
                <a:gridCol w="910028"/>
                <a:gridCol w="908957"/>
                <a:gridCol w="910028"/>
              </a:tblGrid>
              <a:tr h="4153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*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0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4153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0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0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0000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B2A1C7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4153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0000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latin typeface="Calibri"/>
                          <a:ea typeface="MS PGothic"/>
                          <a:cs typeface="Times New Roman"/>
                        </a:rPr>
                        <a:t>0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92D050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53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FFFFFF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B2A1C7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1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>
                          <a:solidFill>
                            <a:srgbClr val="92D050"/>
                          </a:solidFill>
                          <a:latin typeface="Calibri"/>
                          <a:ea typeface="MS PGothic"/>
                          <a:cs typeface="Times New Roman"/>
                        </a:rPr>
                        <a:t>2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000" dirty="0">
                          <a:latin typeface="Calibri"/>
                          <a:ea typeface="MS PGothic"/>
                          <a:cs typeface="Times New Roman"/>
                        </a:rPr>
                        <a:t>.</a:t>
                      </a:r>
                      <a:endParaRPr lang="tr-TR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4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4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4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İşlemin Özellikleri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2355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2355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55916181-B59B-43F8-9B9F-0A608B06CF8F}" type="slidenum">
              <a:rPr lang="tr-TR" sz="1400"/>
              <a:pPr algn="ctr" eaLnBrk="0" hangingPunct="0"/>
              <a:t>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3556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1643063" y="1377950"/>
            <a:ext cx="70723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Her a 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/>
              </a:rPr>
              <a:t> 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A için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 a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∗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e = a         ve     	e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∗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a = e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şartını  sağlayan  bir e </a:t>
            </a:r>
            <a:r>
              <a:rPr lang="en-AU" sz="1600">
                <a:latin typeface="Calibri" pitchFamily="34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A varsa bu elemana 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∗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işleminin birim (etkisiz) elemanı denir.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Örneğin A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= 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{e, a,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b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, c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} k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ümes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i ü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zer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inde 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t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anı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m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la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na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n *</a:t>
            </a:r>
            <a:r>
              <a:rPr lang="en-AU" sz="1600">
                <a:solidFill>
                  <a:srgbClr val="EECF9F"/>
                </a:solidFill>
                <a:latin typeface="Calibri" pitchFamily="34" charset="0"/>
                <a:cs typeface="Times New Roman" pitchFamily="18" charset="0"/>
              </a:rPr>
              <a:t>. 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i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ş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l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em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i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n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in  i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ş</a:t>
            </a:r>
            <a:r>
              <a:rPr lang="en-AU" sz="1600">
                <a:solidFill>
                  <a:srgbClr val="321800"/>
                </a:solidFill>
                <a:latin typeface="Calibri" pitchFamily="34" charset="0"/>
                <a:cs typeface="Times New Roman" pitchFamily="18" charset="0"/>
              </a:rPr>
              <a:t>l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e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m tablo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s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u 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aşağ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ıd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a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ki 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g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ibi ol</a:t>
            </a:r>
            <a:r>
              <a:rPr lang="en-AU" sz="1600">
                <a:solidFill>
                  <a:srgbClr val="5C4524"/>
                </a:solidFill>
                <a:latin typeface="Calibri" pitchFamily="34" charset="0"/>
                <a:cs typeface="Times New Roman" pitchFamily="18" charset="0"/>
              </a:rPr>
              <a:t>s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un. </a:t>
            </a:r>
            <a:endParaRPr lang="en-AU" sz="1600">
              <a:latin typeface="Arial" charset="0"/>
              <a:cs typeface="Arial" charset="0"/>
            </a:endParaRPr>
          </a:p>
        </p:txBody>
      </p:sp>
      <p:graphicFrame>
        <p:nvGraphicFramePr>
          <p:cNvPr id="12" name="11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34099"/>
              </p:ext>
            </p:extLst>
          </p:nvPr>
        </p:nvGraphicFramePr>
        <p:xfrm>
          <a:off x="2699794" y="3429000"/>
          <a:ext cx="2919965" cy="1571625"/>
        </p:xfrm>
        <a:graphic>
          <a:graphicData uri="http://schemas.openxmlformats.org/drawingml/2006/table">
            <a:tbl>
              <a:tblPr/>
              <a:tblGrid>
                <a:gridCol w="583993"/>
                <a:gridCol w="583993"/>
                <a:gridCol w="583993"/>
                <a:gridCol w="583993"/>
                <a:gridCol w="583993"/>
              </a:tblGrid>
              <a:tr h="31432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tr-TR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e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 dirty="0">
                          <a:latin typeface="Calibri"/>
                          <a:ea typeface="Times New Roman"/>
                          <a:cs typeface="Times New Roman"/>
                        </a:rPr>
                        <a:t>e</a:t>
                      </a:r>
                      <a:endParaRPr lang="tr-TR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e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e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endParaRPr lang="tr-TR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AU" sz="1100" dirty="0"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tr-TR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12 Dikdörtgen"/>
          <p:cNvSpPr>
            <a:spLocks noChangeArrowheads="1"/>
          </p:cNvSpPr>
          <p:nvPr/>
        </p:nvSpPr>
        <p:spPr bwMode="auto">
          <a:xfrm>
            <a:off x="1571625" y="5214938"/>
            <a:ext cx="7286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1600">
                <a:latin typeface="Calibri" pitchFamily="34" charset="0"/>
              </a:rPr>
              <a:t>Bu tablodan e nin birim olduğu hemen anlaşılır. Ayrıca tablo köşegene göre simetrik de olduğundan, işlem değişmelidir</a:t>
            </a:r>
            <a:endParaRPr lang="tr-TR" sz="1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6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6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İşlemin Özellikleri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2457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2457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6B44CA2-45A2-4C2C-8058-12DD9746D8FE}" type="slidenum">
              <a:rPr lang="tr-TR" sz="1400"/>
              <a:pPr algn="ctr" eaLnBrk="0" hangingPunct="0"/>
              <a:t>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4580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1643063" y="1285875"/>
            <a:ext cx="750093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Times New Roman" pitchFamily="18" charset="0"/>
                <a:cs typeface="MS PGothic"/>
              </a:rPr>
              <a:t>∗ 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işlemi birim elemanı e olan bir işlem olsun. Eğer, bir a 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ea typeface="Times New Roman" pitchFamily="18" charset="0"/>
                <a:cs typeface="MS PGothic"/>
              </a:rPr>
              <a:t> </a:t>
            </a:r>
            <a:r>
              <a:rPr lang="en-AU" sz="1600">
                <a:latin typeface="Calibri" pitchFamily="34" charset="0"/>
                <a:ea typeface="MS PGothic"/>
                <a:cs typeface="Times New Roman" pitchFamily="18" charset="0"/>
              </a:rPr>
              <a:t>A için</a:t>
            </a:r>
            <a:endParaRPr lang="tr-TR" sz="1600">
              <a:latin typeface="Calibri" pitchFamily="34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a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∗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b = e 	ve 	b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∗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a = e</a:t>
            </a:r>
            <a:endParaRPr lang="tr-TR" sz="1600">
              <a:latin typeface="Calibri" pitchFamily="34" charset="0"/>
              <a:cs typeface="Arial" charset="0"/>
            </a:endParaRPr>
          </a:p>
          <a:p>
            <a:pPr eaLnBrk="0" hangingPunct="0"/>
            <a:r>
              <a:rPr lang="en-AU" sz="1600">
                <a:latin typeface="Calibri" pitchFamily="34" charset="0"/>
                <a:ea typeface="MS PGothic"/>
                <a:cs typeface="MS PGothic"/>
              </a:rPr>
              <a:t>şartını  sağlayan bir b </a:t>
            </a:r>
            <a:r>
              <a:rPr lang="en-AU" sz="1600">
                <a:latin typeface="Calibri" pitchFamily="34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A varsa bu b elemanına  a elemanının  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∗ </a:t>
            </a:r>
            <a:r>
              <a:rPr lang="en-AU" sz="1600">
                <a:latin typeface="Calibri" pitchFamily="34" charset="0"/>
                <a:ea typeface="MS PGothic"/>
                <a:cs typeface="MS PGothic"/>
              </a:rPr>
              <a:t>işlemine göre tersi (kısaca tersi)  denir ve genelde a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−</a:t>
            </a:r>
            <a:r>
              <a:rPr lang="en-AU" sz="1600">
                <a:latin typeface="Calibri" pitchFamily="34" charset="0"/>
                <a:ea typeface="Meiryo"/>
                <a:cs typeface="Meiryo"/>
              </a:rPr>
              <a:t>1  ile gösterilir.</a:t>
            </a:r>
            <a:endParaRPr lang="tr-TR" sz="1600">
              <a:latin typeface="Calibri" pitchFamily="34" charset="0"/>
              <a:cs typeface="Arial" charset="0"/>
            </a:endParaRPr>
          </a:p>
          <a:p>
            <a:pPr eaLnBrk="0" hangingPunct="0"/>
            <a:endParaRPr lang="tr-TR" sz="1600">
              <a:latin typeface="Calibri" pitchFamily="34" charset="0"/>
              <a:cs typeface="Arial" charset="0"/>
            </a:endParaRPr>
          </a:p>
        </p:txBody>
      </p:sp>
      <p:sp>
        <p:nvSpPr>
          <p:cNvPr id="24583" name="Rectangle 2"/>
          <p:cNvSpPr>
            <a:spLocks noChangeArrowheads="1"/>
          </p:cNvSpPr>
          <p:nvPr/>
        </p:nvSpPr>
        <p:spPr bwMode="auto">
          <a:xfrm>
            <a:off x="1643063" y="2936875"/>
            <a:ext cx="6629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tr-TR" sz="1600" b="1">
                <a:solidFill>
                  <a:srgbClr val="321800"/>
                </a:solidFill>
                <a:cs typeface="Times New Roman" pitchFamily="18" charset="0"/>
              </a:rPr>
              <a:t>Teorem </a:t>
            </a:r>
            <a:endParaRPr lang="tr-TR" sz="1600">
              <a:latin typeface="Arial" charset="0"/>
              <a:cs typeface="Arial" charset="0"/>
            </a:endParaRPr>
          </a:p>
          <a:p>
            <a:pPr eaLnBrk="0" hangingPunct="0"/>
            <a:r>
              <a:rPr lang="tr-TR" sz="1600" b="1">
                <a:solidFill>
                  <a:srgbClr val="321800"/>
                </a:solidFill>
                <a:cs typeface="Times New Roman" pitchFamily="18" charset="0"/>
              </a:rPr>
              <a:t> 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*</a:t>
            </a:r>
            <a:r>
              <a:rPr lang="tr-TR" sz="1600" b="1">
                <a:solidFill>
                  <a:srgbClr val="5C4524"/>
                </a:solidFill>
                <a:cs typeface="Times New Roman" pitchFamily="18" charset="0"/>
              </a:rPr>
              <a:t>, 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A </a:t>
            </a:r>
            <a:r>
              <a:rPr lang="tr-TR" sz="1600" b="1">
                <a:solidFill>
                  <a:srgbClr val="321800"/>
                </a:solidFill>
                <a:cs typeface="Times New Roman" pitchFamily="18" charset="0"/>
              </a:rPr>
              <a:t>d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a </a:t>
            </a:r>
            <a:r>
              <a:rPr lang="tr-TR" sz="1600" b="1">
                <a:solidFill>
                  <a:srgbClr val="321800"/>
                </a:solidFill>
                <a:cs typeface="Times New Roman" pitchFamily="18" charset="0"/>
              </a:rPr>
              <a:t>bi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r </a:t>
            </a:r>
            <a:r>
              <a:rPr lang="tr-TR" sz="1600" b="1">
                <a:solidFill>
                  <a:srgbClr val="321800"/>
                </a:solidFill>
                <a:cs typeface="Times New Roman" pitchFamily="18" charset="0"/>
              </a:rPr>
              <a:t>ik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i</a:t>
            </a:r>
            <a:r>
              <a:rPr lang="tr-TR" sz="1600" b="1">
                <a:solidFill>
                  <a:srgbClr val="321800"/>
                </a:solidFill>
                <a:cs typeface="Times New Roman" pitchFamily="18" charset="0"/>
              </a:rPr>
              <a:t>li 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i</a:t>
            </a:r>
            <a:r>
              <a:rPr lang="tr-TR" sz="1600" b="1">
                <a:solidFill>
                  <a:srgbClr val="5C4524"/>
                </a:solidFill>
                <a:cs typeface="Times New Roman" pitchFamily="18" charset="0"/>
              </a:rPr>
              <a:t>ş</a:t>
            </a:r>
            <a:r>
              <a:rPr lang="tr-TR" sz="1600" b="1">
                <a:solidFill>
                  <a:srgbClr val="321800"/>
                </a:solidFill>
                <a:cs typeface="Times New Roman" pitchFamily="18" charset="0"/>
              </a:rPr>
              <a:t>l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e</a:t>
            </a:r>
            <a:r>
              <a:rPr lang="tr-TR" sz="1600" b="1">
                <a:solidFill>
                  <a:srgbClr val="321800"/>
                </a:solidFill>
                <a:cs typeface="Times New Roman" pitchFamily="18" charset="0"/>
              </a:rPr>
              <a:t>m ol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s</a:t>
            </a:r>
            <a:r>
              <a:rPr lang="tr-TR" sz="1600" b="1">
                <a:solidFill>
                  <a:srgbClr val="321800"/>
                </a:solidFill>
                <a:cs typeface="Times New Roman" pitchFamily="18" charset="0"/>
              </a:rPr>
              <a:t>u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n</a:t>
            </a:r>
            <a:r>
              <a:rPr lang="tr-TR" sz="1600" b="1">
                <a:solidFill>
                  <a:srgbClr val="321800"/>
                </a:solidFill>
                <a:cs typeface="Times New Roman" pitchFamily="18" charset="0"/>
              </a:rPr>
              <a:t>. 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A da </a:t>
            </a:r>
            <a:r>
              <a:rPr lang="tr-TR" sz="1600" b="1">
                <a:solidFill>
                  <a:srgbClr val="5C4524"/>
                </a:solidFill>
                <a:cs typeface="Times New Roman" pitchFamily="18" charset="0"/>
              </a:rPr>
              <a:t>*  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i</a:t>
            </a:r>
            <a:r>
              <a:rPr lang="tr-TR" sz="1600" b="1">
                <a:solidFill>
                  <a:srgbClr val="5C4524"/>
                </a:solidFill>
                <a:cs typeface="Times New Roman" pitchFamily="18" charset="0"/>
              </a:rPr>
              <a:t>şlem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in</a:t>
            </a:r>
            <a:r>
              <a:rPr lang="tr-TR" sz="1600" b="1">
                <a:solidFill>
                  <a:srgbClr val="5C4524"/>
                </a:solidFill>
                <a:cs typeface="Times New Roman" pitchFamily="18" charset="0"/>
              </a:rPr>
              <a:t>i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n </a:t>
            </a:r>
            <a:r>
              <a:rPr lang="tr-TR" sz="1600" b="1">
                <a:solidFill>
                  <a:srgbClr val="5C4524"/>
                </a:solidFill>
                <a:cs typeface="Times New Roman" pitchFamily="18" charset="0"/>
              </a:rPr>
              <a:t>et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ki</a:t>
            </a:r>
            <a:r>
              <a:rPr lang="tr-TR" sz="1600" b="1">
                <a:solidFill>
                  <a:srgbClr val="5C4524"/>
                </a:solidFill>
                <a:cs typeface="Times New Roman" pitchFamily="18" charset="0"/>
              </a:rPr>
              <a:t>s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i</a:t>
            </a:r>
            <a:r>
              <a:rPr lang="tr-TR" sz="1600" b="1">
                <a:solidFill>
                  <a:srgbClr val="5C4524"/>
                </a:solidFill>
                <a:cs typeface="Times New Roman" pitchFamily="18" charset="0"/>
              </a:rPr>
              <a:t>z e</a:t>
            </a:r>
            <a:r>
              <a:rPr lang="tr-TR" sz="1600" b="1">
                <a:solidFill>
                  <a:srgbClr val="321800"/>
                </a:solidFill>
                <a:cs typeface="Times New Roman" pitchFamily="18" charset="0"/>
              </a:rPr>
              <a:t>l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em</a:t>
            </a:r>
            <a:r>
              <a:rPr lang="tr-TR" sz="1600" b="1">
                <a:solidFill>
                  <a:srgbClr val="5C4524"/>
                </a:solidFill>
                <a:cs typeface="Times New Roman" pitchFamily="18" charset="0"/>
              </a:rPr>
              <a:t>a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nı </a:t>
            </a:r>
            <a:r>
              <a:rPr lang="tr-TR" sz="1600" b="1">
                <a:solidFill>
                  <a:srgbClr val="5C4524"/>
                </a:solidFill>
                <a:cs typeface="Times New Roman" pitchFamily="18" charset="0"/>
              </a:rPr>
              <a:t>v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ar</a:t>
            </a:r>
            <a:r>
              <a:rPr lang="tr-TR" sz="1600" b="1">
                <a:solidFill>
                  <a:srgbClr val="5C4524"/>
                </a:solidFill>
                <a:cs typeface="Times New Roman" pitchFamily="18" charset="0"/>
              </a:rPr>
              <a:t>s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a t</a:t>
            </a:r>
            <a:r>
              <a:rPr lang="tr-TR" sz="1600" b="1">
                <a:solidFill>
                  <a:srgbClr val="5C4524"/>
                </a:solidFill>
                <a:cs typeface="Times New Roman" pitchFamily="18" charset="0"/>
              </a:rPr>
              <a:t>e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k</a:t>
            </a:r>
            <a:r>
              <a:rPr lang="tr-TR" sz="1600" b="1">
                <a:solidFill>
                  <a:srgbClr val="5C4524"/>
                </a:solidFill>
                <a:cs typeface="Times New Roman" pitchFamily="18" charset="0"/>
              </a:rPr>
              <a:t>t</a:t>
            </a:r>
            <a:r>
              <a:rPr lang="tr-TR" sz="1600" b="1">
                <a:solidFill>
                  <a:srgbClr val="321800"/>
                </a:solidFill>
                <a:cs typeface="Times New Roman" pitchFamily="18" charset="0"/>
              </a:rPr>
              <a:t>i</a:t>
            </a:r>
            <a:r>
              <a:rPr lang="tr-TR" sz="1600" b="1">
                <a:solidFill>
                  <a:srgbClr val="482F0F"/>
                </a:solidFill>
                <a:cs typeface="Times New Roman" pitchFamily="18" charset="0"/>
              </a:rPr>
              <a:t>r</a:t>
            </a:r>
            <a:r>
              <a:rPr lang="tr-TR" sz="1600" b="1">
                <a:solidFill>
                  <a:srgbClr val="321800"/>
                </a:solidFill>
                <a:cs typeface="Times New Roman" pitchFamily="18" charset="0"/>
              </a:rPr>
              <a:t>. </a:t>
            </a:r>
            <a:endParaRPr lang="tr-TR" sz="1600">
              <a:latin typeface="Arial" charset="0"/>
              <a:cs typeface="Arial" charset="0"/>
            </a:endParaRPr>
          </a:p>
        </p:txBody>
      </p:sp>
      <p:sp>
        <p:nvSpPr>
          <p:cNvPr id="24584" name="Rectangle 3"/>
          <p:cNvSpPr>
            <a:spLocks noChangeArrowheads="1"/>
          </p:cNvSpPr>
          <p:nvPr/>
        </p:nvSpPr>
        <p:spPr bwMode="auto">
          <a:xfrm>
            <a:off x="1643063" y="3884613"/>
            <a:ext cx="72866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600" b="1">
                <a:solidFill>
                  <a:srgbClr val="3C2305"/>
                </a:solidFill>
                <a:latin typeface="Calibri" pitchFamily="34" charset="0"/>
                <a:cs typeface="Times New Roman" pitchFamily="18" charset="0"/>
              </a:rPr>
              <a:t>Te</a:t>
            </a:r>
            <a:r>
              <a:rPr lang="tr-TR" sz="1600" b="1">
                <a:solidFill>
                  <a:srgbClr val="1B0200"/>
                </a:solidFill>
                <a:latin typeface="Calibri" pitchFamily="34" charset="0"/>
                <a:cs typeface="Times New Roman" pitchFamily="18" charset="0"/>
              </a:rPr>
              <a:t>o</a:t>
            </a:r>
            <a:r>
              <a:rPr lang="tr-TR" sz="1600" b="1">
                <a:solidFill>
                  <a:srgbClr val="3C2305"/>
                </a:solidFill>
                <a:latin typeface="Calibri" pitchFamily="34" charset="0"/>
                <a:cs typeface="Times New Roman" pitchFamily="18" charset="0"/>
              </a:rPr>
              <a:t>rem </a:t>
            </a:r>
            <a:endParaRPr lang="en-AU" sz="1600" b="1">
              <a:solidFill>
                <a:srgbClr val="3C2305"/>
              </a:solidFill>
              <a:latin typeface="Calibri" pitchFamily="34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*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, 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A da birleşmeli bir ikili i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ş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l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e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m (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(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A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, 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*) bir 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y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arı grup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) 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v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e e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tkisi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z e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l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e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manı 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e 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ol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su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n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. 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Bu takdird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e 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bir 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a </a:t>
            </a:r>
            <a:r>
              <a:rPr lang="en-AU" sz="1600" b="1">
                <a:solidFill>
                  <a:srgbClr val="654D2A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Є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 A 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n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ın t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e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rsi v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a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r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sa 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t</a:t>
            </a:r>
            <a:r>
              <a:rPr lang="en-AU" sz="1600" b="1">
                <a:solidFill>
                  <a:srgbClr val="553E1D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e</a:t>
            </a:r>
            <a:r>
              <a:rPr lang="en-AU" sz="1600" b="1">
                <a:solidFill>
                  <a:srgbClr val="3C2305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ktir</a:t>
            </a:r>
            <a:r>
              <a:rPr lang="en-AU" sz="16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.</a:t>
            </a:r>
            <a:r>
              <a:rPr lang="tr-TR" sz="1600">
                <a:latin typeface="Calibri" pitchFamily="34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İşlemin Özellikleri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2560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3.  Hafta</a:t>
            </a:r>
          </a:p>
        </p:txBody>
      </p:sp>
      <p:sp>
        <p:nvSpPr>
          <p:cNvPr id="2560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6CED3332-391E-41F2-91D4-28C4B37F9015}" type="slidenum">
              <a:rPr lang="tr-TR" sz="1400"/>
              <a:pPr algn="ctr" eaLnBrk="0" hangingPunct="0"/>
              <a:t>9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5604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560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994" y="1700808"/>
            <a:ext cx="8954473" cy="222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1818</Words>
  <Application>Microsoft Office PowerPoint</Application>
  <PresentationFormat>Ekran Gösterisi (4:3)</PresentationFormat>
  <Paragraphs>336</Paragraphs>
  <Slides>16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Bitler ve baytlar tasarım şablonu</vt:lpstr>
      <vt:lpstr>Ayrık İşlemsel Yapılar</vt:lpstr>
      <vt:lpstr>İşlem </vt:lpstr>
      <vt:lpstr>İşlem </vt:lpstr>
      <vt:lpstr>İşlemin Özellikleri </vt:lpstr>
      <vt:lpstr>İşlemin Özellikleri </vt:lpstr>
      <vt:lpstr>İşlemin Özellikleri </vt:lpstr>
      <vt:lpstr>İşlemin Özellikleri </vt:lpstr>
      <vt:lpstr>İşlemin Özellikleri </vt:lpstr>
      <vt:lpstr>İşlemin Özellikleri </vt:lpstr>
      <vt:lpstr>Grup </vt:lpstr>
      <vt:lpstr>Grup </vt:lpstr>
      <vt:lpstr>Halka </vt:lpstr>
      <vt:lpstr>Cisim </vt:lpstr>
      <vt:lpstr>Vektör Uzayı </vt:lpstr>
      <vt:lpstr>PowerPoint Sunusu</vt:lpstr>
      <vt:lpstr>Diferansiyel Denklemler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Sau</cp:lastModifiedBy>
  <cp:revision>83</cp:revision>
  <dcterms:created xsi:type="dcterms:W3CDTF">2009-08-30T08:05:20Z</dcterms:created>
  <dcterms:modified xsi:type="dcterms:W3CDTF">2016-03-01T09:53:41Z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