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3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77167" autoAdjust="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C0E3F68-6DD2-417D-AAA8-738BF13FD6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ECD82D2-8110-4709-B052-D4EDDC2C5D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49567-7EFA-4B93-87DD-A14E9255C497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5299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539D9-245D-403F-AA09-A864C49BB3EE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55300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5301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F2AC2-E69A-4023-AA43-5809061785C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E5CAD-DAAE-49F8-ADF8-1C03A0D02F5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68DCC-8AF2-49EC-AB14-8A81B30A5C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46D-4474-4ABF-B865-A261A6C734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0C618-6CF4-4C81-862B-8E3B893FD9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0C8D-C1DC-4577-99D7-F0F3500F58C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A5FA-2889-4CEE-AB73-68275E2FE1A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647D-BE83-428B-8148-E8234061BCD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B1EF-B727-4BBE-B51C-53C98009DD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542C5-1C1C-4777-AFC2-7C476C8C03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AEB4-1FD6-40DA-BBEF-53E0C1EDB5B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2FB1B-F8A5-4761-8367-B9043DEA52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FE5ECCE-A49E-4423-86DB-928C82E1EB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4.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B02E1-7A40-43C9-BBA5-2E957CC15DD9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50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50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61F259E-4640-4709-81A7-A575318A1C0C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5060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506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84313"/>
            <a:ext cx="6840538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13"/>
          <p:cNvSpPr>
            <a:spLocks noChangeArrowheads="1"/>
          </p:cNvSpPr>
          <p:nvPr/>
        </p:nvSpPr>
        <p:spPr bwMode="auto">
          <a:xfrm>
            <a:off x="1717675" y="3538538"/>
            <a:ext cx="7426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En az biri sıfırdan farklı 2 tamsayı a ve b olsun.  a ve b nin ortak bölenlerinin kümesinin en büyük elemanına OBEB denir.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Örneğin OBEB(36,28)=4 dür.</a:t>
            </a:r>
            <a:r>
              <a:rPr lang="tr-TR" sz="1400">
                <a:solidFill>
                  <a:schemeClr val="accent1"/>
                </a:solidFill>
                <a:latin typeface="Calibri" pitchFamily="34" charset="0"/>
              </a:rPr>
              <a:t>(uygulama1)</a:t>
            </a:r>
            <a:endParaRPr lang="pt-BR" sz="1400">
              <a:solidFill>
                <a:schemeClr val="accent1"/>
              </a:solidFill>
              <a:latin typeface="Calibri" pitchFamily="34" charset="0"/>
            </a:endParaRPr>
          </a:p>
        </p:txBody>
      </p:sp>
      <p:pic>
        <p:nvPicPr>
          <p:cNvPr id="4506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581525"/>
            <a:ext cx="7056438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484438" y="6165850"/>
            <a:ext cx="187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600">
                <a:solidFill>
                  <a:schemeClr val="accent1"/>
                </a:solidFill>
              </a:rPr>
              <a:t>(uygulama2)</a:t>
            </a:r>
            <a:endParaRPr lang="pt-BR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608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608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DC3C548-FBFA-4146-8565-11EEE671759E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6084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60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60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412875"/>
            <a:ext cx="6408738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1584325" y="3140075"/>
            <a:ext cx="76676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En az biri sıfırdan farklı 2 tamsayı a ve b olsun.  Bu sayıların ortak bölenlerinin en büyüğü 1 ise bu sayılara aralarında asal sayılar denir. (a,b)=1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(a,b)=1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</a:t>
            </a:r>
            <a:r>
              <a:rPr lang="pt-BR" sz="1400">
                <a:latin typeface="Calibri" pitchFamily="34" charset="0"/>
              </a:rPr>
              <a:t> OBEB(a,b)=1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Örneğin OBEB(9,16)=1</a:t>
            </a:r>
            <a:r>
              <a:rPr lang="pt-BR" sz="1400">
                <a:latin typeface="Calibri" pitchFamily="34" charset="0"/>
              </a:rPr>
              <a:t>(9,16)=1 dir.</a:t>
            </a:r>
          </a:p>
        </p:txBody>
      </p:sp>
      <p:pic>
        <p:nvPicPr>
          <p:cNvPr id="4608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4652963"/>
            <a:ext cx="61150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710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710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A7930A0-E41B-404F-A754-0769EAAB8C57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710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71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557338"/>
            <a:ext cx="6985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1476375" y="3651250"/>
            <a:ext cx="108331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a tamsayısının bütün katlarının kümesi {K(a)} ile gösterilir. </a:t>
            </a:r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Her ikisi de sıfırdan farklı olan a ve b tamsayılarından her ikisinin katı olan bir tamsayıya bu sayıların </a:t>
            </a:r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ortak bir katı denir. {OK(a,b)}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{OK(a,b)}={K(a)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</a:t>
            </a:r>
            <a:r>
              <a:rPr lang="pt-BR" sz="1400">
                <a:latin typeface="Calibri" pitchFamily="34" charset="0"/>
              </a:rPr>
              <a:t>K(b)}</a:t>
            </a:r>
            <a:r>
              <a:rPr lang="pt-BR" sz="1400">
                <a:latin typeface="Calibri" pitchFamily="34" charset="0"/>
                <a:sym typeface="Symbol" pitchFamily="18" charset="2"/>
              </a:rPr>
              <a:t> dir.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Örneğin  -2 ve 3 sayıları için {OK(-2,3)}={K(6)} dır.</a:t>
            </a:r>
            <a:r>
              <a:rPr lang="tr-TR" sz="1400">
                <a:latin typeface="Calibri" pitchFamily="34" charset="0"/>
                <a:sym typeface="Symbol" pitchFamily="18" charset="2"/>
              </a:rPr>
              <a:t>(</a:t>
            </a:r>
            <a:r>
              <a:rPr lang="tr-TR" sz="14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uygulama3)</a:t>
            </a:r>
          </a:p>
          <a:p>
            <a:endParaRPr lang="tr-TR" sz="1400">
              <a:solidFill>
                <a:schemeClr val="accent1"/>
              </a:solidFill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{OK(a,b)}</a:t>
            </a:r>
            <a:r>
              <a:rPr lang="pt-BR" sz="1400">
                <a:latin typeface="Calibri" pitchFamily="34" charset="0"/>
              </a:rPr>
              <a:t>0 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813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813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B6C16DF-386B-4093-81A8-464670FDE088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8132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813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484313"/>
            <a:ext cx="605948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1619250" y="2674938"/>
            <a:ext cx="73453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a ve b  tamsayılarının pozitif ortak katlarının en küçüğüne, a ve b nin ortak katlarının en küçüğü denir ve OKEK(a,b)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pPr algn="ctr"/>
            <a:r>
              <a:rPr lang="en-US" sz="1400">
                <a:latin typeface="Calibri" pitchFamily="34" charset="0"/>
              </a:rPr>
              <a:t>OKEK(a,b)= OKEK(a,-b)= OKEK(-a,b)= OKEK(-a,-b) dir.</a:t>
            </a:r>
          </a:p>
        </p:txBody>
      </p:sp>
      <p:pic>
        <p:nvPicPr>
          <p:cNvPr id="4813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789363"/>
            <a:ext cx="604043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915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915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BA7840F-8DE8-43D4-9872-4139F3800903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9156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915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547813" y="1377950"/>
            <a:ext cx="75961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400">
                <a:latin typeface="Calibri" pitchFamily="34" charset="0"/>
              </a:rPr>
              <a:t>Pozitif bir n tamsayısını ele alalım. a tamsayısının n moduna göre b tamsayına denk  olabilmesi için,  a</a:t>
            </a:r>
            <a:r>
              <a:rPr lang="en-AU" sz="1400">
                <a:latin typeface="Calibri" pitchFamily="34" charset="0"/>
                <a:sym typeface="Symbol" pitchFamily="18" charset="2"/>
              </a:rPr>
              <a:t></a:t>
            </a:r>
            <a:r>
              <a:rPr lang="en-AU" sz="1400">
                <a:latin typeface="Calibri" pitchFamily="34" charset="0"/>
              </a:rPr>
              <a:t>b (mod n),</a:t>
            </a:r>
            <a:r>
              <a:rPr lang="en-AU" sz="1400">
                <a:latin typeface="Calibri" pitchFamily="34" charset="0"/>
                <a:sym typeface="Symbol" pitchFamily="18" charset="2"/>
              </a:rPr>
              <a:t>  n tamsayısının (a-b) tamsayısını bölmesi gerekmektedir. 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a</a:t>
            </a:r>
            <a:r>
              <a:rPr lang="en-AU" sz="1400">
                <a:latin typeface="Calibri" pitchFamily="34" charset="0"/>
                <a:sym typeface="Symbol" pitchFamily="18" charset="2"/>
              </a:rPr>
              <a:t></a:t>
            </a:r>
            <a:r>
              <a:rPr lang="pt-BR" sz="1400">
                <a:latin typeface="Calibri" pitchFamily="34" charset="0"/>
              </a:rPr>
              <a:t>b (mod n)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</a:t>
            </a:r>
            <a:r>
              <a:rPr lang="pt-BR" sz="1400">
                <a:latin typeface="Calibri" pitchFamily="34" charset="0"/>
              </a:rPr>
              <a:t>n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(a-b) dir.</a:t>
            </a:r>
          </a:p>
        </p:txBody>
      </p:sp>
      <p:pic>
        <p:nvPicPr>
          <p:cNvPr id="491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708275"/>
            <a:ext cx="6107112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017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01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45F1724-C4EF-47DE-A779-42D8230492C6}" type="slidenum">
              <a:rPr lang="tr-TR" sz="1400"/>
              <a:pPr algn="ctr" eaLnBrk="0" hangingPunct="0"/>
              <a:t>15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0180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018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89138"/>
            <a:ext cx="60674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Algoritmalar 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120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120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E9341EF-0252-4D8A-AC37-15C00F276ABB}" type="slidenum">
              <a:rPr lang="tr-TR" sz="1400"/>
              <a:pPr algn="ctr" eaLnBrk="0" hangingPunct="0"/>
              <a:t>16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1204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763713" y="1484313"/>
            <a:ext cx="66198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a-DK" sz="1600"/>
              <a:t>Verilen bir m reel sayısı ve pozitif n sayısı için  P=Xn  'i hesaplayan algoritma </a:t>
            </a:r>
            <a:endParaRPr lang="tr-TR" sz="1600"/>
          </a:p>
          <a:p>
            <a:r>
              <a:rPr lang="da-DK" sz="1600"/>
              <a:t> 	</a:t>
            </a:r>
            <a:r>
              <a:rPr lang="da-DK" sz="1600" i="1"/>
              <a:t>Adım1 (KOŞULLAMA)</a:t>
            </a:r>
            <a:endParaRPr lang="tr-TR" sz="1600"/>
          </a:p>
          <a:p>
            <a:r>
              <a:rPr lang="da-DK" sz="1600" i="1"/>
              <a:t>		P=X   ve  k=1</a:t>
            </a:r>
            <a:endParaRPr lang="tr-TR" sz="1600"/>
          </a:p>
          <a:p>
            <a:r>
              <a:rPr lang="da-DK" sz="1600" i="1"/>
              <a:t>	Adım 2 (SONRAKİ KUVVET)</a:t>
            </a:r>
            <a:endParaRPr lang="tr-TR" sz="1600"/>
          </a:p>
          <a:p>
            <a:r>
              <a:rPr lang="da-DK" sz="1600" i="1"/>
              <a:t>		While k&lt; n </a:t>
            </a:r>
            <a:endParaRPr lang="tr-TR" sz="1600"/>
          </a:p>
          <a:p>
            <a:r>
              <a:rPr lang="da-DK" sz="1600" i="1"/>
              <a:t>		</a:t>
            </a:r>
            <a:r>
              <a:rPr lang="en-AU" sz="1600" i="1"/>
              <a:t>(a) P </a:t>
            </a:r>
            <a:r>
              <a:rPr lang="en-AU" sz="1600" i="1">
                <a:sym typeface="Symbol" pitchFamily="18" charset="2"/>
              </a:rPr>
              <a:t></a:t>
            </a:r>
            <a:r>
              <a:rPr lang="en-AU" sz="1600" i="1"/>
              <a:t> P.X</a:t>
            </a:r>
            <a:r>
              <a:rPr lang="en-AU" sz="1600" b="1" i="1" u="sng">
                <a:sym typeface="Symbol" pitchFamily="18" charset="2"/>
              </a:rPr>
              <a:t> 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                             (b) k</a:t>
            </a:r>
            <a:r>
              <a:rPr lang="en-AU" sz="1600" i="1"/>
              <a:t>k+1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	EndWhile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Adım 3: ( P=Xn olur)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	Print  P.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1619250" y="4652963"/>
            <a:ext cx="7092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</a:rPr>
              <a:t>Dikkat edilirse 2.adımda n-1 çarpma n-1 toplama ve k adet karşılaştırma ( k=n olduğunda 2.adımdan çıkılıyor ) yapılıyor.Buna göre X</a:t>
            </a:r>
            <a:r>
              <a:rPr lang="en-AU" sz="1600" baseline="30000">
                <a:latin typeface="Calibri" pitchFamily="34" charset="0"/>
              </a:rPr>
              <a:t>n</a:t>
            </a:r>
            <a:r>
              <a:rPr lang="en-AU" sz="1600">
                <a:latin typeface="Calibri" pitchFamily="34" charset="0"/>
              </a:rPr>
              <a:t> in hesaplanması için toplam (n-1)+(n-1)+n=3n-2 adet elemanter işlem yapılmaktadır.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Algoritmalar 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222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22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8BFD05D-2373-4213-9813-02F7407EB6AE}" type="slidenum">
              <a:rPr lang="tr-TR" sz="1400"/>
              <a:pPr algn="ctr" eaLnBrk="0" hangingPunct="0"/>
              <a:t>17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222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223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1412875"/>
            <a:ext cx="4038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11"/>
          <p:cNvSpPr>
            <a:spLocks noChangeArrowheads="1"/>
          </p:cNvSpPr>
          <p:nvPr/>
        </p:nvSpPr>
        <p:spPr bwMode="auto">
          <a:xfrm>
            <a:off x="1692275" y="4343400"/>
            <a:ext cx="72723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</a:rPr>
              <a:t>2.adımda k </a:t>
            </a:r>
            <a:r>
              <a:rPr lang="en-AU" sz="1600" u="sng">
                <a:latin typeface="Calibri" pitchFamily="34" charset="0"/>
              </a:rPr>
              <a:t>&lt;</a:t>
            </a:r>
            <a:r>
              <a:rPr lang="en-AU" sz="1600">
                <a:latin typeface="Calibri" pitchFamily="34" charset="0"/>
              </a:rPr>
              <a:t> n kontrolünü k=1,2.....n+1 için n+1 kere yapıyoruz .Herhangi bir k </a:t>
            </a:r>
            <a:r>
              <a:rPr lang="en-AU" sz="1600" u="sng">
                <a:latin typeface="Calibri" pitchFamily="34" charset="0"/>
              </a:rPr>
              <a:t>&lt;</a:t>
            </a:r>
            <a:r>
              <a:rPr lang="en-AU" sz="1600">
                <a:latin typeface="Calibri" pitchFamily="34" charset="0"/>
              </a:rPr>
              <a:t> n için 1 karşılaştırma,  2 toplama ,1 çarpma ve (3k-2) işlem  x</a:t>
            </a:r>
            <a:r>
              <a:rPr lang="en-AU" sz="1600" baseline="30000">
                <a:latin typeface="Calibri" pitchFamily="34" charset="0"/>
              </a:rPr>
              <a:t>k</a:t>
            </a:r>
            <a:r>
              <a:rPr lang="en-AU" sz="1600">
                <a:latin typeface="Calibri" pitchFamily="34" charset="0"/>
              </a:rPr>
              <a:t>  hesabı için yapıyoruz. O halde 3k-2+4=3k+2 işlem yapılmaktadır. k=1,2,...n için 5+8+11+.....+3n+2=(3n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+7n)/2 işlem yapılıyor. k=n+1için yapılan karşılaştırmayı da eklersek  ( (3n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+7n)+1) /2  işlem  yapılmaktadır . Görüldüğü gibi  algoritmanın karmaşıklılığı bir polinomdur , yani 1.5n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+3.5n+0.5 dir. Burada polinomun derecesi karmaşıklıkta bizim için çok dalış önemlidir. Bu örnekte 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 karmaşıklılık etkin olacaktır.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325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985C243-E351-43DE-A03B-587BC1F7BC98}" type="slidenum">
              <a:rPr lang="tr-TR" sz="1400"/>
              <a:pPr algn="ctr" eaLnBrk="0" hangingPunct="0"/>
              <a:t>18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325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133600"/>
            <a:ext cx="62388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54274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4.  Hafta</a:t>
            </a:r>
          </a:p>
        </p:txBody>
      </p:sp>
      <p:sp>
        <p:nvSpPr>
          <p:cNvPr id="54275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54276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B0B5BDFC-1CC8-4898-AA7F-759B1CC0012E}" type="slidenum">
              <a:rPr lang="tr-TR" smtClean="0"/>
              <a:pPr algn="ctr"/>
              <a:t>19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427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844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844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A4F52BD-F0AF-4568-9200-5F1E3DF303F1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5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835150" y="3070225"/>
          <a:ext cx="307975" cy="238125"/>
        </p:xfrm>
        <a:graphic>
          <a:graphicData uri="http://schemas.openxmlformats.org/presentationml/2006/ole">
            <p:oleObj spid="_x0000_s18446" name="Denklem" r:id="rId3" imgW="355446" imgH="241195" progId="Equation.3">
              <p:embed/>
            </p:oleObj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833563" y="4078288"/>
          <a:ext cx="266700" cy="238125"/>
        </p:xfrm>
        <a:graphic>
          <a:graphicData uri="http://schemas.openxmlformats.org/presentationml/2006/ole">
            <p:oleObj spid="_x0000_s18445" name="Denklem" r:id="rId4" imgW="304668" imgH="241195" progId="Equation.3">
              <p:embed/>
            </p:oleObj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835150" y="5062538"/>
          <a:ext cx="300038" cy="238125"/>
        </p:xfrm>
        <a:graphic>
          <a:graphicData uri="http://schemas.openxmlformats.org/presentationml/2006/ole">
            <p:oleObj spid="_x0000_s18444" name="Denklem" r:id="rId5" imgW="342751" imgH="241195" progId="Equation.3">
              <p:embed/>
            </p:oleObj>
          </a:graphicData>
        </a:graphic>
      </p:graphicFrame>
      <p:sp>
        <p:nvSpPr>
          <p:cNvPr id="18452" name="Rectangle 15"/>
          <p:cNvSpPr>
            <a:spLocks noChangeArrowheads="1"/>
          </p:cNvSpPr>
          <p:nvPr/>
        </p:nvSpPr>
        <p:spPr bwMode="auto">
          <a:xfrm>
            <a:off x="1763713" y="987425"/>
            <a:ext cx="69850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254500" algn="l"/>
              </a:tabLst>
            </a:pPr>
            <a:endParaRPr lang="tr-TR" sz="1600">
              <a:latin typeface="Calibri" pitchFamily="34" charset="0"/>
              <a:ea typeface="Batang"/>
              <a:cs typeface="Batang"/>
            </a:endParaRPr>
          </a:p>
          <a:p>
            <a:pPr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N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 her (a, b), (c, d)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için</a:t>
            </a:r>
            <a:endParaRPr lang="tr-TR" sz="1600">
              <a:latin typeface="Calibri" pitchFamily="34" charset="0"/>
              <a:sym typeface="Symbol" pitchFamily="18" charset="2"/>
            </a:endParaRPr>
          </a:p>
          <a:p>
            <a:pPr>
              <a:tabLst>
                <a:tab pos="4254500" algn="l"/>
              </a:tabLst>
            </a:pP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Batang"/>
                <a:cs typeface="MS PGothic"/>
                <a:sym typeface="Symbol" pitchFamily="18" charset="2"/>
              </a:rPr>
              <a:t>(a, b) </a:t>
            </a:r>
            <a:r>
              <a:rPr lang="tr-TR" sz="1600">
                <a:ea typeface="MS PGothic"/>
                <a:cs typeface="MS PGothic"/>
                <a:sym typeface="Symbol" pitchFamily="18" charset="2"/>
              </a:rPr>
              <a:t>~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(c, d)  </a:t>
            </a:r>
            <a:r>
              <a:rPr lang="pt-BR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a + d = b + c</a:t>
            </a: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şeklinde tanımlanan</a:t>
            </a:r>
            <a:r>
              <a:rPr lang="pt-BR" sz="1600">
                <a:ea typeface="MS PGothic"/>
                <a:cs typeface="MS PGothic"/>
                <a:sym typeface="Symbol" pitchFamily="18" charset="2"/>
              </a:rPr>
              <a:t> 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~</a:t>
            </a:r>
            <a:r>
              <a:rPr lang="pt-BR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bağıntısını  ele alalım.  Bu  bağıntının   bir  denklik  bağıntısı  olduğu  kolaylıkla gösterilebilir.  O halde  bu bağıntı 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kümesini denklik sınıflarına  ayırır.  (a, b) elemanının  denklik sınıfını </a:t>
            </a: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  <p:sp>
        <p:nvSpPr>
          <p:cNvPr id="18453" name="Rectangle 16"/>
          <p:cNvSpPr>
            <a:spLocks noChangeArrowheads="1"/>
          </p:cNvSpPr>
          <p:nvPr/>
        </p:nvSpPr>
        <p:spPr bwMode="auto">
          <a:xfrm>
            <a:off x="1835150" y="3362325"/>
            <a:ext cx="1979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  <a:ea typeface="Batang"/>
                <a:cs typeface="Batang"/>
              </a:rPr>
              <a:t>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sterelim.  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rneğin;</a:t>
            </a:r>
            <a:endParaRPr lang="tr-TR" sz="1400"/>
          </a:p>
          <a:p>
            <a:pPr eaLnBrk="0" hangingPunct="0"/>
            <a:endParaRPr lang="tr-TR" sz="1400"/>
          </a:p>
        </p:txBody>
      </p:sp>
      <p:sp>
        <p:nvSpPr>
          <p:cNvPr id="18454" name="Rectangle 17"/>
          <p:cNvSpPr>
            <a:spLocks noChangeArrowheads="1"/>
          </p:cNvSpPr>
          <p:nvPr/>
        </p:nvSpPr>
        <p:spPr bwMode="auto">
          <a:xfrm>
            <a:off x="2124075" y="3911600"/>
            <a:ext cx="68929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=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 sz="1400"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400">
                <a:ea typeface="Times New Roman" pitchFamily="18" charset="0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: (x, y)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| (3, 1)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}= 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>
                <a:sym typeface="Symbol" pitchFamily="18" charset="2"/>
              </a:rPr>
              <a:t></a:t>
            </a:r>
            <a:r>
              <a:rPr lang="pt-BR"/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: x + 1 = y + 3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}= { (2, 0), (3, 1), (4, 2), . . . } .</a:t>
            </a:r>
            <a:endParaRPr lang="tr-TR" sz="1400"/>
          </a:p>
          <a:p>
            <a:pPr eaLnBrk="0" hangingPunct="0"/>
            <a:endParaRPr lang="tr-TR" sz="1400"/>
          </a:p>
        </p:txBody>
      </p:sp>
      <p:sp>
        <p:nvSpPr>
          <p:cNvPr id="18455" name="Rectangle 18"/>
          <p:cNvSpPr>
            <a:spLocks noChangeArrowheads="1"/>
          </p:cNvSpPr>
          <p:nvPr/>
        </p:nvSpPr>
        <p:spPr bwMode="auto">
          <a:xfrm>
            <a:off x="2124075" y="4868863"/>
            <a:ext cx="748823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ea typeface="MS PGothic"/>
                <a:cs typeface="MS PGothic"/>
              </a:rPr>
              <a:t>=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>
                <a:sym typeface="Symbol" pitchFamily="18" charset="2"/>
              </a:rPr>
              <a:t></a:t>
            </a:r>
            <a:r>
              <a:rPr lang="pt-BR" sz="1400">
                <a:ea typeface="Times New Roman" pitchFamily="18" charset="0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MS PGothic"/>
              </a:rPr>
              <a:t>N × N : (x, y) | (0, 4) }= { (x, y)</a:t>
            </a:r>
            <a:r>
              <a:rPr lang="pt-BR" sz="1400">
                <a:ea typeface="Batang"/>
                <a:cs typeface="MS PGothic"/>
              </a:rPr>
              <a:t> </a:t>
            </a:r>
            <a:r>
              <a:rPr lang="tr-TR">
                <a:ea typeface="Batang"/>
                <a:cs typeface="MS PGothic"/>
                <a:sym typeface="Symbol" pitchFamily="18" charset="2"/>
              </a:rPr>
              <a:t></a:t>
            </a:r>
            <a:r>
              <a:rPr lang="pt-BR" sz="1400">
                <a:ea typeface="Batang"/>
                <a:cs typeface="Times New Roman" pitchFamily="18" charset="0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: x + 4 = y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}= { (0, 4), (1, 5), (2, 6), . . . } .</a:t>
            </a:r>
            <a:endParaRPr lang="tr-TR" sz="1400">
              <a:ea typeface="MS PGothic"/>
              <a:cs typeface="Times New Roman" pitchFamily="18" charset="0"/>
            </a:endParaRPr>
          </a:p>
          <a:p>
            <a:pPr eaLnBrk="0" hangingPunct="0"/>
            <a:r>
              <a:rPr lang="pt-BR" sz="1400">
                <a:ea typeface="MS PGothic"/>
                <a:cs typeface="Times New Roman" pitchFamily="18" charset="0"/>
              </a:rPr>
              <a:t> </a:t>
            </a:r>
            <a:endParaRPr lang="tr-TR" sz="1400">
              <a:ea typeface="MS PGothic"/>
              <a:cs typeface="Times New Roman" pitchFamily="18" charset="0"/>
            </a:endParaRPr>
          </a:p>
          <a:p>
            <a:pPr eaLnBrk="0" hangingPunct="0"/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(a, b)</a:t>
            </a:r>
            <a:r>
              <a:rPr lang="pt-BR" sz="1400">
                <a:ea typeface="MS PGothic"/>
                <a:cs typeface="Times New Roman" pitchFamily="18" charset="0"/>
              </a:rPr>
              <a:t> </a:t>
            </a:r>
            <a:r>
              <a:rPr lang="tr-TR">
                <a:ea typeface="MS PGothic"/>
                <a:cs typeface="Times New Roman" pitchFamily="18" charset="0"/>
                <a:sym typeface="Symbol" pitchFamily="18" charset="2"/>
              </a:rPr>
              <a:t></a:t>
            </a:r>
            <a:r>
              <a:rPr lang="pt-BR" sz="1400">
                <a:ea typeface="MS PGothic"/>
                <a:cs typeface="Times New Roman" pitchFamily="18" charset="0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olmak </a:t>
            </a:r>
            <a:r>
              <a:rPr lang="pt-BR" sz="1400">
                <a:ea typeface="Batang"/>
                <a:cs typeface="Times New Roman" pitchFamily="18" charset="0"/>
              </a:rPr>
              <a:t>ü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zere (a, b)</a:t>
            </a:r>
            <a:r>
              <a:rPr lang="pt-BR" sz="1400">
                <a:ea typeface="Batang"/>
                <a:cs typeface="Times New Roman" pitchFamily="18" charset="0"/>
              </a:rPr>
              <a:t>’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nin </a:t>
            </a:r>
            <a:r>
              <a:rPr lang="tr-TR" sz="1400">
                <a:ea typeface="MS PGothic"/>
                <a:cs typeface="Times New Roman" pitchFamily="18" charset="0"/>
              </a:rPr>
              <a:t>~</a:t>
            </a:r>
            <a:r>
              <a:rPr lang="pt-BR" sz="1400">
                <a:cs typeface="Times New Roman" pitchFamily="18" charset="0"/>
              </a:rPr>
              <a:t> 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bağıntısına g</a:t>
            </a:r>
            <a:r>
              <a:rPr lang="en-AU" sz="1400">
                <a:cs typeface="Times New Roman" pitchFamily="18" charset="0"/>
              </a:rPr>
              <a:t>ö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re olan (a,b) denklik sınıfına tamsayı</a:t>
            </a:r>
            <a:endParaRPr lang="tr-TR" sz="140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en-AU" sz="1400">
                <a:latin typeface="Calibri" pitchFamily="34" charset="0"/>
                <a:cs typeface="Times New Roman" pitchFamily="18" charset="0"/>
              </a:rPr>
              <a:t> denir ve Z ile g</a:t>
            </a:r>
            <a:r>
              <a:rPr lang="en-AU" sz="1400">
                <a:cs typeface="Times New Roman" pitchFamily="18" charset="0"/>
              </a:rPr>
              <a:t>ö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sterilir.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/>
      <p:bldP spid="18453" grpId="0"/>
      <p:bldP spid="18454" grpId="0"/>
      <p:bldP spid="184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94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94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A0CCE07-FBA9-4F20-B0A7-43F06E9ED684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946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1547813" y="1268413"/>
            <a:ext cx="7596187" cy="5329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19463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690688"/>
            <a:ext cx="72771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892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892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A4941B7-1601-41AB-9F75-DEC50C637D14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892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892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8927" name="Rectangle 10"/>
          <p:cNvSpPr>
            <a:spLocks noChangeArrowheads="1"/>
          </p:cNvSpPr>
          <p:nvPr/>
        </p:nvSpPr>
        <p:spPr bwMode="auto">
          <a:xfrm>
            <a:off x="1692275" y="1484313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Batang"/>
              </a:rPr>
              <a:t>(a,b) nin denklik sınıfı  </a:t>
            </a:r>
            <a:endParaRPr lang="tr-TR" sz="1800"/>
          </a:p>
          <a:p>
            <a:pPr eaLnBrk="0" hangingPunct="0"/>
            <a:endParaRPr lang="tr-TR" sz="1800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692275" y="2117725"/>
          <a:ext cx="3384550" cy="347663"/>
        </p:xfrm>
        <a:graphic>
          <a:graphicData uri="http://schemas.openxmlformats.org/presentationml/2006/ole">
            <p:oleObj spid="_x0000_s38921" name="Denklem" r:id="rId3" imgW="2590800" imgH="266700" progId="Equation.3">
              <p:embed/>
            </p:oleObj>
          </a:graphicData>
        </a:graphic>
      </p:graphicFrame>
      <p:sp>
        <p:nvSpPr>
          <p:cNvPr id="38928" name="Rectangle 11"/>
          <p:cNvSpPr>
            <a:spLocks noChangeArrowheads="1"/>
          </p:cNvSpPr>
          <p:nvPr/>
        </p:nvSpPr>
        <p:spPr bwMode="auto">
          <a:xfrm>
            <a:off x="5076825" y="2060575"/>
            <a:ext cx="200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Batang"/>
                <a:cs typeface="Batang"/>
              </a:rPr>
              <a:t>  olarak tanımlanır. </a:t>
            </a:r>
            <a:endParaRPr lang="pt-BR" sz="1800"/>
          </a:p>
        </p:txBody>
      </p:sp>
      <p:sp>
        <p:nvSpPr>
          <p:cNvPr id="38929" name="Rectangle 15"/>
          <p:cNvSpPr>
            <a:spLocks noChangeArrowheads="1"/>
          </p:cNvSpPr>
          <p:nvPr/>
        </p:nvSpPr>
        <p:spPr bwMode="auto">
          <a:xfrm>
            <a:off x="0" y="267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893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3284538"/>
            <a:ext cx="4608512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997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997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E748DFE-7D50-4ECD-9D66-FDA0185A7FB7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997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997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692275" y="2195513"/>
          <a:ext cx="2447925" cy="292100"/>
        </p:xfrm>
        <a:graphic>
          <a:graphicData uri="http://schemas.openxmlformats.org/presentationml/2006/ole">
            <p:oleObj spid="_x0000_s39951" name="Denklem" r:id="rId3" imgW="1993900" imgH="241300" progId="Equation.3">
              <p:embed/>
            </p:oleObj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5076825" y="2205038"/>
          <a:ext cx="431800" cy="292100"/>
        </p:xfrm>
        <a:graphic>
          <a:graphicData uri="http://schemas.openxmlformats.org/presentationml/2006/ole">
            <p:oleObj spid="_x0000_s39950" name="Denklem" r:id="rId4" imgW="355446" imgH="241195" progId="Equation.3">
              <p:embed/>
            </p:oleObj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6588125" y="2205038"/>
          <a:ext cx="504825" cy="323850"/>
        </p:xfrm>
        <a:graphic>
          <a:graphicData uri="http://schemas.openxmlformats.org/presentationml/2006/ole">
            <p:oleObj spid="_x0000_s39949" name="Denklem" r:id="rId5" imgW="368300" imgH="241300" progId="Equation.3">
              <p:embed/>
            </p:oleObj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1749425" y="3141663"/>
          <a:ext cx="2030413" cy="277812"/>
        </p:xfrm>
        <a:graphic>
          <a:graphicData uri="http://schemas.openxmlformats.org/presentationml/2006/ole">
            <p:oleObj spid="_x0000_s39948" name="Denklem" r:id="rId6" imgW="1739900" imgH="241300" progId="Equation.3">
              <p:embed/>
            </p:oleObj>
          </a:graphicData>
        </a:graphic>
      </p:graphicFrame>
      <p:sp>
        <p:nvSpPr>
          <p:cNvPr id="39975" name="Rectangle 16"/>
          <p:cNvSpPr>
            <a:spLocks noChangeArrowheads="1"/>
          </p:cNvSpPr>
          <p:nvPr/>
        </p:nvSpPr>
        <p:spPr bwMode="auto">
          <a:xfrm>
            <a:off x="1692275" y="1484313"/>
            <a:ext cx="301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>
                <a:latin typeface="Calibri" pitchFamily="34" charset="0"/>
                <a:ea typeface="Batang"/>
                <a:cs typeface="Batang"/>
              </a:rPr>
              <a:t>Tamsayılar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tanımlanan</a:t>
            </a:r>
            <a:endParaRPr lang="tr-TR" sz="1600"/>
          </a:p>
          <a:p>
            <a:pPr eaLnBrk="0" hangingPunct="0"/>
            <a:r>
              <a:rPr lang="pt-BR" sz="1600">
                <a:latin typeface="Calibri" pitchFamily="34" charset="0"/>
                <a:ea typeface="Batang"/>
                <a:cs typeface="Batang"/>
              </a:rPr>
              <a:t>+: ZXZ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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Z</a:t>
            </a:r>
            <a:endParaRPr lang="tr-TR" sz="1600"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Batang"/>
              <a:cs typeface="Batang"/>
              <a:sym typeface="Symbol" pitchFamily="18" charset="2"/>
            </a:endParaRPr>
          </a:p>
        </p:txBody>
      </p:sp>
      <p:sp>
        <p:nvSpPr>
          <p:cNvPr id="39976" name="Rectangle 17"/>
          <p:cNvSpPr>
            <a:spLocks noChangeArrowheads="1"/>
          </p:cNvSpPr>
          <p:nvPr/>
        </p:nvSpPr>
        <p:spPr bwMode="auto">
          <a:xfrm>
            <a:off x="4140200" y="2205038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Batang"/>
                <a:cs typeface="Batang"/>
              </a:rPr>
              <a:t> işlemine </a:t>
            </a:r>
            <a:endParaRPr lang="pt-BR" sz="1600"/>
          </a:p>
        </p:txBody>
      </p:sp>
      <p:sp>
        <p:nvSpPr>
          <p:cNvPr id="39977" name="Rectangle 18"/>
          <p:cNvSpPr>
            <a:spLocks noChangeArrowheads="1"/>
          </p:cNvSpPr>
          <p:nvPr/>
        </p:nvSpPr>
        <p:spPr bwMode="auto">
          <a:xfrm>
            <a:off x="6011863" y="2205038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cs typeface="Times New Roman" pitchFamily="18" charset="0"/>
              </a:rPr>
              <a:t>ve </a:t>
            </a:r>
            <a:endParaRPr lang="pt-BR" sz="1600"/>
          </a:p>
        </p:txBody>
      </p:sp>
      <p:sp>
        <p:nvSpPr>
          <p:cNvPr id="39978" name="Rectangle 19"/>
          <p:cNvSpPr>
            <a:spLocks noChangeArrowheads="1"/>
          </p:cNvSpPr>
          <p:nvPr/>
        </p:nvSpPr>
        <p:spPr bwMode="auto">
          <a:xfrm>
            <a:off x="1692275" y="2708275"/>
            <a:ext cx="2693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tamsayılarının toplamı denir. 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39979" name="Rectangle 20"/>
          <p:cNvSpPr>
            <a:spLocks noChangeArrowheads="1"/>
          </p:cNvSpPr>
          <p:nvPr/>
        </p:nvSpPr>
        <p:spPr bwMode="auto">
          <a:xfrm>
            <a:off x="4067175" y="3068638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olarak g</a:t>
            </a:r>
            <a:r>
              <a:rPr lang="pt-BR" sz="1600">
                <a:cs typeface="Times New Roman" pitchFamily="18" charset="0"/>
              </a:rPr>
              <a:t>ö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sterilir. </a:t>
            </a:r>
            <a:endParaRPr lang="pt-BR" sz="1600"/>
          </a:p>
        </p:txBody>
      </p:sp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1835150" y="4292600"/>
          <a:ext cx="2841625" cy="304800"/>
        </p:xfrm>
        <a:graphic>
          <a:graphicData uri="http://schemas.openxmlformats.org/presentationml/2006/ole">
            <p:oleObj spid="_x0000_s39969" name="Denklem" r:id="rId7" imgW="2222280" imgH="2412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5867400" y="4221163"/>
          <a:ext cx="433388" cy="292100"/>
        </p:xfrm>
        <a:graphic>
          <a:graphicData uri="http://schemas.openxmlformats.org/presentationml/2006/ole">
            <p:oleObj spid="_x0000_s39968" name="Denklem" r:id="rId8" imgW="355446" imgH="241195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6804025" y="4186238"/>
          <a:ext cx="503238" cy="322262"/>
        </p:xfrm>
        <a:graphic>
          <a:graphicData uri="http://schemas.openxmlformats.org/presentationml/2006/ole">
            <p:oleObj spid="_x0000_s39967" name="Denklem" r:id="rId9" imgW="368300" imgH="2413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835150" y="5229225"/>
          <a:ext cx="2665413" cy="328613"/>
        </p:xfrm>
        <a:graphic>
          <a:graphicData uri="http://schemas.openxmlformats.org/presentationml/2006/ole">
            <p:oleObj spid="_x0000_s39966" name="Denklem" r:id="rId10" imgW="1930400" imgH="241300" progId="Equation.3">
              <p:embed/>
            </p:oleObj>
          </a:graphicData>
        </a:graphic>
      </p:graphicFrame>
      <p:sp>
        <p:nvSpPr>
          <p:cNvPr id="39980" name="Rectangle 34"/>
          <p:cNvSpPr>
            <a:spLocks noChangeArrowheads="1"/>
          </p:cNvSpPr>
          <p:nvPr/>
        </p:nvSpPr>
        <p:spPr bwMode="auto">
          <a:xfrm>
            <a:off x="1763713" y="3716338"/>
            <a:ext cx="301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>
                <a:latin typeface="Calibri" pitchFamily="34" charset="0"/>
                <a:ea typeface="Batang"/>
                <a:cs typeface="Batang"/>
              </a:rPr>
              <a:t>Tamsayılar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tanımlanan</a:t>
            </a:r>
            <a:endParaRPr lang="tr-TR" sz="1600"/>
          </a:p>
          <a:p>
            <a:pPr eaLnBrk="0" hangingPunct="0"/>
            <a:r>
              <a:rPr lang="pt-BR" sz="1600">
                <a:latin typeface="Calibri" pitchFamily="34" charset="0"/>
                <a:ea typeface="Batang"/>
                <a:cs typeface="Batang"/>
              </a:rPr>
              <a:t>. : ZXZ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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Z</a:t>
            </a:r>
            <a:endParaRPr lang="tr-TR" sz="1600"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Batang"/>
              <a:cs typeface="Batang"/>
              <a:sym typeface="Symbol" pitchFamily="18" charset="2"/>
            </a:endParaRPr>
          </a:p>
        </p:txBody>
      </p:sp>
      <p:sp>
        <p:nvSpPr>
          <p:cNvPr id="39981" name="Rectangle 35"/>
          <p:cNvSpPr>
            <a:spLocks noChangeArrowheads="1"/>
          </p:cNvSpPr>
          <p:nvPr/>
        </p:nvSpPr>
        <p:spPr bwMode="auto">
          <a:xfrm>
            <a:off x="4859338" y="4183063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Batang"/>
                <a:cs typeface="Batang"/>
              </a:rPr>
              <a:t> işlemine </a:t>
            </a:r>
            <a:endParaRPr lang="pt-BR" sz="1600"/>
          </a:p>
        </p:txBody>
      </p:sp>
      <p:sp>
        <p:nvSpPr>
          <p:cNvPr id="39983" name="Rectangle 37"/>
          <p:cNvSpPr>
            <a:spLocks noChangeArrowheads="1"/>
          </p:cNvSpPr>
          <p:nvPr/>
        </p:nvSpPr>
        <p:spPr bwMode="auto">
          <a:xfrm>
            <a:off x="1692275" y="4819650"/>
            <a:ext cx="2690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tamsayılarının </a:t>
            </a:r>
            <a:r>
              <a:rPr lang="pt-BR" sz="1600">
                <a:cs typeface="Times New Roman" pitchFamily="18" charset="0"/>
              </a:rPr>
              <a:t>ç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arpımı denir. 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39984" name="Rectangle 38"/>
          <p:cNvSpPr>
            <a:spLocks noChangeArrowheads="1"/>
          </p:cNvSpPr>
          <p:nvPr/>
        </p:nvSpPr>
        <p:spPr bwMode="auto">
          <a:xfrm>
            <a:off x="4716463" y="5191125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olarak g</a:t>
            </a:r>
            <a:r>
              <a:rPr lang="pt-BR" sz="1600">
                <a:cs typeface="Times New Roman" pitchFamily="18" charset="0"/>
              </a:rPr>
              <a:t>ö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sterilir. 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5" grpId="0"/>
      <p:bldP spid="39976" grpId="0"/>
      <p:bldP spid="39977" grpId="0"/>
      <p:bldP spid="39978" grpId="0"/>
      <p:bldP spid="39979" grpId="0"/>
      <p:bldP spid="39980" grpId="0"/>
      <p:bldP spid="39981" grpId="0"/>
      <p:bldP spid="39983" grpId="0"/>
      <p:bldP spid="399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099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099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08ED370-7DCA-4EC8-A8BE-040C9AAF2D8F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0993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099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0995" name="Rectangle 25"/>
          <p:cNvSpPr>
            <a:spLocks noChangeArrowheads="1"/>
          </p:cNvSpPr>
          <p:nvPr/>
        </p:nvSpPr>
        <p:spPr bwMode="auto">
          <a:xfrm>
            <a:off x="1692275" y="1290638"/>
            <a:ext cx="7451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600" b="1"/>
              <a:t>Teorem: (Z,+,.) cebirsel yapısı değişmeli ve birikimli bir halkadır. (derste ispatlanacaktır!)</a:t>
            </a:r>
          </a:p>
        </p:txBody>
      </p:sp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1831975" y="2152650"/>
          <a:ext cx="609600" cy="238125"/>
        </p:xfrm>
        <a:graphic>
          <a:graphicData uri="http://schemas.openxmlformats.org/presentationml/2006/ole">
            <p:oleObj spid="_x0000_s40989" name="Denklem" r:id="rId3" imgW="609336" imgH="241195" progId="Equation.3">
              <p:embed/>
            </p:oleObj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2916238" y="2768600"/>
          <a:ext cx="1871662" cy="300038"/>
        </p:xfrm>
        <a:graphic>
          <a:graphicData uri="http://schemas.openxmlformats.org/presentationml/2006/ole">
            <p:oleObj spid="_x0000_s40988" name="Denklem" r:id="rId4" imgW="1485900" imgH="241300" progId="Equation.3">
              <p:embed/>
            </p:oleObj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2987675" y="3751263"/>
          <a:ext cx="2305050" cy="325437"/>
        </p:xfrm>
        <a:graphic>
          <a:graphicData uri="http://schemas.openxmlformats.org/presentationml/2006/ole">
            <p:oleObj spid="_x0000_s40987" name="Denklem" r:id="rId5" imgW="1688367" imgH="241195" progId="Equation.3">
              <p:embed/>
            </p:oleObj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1835150" y="5157788"/>
          <a:ext cx="352425" cy="238125"/>
        </p:xfrm>
        <a:graphic>
          <a:graphicData uri="http://schemas.openxmlformats.org/presentationml/2006/ole">
            <p:oleObj spid="_x0000_s40986" name="Denklem" r:id="rId6" imgW="355446" imgH="241195" progId="Equation.3">
              <p:embed/>
            </p:oleObj>
          </a:graphicData>
        </a:graphic>
      </p:graphicFrame>
      <p:sp>
        <p:nvSpPr>
          <p:cNvPr id="40996" name="Rectangle 30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0997" name="Rectangle 31"/>
          <p:cNvSpPr>
            <a:spLocks noChangeArrowheads="1"/>
          </p:cNvSpPr>
          <p:nvPr/>
        </p:nvSpPr>
        <p:spPr bwMode="auto">
          <a:xfrm>
            <a:off x="1763713" y="2386013"/>
            <a:ext cx="1114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olsun.</a:t>
            </a:r>
            <a:endParaRPr lang="tr-TR" sz="1400">
              <a:latin typeface="Calibri" pitchFamily="34" charset="0"/>
            </a:endParaRPr>
          </a:p>
          <a:p>
            <a:endParaRPr lang="tr-TR" sz="1400"/>
          </a:p>
          <a:p>
            <a:pPr eaLnBrk="0" hangingPunct="0"/>
            <a:r>
              <a:rPr lang="pt-BR" sz="1400">
                <a:ea typeface="Batang"/>
                <a:cs typeface="Batang"/>
              </a:rPr>
              <a:t>(a) a  &gt; b ise </a:t>
            </a:r>
            <a:endParaRPr lang="pt-BR" sz="1400"/>
          </a:p>
        </p:txBody>
      </p:sp>
      <p:sp>
        <p:nvSpPr>
          <p:cNvPr id="40998" name="Rectangle 32"/>
          <p:cNvSpPr>
            <a:spLocks noChangeArrowheads="1"/>
          </p:cNvSpPr>
          <p:nvPr/>
        </p:nvSpPr>
        <p:spPr bwMode="auto">
          <a:xfrm>
            <a:off x="1757363" y="2924175"/>
            <a:ext cx="31750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400">
                <a:ea typeface="Batang"/>
                <a:cs typeface="Batang"/>
              </a:rPr>
              <a:t> </a:t>
            </a:r>
            <a:endParaRPr lang="tr-TR" sz="1400"/>
          </a:p>
          <a:p>
            <a:pPr algn="just"/>
            <a:r>
              <a:rPr lang="pt-BR" sz="1400">
                <a:latin typeface="Calibri" pitchFamily="34" charset="0"/>
                <a:ea typeface="Batang"/>
                <a:cs typeface="Batang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pozitif tamsayı  denir.  </a:t>
            </a:r>
            <a:endParaRPr lang="tr-TR" sz="1400"/>
          </a:p>
          <a:p>
            <a:pPr algn="just" eaLnBrk="0" hangingPunct="0"/>
            <a:r>
              <a:rPr lang="pt-BR" sz="1400">
                <a:latin typeface="Calibri" pitchFamily="34" charset="0"/>
                <a:ea typeface="MS PGothic"/>
                <a:cs typeface="MS PGothic"/>
              </a:rPr>
              <a:t>Pozitif tamsayılar k</a:t>
            </a:r>
            <a:r>
              <a:rPr lang="pt-BR" sz="1400">
                <a:ea typeface="MS PGothic"/>
                <a:cs typeface="MS PGothic"/>
              </a:rPr>
              <a:t>ü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mesi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Z+ 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sterilir.</a:t>
            </a:r>
            <a:endParaRPr lang="tr-TR" sz="1400"/>
          </a:p>
          <a:p>
            <a:pPr algn="just" eaLnBrk="0" hangingPunct="0"/>
            <a:endParaRPr lang="tr-TR" sz="1400"/>
          </a:p>
          <a:p>
            <a:pPr algn="just" eaLnBrk="0" hangingPunct="0"/>
            <a:r>
              <a:rPr lang="pt-BR" sz="1400">
                <a:ea typeface="Batang"/>
                <a:cs typeface="Batang"/>
              </a:rPr>
              <a:t>(b) a  &lt; b ise </a:t>
            </a:r>
            <a:endParaRPr lang="pt-BR" sz="1400"/>
          </a:p>
        </p:txBody>
      </p:sp>
      <p:sp>
        <p:nvSpPr>
          <p:cNvPr id="40999" name="Rectangle 33"/>
          <p:cNvSpPr>
            <a:spLocks noChangeArrowheads="1"/>
          </p:cNvSpPr>
          <p:nvPr/>
        </p:nvSpPr>
        <p:spPr bwMode="auto">
          <a:xfrm>
            <a:off x="1763713" y="4043363"/>
            <a:ext cx="327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negatif tamsayı  denir.             </a:t>
            </a:r>
            <a:endParaRPr lang="tr-TR" sz="1400"/>
          </a:p>
          <a:p>
            <a:pPr eaLnBrk="0" hangingPunct="0"/>
            <a:r>
              <a:rPr lang="pt-BR" sz="1400">
                <a:latin typeface="Calibri" pitchFamily="34" charset="0"/>
                <a:ea typeface="MS PGothic"/>
                <a:cs typeface="MS PGothic"/>
              </a:rPr>
              <a:t>Negatif tamsayılar k</a:t>
            </a:r>
            <a:r>
              <a:rPr lang="pt-BR" sz="1400">
                <a:ea typeface="MS PGothic"/>
                <a:cs typeface="MS PGothic"/>
              </a:rPr>
              <a:t>ü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mesi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Z- 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sterilir.</a:t>
            </a:r>
            <a:endParaRPr lang="tr-TR" sz="1400"/>
          </a:p>
          <a:p>
            <a:pPr eaLnBrk="0" hangingPunct="0"/>
            <a:endParaRPr lang="tr-TR" sz="1400"/>
          </a:p>
          <a:p>
            <a:pPr eaLnBrk="0" hangingPunct="0"/>
            <a:r>
              <a:rPr lang="pt-BR" sz="1400">
                <a:ea typeface="Batang"/>
                <a:cs typeface="Batang"/>
              </a:rPr>
              <a:t>(c) a  = b ise </a:t>
            </a:r>
            <a:endParaRPr lang="pt-BR" sz="1400"/>
          </a:p>
        </p:txBody>
      </p:sp>
      <p:sp>
        <p:nvSpPr>
          <p:cNvPr id="41000" name="Rectangle 34"/>
          <p:cNvSpPr>
            <a:spLocks noChangeArrowheads="1"/>
          </p:cNvSpPr>
          <p:nvPr/>
        </p:nvSpPr>
        <p:spPr bwMode="auto">
          <a:xfrm>
            <a:off x="2411413" y="5084763"/>
            <a:ext cx="2125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sıfır denir.      </a:t>
            </a:r>
            <a:endParaRPr lang="pt-BR" sz="1400"/>
          </a:p>
        </p:txBody>
      </p:sp>
      <p:sp>
        <p:nvSpPr>
          <p:cNvPr id="41001" name="Rectangle 35"/>
          <p:cNvSpPr>
            <a:spLocks noChangeArrowheads="1"/>
          </p:cNvSpPr>
          <p:nvPr/>
        </p:nvSpPr>
        <p:spPr bwMode="auto">
          <a:xfrm>
            <a:off x="1835150" y="5805488"/>
            <a:ext cx="670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x, y iki tamsayı  ise x + (−y)  tamsayısına  x  ile y nin  farkı denir  ve kısaca  x − y ile gösterilir.</a:t>
            </a:r>
            <a:endParaRPr lang="tr-TR" sz="1400">
              <a:latin typeface="Calibri" pitchFamily="34" charset="0"/>
            </a:endParaRPr>
          </a:p>
          <a:p>
            <a:pPr eaLnBrk="0" hangingPunct="0"/>
            <a:endParaRPr lang="tr-TR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5" grpId="0"/>
      <p:bldP spid="40997" grpId="0"/>
      <p:bldP spid="40998" grpId="0"/>
      <p:bldP spid="40999" grpId="0"/>
      <p:bldP spid="40999" grpId="1"/>
      <p:bldP spid="41000" grpId="0"/>
      <p:bldP spid="410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198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198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1C763B0-8C3E-477B-9E12-FC50424376B2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198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1990" name="Rectangle 12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1991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813" y="1412875"/>
            <a:ext cx="56292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4005263"/>
            <a:ext cx="5638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301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301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AD2478F-A80B-45C5-A9A6-0126F41DF553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3012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79925" y="1806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tr-TR">
              <a:latin typeface="Calibri" pitchFamily="34" charset="0"/>
            </a:endParaRPr>
          </a:p>
        </p:txBody>
      </p:sp>
      <p:sp>
        <p:nvSpPr>
          <p:cNvPr id="43015" name="Rectangle 10"/>
          <p:cNvSpPr>
            <a:spLocks noChangeArrowheads="1"/>
          </p:cNvSpPr>
          <p:nvPr/>
        </p:nvSpPr>
        <p:spPr bwMode="auto">
          <a:xfrm>
            <a:off x="1692275" y="1628775"/>
            <a:ext cx="705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</a:rPr>
              <a:t>a,b </a:t>
            </a:r>
            <a:r>
              <a:rPr lang="en-AU" sz="1600">
                <a:latin typeface="Calibri" pitchFamily="34" charset="0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</a:rPr>
              <a:t> Z için b=</a:t>
            </a:r>
            <a:r>
              <a:rPr lang="tr-TR" sz="1600">
                <a:latin typeface="Calibri" pitchFamily="34" charset="0"/>
              </a:rPr>
              <a:t>a</a:t>
            </a:r>
            <a:r>
              <a:rPr lang="en-AU" sz="1600">
                <a:latin typeface="Calibri" pitchFamily="34" charset="0"/>
              </a:rPr>
              <a:t>x olacak şekilde bir x tamsayısı varsa, a b yi böler denir ve a</a:t>
            </a:r>
            <a:r>
              <a:rPr lang="en-AU" sz="1600">
                <a:latin typeface="Calibri" pitchFamily="34" charset="0"/>
                <a:sym typeface="Symbol" pitchFamily="18" charset="2"/>
              </a:rPr>
              <a:t></a:t>
            </a:r>
            <a:r>
              <a:rPr lang="en-AU" sz="1600">
                <a:latin typeface="Calibri" pitchFamily="34" charset="0"/>
              </a:rPr>
              <a:t>b denir. </a:t>
            </a:r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1835150" y="1946275"/>
            <a:ext cx="5853113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400"/>
              <a:t>Aşağıdaki önermeler doğrudur.</a:t>
            </a:r>
            <a:endParaRPr lang="tr-TR" sz="1400"/>
          </a:p>
          <a:p>
            <a:endParaRPr lang="tr-TR" sz="1400"/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1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</a:t>
            </a:r>
            <a:r>
              <a:rPr lang="pt-BR" sz="1400">
                <a:sym typeface="Symbol" pitchFamily="18" charset="2"/>
              </a:rPr>
              <a:t> ve 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</a:t>
            </a:r>
            <a:r>
              <a:rPr lang="pt-BR" sz="1400">
                <a:sym typeface="Symbol" pitchFamily="18" charset="2"/>
              </a:rPr>
              <a:t> dır.</a:t>
            </a:r>
            <a:endParaRPr lang="tr-TR" sz="1400">
              <a:sym typeface="Symbol" pitchFamily="18" charset="2"/>
            </a:endParaRPr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>
                <a:sym typeface="Symbol" pitchFamily="18" charset="2"/>
              </a:rPr>
              <a:t>a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</a:t>
            </a:r>
            <a:r>
              <a:rPr lang="pt-BR" sz="1400"/>
              <a:t>1 </a:t>
            </a:r>
            <a:r>
              <a:rPr lang="pt-BR" sz="1400">
                <a:sym typeface="Symbol" pitchFamily="18" charset="2"/>
              </a:rPr>
              <a:t> ise a=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1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b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ise a=</a:t>
            </a:r>
            <a:r>
              <a:rPr lang="pt-BR" sz="1400">
                <a:sym typeface="Symbol" pitchFamily="18" charset="2"/>
              </a:rPr>
              <a:t></a:t>
            </a:r>
            <a:r>
              <a:rPr lang="pt-BR" sz="1400"/>
              <a:t>b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</a:t>
            </a:r>
            <a:r>
              <a:rPr lang="pt-BR" sz="1400">
                <a:sym typeface="Symbol" pitchFamily="18" charset="2"/>
              </a:rPr>
              <a:t> ise 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</a:t>
            </a:r>
            <a:r>
              <a:rPr lang="pt-BR" sz="1400"/>
              <a:t>b </a:t>
            </a:r>
            <a:r>
              <a:rPr lang="pt-BR" sz="1400">
                <a:sym typeface="Symbol" pitchFamily="18" charset="2"/>
              </a:rPr>
              <a:t> dir.</a:t>
            </a:r>
            <a:endParaRPr lang="tr-TR" sz="1400">
              <a:sym typeface="Symbol" pitchFamily="18" charset="2"/>
            </a:endParaRPr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b</a:t>
            </a:r>
            <a:r>
              <a:rPr lang="en-AU" sz="1400">
                <a:sym typeface="Symbol" pitchFamily="18" charset="2"/>
              </a:rPr>
              <a:t></a:t>
            </a:r>
            <a:r>
              <a:rPr lang="en-AU" sz="1400"/>
              <a:t>c ise </a:t>
            </a:r>
            <a:r>
              <a:rPr lang="pt-BR" sz="1400">
                <a:sym typeface="Symbol" pitchFamily="18" charset="2"/>
              </a:rPr>
              <a:t>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 ise </a:t>
            </a:r>
            <a:r>
              <a:rPr lang="pt-BR" sz="1400">
                <a:sym typeface="Symbol" pitchFamily="18" charset="2"/>
              </a:rPr>
              <a:t></a:t>
            </a:r>
            <a:r>
              <a:rPr lang="pt-BR" sz="1400"/>
              <a:t>x,y </a:t>
            </a:r>
            <a:r>
              <a:rPr lang="pt-BR" sz="1400">
                <a:sym typeface="Symbol" pitchFamily="18" charset="2"/>
              </a:rPr>
              <a:t></a:t>
            </a:r>
            <a:r>
              <a:rPr lang="pt-BR" sz="1400"/>
              <a:t> 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xb+yc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ise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bc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c</a:t>
            </a:r>
            <a:r>
              <a:rPr lang="pt-BR" sz="1400"/>
              <a:t>0 ise ca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cb</a:t>
            </a:r>
            <a:r>
              <a:rPr lang="pt-BR" sz="1400">
                <a:sym typeface="Symbol" pitchFamily="18" charset="2"/>
              </a:rPr>
              <a:t></a:t>
            </a:r>
            <a:r>
              <a:rPr lang="pt-BR" sz="1400"/>
              <a:t>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en-US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en-US" sz="1400"/>
              <a:t>Z ve b</a:t>
            </a:r>
            <a:r>
              <a:rPr lang="pt-BR" sz="1400">
                <a:sym typeface="Symbol" pitchFamily="18" charset="2"/>
              </a:rPr>
              <a:t></a:t>
            </a:r>
            <a:r>
              <a:rPr lang="en-US" sz="1400"/>
              <a:t>0 için, </a:t>
            </a:r>
            <a:r>
              <a:rPr lang="en-US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en-US" sz="1400"/>
              <a:t>b ise 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a</a:t>
            </a:r>
            <a:r>
              <a:rPr lang="pt-BR" sz="1400">
                <a:sym typeface="Symbol" pitchFamily="18" charset="2"/>
              </a:rPr>
              <a:t></a:t>
            </a:r>
            <a:r>
              <a:rPr lang="en-US" sz="1400"/>
              <a:t>b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dir. </a:t>
            </a:r>
            <a:r>
              <a:rPr lang="en-US" sz="1400">
                <a:sym typeface="Symbol" pitchFamily="18" charset="2"/>
              </a:rPr>
              <a:t>Eğer a has bir bölen ise 1&lt;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a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&lt;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b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 dir.</a:t>
            </a:r>
            <a:endParaRPr lang="tr-TR" sz="1400">
              <a:sym typeface="Symbol" pitchFamily="18" charset="2"/>
            </a:endParaRPr>
          </a:p>
          <a:p>
            <a:pPr eaLnBrk="0" hangingPunct="0"/>
            <a:endParaRPr lang="tr-TR" sz="1400">
              <a:latin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30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0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30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30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30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40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40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3EE2BD7-E360-465D-BE0D-FB887B78F5D0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4036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1619250" y="1519238"/>
            <a:ext cx="7273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>
                <a:latin typeface="Calibri" pitchFamily="34" charset="0"/>
              </a:rPr>
              <a:t>Z de birimin yani 1 tamsayısının bölenlerine aritmetik birimler denir. Bir tamsayının aritmetik birim olması için gerek ve yeter koşul bütün tamsayıları bölmesidir. Z’de aritmetik birimler </a:t>
            </a:r>
            <a:r>
              <a:rPr lang="en-US" sz="1400">
                <a:latin typeface="Calibri" pitchFamily="34" charset="0"/>
                <a:sym typeface="Symbol" pitchFamily="18" charset="2"/>
              </a:rPr>
              <a:t></a:t>
            </a:r>
            <a:r>
              <a:rPr lang="en-US" sz="1400">
                <a:latin typeface="Calibri" pitchFamily="34" charset="0"/>
              </a:rPr>
              <a:t>1 dir.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1547813" y="2205038"/>
            <a:ext cx="7596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a,b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</a:t>
            </a:r>
            <a:r>
              <a:rPr lang="pt-BR" sz="1400">
                <a:latin typeface="Calibri" pitchFamily="34" charset="0"/>
              </a:rPr>
              <a:t>Z ve b</a:t>
            </a:r>
            <a:r>
              <a:rPr lang="pt-BR" sz="1400">
                <a:latin typeface="Calibri" pitchFamily="34" charset="0"/>
                <a:sym typeface="Symbol" pitchFamily="18" charset="2"/>
              </a:rPr>
              <a:t></a:t>
            </a:r>
            <a:r>
              <a:rPr lang="pt-BR" sz="1400">
                <a:latin typeface="Calibri" pitchFamily="34" charset="0"/>
              </a:rPr>
              <a:t>0 olsun.</a:t>
            </a:r>
            <a:r>
              <a:rPr lang="pt-BR" sz="1400">
                <a:latin typeface="Calibri" pitchFamily="34" charset="0"/>
                <a:sym typeface="Symbol" pitchFamily="18" charset="2"/>
              </a:rPr>
              <a:t>  a=bq+r ve 0</a:t>
            </a:r>
            <a:r>
              <a:rPr lang="pt-BR" sz="1400">
                <a:latin typeface="Calibri" pitchFamily="34" charset="0"/>
              </a:rPr>
              <a:t>r&lt;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b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olacak şekilde bir q tamsayısı ve r doğal sayısı bulunabiliyorsa a, </a:t>
            </a:r>
            <a:r>
              <a:rPr lang="pt-BR" sz="1400">
                <a:latin typeface="Calibri" pitchFamily="34" charset="0"/>
                <a:sym typeface="Symbol" pitchFamily="18" charset="2"/>
              </a:rPr>
              <a:t> b’ye kalanlı olarak bölünüyor denir. a’ya bölünen, b’ye bölen, q’ya bölüm, r’ye kalan denir.</a:t>
            </a:r>
            <a:r>
              <a:rPr lang="tr-TR" sz="1400">
                <a:latin typeface="Calibri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1547813" y="2852738"/>
            <a:ext cx="7391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Herhangi bir a tamsayısı için a=0 ise, sıfırdan farklı her tamsayı a’nın bir bölenidir. a</a:t>
            </a:r>
            <a:r>
              <a:rPr lang="pt-BR" sz="1400">
                <a:latin typeface="Calibri" pitchFamily="34" charset="0"/>
                <a:sym typeface="Symbol" pitchFamily="18" charset="2"/>
              </a:rPr>
              <a:t></a:t>
            </a:r>
            <a:r>
              <a:rPr lang="pt-BR" sz="1400">
                <a:latin typeface="Calibri" pitchFamily="34" charset="0"/>
              </a:rPr>
              <a:t>0 ise -1,+1,a,-a sayılarından biri a’nın bir bölenidir. A’nın bundan başka bölenleri de bulunabilir. Bir a tamsayısının bölenleri </a:t>
            </a:r>
            <a:r>
              <a:rPr lang="pt-BR" sz="1400">
                <a:latin typeface="Calibri" pitchFamily="34" charset="0"/>
                <a:sym typeface="Symbol" pitchFamily="18" charset="2"/>
              </a:rPr>
              <a:t>{B(a)} ile gösterilir. Örneğin</a:t>
            </a:r>
          </a:p>
        </p:txBody>
      </p:sp>
      <p:sp>
        <p:nvSpPr>
          <p:cNvPr id="44041" name="Rectangle 13"/>
          <p:cNvSpPr>
            <a:spLocks noChangeArrowheads="1"/>
          </p:cNvSpPr>
          <p:nvPr/>
        </p:nvSpPr>
        <p:spPr bwMode="auto">
          <a:xfrm>
            <a:off x="1763713" y="3865563"/>
            <a:ext cx="249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/>
              <a:t>{B(8)}={-8,-4,-2,-1,1,2,4,8} dir.</a:t>
            </a:r>
          </a:p>
        </p:txBody>
      </p:sp>
      <p:sp>
        <p:nvSpPr>
          <p:cNvPr id="44042" name="Rectangle 14"/>
          <p:cNvSpPr>
            <a:spLocks noChangeArrowheads="1"/>
          </p:cNvSpPr>
          <p:nvPr/>
        </p:nvSpPr>
        <p:spPr bwMode="auto">
          <a:xfrm>
            <a:off x="1547813" y="4117975"/>
            <a:ext cx="7462837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iki a ve b tams</a:t>
            </a:r>
            <a:r>
              <a:rPr lang="tr-TR" sz="1400">
                <a:latin typeface="Calibri" pitchFamily="34" charset="0"/>
              </a:rPr>
              <a:t>a</a:t>
            </a:r>
            <a:r>
              <a:rPr lang="pt-BR" sz="1400">
                <a:latin typeface="Calibri" pitchFamily="34" charset="0"/>
              </a:rPr>
              <a:t>yısının her ikisini de bölen x tamsayısına bu sayıların ortak böleni denir. 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{OB(a,b)}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{OB(a,b)}={B(a)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</a:t>
            </a:r>
            <a:r>
              <a:rPr lang="pt-BR" sz="1400">
                <a:latin typeface="Calibri" pitchFamily="34" charset="0"/>
              </a:rPr>
              <a:t>B(b)}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{B(6)}={-6,-3,-2,-1,1,2,3,6}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{B(8)}={-8,-4,-2,-1,1,2,4,8}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{OB(6,8)}={B(6)</a:t>
            </a:r>
            <a:r>
              <a:rPr lang="pt-BR" sz="1400">
                <a:latin typeface="Calibri" pitchFamily="34" charset="0"/>
              </a:rPr>
              <a:t>B(8)}</a:t>
            </a:r>
            <a:r>
              <a:rPr lang="pt-BR" sz="1400">
                <a:latin typeface="Calibri" pitchFamily="34" charset="0"/>
                <a:sym typeface="Symbol" pitchFamily="18" charset="2"/>
              </a:rPr>
              <a:t>={-2,-1,1,2}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</p:bld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1170</Words>
  <Application>Microsoft Office PowerPoint</Application>
  <PresentationFormat>Ekran Gösterisi (4:3)</PresentationFormat>
  <Paragraphs>247</Paragraphs>
  <Slides>19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Tasarım Şablonu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33" baseType="lpstr">
      <vt:lpstr>Times New Roman</vt:lpstr>
      <vt:lpstr>Arial</vt:lpstr>
      <vt:lpstr>Tahoma</vt:lpstr>
      <vt:lpstr>Wingdings</vt:lpstr>
      <vt:lpstr>Harrington</vt:lpstr>
      <vt:lpstr>Brush Script MT</vt:lpstr>
      <vt:lpstr>Berlin Sans FB</vt:lpstr>
      <vt:lpstr>Comic Sans MS</vt:lpstr>
      <vt:lpstr>Calibri</vt:lpstr>
      <vt:lpstr>Batang</vt:lpstr>
      <vt:lpstr>MS PGothic</vt:lpstr>
      <vt:lpstr>Symbol</vt:lpstr>
      <vt:lpstr>Bitler ve baytlar tasarım şablonu</vt:lpstr>
      <vt:lpstr>Denklem</vt:lpstr>
      <vt:lpstr>Ayrık İşlemsel Yapılar</vt:lpstr>
      <vt:lpstr>Tamsayılar  </vt:lpstr>
      <vt:lpstr>Tamsayılar  </vt:lpstr>
      <vt:lpstr>Tamsayılar  </vt:lpstr>
      <vt:lpstr>Tamsayılar  </vt:lpstr>
      <vt:lpstr>Tamsayılar  </vt:lpstr>
      <vt:lpstr>Tamsayılar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Algoritmalar   </vt:lpstr>
      <vt:lpstr>Algoritmalar   </vt:lpstr>
      <vt:lpstr>Slayt 18</vt:lpstr>
      <vt:lpstr>Diferansiyel Denklemler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nyy</cp:lastModifiedBy>
  <cp:revision>101</cp:revision>
  <dcterms:created xsi:type="dcterms:W3CDTF">2009-08-30T08:05:20Z</dcterms:created>
  <dcterms:modified xsi:type="dcterms:W3CDTF">2012-02-28T09:48:07Z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