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13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77167" autoAdjust="0"/>
  </p:normalViewPr>
  <p:slideViewPr>
    <p:cSldViewPr>
      <p:cViewPr varScale="1">
        <p:scale>
          <a:sx n="54" d="100"/>
          <a:sy n="54" d="100"/>
        </p:scale>
        <p:origin x="15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2B949AC-84DA-4974-B640-C1F254490D1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0859C5-808C-40CF-AAFD-F01A05AEF2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603FD-3890-4538-B572-E6D6C729409E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584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584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584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1CCC2-A865-4381-9142-24B8F7DF085E}" type="slidenum">
              <a:rPr lang="tr-TR" smtClean="0"/>
              <a:pPr/>
              <a:t>10</a:t>
            </a:fld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891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7892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7893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64405-F185-4119-8FD1-89D9BA4CBF58}" type="slidenum">
              <a:rPr lang="tr-TR" smtClean="0"/>
              <a:pPr/>
              <a:t>11</a:t>
            </a:fld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120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120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120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121-C598-495C-AE40-F6737D915E99}" type="slidenum">
              <a:rPr lang="tr-TR" smtClean="0"/>
              <a:pPr/>
              <a:t>12</a:t>
            </a:fld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915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4915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4915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F8956-BDAD-444D-975A-72D9A80083C9}" type="slidenum">
              <a:rPr lang="tr-TR" smtClean="0"/>
              <a:pPr/>
              <a:t>13</a:t>
            </a:fld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632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632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632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D725D-2E39-471A-8C76-AE3567E0B9F5}" type="slidenum">
              <a:rPr lang="tr-TR" smtClean="0"/>
              <a:pPr/>
              <a:t>14</a:t>
            </a:fld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939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939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939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0E8E2-3C97-4663-AFD1-F06F154A3BDF}" type="slidenum">
              <a:rPr lang="tr-TR" smtClean="0"/>
              <a:pPr/>
              <a:t>15</a:t>
            </a:fld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734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734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734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FD1BC-741C-43CD-BD26-DB6CC78B8E16}" type="slidenum">
              <a:rPr lang="tr-TR" smtClean="0"/>
              <a:pPr/>
              <a:t>16</a:t>
            </a:fld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041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042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042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EDD6A-F53A-4247-A2A2-FA368DECC2D6}" type="slidenum">
              <a:rPr lang="tr-TR" smtClean="0"/>
              <a:pPr/>
              <a:t>17</a:t>
            </a:fld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3491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E372E-B423-458B-8E10-89F87E0AC1A0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63492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3493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945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7321C-6CBC-4F84-B890-2B106196CF7E}" type="slidenum">
              <a:rPr lang="tr-TR" smtClean="0"/>
              <a:pPr/>
              <a:t>2</a:t>
            </a:fld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150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150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150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204DA-29E8-489F-888E-4F2073C6B026}" type="slidenum">
              <a:rPr lang="tr-TR" smtClean="0"/>
              <a:pPr/>
              <a:t>3</a:t>
            </a:fld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355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355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355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790A5-E198-488B-888C-55B3DE4F30F8}" type="slidenum">
              <a:rPr lang="tr-TR" smtClean="0"/>
              <a:pPr/>
              <a:t>4</a:t>
            </a:fld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560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560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560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88DEE-0381-4505-9898-A49F7FD148DF}" type="slidenum">
              <a:rPr lang="tr-TR" smtClean="0"/>
              <a:pPr/>
              <a:t>5</a:t>
            </a:fld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7651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7652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7653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B08E-E249-479B-8AEF-E5574AB20391}" type="slidenum">
              <a:rPr lang="tr-TR" smtClean="0"/>
              <a:pPr/>
              <a:t>6</a:t>
            </a:fld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969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FCC11-FBFA-4419-A2AB-67EB93502894}" type="slidenum">
              <a:rPr lang="tr-TR" smtClean="0"/>
              <a:pPr/>
              <a:t>7</a:t>
            </a:fld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74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5B1B9-A779-49AD-A580-9AF410C1969E}" type="slidenum">
              <a:rPr lang="tr-TR" smtClean="0"/>
              <a:pPr/>
              <a:t>8</a:t>
            </a:fld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379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379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379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E009F-BD46-4DB4-A01F-8A84675A013B}" type="slidenum">
              <a:rPr lang="tr-TR" smtClean="0"/>
              <a:pPr/>
              <a:t>9</a:t>
            </a:fld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EA074-6B20-40A4-A1B5-D50E0C9CEE7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AAD18-0C39-49F3-982B-196B46CAB5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52699-25EC-4D12-AD62-04FF61A5F46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55FE9-117C-43FE-86B3-55F1A57EDEC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C629F-1852-48EA-BE3E-66D295B0865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5003-BA4A-4741-9325-A08115D0484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999A4-F717-4D0F-9E28-1CB3025F6D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E4F4-12CD-406C-8FDF-5C42E9CCA13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06A8-E8B0-4BFB-AC91-16F8B1D9957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2F117-2C53-4885-9450-05747CD39A3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77444-AD90-463B-B52F-CF5810B7D9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457A9-3A32-47F5-9BD8-46BC4C729DD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E8F1DBA6-FD79-4E32-8BCF-2924116A49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png"/><Relationship Id="rId5" Type="http://schemas.openxmlformats.org/officeDocument/2006/relationships/image" Target="../media/image15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5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5.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BB709-A48D-49B2-8AA1-8B99751B459E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481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481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797829D-1A89-41CD-8F34-E6353496025C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482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1500188" y="1714500"/>
            <a:ext cx="76438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Matematiksel indüksiyon ile n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-n  ifadesinin pozitif bir n tamsayısı için 3 ile bölünebildiğini gösterelim.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P(n) =” n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-n  3 ile bölünebilirdir” olsun.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P(1) için 1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-1=0  , 3 ile bölünebilir.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P(n) doğru kabul edilsin. P(n+1) için de doğruluğu göstermemiz yeterli olacaktır.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(n+1)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-(n+1)	=(n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+3n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+3n+1)-(n+1)  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=(n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-n)+3(n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+n) olur ki bu toplam da 3 ile bölünebilir.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Dolayısı ile (n+1)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-(n+1) de 3 ile bölünebilirdir. Böylelikle ispat tamamlanır.</a:t>
            </a:r>
            <a:endParaRPr lang="pt-B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686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686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5F3A0D6-C770-48A1-8A2A-2E8DE84FFE65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686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1500188" y="1606550"/>
            <a:ext cx="764381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Matematiksel indüksiyon ile tüm negatif olmayan tamsayılar için 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1+2+2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-1 olduğunu gösterelim.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P(n)=” 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-1” ifadesi doğru olsun.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P(0)=2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0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=1=2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 olup doğrudur.(temel adım)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n için doğru olduğunu kabul edelim. n+1 için doğruluğu araştıralım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	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-1.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	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=(1+2+2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)+ 2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	=(2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-1)+ 2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	=2.2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	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 elde edilir ve ispat tamamlanır.</a:t>
            </a:r>
            <a:endParaRPr lang="pt-B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4505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4506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BDE586D-BE5A-4AF6-9546-86A95102D785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506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5063" name="Rectangle 2"/>
          <p:cNvSpPr>
            <a:spLocks noChangeArrowheads="1"/>
          </p:cNvSpPr>
          <p:nvPr/>
        </p:nvSpPr>
        <p:spPr bwMode="auto">
          <a:xfrm>
            <a:off x="1643063" y="1406525"/>
            <a:ext cx="7500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Tümevarım  yöntemiyle  her 1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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n 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N </a:t>
            </a:r>
            <a:r>
              <a:rPr lang="pt-BR" sz="1800">
                <a:latin typeface="Calibri" pitchFamily="34" charset="0"/>
                <a:ea typeface="Batang"/>
                <a:cs typeface="Arial" charset="0"/>
                <a:sym typeface="Symbol" pitchFamily="18" charset="2"/>
              </a:rPr>
              <a:t>için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Batang"/>
                <a:cs typeface="Batang"/>
                <a:sym typeface="Symbol" pitchFamily="18" charset="2"/>
              </a:rPr>
              <a:t>	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1 + 2 + · · · + n = n(n + 1)/2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olduğunu  gösterelim.  P (n)  önermesi “ 1 + 2 + · · · + n = n(n + 1)/2”  olsun. </a:t>
            </a:r>
            <a:r>
              <a:rPr lang="tr-T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  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 = 1 için eşitliğin her iki tarafı  da 1’e eşit olduğunudan P (1) doğrudur.  Şimdi de önermenin  k için doğru olduğunu kabul  edip k + 1 için doğru olduğunu  gösterelim.  P (k) doğru olsun.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714500" y="3643313"/>
          <a:ext cx="5059363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enklem" r:id="rId4" imgW="4521200" imgH="1206500" progId="Equation.3">
                  <p:embed/>
                </p:oleObj>
              </mc:Choice>
              <mc:Fallback>
                <p:oleObj name="Denklem" r:id="rId4" imgW="4521200" imgH="12065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643313"/>
                        <a:ext cx="5059363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3"/>
          <p:cNvSpPr>
            <a:spLocks noChangeArrowheads="1"/>
          </p:cNvSpPr>
          <p:nvPr/>
        </p:nvSpPr>
        <p:spPr bwMode="auto">
          <a:xfrm>
            <a:off x="1643063" y="5286375"/>
            <a:ext cx="7143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Olduğundan p(k+1) için de doğru olduğu gösterilmiştir.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Her 1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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n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için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1 + 2 + · · · + n = n(n + 1)/2 doğrudur.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/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4609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4609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EF9E8FA-DE59-4517-A99F-3E6B844D343C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609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60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1500188" y="1643063"/>
          <a:ext cx="1685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Denklem" r:id="rId4" imgW="1688367" imgH="393529" progId="Equation.3">
                  <p:embed/>
                </p:oleObj>
              </mc:Choice>
              <mc:Fallback>
                <p:oleObj name="Denklem" r:id="rId4" imgW="1688367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643063"/>
                        <a:ext cx="1685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1500188" y="2357438"/>
          <a:ext cx="1524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Denklem" r:id="rId6" imgW="1524000" imgH="393700" progId="Equation.3">
                  <p:embed/>
                </p:oleObj>
              </mc:Choice>
              <mc:Fallback>
                <p:oleObj name="Denklem" r:id="rId6" imgW="1524000" imgH="393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357438"/>
                        <a:ext cx="15240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571625" y="2786063"/>
          <a:ext cx="752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Denklem" r:id="rId8" imgW="748975" imgH="393529" progId="Equation.3">
                  <p:embed/>
                </p:oleObj>
              </mc:Choice>
              <mc:Fallback>
                <p:oleObj name="Denklem" r:id="rId8" imgW="748975" imgH="39352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786063"/>
                        <a:ext cx="752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643063" y="3429000"/>
          <a:ext cx="1209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Denklem" r:id="rId10" imgW="1205977" imgH="393529" progId="Equation.3">
                  <p:embed/>
                </p:oleObj>
              </mc:Choice>
              <mc:Fallback>
                <p:oleObj name="Denklem" r:id="rId10" imgW="1205977" imgH="39352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429000"/>
                        <a:ext cx="1209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143250" y="3752850"/>
          <a:ext cx="752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Denklem" r:id="rId12" imgW="748975" imgH="393529" progId="Equation.3">
                  <p:embed/>
                </p:oleObj>
              </mc:Choice>
              <mc:Fallback>
                <p:oleObj name="Denklem" r:id="rId12" imgW="748975" imgH="39352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52850"/>
                        <a:ext cx="752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714500" y="5038725"/>
          <a:ext cx="1019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Denklem" r:id="rId14" imgW="1016000" imgH="393700" progId="Equation.3">
                  <p:embed/>
                </p:oleObj>
              </mc:Choice>
              <mc:Fallback>
                <p:oleObj name="Denklem" r:id="rId14" imgW="1016000" imgH="393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38725"/>
                        <a:ext cx="1019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3786188" y="5038725"/>
          <a:ext cx="2790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Denklem" r:id="rId16" imgW="2794000" imgH="393700" progId="Equation.3">
                  <p:embed/>
                </p:oleObj>
              </mc:Choice>
              <mc:Fallback>
                <p:oleObj name="Denklem" r:id="rId16" imgW="2794000" imgH="393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038725"/>
                        <a:ext cx="2790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643063" y="5538788"/>
          <a:ext cx="1943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Denklem" r:id="rId18" imgW="1943100" imgH="393700" progId="Equation.3">
                  <p:embed/>
                </p:oleObj>
              </mc:Choice>
              <mc:Fallback>
                <p:oleObj name="Denklem" r:id="rId18" imgW="1943100" imgH="393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538788"/>
                        <a:ext cx="1943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3786188" y="5505450"/>
          <a:ext cx="2095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Denklem" r:id="rId20" imgW="2095500" imgH="393700" progId="Equation.3">
                  <p:embed/>
                </p:oleObj>
              </mc:Choice>
              <mc:Fallback>
                <p:oleObj name="Denklem" r:id="rId20" imgW="20955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505450"/>
                        <a:ext cx="2095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14500" y="6038850"/>
          <a:ext cx="1514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Denklem" r:id="rId22" imgW="1511300" imgH="393700" progId="Equation.3">
                  <p:embed/>
                </p:oleObj>
              </mc:Choice>
              <mc:Fallback>
                <p:oleObj name="Denklem" r:id="rId22" imgW="1511300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038850"/>
                        <a:ext cx="1514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Denklem" r:id="rId24" imgW="1167893" imgH="393529" progId="Equation.3">
                  <p:embed/>
                </p:oleObj>
              </mc:Choice>
              <mc:Fallback>
                <p:oleObj name="Denklem" r:id="rId24" imgW="1167893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05650"/>
                        <a:ext cx="1171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Denklem" r:id="rId26" imgW="1016000" imgH="393700" progId="Equation.3">
                  <p:embed/>
                </p:oleObj>
              </mc:Choice>
              <mc:Fallback>
                <p:oleObj name="Denklem" r:id="rId26" imgW="1016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53375"/>
                        <a:ext cx="1019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Rectangle 15"/>
          <p:cNvSpPr>
            <a:spLocks noChangeArrowheads="1"/>
          </p:cNvSpPr>
          <p:nvPr/>
        </p:nvSpPr>
        <p:spPr bwMode="auto">
          <a:xfrm>
            <a:off x="1500188" y="1190625"/>
            <a:ext cx="6778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H</a:t>
            </a:r>
            <a:r>
              <a:rPr lang="pt-BR" sz="1800" baseline="-30000">
                <a:latin typeface="Calibri" pitchFamily="34" charset="0"/>
                <a:ea typeface="MS PGothic"/>
                <a:cs typeface="Arial" charset="0"/>
              </a:rPr>
              <a:t>k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ile gösterilen harmonik sayılar (k=1,2,3,....) aşağıdaki gibi tanımlanır.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MS PGothic"/>
              <a:cs typeface="Arial" charset="0"/>
            </a:endParaRPr>
          </a:p>
        </p:txBody>
      </p:sp>
      <p:sp>
        <p:nvSpPr>
          <p:cNvPr id="46101" name="Rectangle 16"/>
          <p:cNvSpPr>
            <a:spLocks noChangeArrowheads="1"/>
          </p:cNvSpPr>
          <p:nvPr/>
        </p:nvSpPr>
        <p:spPr bwMode="auto">
          <a:xfrm>
            <a:off x="3500438" y="1639888"/>
            <a:ext cx="56435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800">
                <a:latin typeface="Calibri" pitchFamily="34" charset="0"/>
                <a:ea typeface="Times New Roman" pitchFamily="18" charset="0"/>
                <a:cs typeface="Arial" charset="0"/>
              </a:rPr>
              <a:t>Örneğin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endParaRPr lang="pt-BR" sz="1800">
              <a:latin typeface="Arial" charset="0"/>
              <a:cs typeface="Arial" charset="0"/>
            </a:endParaRPr>
          </a:p>
        </p:txBody>
      </p:sp>
      <p:sp>
        <p:nvSpPr>
          <p:cNvPr id="46102" name="Rectangle 17"/>
          <p:cNvSpPr>
            <a:spLocks noChangeArrowheads="1"/>
          </p:cNvSpPr>
          <p:nvPr/>
        </p:nvSpPr>
        <p:spPr bwMode="auto">
          <a:xfrm>
            <a:off x="3214688" y="2357438"/>
            <a:ext cx="464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800">
                <a:latin typeface="Calibri" pitchFamily="34" charset="0"/>
                <a:ea typeface="Times New Roman" pitchFamily="18" charset="0"/>
                <a:cs typeface="Arial" charset="0"/>
              </a:rPr>
              <a:t> dir. Şimdi matematiksel indüksiyon metodu ile  </a:t>
            </a:r>
            <a:endParaRPr lang="en-AU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3" name="Rectangle 18"/>
          <p:cNvSpPr>
            <a:spLocks noChangeArrowheads="1"/>
          </p:cNvSpPr>
          <p:nvPr/>
        </p:nvSpPr>
        <p:spPr bwMode="auto">
          <a:xfrm>
            <a:off x="1446213" y="3181350"/>
            <a:ext cx="619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800">
                <a:latin typeface="Calibri" pitchFamily="34" charset="0"/>
                <a:ea typeface="Times New Roman" pitchFamily="18" charset="0"/>
                <a:cs typeface="Arial" charset="0"/>
              </a:rPr>
              <a:t> olduğunu gösterelim. Burada n negative olmayan bir tamsayıdır.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4" name="Rectangle 19"/>
          <p:cNvSpPr>
            <a:spLocks noChangeArrowheads="1"/>
          </p:cNvSpPr>
          <p:nvPr/>
        </p:nvSpPr>
        <p:spPr bwMode="auto">
          <a:xfrm>
            <a:off x="1500188" y="3714750"/>
            <a:ext cx="76438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Times New Roman" pitchFamily="18" charset="0"/>
                <a:cs typeface="Arial" charset="0"/>
              </a:rPr>
              <a:t> olsun. P(0) için </a:t>
            </a:r>
            <a:endParaRPr lang="en-AU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5" name="Rectangle 20"/>
          <p:cNvSpPr>
            <a:spLocks noChangeArrowheads="1"/>
          </p:cNvSpPr>
          <p:nvPr/>
        </p:nvSpPr>
        <p:spPr bwMode="auto">
          <a:xfrm rot="10800000" flipV="1">
            <a:off x="1500188" y="4313238"/>
            <a:ext cx="76438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Times New Roman" pitchFamily="18" charset="0"/>
                <a:cs typeface="Arial" charset="0"/>
              </a:rPr>
              <a:t> olduğu olup doğrudur. P(n) için de doğru olduğunu kabul edelim ve  P(n+1) için de doğru olup olmadığına bakalım:</a:t>
            </a:r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6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07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08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09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10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11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4814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4814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0A36D47-D831-4B04-8697-A2AA754F3E09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814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8146" name="Rectangle 11"/>
          <p:cNvSpPr>
            <a:spLocks noChangeArrowheads="1"/>
          </p:cNvSpPr>
          <p:nvPr/>
        </p:nvSpPr>
        <p:spPr bwMode="auto">
          <a:xfrm>
            <a:off x="1643063" y="1647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Denklem" r:id="rId4" imgW="1167893" imgH="393529" progId="Equation.3">
                  <p:embed/>
                </p:oleObj>
              </mc:Choice>
              <mc:Fallback>
                <p:oleObj name="Denklem" r:id="rId4" imgW="1167893" imgH="39352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05650"/>
                        <a:ext cx="1171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Denklem" r:id="rId6" imgW="1016000" imgH="393700" progId="Equation.3">
                  <p:embed/>
                </p:oleObj>
              </mc:Choice>
              <mc:Fallback>
                <p:oleObj name="Denklem" r:id="rId6" imgW="1016000" imgH="393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53375"/>
                        <a:ext cx="1019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48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49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50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51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52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2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785926"/>
            <a:ext cx="457200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3" y="3214686"/>
            <a:ext cx="1260671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48027" y="2357430"/>
            <a:ext cx="160972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571876"/>
            <a:ext cx="2243994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572008"/>
            <a:ext cx="457200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786322"/>
            <a:ext cx="69532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5072074"/>
            <a:ext cx="105727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5357826"/>
            <a:ext cx="92392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161" name="Rectangle 22"/>
          <p:cNvSpPr>
            <a:spLocks noChangeArrowheads="1"/>
          </p:cNvSpPr>
          <p:nvPr/>
        </p:nvSpPr>
        <p:spPr bwMode="auto">
          <a:xfrm>
            <a:off x="1571625" y="1401763"/>
            <a:ext cx="757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Matematiksel indükdison metodunu kullanarak </a:t>
            </a:r>
            <a:endParaRPr lang="pt-B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2" name="Rectangle 23"/>
          <p:cNvSpPr>
            <a:spLocks noChangeArrowheads="1"/>
          </p:cNvSpPr>
          <p:nvPr/>
        </p:nvSpPr>
        <p:spPr bwMode="auto">
          <a:xfrm>
            <a:off x="1643063" y="1943100"/>
            <a:ext cx="65198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ifadesinin her n</a:t>
            </a:r>
            <a:r>
              <a:rPr lang="pt-BR" sz="1800">
                <a:latin typeface="Calibri" pitchFamily="34" charset="0"/>
                <a:ea typeface="Batang"/>
                <a:cs typeface="Arial" charset="0"/>
                <a:sym typeface="Symbol" pitchFamily="18" charset="2"/>
              </a:rPr>
              <a:t></a:t>
            </a:r>
            <a:r>
              <a:rPr lang="pt-BR" sz="1800">
                <a:latin typeface="Calibri" pitchFamily="34" charset="0"/>
                <a:ea typeface="Batang"/>
                <a:cs typeface="Arial" charset="0"/>
              </a:rPr>
              <a:t>4 pozitif tamsayısı için doğru olduğunu gösterelim.</a:t>
            </a:r>
            <a:endParaRPr lang="tr-TR" sz="1800">
              <a:latin typeface="Arial" charset="0"/>
              <a:ea typeface="Batang"/>
              <a:cs typeface="Arial" charset="0"/>
              <a:sym typeface="Symbol" pitchFamily="18" charset="2"/>
            </a:endParaRPr>
          </a:p>
          <a:p>
            <a:pPr eaLnBrk="0" hangingPunct="0"/>
            <a:endParaRPr lang="tr-TR" sz="1800">
              <a:latin typeface="Calibri" pitchFamily="34" charset="0"/>
              <a:ea typeface="Batang"/>
              <a:cs typeface="Arial" charset="0"/>
              <a:sym typeface="Symbol" pitchFamily="18" charset="2"/>
            </a:endParaRPr>
          </a:p>
        </p:txBody>
      </p:sp>
      <p:sp>
        <p:nvSpPr>
          <p:cNvPr id="48163" name="Rectangle 24"/>
          <p:cNvSpPr>
            <a:spLocks noChangeArrowheads="1"/>
          </p:cNvSpPr>
          <p:nvPr/>
        </p:nvSpPr>
        <p:spPr bwMode="auto">
          <a:xfrm>
            <a:off x="1643063" y="2244725"/>
            <a:ext cx="166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olsun. P(4) için </a:t>
            </a:r>
            <a:endParaRPr lang="pt-B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4" name="Rectangle 25"/>
          <p:cNvSpPr>
            <a:spLocks noChangeArrowheads="1"/>
          </p:cNvSpPr>
          <p:nvPr/>
        </p:nvSpPr>
        <p:spPr bwMode="auto">
          <a:xfrm>
            <a:off x="1500188" y="2711450"/>
            <a:ext cx="81327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olduğu için doğrudur. P(n) için doğru olduğunu kabul edelim. P(n+1) için inceleyelim:</a:t>
            </a:r>
            <a:endParaRPr lang="tr-TR" sz="1800">
              <a:latin typeface="Arial" charset="0"/>
              <a:ea typeface="Batang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5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48166" name="Rectangle 27"/>
          <p:cNvSpPr>
            <a:spLocks noChangeArrowheads="1"/>
          </p:cNvSpPr>
          <p:nvPr/>
        </p:nvSpPr>
        <p:spPr bwMode="auto">
          <a:xfrm>
            <a:off x="1643063" y="3890963"/>
            <a:ext cx="39195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 ifadesinin her iki tarafını 2 ile çarpalım:</a:t>
            </a:r>
            <a:endParaRPr lang="tr-TR" sz="1800">
              <a:latin typeface="Arial" charset="0"/>
              <a:ea typeface="Batang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7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48168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48169" name="Rectangle 30"/>
          <p:cNvSpPr>
            <a:spLocks noChangeArrowheads="1"/>
          </p:cNvSpPr>
          <p:nvPr/>
        </p:nvSpPr>
        <p:spPr bwMode="auto">
          <a:xfrm>
            <a:off x="1643063" y="5819775"/>
            <a:ext cx="316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elde edilir ve ispat tamamlanır. </a:t>
            </a:r>
            <a:endParaRPr lang="tr-TR" sz="1800">
              <a:latin typeface="Arial" charset="0"/>
              <a:ea typeface="Batang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Batang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Matematiksel Özyineleme(recursion)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5018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5018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A464475-73AC-413E-B52A-95BE23A42826}" type="slidenum">
              <a:rPr lang="tr-TR" sz="1400"/>
              <a:pPr algn="ctr" eaLnBrk="0" hangingPunct="0"/>
              <a:t>15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018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enklem" r:id="rId4" imgW="1167893" imgH="393529" progId="Equation.3">
                  <p:embed/>
                </p:oleObj>
              </mc:Choice>
              <mc:Fallback>
                <p:oleObj name="Denklem" r:id="rId4" imgW="1167893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05650"/>
                        <a:ext cx="1171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enklem" r:id="rId6" imgW="1016000" imgH="393700" progId="Equation.3">
                  <p:embed/>
                </p:oleObj>
              </mc:Choice>
              <mc:Fallback>
                <p:oleObj name="Denklem" r:id="rId6" imgW="1016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53375"/>
                        <a:ext cx="1019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5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6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7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8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9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0190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0191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0192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pic>
        <p:nvPicPr>
          <p:cNvPr id="32" name="31 Resim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3240" y="1571612"/>
            <a:ext cx="4000528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194" name="Rectangle 4"/>
          <p:cNvSpPr>
            <a:spLocks noChangeArrowheads="1"/>
          </p:cNvSpPr>
          <p:nvPr/>
        </p:nvSpPr>
        <p:spPr bwMode="auto">
          <a:xfrm>
            <a:off x="1571625" y="4205288"/>
            <a:ext cx="75723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Aşağıdaki f fonksiyonu için recursive özelliği verilmiştir. Buna göre f(1),f(2),f(3) ve f(4) değerlerini bulalım.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f(0)=3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f(n+1)=2f(n)+3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f(1)= 2f(0)+3=2.3+3=9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f(2)= 2f(1)+3=2.9+3=21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f(3)= 2f(2)+3=2.21+3=45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f(4)= 2f(3)+3=2.45+3=93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Matematiksel Özyineleme(recursion)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5222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5223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57B43DF-9C24-436A-8C94-5232187EB763}" type="slidenum">
              <a:rPr lang="tr-TR" sz="1400"/>
              <a:pPr algn="ctr" eaLnBrk="0" hangingPunct="0"/>
              <a:t>16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223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enklem" r:id="rId4" imgW="1167893" imgH="393529" progId="Equation.3">
                  <p:embed/>
                </p:oleObj>
              </mc:Choice>
              <mc:Fallback>
                <p:oleObj name="Denklem" r:id="rId4" imgW="1167893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05650"/>
                        <a:ext cx="1171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enklem" r:id="rId6" imgW="1016000" imgH="393700" progId="Equation.3">
                  <p:embed/>
                </p:oleObj>
              </mc:Choice>
              <mc:Fallback>
                <p:oleObj name="Denklem" r:id="rId6" imgW="1016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53375"/>
                        <a:ext cx="1019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3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4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5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6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7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2238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39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40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41" name="Rectangle 4"/>
          <p:cNvSpPr>
            <a:spLocks noChangeArrowheads="1"/>
          </p:cNvSpPr>
          <p:nvPr/>
        </p:nvSpPr>
        <p:spPr bwMode="auto">
          <a:xfrm>
            <a:off x="1643063" y="1462088"/>
            <a:ext cx="75009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Faktöriyel fonksiyonu için indüktive bir tanım verelim.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F(n)=n!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F(0)=1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F(n+1)=(n+1)F(n)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Örneğin F(5)=5! İçin 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F(5)=5.F(4)=5.4.F(3)=5.4.3.F(2)=5.4.3.2.F(1)=5.4.3.2.1.F(0)=5.4.3.2.1.1=120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42" name="Rectangle 5"/>
          <p:cNvSpPr>
            <a:spLocks noChangeArrowheads="1"/>
          </p:cNvSpPr>
          <p:nvPr/>
        </p:nvSpPr>
        <p:spPr bwMode="auto">
          <a:xfrm>
            <a:off x="1643063" y="4000500"/>
            <a:ext cx="750093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a</a:t>
            </a:r>
            <a:r>
              <a:rPr lang="tr-TR" sz="1800" baseline="30000">
                <a:latin typeface="Calibri" pitchFamily="34" charset="0"/>
                <a:ea typeface="MS PGothic"/>
                <a:cs typeface="Arial" charset="0"/>
              </a:rPr>
              <a:t>n 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için recursive bir tanım yapalım( a sıfırdan farklı bir reel sayı ve n negatif olmayan bir tamsayı)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a</a:t>
            </a:r>
            <a:r>
              <a:rPr lang="tr-TR" sz="1800" baseline="30000">
                <a:latin typeface="Calibri" pitchFamily="34" charset="0"/>
                <a:ea typeface="MS PGothic"/>
                <a:cs typeface="Arial" charset="0"/>
              </a:rPr>
              <a:t>0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=1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 den 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n+1 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için kural aranabilir. 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=a.a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,n=0,1,2,3,…. İçin yazılabilir.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Matematiksel Özyineleme(recursion)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5427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5427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6ED8D3E-E905-4795-B599-80E92C774ACE}" type="slidenum">
              <a:rPr lang="tr-TR" sz="1400"/>
              <a:pPr algn="ctr" eaLnBrk="0" hangingPunct="0"/>
              <a:t>17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427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enklem" r:id="rId4" imgW="1167893" imgH="393529" progId="Equation.3">
                  <p:embed/>
                </p:oleObj>
              </mc:Choice>
              <mc:Fallback>
                <p:oleObj name="Denklem" r:id="rId4" imgW="1167893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05650"/>
                        <a:ext cx="1171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enklem" r:id="rId6" imgW="1016000" imgH="393700" progId="Equation.3">
                  <p:embed/>
                </p:oleObj>
              </mc:Choice>
              <mc:Fallback>
                <p:oleObj name="Denklem" r:id="rId6" imgW="1016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53375"/>
                        <a:ext cx="1019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1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2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3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4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85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4286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4287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643049"/>
            <a:ext cx="642942" cy="236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2714620"/>
            <a:ext cx="988226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3286124"/>
            <a:ext cx="2809895" cy="285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2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92" name="Rectangle 8"/>
          <p:cNvSpPr>
            <a:spLocks noChangeArrowheads="1"/>
          </p:cNvSpPr>
          <p:nvPr/>
        </p:nvSpPr>
        <p:spPr bwMode="auto">
          <a:xfrm>
            <a:off x="1571625" y="2143125"/>
            <a:ext cx="3265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için recursive bir tanım yapalım. 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93" name="Rectangle 9"/>
          <p:cNvSpPr>
            <a:spLocks noChangeArrowheads="1"/>
          </p:cNvSpPr>
          <p:nvPr/>
        </p:nvSpPr>
        <p:spPr bwMode="auto">
          <a:xfrm>
            <a:off x="2928938" y="2640013"/>
            <a:ext cx="492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dır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94" name="Rectangle 10"/>
          <p:cNvSpPr>
            <a:spLocks noChangeArrowheads="1"/>
          </p:cNvSpPr>
          <p:nvPr/>
        </p:nvSpPr>
        <p:spPr bwMode="auto">
          <a:xfrm rot="10800000" flipV="1">
            <a:off x="4714875" y="3160713"/>
            <a:ext cx="4857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 elde edilir.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95" name="Rectangle 11"/>
          <p:cNvSpPr>
            <a:spLocks noChangeArrowheads="1"/>
          </p:cNvSpPr>
          <p:nvPr/>
        </p:nvSpPr>
        <p:spPr bwMode="auto">
          <a:xfrm>
            <a:off x="1571625" y="3913188"/>
            <a:ext cx="7572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0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1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2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,…. Olarak verilen Fibonacci sayıları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0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=0, 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1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=1 ve 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n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=f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n-1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+f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n-2 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denklemleri ile veriliyor. 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2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3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4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5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6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Fibonacci sayılarını bulalım.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2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1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0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=1+0=1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3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2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1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=1+1=2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4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3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2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=2+1=3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5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4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3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=3+2=5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6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5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4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=5+3=8</a:t>
            </a:r>
            <a:endParaRPr lang="tr-T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6144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776459D-7B52-48F3-BBE8-F8E712EDA9AD}" type="slidenum">
              <a:rPr lang="tr-TR" sz="1400"/>
              <a:pPr algn="ctr" eaLnBrk="0" hangingPunct="0"/>
              <a:t>18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6144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2286000"/>
            <a:ext cx="51435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62466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5.  Hafta</a:t>
            </a:r>
          </a:p>
        </p:txBody>
      </p:sp>
      <p:sp>
        <p:nvSpPr>
          <p:cNvPr id="62467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62468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31A4675A-FD01-48CF-9620-E97D05FABE95}" type="slidenum">
              <a:rPr lang="tr-TR" smtClean="0"/>
              <a:pPr algn="ctr"/>
              <a:t>19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6247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Matematiksel Muhakeme</a:t>
            </a:r>
          </a:p>
        </p:txBody>
      </p:sp>
      <p:sp>
        <p:nvSpPr>
          <p:cNvPr id="184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184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03E8C2B-41B7-4D8F-81FB-5F236617C4F5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3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4857750" y="1816100"/>
            <a:ext cx="40005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4495800" algn="l"/>
                <a:tab pos="4889500" algn="l"/>
              </a:tabLst>
            </a:pPr>
            <a:r>
              <a:rPr lang="da-DK">
                <a:latin typeface="Calibri" pitchFamily="34" charset="0"/>
                <a:ea typeface="MS PGothic"/>
                <a:cs typeface="Arial" charset="0"/>
              </a:rPr>
              <a:t>Doğru olduğu ispatlanmış önermelere teorem denir. Teoremler  genelde p </a:t>
            </a:r>
            <a:r>
              <a:rPr lang="da-DK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da-DK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da-DK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şeklinde verilir. Böyle bir teoremin  ispatını  yapmak  için p doğru iken q nun doğru olduğu gösterilmelidir.  Bazen  teoremler p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</a:t>
            </a:r>
            <a:r>
              <a:rPr lang="da-DK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şeklinde  verilir.  Bu durumda p </a:t>
            </a:r>
            <a:r>
              <a:rPr lang="da-DK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ile q </a:t>
            </a:r>
            <a:r>
              <a:rPr lang="da-DK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 önermeleri ayrı ayrı ispatlanmalıdır.</a:t>
            </a:r>
          </a:p>
        </p:txBody>
      </p:sp>
      <p:pic>
        <p:nvPicPr>
          <p:cNvPr id="18439" name="Picture 5" descr="http://img2.blogcu.com/images/g/a/f/gafabu/ma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2571750"/>
            <a:ext cx="25066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da-DK" sz="2400" b="1" smtClean="0"/>
              <a:t> Doğrudan İspat Yöntemi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048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048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D87F928-BA66-47F9-9754-B7D0E55F1B7B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048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1500188" y="1338263"/>
            <a:ext cx="742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da-DK" sz="1800">
                <a:latin typeface="Calibri" pitchFamily="34" charset="0"/>
                <a:ea typeface="MS PGothic"/>
                <a:cs typeface="Arial" charset="0"/>
              </a:rPr>
              <a:t>Bu yöntemde,  p </a:t>
            </a:r>
            <a:r>
              <a:rPr lang="da-DK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da-DK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da-DK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önermesini ispatlamak için daha  önceden doğru olduğu bilinen</a:t>
            </a:r>
            <a:r>
              <a:rPr lang="tr-T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 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p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r1 , r1 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r2 , r2 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r3 , . . . , r</a:t>
            </a:r>
            <a:r>
              <a:rPr lang="pt-BR" sz="1800" baseline="-25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 baseline="-25000">
                <a:latin typeface="Calibri" pitchFamily="34" charset="0"/>
                <a:ea typeface="Meiryo"/>
                <a:cs typeface="Meiryo"/>
                <a:sym typeface="Symbol" pitchFamily="18" charset="2"/>
              </a:rPr>
              <a:t>−1 </a:t>
            </a:r>
            <a:r>
              <a:rPr lang="pt-BR" sz="1800">
                <a:latin typeface="Calibri" pitchFamily="34" charset="0"/>
                <a:ea typeface="Meiryo"/>
                <a:cs typeface="Meiryo"/>
                <a:sym typeface="Symbol" pitchFamily="18" charset="2"/>
              </a:rPr>
              <a:t>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r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 , rn 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q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4860925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önermeler zincirinden  faydalanılır.</a:t>
            </a:r>
          </a:p>
        </p:txBody>
      </p:sp>
      <p:sp>
        <p:nvSpPr>
          <p:cNvPr id="20487" name="Rectangle 2"/>
          <p:cNvSpPr>
            <a:spLocks noChangeArrowheads="1"/>
          </p:cNvSpPr>
          <p:nvPr/>
        </p:nvSpPr>
        <p:spPr bwMode="auto">
          <a:xfrm>
            <a:off x="1500188" y="2325688"/>
            <a:ext cx="7286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Örneğin    “Bir tek doğal sayının karesi tektir”  teoreminin ispatı şu şekilde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yapılabilir: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>
              <a:tabLst>
                <a:tab pos="5778500" algn="l"/>
              </a:tabLst>
            </a:pP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p : “ x tektir”  ve q : “ x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 tektir” olarak önermelerimizi belirtelim.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</a:rPr>
              <a:t>x tek 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k tamsayısı  için x = 2k + 1 yazılabilir. Çarpma kurallarına göre bu ifade 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4k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+ 4k + 1 biçiminde yazılabilir. Çarpmanın toplama işlemi üzerine dağılma özelliğini kullanırsak;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2(2k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+ 2k) + 1 = 2y + 1 dir. Burada y= 2k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 alınmıştır.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Öyleyse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 2y + 1   tektir,  çünkü y tamsayıdır.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Dolaylı İspat Yöntemi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253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253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1B847CE-4799-4245-80CD-AC758C2C0518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253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1571625" y="1547813"/>
            <a:ext cx="7358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1. 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 yerine onun dengi olan q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önermesi ispatlanır. Bu önermeye p 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nun karşıt tersi  denir.</a:t>
            </a:r>
            <a:endParaRPr lang="pt-BR" sz="1800" b="1">
              <a:latin typeface="Calibri" pitchFamily="34" charset="0"/>
              <a:ea typeface="Meiryo"/>
              <a:cs typeface="Meiryo"/>
              <a:sym typeface="Symbol" pitchFamily="18" charset="2"/>
            </a:endParaRP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1692275" y="2428875"/>
            <a:ext cx="74517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Örnek olarak   Her x tamsayısı için 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 çift ise x de çifttir önermesini ispatlayalım.  Burada 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p=”x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 çiftdir.” Ve q=”x çifttir” önermeleri vardır. Olmayana ergi metodu da denilen 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MS PGothic"/>
              </a:rPr>
              <a:t>ve 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MS PGothic"/>
              </a:rPr>
              <a:t>p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önermesi yerine onun dengi olan q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önermesini kullanarak ispatı yapalım:</a:t>
            </a:r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1643063" y="3589338"/>
            <a:ext cx="750093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p=”x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 çiftdir.” olduğundan  p</a:t>
            </a:r>
            <a:r>
              <a:rPr lang="pt-BR" sz="16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=”x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 tekdir” ve q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=”x tekdir” olacaktır.</a:t>
            </a:r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X bir tek tamsayı olsun. </a:t>
            </a:r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 tek  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k tamsayısı  için x = 2k + 1 yazılabilir.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4k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+ 4k + 1 biçiminde yazılabilir. Çarpmanın toplama işlemi üzerine dağılma özelliğini kullanırsak;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2(2k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+ 2k) + 1 = 2y + 1 dir. Burada y= 2k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 alınmıştır.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Öyleyse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 2y + 1   tektir,  çünkü y tamsayıdır. Dolayısı ile ispat tamamlanmıştır. Ispat q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p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için yapılmıştır. Ispatın yapılmasına gerek kalmaksızın p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q için de doğruluğu kabul edilecektir.</a:t>
            </a:r>
            <a:endParaRPr lang="pt-B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Dolaylı İspat Yöntemi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457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45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1E2010C-7CEA-4B6A-B00E-C232EA42CD3F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458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1500188" y="1300163"/>
            <a:ext cx="7643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Meiryo"/>
                <a:cs typeface="Arial" charset="0"/>
              </a:rPr>
              <a:t>2.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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(p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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q)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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(p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olduğunu biliyoruz. 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 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biçimindeki bir ispatı yapabilmek için, (p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 biçiminde bir çelişki elde edilemeye çalışılır. Bu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şekilde (p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 yanlış dolayısı ile (p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önermesi doğru olacaktır. Dolayısı ile de p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nun doğruluğu da ispatlanmıştır.</a:t>
            </a: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1571625" y="2646363"/>
            <a:ext cx="75723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333500" algn="ctr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Örnek olarak 2x+3=5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3x+2=5 olduğunu ispatlayalım.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>
              <a:tabLst>
                <a:tab pos="1333500" algn="ctr"/>
              </a:tabLst>
            </a:pPr>
            <a:endParaRPr lang="tr-TR" sz="18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(2x+3=5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3x+2=5)</a:t>
            </a:r>
            <a:r>
              <a:rPr lang="sv-SE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	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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( 2x+3=5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5)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  </a:t>
            </a:r>
            <a:r>
              <a:rPr lang="sv-SE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yazılabilir.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		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	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(2x+3=2+3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3+2)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		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(2x=2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3)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		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(x=1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1) bir çelişki olduğundan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</a:rPr>
              <a:t> 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ifadesi yanlış olup, 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ifadesi doğrudur.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</a:rPr>
              <a:t> 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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3x+2=5) olduğundan ispat tamamlanır.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tr-TR" sz="2400" b="1" smtClean="0"/>
              <a:t> Aksine Örnek ya da Çelişki Bulma Yöntemi 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662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66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EB3BB19-B3CE-4944-94A7-16B34D9A8428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662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1500188" y="1428750"/>
            <a:ext cx="7643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 için (p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q)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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p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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 olduğu kolaylıkla ispatlanabilir. Buna göre p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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 önermesinin doğru olduğunu gösteren tek bir örnek bulunursa,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önermesinin yanlış olduğu sonucuna ulaşılır.  Bu yöntem aksine örnek bulma yöntemi olarak ifade edilir. </a:t>
            </a:r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1500188" y="2803525"/>
            <a:ext cx="764381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Örnek olarak ”bir doğal sayı 3 ve 2 sayılarına ayrı ayrı bölünürse, bu doğal sayı 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12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 ile bölünür” ifadesinin yanlış olduğunu göstermek isteyelim: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X doğal sayısı 3 ve 2 sayıları ile bölünebiliyorsa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sv-SE" sz="1800">
                <a:latin typeface="Calibri" pitchFamily="34" charset="0"/>
                <a:ea typeface="MS PGothic"/>
                <a:cs typeface="MS PGothic"/>
              </a:rPr>
              <a:t>(3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12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 önermesinin yanlış olduğunu göstereceğiz. 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P=(3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x)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Q=(12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x) olarak tanımlayalım. N= 30 için q yanlış sonucunu verir. Bu da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p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için doğruluk değeri anlamına gelir. Dolayısıyla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yanlışdır.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tr-TR" sz="2400" b="1" smtClean="0"/>
              <a:t> Aksine Örnek ya da Çelişki Bulma Yöntemi 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867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867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F39DF39-1A35-4C92-BEA3-F40C3F4FDD56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867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1428750" y="2603500"/>
            <a:ext cx="7500938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Örnek olarak “bir doğal sayı tek ise bu doğal sayının karesi çift sayısıdır” önermesinin doğruluğunu araştıralım.</a:t>
            </a:r>
            <a:endParaRPr lang="tr-TR" sz="16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Önermenin doğru olduğunu kabul ederek ispata başlayalım:</a:t>
            </a:r>
            <a:endParaRPr lang="tr-TR" sz="16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</a:rPr>
              <a:t>“x tek sayı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 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çift sayısır” (1)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 tek 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  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k tamsayısı  için x = 2k + 1 yazılabilir.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4k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+ 4k + 1 biçiminde yazılabilir. Çarpmanın toplama işlemi üzerine dağılma özelliğini kullanırsak;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2(2k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+ 2k) + 1 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tek sayısıdır diyebiiriz. Yani</a:t>
            </a: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“x tek sayı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 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tek sayıdır” (2) sonucu elde edilmiştir. (1) ve (2) nolu sonuçlar biribiri ile çeliştiği için  başlangıçta doğru olduğunu kabul etttiğimiz  önerme yanlıştır. Böylelikle de ispat tamamlanmıştır.</a:t>
            </a: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1428750" y="1300163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Doğru ya da yanlış olduğu bilinmeyen bir  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önermesini ele alalım. Bu önerme doğru kabul edilerek bazı sonuçlar arayalım. Elde edilen sonuçlar bilinenlerle ya da birbiri ile çelişirse p 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biçimindeki önermenin yanlış olduğu sonucuna varılır.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072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072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B635E93-B112-4D63-A7D9-58CBDE2BC5A6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072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9" name="8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428736"/>
            <a:ext cx="3571900" cy="207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27" name="Rectangle 1"/>
          <p:cNvSpPr>
            <a:spLocks noChangeArrowheads="1"/>
          </p:cNvSpPr>
          <p:nvPr/>
        </p:nvSpPr>
        <p:spPr bwMode="auto">
          <a:xfrm>
            <a:off x="1500188" y="3638550"/>
            <a:ext cx="76438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</a:rPr>
              <a:t>Teorem (Matematiksel İndüksiyonun Prensibi) </a:t>
            </a:r>
            <a:endParaRPr lang="tr-TR" sz="1800" b="1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</a:rPr>
              <a:t>Pozitif tamsayılar üzerine tanımlanan bir P önermesi ele alalım. Her  n </a:t>
            </a:r>
            <a:r>
              <a:rPr lang="en-AU" sz="1800" b="1">
                <a:latin typeface="Calibri" pitchFamily="34" charset="0"/>
                <a:ea typeface="Times New Roman" pitchFamily="18" charset="0"/>
                <a:cs typeface="Arial" charset="0"/>
                <a:sym typeface="Symbol" pitchFamily="18" charset="2"/>
              </a:rPr>
              <a:t></a:t>
            </a:r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</a:rPr>
              <a:t>Z</a:t>
            </a:r>
            <a:r>
              <a:rPr lang="pt-BR" sz="1800" b="1" baseline="30000">
                <a:latin typeface="Calibri" pitchFamily="34" charset="0"/>
                <a:ea typeface="Times New Roman" pitchFamily="18" charset="0"/>
                <a:cs typeface="Arial" charset="0"/>
                <a:sym typeface="Symbol" pitchFamily="18" charset="2"/>
              </a:rPr>
              <a:t>+</a:t>
            </a:r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  <a:sym typeface="Symbol" pitchFamily="18" charset="2"/>
              </a:rPr>
              <a:t> için  P(n) ya doğrudur ya da yanlışdır. P’nin aşağıdaki iki özelliği sağladığı kabul edilir:</a:t>
            </a:r>
            <a:endParaRPr lang="tr-TR" sz="1800" b="1">
              <a:latin typeface="Calibri" pitchFamily="34" charset="0"/>
              <a:ea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cs typeface="Times New Roman" pitchFamily="18" charset="0"/>
                <a:sym typeface="Symbol" pitchFamily="18" charset="2"/>
              </a:rPr>
              <a:t>P(1) doğrudur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cs typeface="Times New Roman" pitchFamily="18" charset="0"/>
                <a:sym typeface="Symbol" pitchFamily="18" charset="2"/>
              </a:rPr>
              <a:t>P(n+1), P(n) doğru ise doğrudur.</a:t>
            </a:r>
            <a:endParaRPr lang="tr-TR" sz="1800" b="1">
              <a:latin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cs typeface="Times New Roman" pitchFamily="18" charset="0"/>
                <a:sym typeface="Symbol" pitchFamily="18" charset="2"/>
              </a:rPr>
              <a:t>Bu durumda P her bir pozitif tamsayı için doğrudur.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277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277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85462F0-C884-4D1C-83D8-33457B1FC351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277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1500188" y="1343025"/>
            <a:ext cx="76438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Matematiksel indüksiyon ile n&lt;2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ifadesinin tüm pozitif n tamsayısı için doğru olduğunu gösterelim.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P(n) =” n&lt;2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” olsun.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n=1 için  p(1) doğrudur çünkü 1&lt;2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=2 dir.(Temel adım sağlandı)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şimdi tümevarım adımına geçelim: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Tüm pozitif tamsayılar için P(n) doğru olduğunu kabul edelim. Ihtiyacımız olan şey P(n+1) için doğru olduğunu göstermektir.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 n&lt;2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 ifadesinde  her iki tarafa da 1 ekleyelim (1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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)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n+1&lt;2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+1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olduğundan n+1 için doğru olduğu gösterildi. 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Böylelikle P(n) doğrudur denilecektir.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1983</Words>
  <Application>Microsoft Office PowerPoint</Application>
  <PresentationFormat>Ekran Gösterisi (4:3)</PresentationFormat>
  <Paragraphs>311</Paragraphs>
  <Slides>19</Slides>
  <Notes>18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34" baseType="lpstr">
      <vt:lpstr>MS PGothic</vt:lpstr>
      <vt:lpstr>Arial</vt:lpstr>
      <vt:lpstr>Batang</vt:lpstr>
      <vt:lpstr>Berlin Sans FB</vt:lpstr>
      <vt:lpstr>Brush Script MT</vt:lpstr>
      <vt:lpstr>Calibri</vt:lpstr>
      <vt:lpstr>Comic Sans MS</vt:lpstr>
      <vt:lpstr>Harrington</vt:lpstr>
      <vt:lpstr>Meiryo</vt:lpstr>
      <vt:lpstr>Symbol</vt:lpstr>
      <vt:lpstr>Tahoma</vt:lpstr>
      <vt:lpstr>Times New Roman</vt:lpstr>
      <vt:lpstr>Wingdings</vt:lpstr>
      <vt:lpstr>Bitler ve baytlar tasarım şablonu</vt:lpstr>
      <vt:lpstr>Denklem</vt:lpstr>
      <vt:lpstr>Ayrık İşlemsel Yapılar</vt:lpstr>
      <vt:lpstr>Matematiksel Muhakeme</vt:lpstr>
      <vt:lpstr>Matematiksel Muhakeme- Doğrudan İspat Yöntemi</vt:lpstr>
      <vt:lpstr>Matematiksel Muhakeme- Dolaylı İspat Yöntemi</vt:lpstr>
      <vt:lpstr>Matematiksel Muhakeme- Dolaylı İspat Yöntemi</vt:lpstr>
      <vt:lpstr>Matematiksel Muhakeme- Aksine Örnek ya da Çelişki Bulma Yöntemi </vt:lpstr>
      <vt:lpstr>Matematiksel Muhakeme- Aksine Örnek ya da Çelişki Bulma Yöntemi 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Özyineleme(recursion)</vt:lpstr>
      <vt:lpstr>Matematiksel Muhakeme- Matematiksel Özyineleme(recursion)</vt:lpstr>
      <vt:lpstr>Matematiksel Muhakeme- Matematiksel Özyineleme(recursion)</vt:lpstr>
      <vt:lpstr>PowerPoint Sunusu</vt:lpstr>
      <vt:lpstr>Diferansiyel Denklemler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Kullanıcısı</cp:lastModifiedBy>
  <cp:revision>99</cp:revision>
  <dcterms:created xsi:type="dcterms:W3CDTF">2009-08-30T08:05:20Z</dcterms:created>
  <dcterms:modified xsi:type="dcterms:W3CDTF">2018-02-28T13:21:55Z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