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13" r:id="rId15"/>
    <p:sldId id="27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  <a:srgbClr val="C0C0C0"/>
    <a:srgbClr val="5F5F5F"/>
    <a:srgbClr val="969696"/>
    <a:srgbClr val="3C605F"/>
    <a:srgbClr val="85BA68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77167" autoAdjust="0"/>
  </p:normalViewPr>
  <p:slideViewPr>
    <p:cSldViewPr>
      <p:cViewPr varScale="1">
        <p:scale>
          <a:sx n="61" d="100"/>
          <a:sy n="61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CDE24E7-EAA9-4EB9-80CF-F4DB5F95F27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7571772-C4FE-4DE1-B593-7D17BFD981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DD67C-9062-4C73-8E7F-EE8F4893BF5F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7412" name="7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7413" name="8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8916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38917" name="4 Altbilgi Yer Tutucusu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38918" name="5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402EF6B-B16F-4A1B-BDAB-45363DB4C670}" type="slidenum">
              <a:rPr lang="tr-TR" sz="1200"/>
              <a:pPr algn="r" eaLnBrk="0" hangingPunct="0"/>
              <a:t>10</a:t>
            </a:fld>
            <a:endParaRPr lang="tr-TR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0964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40965" name="4 Altbilgi Yer Tutucusu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40966" name="5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1214DC1-5A52-4F5C-8F8B-A08CE5CA805C}" type="slidenum">
              <a:rPr lang="tr-TR" sz="1200"/>
              <a:pPr algn="r" eaLnBrk="0" hangingPunct="0"/>
              <a:t>11</a:t>
            </a:fld>
            <a:endParaRPr lang="tr-T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3012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43013" name="4 Altbilgi Yer Tutucusu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43014" name="5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B3C6794-7A44-409A-BE2E-379AD79C2262}" type="slidenum">
              <a:rPr lang="tr-TR" sz="1200"/>
              <a:pPr algn="r" eaLnBrk="0" hangingPunct="0"/>
              <a:t>12</a:t>
            </a:fld>
            <a:endParaRPr lang="tr-TR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5060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45061" name="4 Altbilgi Yer Tutucusu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45062" name="5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65B04C5-178F-4E25-8A42-CABC2D09B478}" type="slidenum">
              <a:rPr lang="tr-TR" sz="1200"/>
              <a:pPr algn="r" eaLnBrk="0" hangingPunct="0"/>
              <a:t>13</a:t>
            </a:fld>
            <a:endParaRPr lang="tr-TR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2531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D1AAF-7B36-4B76-8601-00A7F6261FE5}" type="slidenum">
              <a:rPr lang="tr-TR" smtClean="0"/>
              <a:pPr/>
              <a:t>15</a:t>
            </a:fld>
            <a:endParaRPr lang="tr-TR" smtClean="0"/>
          </a:p>
        </p:txBody>
      </p:sp>
      <p:sp>
        <p:nvSpPr>
          <p:cNvPr id="22532" name="4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2533" name="5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9459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9460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9461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4DF55-106F-4C9C-BC45-189026E8C494}" type="slidenum">
              <a:rPr lang="tr-TR" smtClean="0"/>
              <a:pPr/>
              <a:t>2</a:t>
            </a:fld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4580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24581" name="4 Altbilgi Yer Tutucusu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24582" name="5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81DCF1A-31F0-47A9-8D72-790E719A9ABF}" type="slidenum">
              <a:rPr lang="tr-TR" sz="1200"/>
              <a:pPr algn="r" eaLnBrk="0" hangingPunct="0"/>
              <a:t>3</a:t>
            </a:fld>
            <a:endParaRPr lang="tr-T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6628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26629" name="4 Altbilgi Yer Tutucusu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26630" name="5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920DBD2-7BE1-4474-AE58-8B2A0AA836B6}" type="slidenum">
              <a:rPr lang="tr-TR" sz="1200"/>
              <a:pPr algn="r" eaLnBrk="0" hangingPunct="0"/>
              <a:t>4</a:t>
            </a:fld>
            <a:endParaRPr lang="tr-T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8676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28677" name="4 Altbilgi Yer Tutucusu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28678" name="5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9DA855B-E8F4-4B7B-8C5E-6AFCC5E7A5DB}" type="slidenum">
              <a:rPr lang="tr-TR" sz="1200"/>
              <a:pPr algn="r" eaLnBrk="0" hangingPunct="0"/>
              <a:t>5</a:t>
            </a:fld>
            <a:endParaRPr lang="tr-T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0724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30725" name="4 Altbilgi Yer Tutucusu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30726" name="5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236C1A8-AE4B-4651-9799-D7342DE9618B}" type="slidenum">
              <a:rPr lang="tr-TR" sz="1200"/>
              <a:pPr algn="r" eaLnBrk="0" hangingPunct="0"/>
              <a:t>6</a:t>
            </a:fld>
            <a:endParaRPr lang="tr-T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2772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32773" name="4 Altbilgi Yer Tutucusu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32774" name="5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6B4E9AF-A3E6-4263-97CF-C3A72FE14D74}" type="slidenum">
              <a:rPr lang="tr-TR" sz="1200"/>
              <a:pPr algn="r" eaLnBrk="0" hangingPunct="0"/>
              <a:t>7</a:t>
            </a:fld>
            <a:endParaRPr lang="tr-T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4820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34821" name="4 Altbilgi Yer Tutucusu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34822" name="5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96E2D81-C607-49B1-94D7-197633046754}" type="slidenum">
              <a:rPr lang="tr-TR" sz="1200"/>
              <a:pPr algn="r" eaLnBrk="0" hangingPunct="0"/>
              <a:t>8</a:t>
            </a:fld>
            <a:endParaRPr lang="tr-TR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6868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36869" name="4 Altbilgi Yer Tutucusu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36870" name="5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E72AF96-ECE6-47CF-9614-79CD8E36F3A2}" type="slidenum">
              <a:rPr lang="tr-TR" sz="1200"/>
              <a:pPr algn="r" eaLnBrk="0" hangingPunct="0"/>
              <a:t>9</a:t>
            </a:fld>
            <a:endParaRPr lang="tr-T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4C0F8-3D83-4E76-9DCC-1E897DAFAD3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5C4B8-4E75-447F-9CF7-EF27EDE1ECE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71302-4E2A-4193-9E09-2EB78B1CDB3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C210C-1608-46D5-92D6-03B82113A7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06E48-F563-4859-940D-E798FA836FA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065E7-7B89-47B2-99AD-CC259BE8BFA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345CD-0BBB-45AC-8E66-5E7369D77FA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B2FB9-C12C-4A4F-91F7-DC568011E5C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F6633-8E72-41B5-98DA-A6850B79C9A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08619-31D4-4A7B-8DBD-D6E5CB3C696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276C6-4EBE-4729-AA96-F7CF02D38D7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C1685-A3C3-4110-A604-9DB8300ABD9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7091F8F6-CCCA-4A5C-AD28-ABE69AED0E7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4000500"/>
            <a:ext cx="3910013" cy="947738"/>
          </a:xfrm>
        </p:spPr>
        <p:txBody>
          <a:bodyPr/>
          <a:lstStyle/>
          <a:p>
            <a:pPr algn="ctr" eaLnBrk="1" hangingPunct="1"/>
            <a:r>
              <a:rPr lang="tr-TR" b="1" smtClean="0">
                <a:latin typeface="Harrington"/>
              </a:rPr>
              <a:t>Ayrık İşlemsel Yapılar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43500"/>
            <a:ext cx="7924800" cy="7239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sz="2400" smtClean="0">
                <a:latin typeface="Harrington"/>
              </a:rPr>
              <a:t>Giriş</a:t>
            </a:r>
          </a:p>
        </p:txBody>
      </p:sp>
      <p:sp>
        <p:nvSpPr>
          <p:cNvPr id="16387" name="10 Veri Yer Tutucusu"/>
          <p:cNvSpPr>
            <a:spLocks noGrp="1"/>
          </p:cNvSpPr>
          <p:nvPr>
            <p:ph type="dt" sz="quarter" idx="10"/>
          </p:nvPr>
        </p:nvSpPr>
        <p:spPr>
          <a:xfrm>
            <a:off x="285750" y="6024563"/>
            <a:ext cx="2133600" cy="476250"/>
          </a:xfrm>
          <a:noFill/>
        </p:spPr>
        <p:txBody>
          <a:bodyPr/>
          <a:lstStyle/>
          <a:p>
            <a:r>
              <a:rPr lang="tr-TR" smtClean="0"/>
              <a:t>6.  Hafta</a:t>
            </a:r>
          </a:p>
        </p:txBody>
      </p:sp>
      <p:sp>
        <p:nvSpPr>
          <p:cNvPr id="16388" name="7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16389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909D79-C060-4BBF-9B99-8D4C7B6482B1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9" name="8 Dikdörtgen"/>
          <p:cNvSpPr/>
          <p:nvPr/>
        </p:nvSpPr>
        <p:spPr>
          <a:xfrm>
            <a:off x="0" y="0"/>
            <a:ext cx="3929063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tr-TR" sz="18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tr-TR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Yrd.Doç.Dr.Nilüfer YURTAY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5000625" y="3500438"/>
            <a:ext cx="3857625" cy="1465262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tr-TR" sz="1800">
                <a:solidFill>
                  <a:srgbClr val="3B334D"/>
                </a:solidFill>
                <a:latin typeface="Arial" charset="0"/>
                <a:cs typeface="Arial" charset="0"/>
              </a:rPr>
              <a:t>İletişim :</a:t>
            </a:r>
          </a:p>
          <a:p>
            <a:pPr algn="ctr" eaLnBrk="0" hangingPunct="0">
              <a:defRPr/>
            </a:pPr>
            <a:endParaRPr lang="tr-TR" sz="1800">
              <a:solidFill>
                <a:srgbClr val="3B334D"/>
              </a:solidFill>
              <a:latin typeface="Arial" charset="0"/>
              <a:cs typeface="Arial" charset="0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BDAFC8"/>
                </a:solidFill>
                <a:latin typeface="Berlin Sans FB"/>
                <a:hlinkClick r:id="rId3"/>
              </a:rPr>
              <a:t>nyurtay@sakarya.edu.tr</a:t>
            </a:r>
            <a:endParaRPr lang="tr-TR" sz="1800">
              <a:solidFill>
                <a:srgbClr val="BDAFC8"/>
              </a:solidFill>
              <a:latin typeface="Berlin Sans FB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6D577F"/>
                </a:solidFill>
                <a:latin typeface="Berlin Sans FB"/>
              </a:rPr>
              <a:t>(264) 295 58 98</a:t>
            </a:r>
          </a:p>
          <a:p>
            <a:pPr algn="ctr" eaLnBrk="0" hangingPunct="0">
              <a:defRPr/>
            </a:pPr>
            <a:endParaRPr lang="tr-TR" sz="1800">
              <a:solidFill>
                <a:srgbClr val="BDAFC8"/>
              </a:solidFill>
              <a:latin typeface="Berlin Sans FB"/>
            </a:endParaRPr>
          </a:p>
        </p:txBody>
      </p:sp>
      <p:sp>
        <p:nvSpPr>
          <p:cNvPr id="16392" name="11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1800" b="1" smtClean="0">
                <a:latin typeface="Calibri" pitchFamily="34" charset="0"/>
              </a:rPr>
              <a:t>Ayrık Olasılık</a:t>
            </a:r>
            <a:endParaRPr lang="tr-TR" sz="1800" smtClean="0">
              <a:latin typeface="Calibri" pitchFamily="34" charset="0"/>
            </a:endParaRPr>
          </a:p>
        </p:txBody>
      </p:sp>
      <p:sp>
        <p:nvSpPr>
          <p:cNvPr id="3789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6.  Hafta</a:t>
            </a:r>
          </a:p>
        </p:txBody>
      </p:sp>
      <p:sp>
        <p:nvSpPr>
          <p:cNvPr id="3789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34D3AA76-2117-4638-A79A-D8D59F4BA118}" type="slidenum">
              <a:rPr lang="tr-TR" sz="1400"/>
              <a:pPr algn="ctr" eaLnBrk="0" hangingPunct="0"/>
              <a:t>10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7893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789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37911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1557338"/>
            <a:ext cx="7129463" cy="459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1800" b="1" smtClean="0">
                <a:latin typeface="Calibri" pitchFamily="34" charset="0"/>
              </a:rPr>
              <a:t>Ayrık Olasılık</a:t>
            </a:r>
            <a:endParaRPr lang="tr-TR" sz="1800" smtClean="0">
              <a:latin typeface="Calibri" pitchFamily="34" charset="0"/>
            </a:endParaRPr>
          </a:p>
        </p:txBody>
      </p:sp>
      <p:sp>
        <p:nvSpPr>
          <p:cNvPr id="39939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6.  Hafta</a:t>
            </a:r>
          </a:p>
        </p:txBody>
      </p:sp>
      <p:sp>
        <p:nvSpPr>
          <p:cNvPr id="39940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DCF1F59-FEB6-4023-8B21-439312BDF3E8}" type="slidenum">
              <a:rPr lang="tr-TR" sz="1400"/>
              <a:pPr algn="ctr" eaLnBrk="0" hangingPunct="0"/>
              <a:t>11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9941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994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1412875"/>
            <a:ext cx="7200900" cy="2400300"/>
          </a:xfrm>
          <a:prstGeom prst="rect">
            <a:avLst/>
          </a:prstGeom>
          <a:noFill/>
        </p:spPr>
      </p:pic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3933825"/>
            <a:ext cx="6002337" cy="1028700"/>
          </a:xfrm>
          <a:prstGeom prst="rect">
            <a:avLst/>
          </a:prstGeom>
          <a:noFill/>
        </p:spPr>
      </p:pic>
      <p:pic>
        <p:nvPicPr>
          <p:cNvPr id="3994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5513" y="5084763"/>
            <a:ext cx="6002337" cy="695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1800" b="1" smtClean="0">
                <a:latin typeface="Calibri" pitchFamily="34" charset="0"/>
              </a:rPr>
              <a:t>Ayrık Olasılık</a:t>
            </a:r>
            <a:endParaRPr lang="tr-TR" sz="1800" smtClean="0">
              <a:latin typeface="Calibri" pitchFamily="34" charset="0"/>
            </a:endParaRPr>
          </a:p>
        </p:txBody>
      </p:sp>
      <p:sp>
        <p:nvSpPr>
          <p:cNvPr id="41987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6.  Hafta</a:t>
            </a:r>
          </a:p>
        </p:txBody>
      </p:sp>
      <p:sp>
        <p:nvSpPr>
          <p:cNvPr id="41988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D69E242A-8F82-4DBF-A4C4-64516E5EAA29}" type="slidenum">
              <a:rPr lang="tr-TR" sz="1400"/>
              <a:pPr algn="ctr" eaLnBrk="0" hangingPunct="0"/>
              <a:t>12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1989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41990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199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2175" y="1557338"/>
            <a:ext cx="6010275" cy="685800"/>
          </a:xfrm>
          <a:prstGeom prst="rect">
            <a:avLst/>
          </a:prstGeom>
          <a:noFill/>
        </p:spPr>
      </p:pic>
      <p:pic>
        <p:nvPicPr>
          <p:cNvPr id="4199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4075" y="2565400"/>
            <a:ext cx="5991225" cy="2543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1800" b="1" smtClean="0">
                <a:latin typeface="Calibri" pitchFamily="34" charset="0"/>
              </a:rPr>
              <a:t>Ayrık Olasılık</a:t>
            </a:r>
            <a:endParaRPr lang="tr-TR" sz="1800" smtClean="0">
              <a:latin typeface="Calibri" pitchFamily="34" charset="0"/>
            </a:endParaRPr>
          </a:p>
        </p:txBody>
      </p:sp>
      <p:sp>
        <p:nvSpPr>
          <p:cNvPr id="44035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6.  Hafta</a:t>
            </a:r>
          </a:p>
        </p:txBody>
      </p:sp>
      <p:sp>
        <p:nvSpPr>
          <p:cNvPr id="44036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83548D60-50D5-4887-BD4F-E9958B78A854}" type="slidenum">
              <a:rPr lang="tr-TR" sz="1400"/>
              <a:pPr algn="ctr" eaLnBrk="0" hangingPunct="0"/>
              <a:t>13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4037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4403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1547813" y="1347788"/>
            <a:ext cx="75961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AU" sz="1800">
                <a:latin typeface="Calibri" pitchFamily="34" charset="0"/>
              </a:rPr>
              <a:t>Bayes Kuralı;</a:t>
            </a:r>
            <a:endParaRPr lang="tr-TR" sz="1800">
              <a:latin typeface="Calibri" pitchFamily="34" charset="0"/>
            </a:endParaRPr>
          </a:p>
          <a:p>
            <a:pPr algn="just"/>
            <a:endParaRPr lang="tr-TR" sz="1800">
              <a:latin typeface="Calibri" pitchFamily="34" charset="0"/>
            </a:endParaRPr>
          </a:p>
          <a:p>
            <a:pPr algn="just"/>
            <a:r>
              <a:rPr lang="en-AU" sz="1800">
                <a:latin typeface="Calibri" pitchFamily="34" charset="0"/>
              </a:rPr>
              <a:t>O1,O2,…On aynı örnek uzaydaki karşılıklı ayrık ve bütüne tamamlayan olaylar olmak üzere, F aynı örnek uzaydaki bir başka olay olsun. Bu durumda</a:t>
            </a:r>
          </a:p>
        </p:txBody>
      </p:sp>
      <p:pic>
        <p:nvPicPr>
          <p:cNvPr id="44046" name="Picture 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250" y="2781300"/>
            <a:ext cx="2390775" cy="723900"/>
          </a:xfrm>
          <a:prstGeom prst="rect">
            <a:avLst/>
          </a:prstGeom>
          <a:solidFill>
            <a:srgbClr val="EAEAEA"/>
          </a:solidFill>
        </p:spPr>
      </p:pic>
      <p:pic>
        <p:nvPicPr>
          <p:cNvPr id="44045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2997200"/>
            <a:ext cx="714375" cy="342900"/>
          </a:xfrm>
          <a:prstGeom prst="rect">
            <a:avLst/>
          </a:prstGeom>
          <a:solidFill>
            <a:srgbClr val="DDDDDD"/>
          </a:solidFill>
        </p:spPr>
      </p:pic>
      <p:pic>
        <p:nvPicPr>
          <p:cNvPr id="44044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525" y="3014663"/>
            <a:ext cx="742950" cy="342900"/>
          </a:xfrm>
          <a:prstGeom prst="rect">
            <a:avLst/>
          </a:prstGeom>
          <a:solidFill>
            <a:srgbClr val="DDDDDD"/>
          </a:solidFill>
        </p:spPr>
      </p:pic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0" y="4264025"/>
            <a:ext cx="2413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cs typeface="Times New Roman" pitchFamily="18" charset="0"/>
              </a:rPr>
              <a:t> </a:t>
            </a:r>
            <a:r>
              <a:rPr lang="tr-TR" sz="800"/>
              <a:t> </a:t>
            </a:r>
            <a:endParaRPr lang="tr-TR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1522413" y="3860800"/>
            <a:ext cx="76215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AU" sz="1800">
                <a:latin typeface="Calibri" pitchFamily="34" charset="0"/>
              </a:rPr>
              <a:t>Bir öğretmenin A dersindeki 11 öğrenci başarılı 4 öğrenci başarısız, B dersinden 8 öğrenci başarılı 7 öğrenci başarısız ve C dersinden de 5 öğrenci başarılı 10 öğrenci de başarısıdır. Bütün öğrencilerin aynı ortamda olduğu bilindiğine göre, bu öğretmenin başarılı bir öğrencisinin B dersini alma olasılığını bulalım.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4053" name="Picture 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2275" y="5300663"/>
            <a:ext cx="4257675" cy="466725"/>
          </a:xfrm>
          <a:prstGeom prst="rect">
            <a:avLst/>
          </a:prstGeom>
          <a:solidFill>
            <a:srgbClr val="DDDDDD"/>
          </a:solidFill>
        </p:spPr>
      </p:pic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4055" name="Picture 2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525" y="5876925"/>
            <a:ext cx="2152650" cy="533400"/>
          </a:xfrm>
          <a:prstGeom prst="rect">
            <a:avLst/>
          </a:prstGeom>
          <a:solidFill>
            <a:srgbClr val="DDDDDD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6.  Hafta</a:t>
            </a:r>
          </a:p>
        </p:txBody>
      </p:sp>
      <p:sp>
        <p:nvSpPr>
          <p:cNvPr id="2048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0E58F363-BD62-4999-A55D-CE4BF46F8872}" type="slidenum">
              <a:rPr lang="tr-TR" sz="1400"/>
              <a:pPr algn="ctr" eaLnBrk="0" hangingPunct="0"/>
              <a:t>14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0483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916113"/>
            <a:ext cx="6354762" cy="2724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38"/>
          </a:xfrm>
        </p:spPr>
        <p:txBody>
          <a:bodyPr/>
          <a:lstStyle/>
          <a:p>
            <a:pPr eaLnBrk="1" hangingPunct="1"/>
            <a:r>
              <a:rPr lang="tr-TR" sz="2400" smtClean="0">
                <a:latin typeface="Harrington"/>
              </a:rPr>
              <a:t>Diferansiyel Denklemler</a:t>
            </a:r>
            <a:endParaRPr lang="tr-TR" sz="2400" smtClean="0"/>
          </a:p>
        </p:txBody>
      </p:sp>
      <p:sp>
        <p:nvSpPr>
          <p:cNvPr id="21506" name="9 Veri Yer Tutucusu"/>
          <p:cNvSpPr>
            <a:spLocks noGrp="1"/>
          </p:cNvSpPr>
          <p:nvPr>
            <p:ph type="dt" sz="quarter" idx="10"/>
          </p:nvPr>
        </p:nvSpPr>
        <p:spPr>
          <a:xfrm>
            <a:off x="357188" y="5000625"/>
            <a:ext cx="714375" cy="642938"/>
          </a:xfrm>
          <a:noFill/>
        </p:spPr>
        <p:txBody>
          <a:bodyPr/>
          <a:lstStyle/>
          <a:p>
            <a:pPr algn="ctr"/>
            <a:r>
              <a:rPr lang="tr-TR" smtClean="0"/>
              <a:t>6.  Hafta</a:t>
            </a:r>
          </a:p>
        </p:txBody>
      </p:sp>
      <p:sp>
        <p:nvSpPr>
          <p:cNvPr id="21507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50" y="6557963"/>
            <a:ext cx="2895600" cy="476250"/>
          </a:xfrm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21508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88" y="5929313"/>
            <a:ext cx="714375" cy="571500"/>
          </a:xfrm>
          <a:noFill/>
        </p:spPr>
        <p:txBody>
          <a:bodyPr/>
          <a:lstStyle/>
          <a:p>
            <a:pPr algn="ctr"/>
            <a:fld id="{A8623817-1AFD-4BC0-8BD0-9E546BFB6E6E}" type="slidenum">
              <a:rPr lang="tr-TR" smtClean="0"/>
              <a:pPr algn="ctr"/>
              <a:t>15</a:t>
            </a:fld>
            <a:r>
              <a:rPr lang="tr-TR" smtClean="0"/>
              <a:t>. Sayfa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88" y="857250"/>
            <a:ext cx="7643812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21510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619250" y="1522413"/>
            <a:ext cx="73453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200"/>
              <a:t>F.Selçuk,N.Yurtay,N.Yumuşak,Ayrık İşlemsel Yapılar, Sakarya Kitabevi,2005.</a:t>
            </a:r>
          </a:p>
          <a:p>
            <a:r>
              <a:rPr lang="tr-TR" sz="1200"/>
              <a:t>İ.Kara, Olasılık, Bilim Teknik Yayınevi, Eskişehir, 2000.</a:t>
            </a:r>
          </a:p>
          <a:p>
            <a:r>
              <a:rPr lang="tr-TR" sz="1200"/>
              <a:t>“Soyut Matematik”, S.Aktaş,H.Hacısalihoğlu,Z.Özel,A.Sabuncuoğlu, Gazi Ünv.Yayınları,1984,Ankara.</a:t>
            </a:r>
            <a:endParaRPr lang="en-AU" sz="1200"/>
          </a:p>
          <a:p>
            <a:r>
              <a:rPr lang="en-AU" sz="1200"/>
              <a:t>“Applied Combinatorics”, Alan Tucker, John Wiley&amp;Sons Inc, 1994.</a:t>
            </a:r>
          </a:p>
          <a:p>
            <a:r>
              <a:rPr lang="en-AU" sz="1200"/>
              <a:t>“Applications of Discrete Mathematics”, John G. Michaels, Kenneth H. Rosen, McGraw-Hill International Edition, 1991.</a:t>
            </a:r>
            <a:endParaRPr lang="en-US" sz="1200"/>
          </a:p>
          <a:p>
            <a:r>
              <a:rPr lang="en-US" sz="1200"/>
              <a:t> “Discrete Mathematics”, Paul F. Dierker and William L.Voxman, Harcourt Brace Jovanovich International  Edition, 1986.</a:t>
            </a:r>
          </a:p>
          <a:p>
            <a:r>
              <a:rPr lang="en-US" sz="1200"/>
              <a:t>“Discrete Mathematic and  Its Applications”, Kenneth H. Rosen, McGraw-Hill International Editions, 5th Edition, 1999.</a:t>
            </a:r>
          </a:p>
          <a:p>
            <a:r>
              <a:rPr lang="en-US" sz="1200"/>
              <a:t>“Discrete Mathematics”, Richard Johnson Baugh, Prentice Hall, </a:t>
            </a:r>
            <a:r>
              <a:rPr lang="en-AU" sz="1200"/>
              <a:t>Fifth Edition, 2001.</a:t>
            </a:r>
          </a:p>
          <a:p>
            <a:r>
              <a:rPr lang="en-AU" sz="1200"/>
              <a:t>“Discrete Mathematics with Graph Theory” , Edgar G. Goodaire, Michael M. Parmenter, Prentice Hall, 2nd Edition, 2001.</a:t>
            </a:r>
          </a:p>
          <a:p>
            <a:r>
              <a:rPr lang="en-AU" sz="1200"/>
              <a:t>“Discrete Mathematics  Using a Computer”, Cordelia Hall and  John O’Donnell, Springer, 2000.</a:t>
            </a:r>
          </a:p>
          <a:p>
            <a:r>
              <a:rPr lang="en-AU" sz="1200"/>
              <a:t>“Discrete Mathematics with Combinatorics”, James A. Anderson, Prentice Hall, 2000.</a:t>
            </a:r>
          </a:p>
          <a:p>
            <a:r>
              <a:rPr lang="en-AU" sz="1200"/>
              <a:t>“Discrete and Combinatorial Mathematics”, Ralph P. Grimaldi, Addison-Wesley, 1998.</a:t>
            </a:r>
          </a:p>
          <a:p>
            <a:r>
              <a:rPr lang="en-AU" sz="1200"/>
              <a:t>“Discrete Mathematics”, John A. Dossey, Albert D. Otto, Lawrence E. Spence, C. Vanden Eynden, Pearson Addison Wesley; 4th edition 2001.</a:t>
            </a:r>
          </a:p>
          <a:p>
            <a:r>
              <a:rPr lang="en-AU" sz="1200"/>
              <a:t>“Essence of Discrete Mathematics”, Neville Dean, Prentice Hall PTR, 1st Edition, 1996.</a:t>
            </a:r>
          </a:p>
          <a:p>
            <a:r>
              <a:rPr lang="en-AU" sz="1200"/>
              <a:t>“Mathematics:A Discrete Introduction”, Edvard R. Schneiderman, Brooks Cole; 1st edition, 2000.</a:t>
            </a:r>
            <a:endParaRPr lang="en-US" sz="1200"/>
          </a:p>
          <a:p>
            <a:r>
              <a:rPr lang="en-US" sz="1200"/>
              <a:t>“Mathematics for Computer Science”, A.Arnold and I.Guessarian, Prentice Hall, 1996.</a:t>
            </a:r>
            <a:endParaRPr lang="en-AU" sz="1200"/>
          </a:p>
          <a:p>
            <a:r>
              <a:rPr lang="en-AU" sz="1200"/>
              <a:t>“Theory and Problems of Discrete Mathematics”, Seymour Lipschuts, Marc. L. Lipson, Shaum’s Outline Series, McGraw-Hill Book Company, 1997.</a:t>
            </a:r>
          </a:p>
          <a:p>
            <a:r>
              <a:rPr lang="en-AU" sz="1200"/>
              <a:t>“2000 Solved Problems in Discrete Mathematics”,  Seymour Lipschuts, McGraw- Hill Trade, 1991.</a:t>
            </a:r>
            <a:endParaRPr lang="tr-TR" sz="1200"/>
          </a:p>
          <a:p>
            <a:pPr eaLnBrk="0" hangingPunct="0"/>
            <a:endParaRPr lang="tr-TR" sz="12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Sayma </a:t>
            </a:r>
          </a:p>
        </p:txBody>
      </p:sp>
      <p:sp>
        <p:nvSpPr>
          <p:cNvPr id="1843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6.  Hafta</a:t>
            </a:r>
          </a:p>
        </p:txBody>
      </p:sp>
      <p:sp>
        <p:nvSpPr>
          <p:cNvPr id="1843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4C2B55E5-3983-4F0D-997F-FEB08A5F87BB}" type="slidenum">
              <a:rPr lang="tr-TR" sz="1400"/>
              <a:pPr algn="ctr" eaLnBrk="0" hangingPunct="0"/>
              <a:t>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18436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787900" y="2636838"/>
            <a:ext cx="396081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AU" sz="1800">
                <a:latin typeface="Calibri" pitchFamily="34" charset="0"/>
              </a:rPr>
              <a:t>Çoğu kombinasyonel problem sayma gerektirmektedir. Problemde ele alınması gereken obje sayısı genellikle çok fazla olduğundan, geçerli obje kümesini listelemeden bunların sayısını bulmamız istenir.</a:t>
            </a:r>
          </a:p>
        </p:txBody>
      </p:sp>
      <p:pic>
        <p:nvPicPr>
          <p:cNvPr id="18442" name="Picture 10" descr="picture of Counting Cub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4038" y="2276475"/>
            <a:ext cx="267652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Sayma </a:t>
            </a:r>
          </a:p>
        </p:txBody>
      </p:sp>
      <p:sp>
        <p:nvSpPr>
          <p:cNvPr id="23555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6.  Hafta</a:t>
            </a:r>
          </a:p>
        </p:txBody>
      </p:sp>
      <p:sp>
        <p:nvSpPr>
          <p:cNvPr id="23556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09D0BD82-3EAE-4D26-B190-EE59E9382364}" type="slidenum">
              <a:rPr lang="tr-TR" sz="1400"/>
              <a:pPr algn="ctr" eaLnBrk="0" hangingPunct="0"/>
              <a:t>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3557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547813" y="2060575"/>
          <a:ext cx="1584325" cy="566738"/>
        </p:xfrm>
        <a:graphic>
          <a:graphicData uri="http://schemas.openxmlformats.org/presentationml/2006/ole">
            <p:oleObj spid="_x0000_s23562" name="Denklem" r:id="rId4" imgW="1168400" imgH="419100" progId="Equation.3">
              <p:embed/>
            </p:oleObj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619250" y="3284538"/>
          <a:ext cx="1873250" cy="492125"/>
        </p:xfrm>
        <a:graphic>
          <a:graphicData uri="http://schemas.openxmlformats.org/presentationml/2006/ole">
            <p:oleObj spid="_x0000_s23561" name="Denklem" r:id="rId5" imgW="1485900" imgH="393700" progId="Equation.3">
              <p:embed/>
            </p:oleObj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500188" y="1528763"/>
            <a:ext cx="7643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tr-TR" sz="1600">
                <a:latin typeface="Calibri" pitchFamily="34" charset="0"/>
                <a:cs typeface="Times New Roman" pitchFamily="18" charset="0"/>
              </a:rPr>
              <a:t>Bazı problemlerde, verilen bir k</a:t>
            </a:r>
            <a:r>
              <a:rPr lang="tr-TR" sz="1600">
                <a:latin typeface="Times New Roman"/>
                <a:cs typeface="Times New Roman" pitchFamily="18" charset="0"/>
              </a:rPr>
              <a:t>ü</a:t>
            </a:r>
            <a:r>
              <a:rPr lang="tr-TR" sz="1600">
                <a:latin typeface="Calibri" pitchFamily="34" charset="0"/>
                <a:cs typeface="Times New Roman" pitchFamily="18" charset="0"/>
              </a:rPr>
              <a:t>menin belli bir sayıda eleman i</a:t>
            </a:r>
            <a:r>
              <a:rPr lang="tr-TR" sz="1600">
                <a:latin typeface="Times New Roman"/>
                <a:cs typeface="Times New Roman" pitchFamily="18" charset="0"/>
              </a:rPr>
              <a:t>ç</a:t>
            </a:r>
            <a:r>
              <a:rPr lang="tr-TR" sz="1600">
                <a:latin typeface="Calibri" pitchFamily="34" charset="0"/>
                <a:cs typeface="Times New Roman" pitchFamily="18" charset="0"/>
              </a:rPr>
              <a:t>eren alt k</a:t>
            </a:r>
            <a:r>
              <a:rPr lang="tr-TR" sz="1600">
                <a:latin typeface="Times New Roman"/>
                <a:cs typeface="Times New Roman" pitchFamily="18" charset="0"/>
              </a:rPr>
              <a:t>ü</a:t>
            </a:r>
            <a:r>
              <a:rPr lang="tr-TR" sz="1600">
                <a:latin typeface="Calibri" pitchFamily="34" charset="0"/>
                <a:cs typeface="Times New Roman" pitchFamily="18" charset="0"/>
              </a:rPr>
              <a:t>melerinin sayısı istenir.</a:t>
            </a:r>
            <a:endParaRPr lang="tr-TR" sz="1600"/>
          </a:p>
          <a:p>
            <a:pPr eaLnBrk="0" hangingPunct="0"/>
            <a:endParaRPr lang="tr-TR" sz="1600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547813" y="2349500"/>
            <a:ext cx="75961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AU" sz="1600">
                <a:latin typeface="Calibri" pitchFamily="34" charset="0"/>
                <a:cs typeface="Times New Roman" pitchFamily="18" charset="0"/>
              </a:rPr>
              <a:t>	</a:t>
            </a:r>
            <a:endParaRPr lang="tr-TR" sz="1600"/>
          </a:p>
          <a:p>
            <a:pPr algn="just" eaLnBrk="0" hangingPunct="0"/>
            <a:r>
              <a:rPr lang="tr-TR" sz="1600">
                <a:latin typeface="Calibri" pitchFamily="34" charset="0"/>
                <a:cs typeface="Times New Roman" pitchFamily="18" charset="0"/>
              </a:rPr>
              <a:t>n, k</a:t>
            </a:r>
            <a:r>
              <a:rPr lang="tr-TR" sz="1600">
                <a:latin typeface="Times New Roman"/>
                <a:cs typeface="Times New Roman" pitchFamily="18" charset="0"/>
              </a:rPr>
              <a:t>ü</a:t>
            </a:r>
            <a:r>
              <a:rPr lang="tr-TR" sz="1600">
                <a:latin typeface="Calibri" pitchFamily="34" charset="0"/>
                <a:cs typeface="Times New Roman" pitchFamily="18" charset="0"/>
              </a:rPr>
              <a:t>medeki eleman sayısı, r alt k</a:t>
            </a:r>
            <a:r>
              <a:rPr lang="tr-TR" sz="1600">
                <a:latin typeface="Times New Roman"/>
                <a:cs typeface="Times New Roman" pitchFamily="18" charset="0"/>
              </a:rPr>
              <a:t>ü</a:t>
            </a:r>
            <a:r>
              <a:rPr lang="tr-TR" sz="1600">
                <a:latin typeface="Calibri" pitchFamily="34" charset="0"/>
                <a:cs typeface="Times New Roman" pitchFamily="18" charset="0"/>
              </a:rPr>
              <a:t>medeki eleman sayısıdır. </a:t>
            </a:r>
            <a:r>
              <a:rPr lang="tr-TR" sz="1600">
                <a:latin typeface="Times New Roman"/>
                <a:cs typeface="Times New Roman" pitchFamily="18" charset="0"/>
              </a:rPr>
              <a:t>Ö</a:t>
            </a:r>
            <a:r>
              <a:rPr lang="tr-TR" sz="1600">
                <a:latin typeface="Calibri" pitchFamily="34" charset="0"/>
                <a:cs typeface="Times New Roman" pitchFamily="18" charset="0"/>
              </a:rPr>
              <a:t>rneğin sesli harflerin {a,e,i,o,u} olarak tanımlanan bir k</a:t>
            </a:r>
            <a:r>
              <a:rPr lang="tr-TR" sz="1600">
                <a:latin typeface="Times New Roman"/>
                <a:cs typeface="Times New Roman" pitchFamily="18" charset="0"/>
              </a:rPr>
              <a:t>ü</a:t>
            </a:r>
            <a:r>
              <a:rPr lang="tr-TR" sz="1600">
                <a:latin typeface="Calibri" pitchFamily="34" charset="0"/>
                <a:cs typeface="Times New Roman" pitchFamily="18" charset="0"/>
              </a:rPr>
              <a:t>mesinin iki elemanlı alt k</a:t>
            </a:r>
            <a:r>
              <a:rPr lang="tr-TR" sz="1600">
                <a:latin typeface="Times New Roman"/>
                <a:cs typeface="Times New Roman" pitchFamily="18" charset="0"/>
              </a:rPr>
              <a:t>ü</a:t>
            </a:r>
            <a:r>
              <a:rPr lang="tr-TR" sz="1600">
                <a:latin typeface="Calibri" pitchFamily="34" charset="0"/>
                <a:cs typeface="Times New Roman" pitchFamily="18" charset="0"/>
              </a:rPr>
              <a:t>melerinin sayısı </a:t>
            </a:r>
            <a:endParaRPr lang="tr-TR" sz="1600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3492500" y="3357563"/>
            <a:ext cx="1722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tr-TR" sz="1600">
                <a:latin typeface="Calibri" pitchFamily="34" charset="0"/>
                <a:cs typeface="Times New Roman" pitchFamily="18" charset="0"/>
              </a:rPr>
              <a:t> olarak bulunabilir.</a:t>
            </a:r>
            <a:endParaRPr lang="tr-TR" sz="1600">
              <a:latin typeface="Calibri" pitchFamily="34" charset="0"/>
            </a:endParaRPr>
          </a:p>
        </p:txBody>
      </p:sp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19250" y="4005263"/>
            <a:ext cx="5400675" cy="1958975"/>
          </a:xfrm>
          <a:prstGeom prst="rect">
            <a:avLst/>
          </a:prstGeom>
          <a:noFill/>
        </p:spPr>
      </p:pic>
      <p:pic>
        <p:nvPicPr>
          <p:cNvPr id="23570" name="Picture 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4388" y="4292600"/>
            <a:ext cx="1944687" cy="1195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Sayma </a:t>
            </a:r>
          </a:p>
        </p:txBody>
      </p:sp>
      <p:sp>
        <p:nvSpPr>
          <p:cNvPr id="25603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6.  Hafta</a:t>
            </a:r>
          </a:p>
        </p:txBody>
      </p:sp>
      <p:sp>
        <p:nvSpPr>
          <p:cNvPr id="25604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DFC9F9CB-9870-4A93-999E-1556850B8450}" type="slidenum">
              <a:rPr lang="tr-TR" sz="1400"/>
              <a:pPr algn="ctr" eaLnBrk="0" hangingPunct="0"/>
              <a:t>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5605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1412875"/>
            <a:ext cx="7343775" cy="1098550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763713" y="3451225"/>
            <a:ext cx="6985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pt-BR" sz="1600">
                <a:latin typeface="Calibri" pitchFamily="34" charset="0"/>
              </a:rPr>
              <a:t>C(n,r) sayıları Binom sabitleri olarak adlandırılırlar. (x+y)</a:t>
            </a:r>
            <a:r>
              <a:rPr lang="pt-BR" sz="1600" baseline="30000">
                <a:latin typeface="Calibri" pitchFamily="34" charset="0"/>
              </a:rPr>
              <a:t>n</a:t>
            </a:r>
            <a:r>
              <a:rPr lang="pt-BR" sz="1600">
                <a:latin typeface="Calibri" pitchFamily="34" charset="0"/>
              </a:rPr>
              <a:t> in açılımında bu sabitler x</a:t>
            </a:r>
            <a:r>
              <a:rPr lang="pt-BR" sz="1600" baseline="30000">
                <a:latin typeface="Calibri" pitchFamily="34" charset="0"/>
              </a:rPr>
              <a:t>n-r</a:t>
            </a:r>
            <a:r>
              <a:rPr lang="pt-BR" sz="1600">
                <a:latin typeface="Calibri" pitchFamily="34" charset="0"/>
              </a:rPr>
              <a:t>y</a:t>
            </a:r>
            <a:r>
              <a:rPr lang="pt-BR" sz="1600" baseline="30000">
                <a:latin typeface="Calibri" pitchFamily="34" charset="0"/>
              </a:rPr>
              <a:t>r</a:t>
            </a:r>
            <a:r>
              <a:rPr lang="pt-BR" sz="1600">
                <a:latin typeface="Calibri" pitchFamily="34" charset="0"/>
              </a:rPr>
              <a:t> nin katsayılarıdır. Buna göre (x+y)n in katsayıları Pascal üçgeninde n.satırın katsayılarıdır. </a:t>
            </a:r>
            <a:endParaRPr lang="tr-TR" sz="1600">
              <a:latin typeface="Calibri" pitchFamily="34" charset="0"/>
            </a:endParaRPr>
          </a:p>
          <a:p>
            <a:pPr algn="ctr"/>
            <a:endParaRPr lang="tr-TR" sz="1600">
              <a:latin typeface="Calibri" pitchFamily="34" charset="0"/>
            </a:endParaRPr>
          </a:p>
          <a:p>
            <a:pPr algn="ctr"/>
            <a:r>
              <a:rPr lang="pt-BR" sz="1600">
                <a:latin typeface="Calibri" pitchFamily="34" charset="0"/>
              </a:rPr>
              <a:t>Örneğin (x+y)</a:t>
            </a:r>
            <a:r>
              <a:rPr lang="pt-BR" sz="1600" baseline="30000">
                <a:latin typeface="Calibri" pitchFamily="34" charset="0"/>
              </a:rPr>
              <a:t>3</a:t>
            </a:r>
            <a:r>
              <a:rPr lang="pt-BR" sz="1600">
                <a:latin typeface="Calibri" pitchFamily="34" charset="0"/>
              </a:rPr>
              <a:t>=(x+y)(x+y)</a:t>
            </a:r>
            <a:r>
              <a:rPr lang="tr-TR" sz="1600" baseline="30000">
                <a:latin typeface="Calibri" pitchFamily="34" charset="0"/>
              </a:rPr>
              <a:t>2</a:t>
            </a:r>
            <a:r>
              <a:rPr lang="pt-BR" sz="1600">
                <a:latin typeface="Calibri" pitchFamily="34" charset="0"/>
              </a:rPr>
              <a:t>=x</a:t>
            </a:r>
            <a:r>
              <a:rPr lang="pt-BR" sz="1600" baseline="30000">
                <a:latin typeface="Calibri" pitchFamily="34" charset="0"/>
              </a:rPr>
              <a:t>3</a:t>
            </a:r>
            <a:r>
              <a:rPr lang="pt-BR" sz="1600">
                <a:latin typeface="Calibri" pitchFamily="34" charset="0"/>
              </a:rPr>
              <a:t>+3x</a:t>
            </a:r>
            <a:r>
              <a:rPr lang="pt-BR" sz="1600" baseline="30000">
                <a:latin typeface="Calibri" pitchFamily="34" charset="0"/>
              </a:rPr>
              <a:t>2</a:t>
            </a:r>
            <a:r>
              <a:rPr lang="pt-BR" sz="1600">
                <a:latin typeface="Calibri" pitchFamily="34" charset="0"/>
              </a:rPr>
              <a:t>y+3xy</a:t>
            </a:r>
            <a:r>
              <a:rPr lang="pt-BR" sz="1600" baseline="30000">
                <a:latin typeface="Calibri" pitchFamily="34" charset="0"/>
              </a:rPr>
              <a:t>2</a:t>
            </a:r>
            <a:r>
              <a:rPr lang="pt-BR" sz="1600">
                <a:latin typeface="Calibri" pitchFamily="34" charset="0"/>
              </a:rPr>
              <a:t>+y</a:t>
            </a:r>
            <a:r>
              <a:rPr lang="pt-BR" sz="1600" baseline="30000">
                <a:latin typeface="Calibri" pitchFamily="34" charset="0"/>
              </a:rPr>
              <a:t>3</a:t>
            </a:r>
            <a:r>
              <a:rPr lang="pt-BR" sz="1600">
                <a:latin typeface="Calibri" pitchFamily="34" charset="0"/>
              </a:rPr>
              <a:t> de olduğu gibi.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1800" b="1" smtClean="0">
                <a:latin typeface="Comic Sans MS" pitchFamily="66" charset="0"/>
              </a:rPr>
              <a:t>Sayma-</a:t>
            </a:r>
            <a:r>
              <a:rPr lang="pt-BR" sz="1800" b="1" smtClean="0">
                <a:latin typeface="Comic Sans MS" pitchFamily="66" charset="0"/>
              </a:rPr>
              <a:t>Pigeonhole Prensibi</a:t>
            </a:r>
            <a:r>
              <a:rPr lang="tr-TR" sz="1800" b="1" smtClean="0">
                <a:latin typeface="Comic Sans MS" pitchFamily="66" charset="0"/>
              </a:rPr>
              <a:t> </a:t>
            </a:r>
          </a:p>
        </p:txBody>
      </p:sp>
      <p:sp>
        <p:nvSpPr>
          <p:cNvPr id="2765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6.  Hafta</a:t>
            </a:r>
          </a:p>
        </p:txBody>
      </p:sp>
      <p:sp>
        <p:nvSpPr>
          <p:cNvPr id="2765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7B75ADB5-497E-4502-B200-89DC31AAAC89}" type="slidenum">
              <a:rPr lang="tr-TR" sz="1400"/>
              <a:pPr algn="ctr" eaLnBrk="0" hangingPunct="0"/>
              <a:t>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7653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765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619250" y="2860675"/>
            <a:ext cx="734536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pt-BR" sz="1800">
                <a:latin typeface="Calibri" pitchFamily="34" charset="0"/>
              </a:rPr>
              <a:t>İsmini güvercin yuvalarından alan bu prensibe  göre yuva sayısından fazla güvercin varsa, ve bütün güvercinler bir yuvaya girecekse, en az bir yuvaya birden fazla güvercin girmek zorundadır. </a:t>
            </a:r>
            <a:r>
              <a:rPr lang="en-AU" sz="1800">
                <a:latin typeface="Calibri" pitchFamily="34" charset="0"/>
              </a:rPr>
              <a:t>Bu ilke tam olarak şunu der: N ve k poziti</a:t>
            </a:r>
            <a:r>
              <a:rPr lang="tr-TR" sz="1800">
                <a:latin typeface="Calibri" pitchFamily="34" charset="0"/>
              </a:rPr>
              <a:t>f tamsayılar</a:t>
            </a:r>
            <a:r>
              <a:rPr lang="en-AU" sz="1800">
                <a:latin typeface="Calibri" pitchFamily="34" charset="0"/>
              </a:rPr>
              <a:t> ve N &gt; k olmak üzere N nesne k kutuya yerleştirildiğinde öyle bir kutu vardır ki o kutuda birden çok nesne bulunmak zorundadır. Bu doğru olmasaydı, yani her kutuda en fazla birer nesne olsaydı, k kutuda en fazla k nesne olabilecekti.</a:t>
            </a:r>
            <a:endParaRPr lang="tr-TR" sz="1800">
              <a:latin typeface="Calibri" pitchFamily="34" charset="0"/>
            </a:endParaRPr>
          </a:p>
          <a:p>
            <a:pPr algn="just"/>
            <a:endParaRPr lang="tr-TR" sz="1800">
              <a:latin typeface="Calibri" pitchFamily="34" charset="0"/>
            </a:endParaRPr>
          </a:p>
          <a:p>
            <a:pPr algn="just"/>
            <a:r>
              <a:rPr lang="en-AU" sz="1800">
                <a:latin typeface="Calibri" pitchFamily="34" charset="0"/>
              </a:rPr>
              <a:t>n ve m gibi iki doğal sayı için n &gt; m durumunda, eğer n parça m güvercin deliğine koyulacaksa bir güvercin deliği birden fazla parça içermek zorudadır. Diğer bir söylem; m deliğe bir deliğe bir güvercin düşecek şekilde en fazla m güvercin yerleştirilebilir, bir tane daha yerleştirilmesi bir deliğin tekrar kullanılması ile olur.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1341438"/>
            <a:ext cx="2520950" cy="148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1800" b="1" smtClean="0">
                <a:latin typeface="Comic Sans MS" pitchFamily="66" charset="0"/>
              </a:rPr>
              <a:t>Sayma-</a:t>
            </a:r>
            <a:r>
              <a:rPr lang="pt-BR" sz="1800" b="1" smtClean="0">
                <a:latin typeface="Comic Sans MS" pitchFamily="66" charset="0"/>
              </a:rPr>
              <a:t>Pigeonhole Prensibi</a:t>
            </a:r>
            <a:r>
              <a:rPr lang="tr-TR" sz="1800" b="1" smtClean="0">
                <a:latin typeface="Comic Sans MS" pitchFamily="66" charset="0"/>
              </a:rPr>
              <a:t> </a:t>
            </a:r>
          </a:p>
        </p:txBody>
      </p:sp>
      <p:sp>
        <p:nvSpPr>
          <p:cNvPr id="29699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6.  Hafta</a:t>
            </a:r>
          </a:p>
        </p:txBody>
      </p:sp>
      <p:sp>
        <p:nvSpPr>
          <p:cNvPr id="29700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9BC5EF1-D687-41AE-AAD8-D340C7165CE1}" type="slidenum">
              <a:rPr lang="tr-TR" sz="1400"/>
              <a:pPr algn="ctr" eaLnBrk="0" hangingPunct="0"/>
              <a:t>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9701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970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547813" y="3213100"/>
            <a:ext cx="75961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tr-TR" sz="1800">
                <a:latin typeface="Calibri" pitchFamily="34" charset="0"/>
              </a:rPr>
              <a:t>Prensibi genelleştirirsek; eğer kn+1 veya daha fazla güvercin, n yuvaya konulacaksa, en az bir yuvada k dan fazla güvercin olacaktır. </a:t>
            </a:r>
          </a:p>
          <a:p>
            <a:pPr algn="just"/>
            <a:endParaRPr lang="tr-TR" sz="1800">
              <a:latin typeface="Calibri" pitchFamily="34" charset="0"/>
            </a:endParaRPr>
          </a:p>
          <a:p>
            <a:pPr algn="just"/>
            <a:r>
              <a:rPr lang="tr-TR" sz="1800">
                <a:latin typeface="Calibri" pitchFamily="34" charset="0"/>
              </a:rPr>
              <a:t>Örneğin bir binada 18 adet oturma salonu ve bu salonlara asılan bir ankete cevap alınacak olsun.  Bu anket duyurusunu salonlara asmak için seçilen bir salondan 5 öğrencilik bir grup oluşturulacaktır. Ankete en az kaç kişi cevap vermelidir ki bir bir salon seçilip bu grup oluşturulabilsin.  Pigeonhole prensibine göre, k=4 olur ve kn+1=4.18+1=73 cevabı elde edilir.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1484313"/>
            <a:ext cx="3362325" cy="154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1800" b="1" smtClean="0">
                <a:latin typeface="Comic Sans MS" pitchFamily="66" charset="0"/>
              </a:rPr>
              <a:t>Sayma-</a:t>
            </a:r>
            <a:r>
              <a:rPr lang="pt-BR" sz="1800" b="1" smtClean="0">
                <a:latin typeface="Comic Sans MS" pitchFamily="66" charset="0"/>
              </a:rPr>
              <a:t>Pigeonhole Prensibi</a:t>
            </a:r>
            <a:r>
              <a:rPr lang="tr-TR" sz="1800" b="1" smtClean="0">
                <a:latin typeface="Comic Sans MS" pitchFamily="66" charset="0"/>
              </a:rPr>
              <a:t> </a:t>
            </a:r>
          </a:p>
        </p:txBody>
      </p:sp>
      <p:sp>
        <p:nvSpPr>
          <p:cNvPr id="31747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6.  Hafta</a:t>
            </a:r>
          </a:p>
        </p:txBody>
      </p:sp>
      <p:sp>
        <p:nvSpPr>
          <p:cNvPr id="31748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7394640-BC86-4C60-9930-E21F308DF40A}" type="slidenum">
              <a:rPr lang="tr-TR" sz="1400"/>
              <a:pPr algn="ctr" eaLnBrk="0" hangingPunct="0"/>
              <a:t>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1749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1750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1341438"/>
            <a:ext cx="7345363" cy="1817687"/>
          </a:xfrm>
          <a:prstGeom prst="rect">
            <a:avLst/>
          </a:prstGeom>
          <a:noFill/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2275" y="4556125"/>
            <a:ext cx="7200900" cy="788988"/>
          </a:xfrm>
          <a:prstGeom prst="rect">
            <a:avLst/>
          </a:prstGeom>
          <a:noFill/>
        </p:spPr>
      </p:pic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28775" y="5499100"/>
            <a:ext cx="7451725" cy="995363"/>
          </a:xfrm>
          <a:prstGeom prst="rect">
            <a:avLst/>
          </a:prstGeom>
          <a:noFill/>
        </p:spPr>
      </p:pic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63713" y="3324225"/>
            <a:ext cx="72358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tabLst>
                <a:tab pos="2636838" algn="ctr"/>
                <a:tab pos="5273675" algn="r"/>
                <a:tab pos="5778500" algn="r"/>
              </a:tabLst>
            </a:pPr>
            <a:r>
              <a:rPr lang="pt-BR" sz="1600">
                <a:latin typeface="Calibri" pitchFamily="34" charset="0"/>
              </a:rPr>
              <a:t>Bir çantada 6 kırmızı, 5 beyaz ve 7 mavi top vardır. Seçilen toplar içinden ya en az 3 kırmızı veya en az 4 beyaz veya en az 5 mavi top olması için kaç top seçilmelidir. Burada n=3, p1=3,p2=4 ve p3=5 dir.  Buradan da m=(3+4+5)-3+1=10 olarak bulunur.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1800" b="1" smtClean="0">
                <a:latin typeface="Calibri" pitchFamily="34" charset="0"/>
              </a:rPr>
              <a:t>Sayma-Çarpma  Prensibi</a:t>
            </a:r>
            <a:r>
              <a:rPr lang="tr-TR" sz="1800" smtClean="0">
                <a:latin typeface="Calibri" pitchFamily="34" charset="0"/>
              </a:rPr>
              <a:t> </a:t>
            </a:r>
          </a:p>
        </p:txBody>
      </p:sp>
      <p:sp>
        <p:nvSpPr>
          <p:cNvPr id="33795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6.  Hafta</a:t>
            </a:r>
          </a:p>
        </p:txBody>
      </p:sp>
      <p:sp>
        <p:nvSpPr>
          <p:cNvPr id="33796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786DC52-51CB-4BB8-8231-C33FE9CEE7E6}" type="slidenum">
              <a:rPr lang="tr-TR" sz="1400"/>
              <a:pPr algn="ctr" eaLnBrk="0" hangingPunct="0"/>
              <a:t>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3797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379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692275" y="1268413"/>
            <a:ext cx="74517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algn="just"/>
            <a:r>
              <a:rPr lang="pt-BR" sz="1400">
                <a:latin typeface="Calibri" pitchFamily="34" charset="0"/>
              </a:rPr>
              <a:t>Bir prosedürün ardışık k adımdan oluştuğunu varsayalım. Birinci adım n1 farklı</a:t>
            </a:r>
            <a:r>
              <a:rPr lang="tr-TR" sz="1400">
                <a:latin typeface="Calibri" pitchFamily="34" charset="0"/>
              </a:rPr>
              <a:t> </a:t>
            </a:r>
            <a:r>
              <a:rPr lang="pt-BR" sz="1400">
                <a:latin typeface="Calibri" pitchFamily="34" charset="0"/>
              </a:rPr>
              <a:t>yol, ikinci adım n2 farklı yolla yapılabilsin. Tüm prosedür, n1.n2......ni......nk adet farklı yolla yapılabilir.</a:t>
            </a:r>
            <a:r>
              <a:rPr lang="tr-TR" sz="1400">
                <a:latin typeface="Calibri" pitchFamily="34" charset="0"/>
              </a:rPr>
              <a:t> Örneğin </a:t>
            </a:r>
            <a:r>
              <a:rPr lang="pt-BR" sz="1400">
                <a:latin typeface="Calibri" pitchFamily="34" charset="0"/>
              </a:rPr>
              <a:t> </a:t>
            </a:r>
            <a:r>
              <a:rPr lang="en-AU" sz="1400">
                <a:latin typeface="Calibri" pitchFamily="34" charset="0"/>
              </a:rPr>
              <a:t>Bir Japon arabası 6 farklı renkte, 3 farklı motorla, otomatik veya manuel vitesle araba üretilebiliyor. Kaç farklı model araba olabilir ?</a:t>
            </a:r>
            <a:endParaRPr lang="tr-TR" sz="1400">
              <a:latin typeface="Calibri" pitchFamily="34" charset="0"/>
            </a:endParaRPr>
          </a:p>
          <a:p>
            <a:pPr marL="457200" indent="-457200" algn="just"/>
            <a:endParaRPr lang="tr-TR" sz="1400">
              <a:latin typeface="Calibri" pitchFamily="34" charset="0"/>
            </a:endParaRPr>
          </a:p>
          <a:p>
            <a:pPr marL="457200" indent="-457200" algn="just"/>
            <a:r>
              <a:rPr lang="en-AU" sz="1400">
                <a:latin typeface="Calibri" pitchFamily="34" charset="0"/>
              </a:rPr>
              <a:t> k=3  n1= 6  n2=3 ve n3=2 olduğuna göre 6.3.2=36 farklı model olacaktır. </a:t>
            </a:r>
            <a:endParaRPr lang="tr-TR" sz="1400">
              <a:latin typeface="Calibri" pitchFamily="34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2636838"/>
            <a:ext cx="4522788" cy="1866900"/>
          </a:xfrm>
          <a:prstGeom prst="rect">
            <a:avLst/>
          </a:prstGeom>
          <a:noFill/>
        </p:spPr>
      </p:pic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619250" y="4518025"/>
            <a:ext cx="7380288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it-IT" sz="1400">
                <a:latin typeface="Calibri" pitchFamily="34" charset="0"/>
              </a:rPr>
              <a:t>Şimdi uçuş problemine geri dönelim. </a:t>
            </a:r>
            <a:r>
              <a:rPr lang="en-AU" sz="1400">
                <a:latin typeface="Calibri" pitchFamily="34" charset="0"/>
              </a:rPr>
              <a:t>Birinci uçuşu ele alalım. 7 pilot içinden birini seçebiliriz. Yani 7 olasılık vardır. Bunların içinden bir tanesini seçip , ikinci uçuşa geçtiğimizde 6 farklı seçeneğiniz kalacaktır. Bu şekilde devam edersek olası eşlemelerin sayısı 7.6.5.4.3.2.1 olacaktır. Demek ki n adet uçuş ve n adet pilot varsa eşleme sayısı n!=n.(n-1)(n-2)...3.2.1 adettir. Bu işleme permütasyon adını vermekteyiz. n adet objenin farklı biçimde sıralanması işlemine , permütasyon diyoruz. n objenin içinden r objenin tekrarlanmadan seçilebilme sayısı n objenin r adet permütasyonu olup ,</a:t>
            </a:r>
            <a:endParaRPr lang="tr-TR" sz="1400">
              <a:latin typeface="Calibri" pitchFamily="34" charset="0"/>
            </a:endParaRPr>
          </a:p>
          <a:p>
            <a:pPr algn="just"/>
            <a:r>
              <a:rPr lang="tr-TR" sz="1400">
                <a:latin typeface="Calibri" pitchFamily="34" charset="0"/>
              </a:rPr>
              <a:t>P(n,r) = n !/(n-r) !   olacaktır.</a:t>
            </a:r>
          </a:p>
          <a:p>
            <a:pPr algn="just"/>
            <a:r>
              <a:rPr lang="en-AU" sz="1400">
                <a:latin typeface="Calibri" pitchFamily="34" charset="0"/>
              </a:rPr>
              <a:t>Örneğin 7 uçuştan 2 si iptal edilmesi durumunda olası görevlendirme sayısı;</a:t>
            </a:r>
            <a:endParaRPr lang="tr-TR" sz="1400">
              <a:latin typeface="Calibri" pitchFamily="34" charset="0"/>
            </a:endParaRPr>
          </a:p>
          <a:p>
            <a:pPr algn="just"/>
            <a:r>
              <a:rPr lang="en-AU" sz="1400">
                <a:latin typeface="Calibri" pitchFamily="34" charset="0"/>
              </a:rPr>
              <a:t>P(7,5) = 7.6.5.4.3   olacaktır</a:t>
            </a:r>
            <a:r>
              <a:rPr lang="en-AU" sz="14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1800" b="1" smtClean="0">
                <a:latin typeface="Calibri" pitchFamily="34" charset="0"/>
              </a:rPr>
              <a:t>Sayma-Toplama Prensibi</a:t>
            </a:r>
            <a:r>
              <a:rPr lang="tr-TR" sz="1800" smtClean="0">
                <a:latin typeface="Calibri" pitchFamily="34" charset="0"/>
              </a:rPr>
              <a:t> </a:t>
            </a:r>
          </a:p>
        </p:txBody>
      </p:sp>
      <p:sp>
        <p:nvSpPr>
          <p:cNvPr id="35843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6.  Hafta</a:t>
            </a:r>
          </a:p>
        </p:txBody>
      </p:sp>
      <p:sp>
        <p:nvSpPr>
          <p:cNvPr id="35844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6196C5E-7986-4CE0-8456-2A42753FD5F4}" type="slidenum">
              <a:rPr lang="tr-TR" sz="1400"/>
              <a:pPr algn="ctr" eaLnBrk="0" hangingPunct="0"/>
              <a:t>9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5845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476375" y="2238375"/>
            <a:ext cx="7524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AU" sz="1800">
                <a:latin typeface="Calibri" pitchFamily="34" charset="0"/>
              </a:rPr>
              <a:t>Eleman sayıları n1,n2,...,nk olan k adet küme olsun. Eğer bu kümelerin elemanları ayık ise, yani hiçbir kümenin başka küme ile ortak elemanı yoksa,  bu kümelerin birleşimleri ile oluşan kümenin eleman sayısı n1+n2+...+nk dır.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512888" y="3678238"/>
            <a:ext cx="7667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AU" sz="1800">
                <a:latin typeface="Calibri" pitchFamily="34" charset="0"/>
              </a:rPr>
              <a:t>1 ile 100 arasında çift veya 5 ile biten kaç sayı olduğunu araştıralım. 1-100 arasında 50 çift sayı vardır. 5 ile biten tüm sayılar tek sayı olup bunlar 15,25,35,45,55,65,75,85,95 olup 10 tanedir. O halde istenen yanıt 50+10=60 olacaktır.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992</Words>
  <Application>Microsoft Office PowerPoint</Application>
  <PresentationFormat>Ekran Gösterisi (4:3)</PresentationFormat>
  <Paragraphs>160</Paragraphs>
  <Slides>15</Slides>
  <Notes>14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Tasarım Şablonu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6" baseType="lpstr">
      <vt:lpstr>Times New Roman</vt:lpstr>
      <vt:lpstr>Arial</vt:lpstr>
      <vt:lpstr>Tahoma</vt:lpstr>
      <vt:lpstr>Wingdings</vt:lpstr>
      <vt:lpstr>Harrington</vt:lpstr>
      <vt:lpstr>Brush Script MT</vt:lpstr>
      <vt:lpstr>Berlin Sans FB</vt:lpstr>
      <vt:lpstr>Comic Sans MS</vt:lpstr>
      <vt:lpstr>Calibri</vt:lpstr>
      <vt:lpstr>Bitler ve baytlar tasarım şablonu</vt:lpstr>
      <vt:lpstr>Microsoft Equation 3.0</vt:lpstr>
      <vt:lpstr>Ayrık İşlemsel Yapılar</vt:lpstr>
      <vt:lpstr>Sayma </vt:lpstr>
      <vt:lpstr>Sayma </vt:lpstr>
      <vt:lpstr>Sayma </vt:lpstr>
      <vt:lpstr>Sayma-Pigeonhole Prensibi </vt:lpstr>
      <vt:lpstr>Sayma-Pigeonhole Prensibi </vt:lpstr>
      <vt:lpstr>Sayma-Pigeonhole Prensibi </vt:lpstr>
      <vt:lpstr>Sayma-Çarpma  Prensibi </vt:lpstr>
      <vt:lpstr>Sayma-Toplama Prensibi </vt:lpstr>
      <vt:lpstr>Ayrık Olasılık</vt:lpstr>
      <vt:lpstr>Ayrık Olasılık</vt:lpstr>
      <vt:lpstr>Ayrık Olasılık</vt:lpstr>
      <vt:lpstr>Ayrık Olasılık</vt:lpstr>
      <vt:lpstr>Slayt 14</vt:lpstr>
      <vt:lpstr>Diferansiyel Denklemler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nyy</cp:lastModifiedBy>
  <cp:revision>109</cp:revision>
  <dcterms:created xsi:type="dcterms:W3CDTF">2009-08-30T08:05:20Z</dcterms:created>
  <dcterms:modified xsi:type="dcterms:W3CDTF">2010-03-03T10:34:31Z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