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3"/>
  </p:notesMasterIdLst>
  <p:handoutMasterIdLst>
    <p:handoutMasterId r:id="rId24"/>
  </p:handoutMasterIdLst>
  <p:sldIdLst>
    <p:sldId id="256" r:id="rId2"/>
    <p:sldId id="325" r:id="rId3"/>
    <p:sldId id="328" r:id="rId4"/>
    <p:sldId id="329" r:id="rId5"/>
    <p:sldId id="330" r:id="rId6"/>
    <p:sldId id="331" r:id="rId7"/>
    <p:sldId id="332" r:id="rId8"/>
    <p:sldId id="333" r:id="rId9"/>
    <p:sldId id="334" r:id="rId10"/>
    <p:sldId id="335" r:id="rId11"/>
    <p:sldId id="336" r:id="rId12"/>
    <p:sldId id="337" r:id="rId13"/>
    <p:sldId id="338" r:id="rId14"/>
    <p:sldId id="339" r:id="rId15"/>
    <p:sldId id="341" r:id="rId16"/>
    <p:sldId id="342" r:id="rId17"/>
    <p:sldId id="343" r:id="rId18"/>
    <p:sldId id="344" r:id="rId19"/>
    <p:sldId id="345" r:id="rId20"/>
    <p:sldId id="346" r:id="rId21"/>
    <p:sldId id="273"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6" autoAdjust="0"/>
    <p:restoredTop sz="77167" autoAdjust="0"/>
  </p:normalViewPr>
  <p:slideViewPr>
    <p:cSldViewPr>
      <p:cViewPr varScale="1">
        <p:scale>
          <a:sx n="61" d="100"/>
          <a:sy n="61" d="100"/>
        </p:scale>
        <p:origin x="-158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013ABEC-0C6B-4430-B42D-8EFF4D47FF75}" type="slidenum">
              <a:rPr lang="tr-TR"/>
              <a:pPr>
                <a:defRPr/>
              </a:pPr>
              <a:t>‹#›</a:t>
            </a:fld>
            <a:endParaRPr lang="tr-T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FF2065B-84E5-4F13-AFB7-2696944C631A}" type="slidenum">
              <a:rPr lang="tr-TR"/>
              <a:pPr>
                <a:defRPr/>
              </a:pPr>
              <a:t>‹#›</a:t>
            </a:fld>
            <a:endParaRPr lang="tr-T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72DDB4BC-A013-4DCE-8AA8-6C9AAEBBEA10}"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Slayt Görüntüsü Yer Tutucusu"/>
          <p:cNvSpPr>
            <a:spLocks noGrp="1" noRot="1" noChangeAspect="1" noTextEdit="1"/>
          </p:cNvSpPr>
          <p:nvPr>
            <p:ph type="sldImg"/>
          </p:nvPr>
        </p:nvSpPr>
        <p:spPr>
          <a:ln/>
        </p:spPr>
      </p:sp>
      <p:sp>
        <p:nvSpPr>
          <p:cNvPr id="41986" name="2 Not Yer Tutucusu"/>
          <p:cNvSpPr>
            <a:spLocks noGrp="1"/>
          </p:cNvSpPr>
          <p:nvPr>
            <p:ph type="body" idx="1"/>
          </p:nvPr>
        </p:nvSpPr>
        <p:spPr>
          <a:noFill/>
          <a:ln/>
        </p:spPr>
        <p:txBody>
          <a:bodyPr/>
          <a:lstStyle/>
          <a:p>
            <a:endParaRPr lang="tr-TR" smtClean="0"/>
          </a:p>
        </p:txBody>
      </p:sp>
      <p:sp>
        <p:nvSpPr>
          <p:cNvPr id="41987"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41988"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41989"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76B702A9-072D-4CA9-AD23-A29E06B1BBDC}" type="slidenum">
              <a:rPr lang="tr-TR" sz="1200"/>
              <a:pPr algn="r" eaLnBrk="0" hangingPunct="0"/>
              <a:t>10</a:t>
            </a:fld>
            <a:endParaRPr lang="tr-T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Slayt Görüntüsü Yer Tutucusu"/>
          <p:cNvSpPr>
            <a:spLocks noGrp="1" noRot="1" noChangeAspect="1" noTextEdit="1"/>
          </p:cNvSpPr>
          <p:nvPr>
            <p:ph type="sldImg"/>
          </p:nvPr>
        </p:nvSpPr>
        <p:spPr>
          <a:ln/>
        </p:spPr>
      </p:sp>
      <p:sp>
        <p:nvSpPr>
          <p:cNvPr id="44034" name="2 Not Yer Tutucusu"/>
          <p:cNvSpPr>
            <a:spLocks noGrp="1"/>
          </p:cNvSpPr>
          <p:nvPr>
            <p:ph type="body" idx="1"/>
          </p:nvPr>
        </p:nvSpPr>
        <p:spPr>
          <a:noFill/>
          <a:ln/>
        </p:spPr>
        <p:txBody>
          <a:bodyPr/>
          <a:lstStyle/>
          <a:p>
            <a:endParaRPr lang="tr-TR" smtClean="0"/>
          </a:p>
        </p:txBody>
      </p:sp>
      <p:sp>
        <p:nvSpPr>
          <p:cNvPr id="44035"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44036"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44037"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032E276A-632B-4D14-92E2-5649A2ADAA5D}" type="slidenum">
              <a:rPr lang="tr-TR" sz="1200"/>
              <a:pPr algn="r" eaLnBrk="0" hangingPunct="0"/>
              <a:t>11</a:t>
            </a:fld>
            <a:endParaRPr lang="tr-T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Slayt Görüntüsü Yer Tutucusu"/>
          <p:cNvSpPr>
            <a:spLocks noGrp="1" noRot="1" noChangeAspect="1" noTextEdit="1"/>
          </p:cNvSpPr>
          <p:nvPr>
            <p:ph type="sldImg"/>
          </p:nvPr>
        </p:nvSpPr>
        <p:spPr>
          <a:ln/>
        </p:spPr>
      </p:sp>
      <p:sp>
        <p:nvSpPr>
          <p:cNvPr id="46082" name="2 Not Yer Tutucusu"/>
          <p:cNvSpPr>
            <a:spLocks noGrp="1"/>
          </p:cNvSpPr>
          <p:nvPr>
            <p:ph type="body" idx="1"/>
          </p:nvPr>
        </p:nvSpPr>
        <p:spPr>
          <a:noFill/>
          <a:ln/>
        </p:spPr>
        <p:txBody>
          <a:bodyPr/>
          <a:lstStyle/>
          <a:p>
            <a:endParaRPr lang="tr-TR" smtClean="0"/>
          </a:p>
        </p:txBody>
      </p:sp>
      <p:sp>
        <p:nvSpPr>
          <p:cNvPr id="46083"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46084"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46085"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36B87DE2-BA4F-462F-A9EB-B320EE541399}" type="slidenum">
              <a:rPr lang="tr-TR" sz="1200"/>
              <a:pPr algn="r" eaLnBrk="0" hangingPunct="0"/>
              <a:t>12</a:t>
            </a:fld>
            <a:endParaRPr lang="tr-T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1 Slayt Görüntüsü Yer Tutucusu"/>
          <p:cNvSpPr>
            <a:spLocks noGrp="1" noRot="1" noChangeAspect="1" noTextEdit="1"/>
          </p:cNvSpPr>
          <p:nvPr>
            <p:ph type="sldImg"/>
          </p:nvPr>
        </p:nvSpPr>
        <p:spPr>
          <a:ln/>
        </p:spPr>
      </p:sp>
      <p:sp>
        <p:nvSpPr>
          <p:cNvPr id="48130" name="2 Not Yer Tutucusu"/>
          <p:cNvSpPr>
            <a:spLocks noGrp="1"/>
          </p:cNvSpPr>
          <p:nvPr>
            <p:ph type="body" idx="1"/>
          </p:nvPr>
        </p:nvSpPr>
        <p:spPr>
          <a:noFill/>
          <a:ln/>
        </p:spPr>
        <p:txBody>
          <a:bodyPr/>
          <a:lstStyle/>
          <a:p>
            <a:endParaRPr lang="tr-TR" smtClean="0"/>
          </a:p>
        </p:txBody>
      </p:sp>
      <p:sp>
        <p:nvSpPr>
          <p:cNvPr id="48131"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48132"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48133"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BF20F349-5FA1-4F73-8765-92CBD4902DCA}" type="slidenum">
              <a:rPr lang="tr-TR" sz="1200"/>
              <a:pPr algn="r" eaLnBrk="0" hangingPunct="0"/>
              <a:t>13</a:t>
            </a:fld>
            <a:endParaRPr lang="tr-T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Slayt Görüntüsü Yer Tutucusu"/>
          <p:cNvSpPr>
            <a:spLocks noGrp="1" noRot="1" noChangeAspect="1" noTextEdit="1"/>
          </p:cNvSpPr>
          <p:nvPr>
            <p:ph type="sldImg"/>
          </p:nvPr>
        </p:nvSpPr>
        <p:spPr>
          <a:ln/>
        </p:spPr>
      </p:sp>
      <p:sp>
        <p:nvSpPr>
          <p:cNvPr id="50178" name="2 Not Yer Tutucusu"/>
          <p:cNvSpPr>
            <a:spLocks noGrp="1"/>
          </p:cNvSpPr>
          <p:nvPr>
            <p:ph type="body" idx="1"/>
          </p:nvPr>
        </p:nvSpPr>
        <p:spPr>
          <a:noFill/>
          <a:ln/>
        </p:spPr>
        <p:txBody>
          <a:bodyPr/>
          <a:lstStyle/>
          <a:p>
            <a:endParaRPr lang="tr-TR" smtClean="0"/>
          </a:p>
        </p:txBody>
      </p:sp>
      <p:sp>
        <p:nvSpPr>
          <p:cNvPr id="50179"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50180"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50181"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49E27BC7-F182-493C-8887-23B6BABA6C04}" type="slidenum">
              <a:rPr lang="tr-TR" sz="1200"/>
              <a:pPr algn="r" eaLnBrk="0" hangingPunct="0"/>
              <a:t>14</a:t>
            </a:fld>
            <a:endParaRPr lang="tr-T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Slayt Görüntüsü Yer Tutucusu"/>
          <p:cNvSpPr>
            <a:spLocks noGrp="1" noRot="1" noChangeAspect="1" noTextEdit="1"/>
          </p:cNvSpPr>
          <p:nvPr>
            <p:ph type="sldImg"/>
          </p:nvPr>
        </p:nvSpPr>
        <p:spPr>
          <a:ln/>
        </p:spPr>
      </p:sp>
      <p:sp>
        <p:nvSpPr>
          <p:cNvPr id="52226" name="2 Not Yer Tutucusu"/>
          <p:cNvSpPr>
            <a:spLocks noGrp="1"/>
          </p:cNvSpPr>
          <p:nvPr>
            <p:ph type="body" idx="1"/>
          </p:nvPr>
        </p:nvSpPr>
        <p:spPr>
          <a:noFill/>
          <a:ln/>
        </p:spPr>
        <p:txBody>
          <a:bodyPr/>
          <a:lstStyle/>
          <a:p>
            <a:endParaRPr lang="tr-TR" smtClean="0"/>
          </a:p>
        </p:txBody>
      </p:sp>
      <p:sp>
        <p:nvSpPr>
          <p:cNvPr id="52227"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52228"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52229"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749182CB-8487-43C5-9254-7D6595A9FD58}" type="slidenum">
              <a:rPr lang="tr-TR" sz="1200"/>
              <a:pPr algn="r" eaLnBrk="0" hangingPunct="0"/>
              <a:t>15</a:t>
            </a:fld>
            <a:endParaRPr lang="tr-T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1 Slayt Görüntüsü Yer Tutucusu"/>
          <p:cNvSpPr>
            <a:spLocks noGrp="1" noRot="1" noChangeAspect="1" noTextEdit="1"/>
          </p:cNvSpPr>
          <p:nvPr>
            <p:ph type="sldImg"/>
          </p:nvPr>
        </p:nvSpPr>
        <p:spPr>
          <a:ln/>
        </p:spPr>
      </p:sp>
      <p:sp>
        <p:nvSpPr>
          <p:cNvPr id="54274" name="2 Not Yer Tutucusu"/>
          <p:cNvSpPr>
            <a:spLocks noGrp="1"/>
          </p:cNvSpPr>
          <p:nvPr>
            <p:ph type="body" idx="1"/>
          </p:nvPr>
        </p:nvSpPr>
        <p:spPr>
          <a:noFill/>
          <a:ln/>
        </p:spPr>
        <p:txBody>
          <a:bodyPr/>
          <a:lstStyle/>
          <a:p>
            <a:endParaRPr lang="tr-TR" smtClean="0"/>
          </a:p>
        </p:txBody>
      </p:sp>
      <p:sp>
        <p:nvSpPr>
          <p:cNvPr id="54275"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54276"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54277"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AA1FB76F-4998-465B-A176-FD919F695922}" type="slidenum">
              <a:rPr lang="tr-TR" sz="1200"/>
              <a:pPr algn="r" eaLnBrk="0" hangingPunct="0"/>
              <a:t>16</a:t>
            </a:fld>
            <a:endParaRPr lang="tr-T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Slayt Görüntüsü Yer Tutucusu"/>
          <p:cNvSpPr>
            <a:spLocks noGrp="1" noRot="1" noChangeAspect="1" noTextEdit="1"/>
          </p:cNvSpPr>
          <p:nvPr>
            <p:ph type="sldImg"/>
          </p:nvPr>
        </p:nvSpPr>
        <p:spPr>
          <a:ln/>
        </p:spPr>
      </p:sp>
      <p:sp>
        <p:nvSpPr>
          <p:cNvPr id="56322" name="2 Not Yer Tutucusu"/>
          <p:cNvSpPr>
            <a:spLocks noGrp="1"/>
          </p:cNvSpPr>
          <p:nvPr>
            <p:ph type="body" idx="1"/>
          </p:nvPr>
        </p:nvSpPr>
        <p:spPr>
          <a:noFill/>
          <a:ln/>
        </p:spPr>
        <p:txBody>
          <a:bodyPr/>
          <a:lstStyle/>
          <a:p>
            <a:endParaRPr lang="tr-TR" smtClean="0"/>
          </a:p>
        </p:txBody>
      </p:sp>
      <p:sp>
        <p:nvSpPr>
          <p:cNvPr id="56323"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56324"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56325"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C3DC42F2-5DEB-4224-9530-CC2F08AF111C}" type="slidenum">
              <a:rPr lang="tr-TR" sz="1200"/>
              <a:pPr algn="r" eaLnBrk="0" hangingPunct="0"/>
              <a:t>17</a:t>
            </a:fld>
            <a:endParaRPr lang="tr-T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Slayt Görüntüsü Yer Tutucusu"/>
          <p:cNvSpPr>
            <a:spLocks noGrp="1" noRot="1" noChangeAspect="1" noTextEdit="1"/>
          </p:cNvSpPr>
          <p:nvPr>
            <p:ph type="sldImg"/>
          </p:nvPr>
        </p:nvSpPr>
        <p:spPr>
          <a:ln/>
        </p:spPr>
      </p:sp>
      <p:sp>
        <p:nvSpPr>
          <p:cNvPr id="58370" name="2 Not Yer Tutucusu"/>
          <p:cNvSpPr>
            <a:spLocks noGrp="1"/>
          </p:cNvSpPr>
          <p:nvPr>
            <p:ph type="body" idx="1"/>
          </p:nvPr>
        </p:nvSpPr>
        <p:spPr>
          <a:noFill/>
          <a:ln/>
        </p:spPr>
        <p:txBody>
          <a:bodyPr/>
          <a:lstStyle/>
          <a:p>
            <a:endParaRPr lang="tr-TR" smtClean="0"/>
          </a:p>
        </p:txBody>
      </p:sp>
      <p:sp>
        <p:nvSpPr>
          <p:cNvPr id="58371"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58372"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58373"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4151E341-4632-4C19-B177-66F865385CA8}" type="slidenum">
              <a:rPr lang="tr-TR" sz="1200"/>
              <a:pPr algn="r" eaLnBrk="0" hangingPunct="0"/>
              <a:t>18</a:t>
            </a:fld>
            <a:endParaRPr lang="tr-T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1 Slayt Görüntüsü Yer Tutucusu"/>
          <p:cNvSpPr>
            <a:spLocks noGrp="1" noRot="1" noChangeAspect="1" noTextEdit="1"/>
          </p:cNvSpPr>
          <p:nvPr>
            <p:ph type="sldImg"/>
          </p:nvPr>
        </p:nvSpPr>
        <p:spPr>
          <a:ln/>
        </p:spPr>
      </p:sp>
      <p:sp>
        <p:nvSpPr>
          <p:cNvPr id="60418" name="2 Not Yer Tutucusu"/>
          <p:cNvSpPr>
            <a:spLocks noGrp="1"/>
          </p:cNvSpPr>
          <p:nvPr>
            <p:ph type="body" idx="1"/>
          </p:nvPr>
        </p:nvSpPr>
        <p:spPr>
          <a:noFill/>
          <a:ln/>
        </p:spPr>
        <p:txBody>
          <a:bodyPr/>
          <a:lstStyle/>
          <a:p>
            <a:endParaRPr lang="tr-TR" smtClean="0"/>
          </a:p>
        </p:txBody>
      </p:sp>
      <p:sp>
        <p:nvSpPr>
          <p:cNvPr id="60419"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60420"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60421"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384025D4-058F-4CBD-9F0D-203E139E0D13}" type="slidenum">
              <a:rPr lang="tr-TR" sz="1200"/>
              <a:pPr algn="r" eaLnBrk="0" hangingPunct="0"/>
              <a:t>19</a:t>
            </a:fld>
            <a:endParaRPr lang="tr-T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Slayt Görüntüsü Yer Tutucusu"/>
          <p:cNvSpPr>
            <a:spLocks noGrp="1" noRot="1" noChangeAspect="1"/>
          </p:cNvSpPr>
          <p:nvPr>
            <p:ph type="sldImg"/>
          </p:nvPr>
        </p:nvSpPr>
        <p:spPr>
          <a:ln/>
        </p:spPr>
      </p:sp>
      <p:sp>
        <p:nvSpPr>
          <p:cNvPr id="19458" name="2 Not Yer Tutucusu"/>
          <p:cNvSpPr>
            <a:spLocks noGrp="1"/>
          </p:cNvSpPr>
          <p:nvPr>
            <p:ph type="body" idx="1"/>
          </p:nvPr>
        </p:nvSpPr>
        <p:spPr>
          <a:noFill/>
          <a:ln/>
        </p:spPr>
        <p:txBody>
          <a:bodyPr/>
          <a:lstStyle/>
          <a:p>
            <a:endParaRPr lang="tr-TR" smtClean="0"/>
          </a:p>
        </p:txBody>
      </p:sp>
      <p:sp>
        <p:nvSpPr>
          <p:cNvPr id="19459" name="3 Üstbilgi Yer Tutucusu"/>
          <p:cNvSpPr>
            <a:spLocks noGrp="1"/>
          </p:cNvSpPr>
          <p:nvPr>
            <p:ph type="hdr" sz="quarter"/>
          </p:nvPr>
        </p:nvSpPr>
        <p:spPr>
          <a:noFill/>
        </p:spPr>
        <p:txBody>
          <a:bodyPr/>
          <a:lstStyle/>
          <a:p>
            <a:endParaRPr lang="tr-TR" smtClean="0"/>
          </a:p>
        </p:txBody>
      </p:sp>
      <p:sp>
        <p:nvSpPr>
          <p:cNvPr id="19460" name="4 Altbilgi Yer Tutucusu"/>
          <p:cNvSpPr>
            <a:spLocks noGrp="1"/>
          </p:cNvSpPr>
          <p:nvPr>
            <p:ph type="ftr" sz="quarter" idx="4"/>
          </p:nvPr>
        </p:nvSpPr>
        <p:spPr>
          <a:noFill/>
        </p:spPr>
        <p:txBody>
          <a:bodyPr/>
          <a:lstStyle/>
          <a:p>
            <a:endParaRPr lang="tr-TR" smtClean="0"/>
          </a:p>
        </p:txBody>
      </p:sp>
      <p:sp>
        <p:nvSpPr>
          <p:cNvPr id="19461" name="5 Slayt Numarası Yer Tutucusu"/>
          <p:cNvSpPr>
            <a:spLocks noGrp="1"/>
          </p:cNvSpPr>
          <p:nvPr>
            <p:ph type="sldNum" sz="quarter" idx="5"/>
          </p:nvPr>
        </p:nvSpPr>
        <p:spPr>
          <a:noFill/>
        </p:spPr>
        <p:txBody>
          <a:bodyPr/>
          <a:lstStyle/>
          <a:p>
            <a:fld id="{D8E3077A-5C1D-45CB-AAE6-A2D1502DB90A}" type="slidenum">
              <a:rPr lang="tr-TR" smtClean="0"/>
              <a:pPr/>
              <a:t>2</a:t>
            </a:fld>
            <a:endParaRPr lang="tr-T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1 Slayt Görüntüsü Yer Tutucusu"/>
          <p:cNvSpPr>
            <a:spLocks noGrp="1" noRot="1" noChangeAspect="1" noTextEdit="1"/>
          </p:cNvSpPr>
          <p:nvPr>
            <p:ph type="sldImg"/>
          </p:nvPr>
        </p:nvSpPr>
        <p:spPr>
          <a:ln/>
        </p:spPr>
      </p:sp>
      <p:sp>
        <p:nvSpPr>
          <p:cNvPr id="62466" name="2 Not Yer Tutucusu"/>
          <p:cNvSpPr>
            <a:spLocks noGrp="1"/>
          </p:cNvSpPr>
          <p:nvPr>
            <p:ph type="body" idx="1"/>
          </p:nvPr>
        </p:nvSpPr>
        <p:spPr>
          <a:noFill/>
          <a:ln/>
        </p:spPr>
        <p:txBody>
          <a:bodyPr/>
          <a:lstStyle/>
          <a:p>
            <a:endParaRPr lang="tr-TR" smtClean="0"/>
          </a:p>
        </p:txBody>
      </p:sp>
      <p:sp>
        <p:nvSpPr>
          <p:cNvPr id="62467"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62468"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62469"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16EF58A8-057F-41B8-B25F-599FD2DF6F4E}" type="slidenum">
              <a:rPr lang="tr-TR" sz="1200"/>
              <a:pPr algn="r" eaLnBrk="0" hangingPunct="0"/>
              <a:t>20</a:t>
            </a:fld>
            <a:endParaRPr lang="tr-T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1 Slayt Görüntüsü Yer Tutucusu"/>
          <p:cNvSpPr>
            <a:spLocks noGrp="1" noRot="1" noChangeAspect="1"/>
          </p:cNvSpPr>
          <p:nvPr>
            <p:ph type="sldImg"/>
          </p:nvPr>
        </p:nvSpPr>
        <p:spPr>
          <a:ln/>
        </p:spPr>
      </p:sp>
      <p:sp>
        <p:nvSpPr>
          <p:cNvPr id="64514" name="2 Not Yer Tutucusu"/>
          <p:cNvSpPr>
            <a:spLocks noGrp="1"/>
          </p:cNvSpPr>
          <p:nvPr>
            <p:ph type="body" idx="1"/>
          </p:nvPr>
        </p:nvSpPr>
        <p:spPr>
          <a:noFill/>
          <a:ln/>
        </p:spPr>
        <p:txBody>
          <a:bodyPr/>
          <a:lstStyle/>
          <a:p>
            <a:endParaRPr lang="tr-TR" smtClean="0"/>
          </a:p>
        </p:txBody>
      </p:sp>
      <p:sp>
        <p:nvSpPr>
          <p:cNvPr id="64515" name="3 Slayt Numarası Yer Tutucusu"/>
          <p:cNvSpPr>
            <a:spLocks noGrp="1"/>
          </p:cNvSpPr>
          <p:nvPr>
            <p:ph type="sldNum" sz="quarter" idx="5"/>
          </p:nvPr>
        </p:nvSpPr>
        <p:spPr>
          <a:noFill/>
        </p:spPr>
        <p:txBody>
          <a:bodyPr/>
          <a:lstStyle/>
          <a:p>
            <a:fld id="{5804F6D8-47D4-4BF5-9D96-4860F80C5EF2}" type="slidenum">
              <a:rPr lang="tr-TR" smtClean="0"/>
              <a:pPr/>
              <a:t>21</a:t>
            </a:fld>
            <a:endParaRPr lang="tr-TR" smtClean="0"/>
          </a:p>
        </p:txBody>
      </p:sp>
      <p:sp>
        <p:nvSpPr>
          <p:cNvPr id="64516" name="4 Üstbilgi Yer Tutucusu"/>
          <p:cNvSpPr>
            <a:spLocks noGrp="1"/>
          </p:cNvSpPr>
          <p:nvPr>
            <p:ph type="hdr" sz="quarter"/>
          </p:nvPr>
        </p:nvSpPr>
        <p:spPr>
          <a:noFill/>
        </p:spPr>
        <p:txBody>
          <a:bodyPr/>
          <a:lstStyle/>
          <a:p>
            <a:endParaRPr lang="tr-TR" smtClean="0"/>
          </a:p>
        </p:txBody>
      </p:sp>
      <p:sp>
        <p:nvSpPr>
          <p:cNvPr id="64517"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Slayt Görüntüsü Yer Tutucusu"/>
          <p:cNvSpPr>
            <a:spLocks noGrp="1" noRot="1" noChangeAspect="1" noTextEdit="1"/>
          </p:cNvSpPr>
          <p:nvPr>
            <p:ph type="sldImg"/>
          </p:nvPr>
        </p:nvSpPr>
        <p:spPr>
          <a:ln/>
        </p:spPr>
      </p:sp>
      <p:sp>
        <p:nvSpPr>
          <p:cNvPr id="21506" name="2 Not Yer Tutucusu"/>
          <p:cNvSpPr>
            <a:spLocks noGrp="1"/>
          </p:cNvSpPr>
          <p:nvPr>
            <p:ph type="body" idx="1"/>
          </p:nvPr>
        </p:nvSpPr>
        <p:spPr>
          <a:noFill/>
          <a:ln/>
        </p:spPr>
        <p:txBody>
          <a:bodyPr/>
          <a:lstStyle/>
          <a:p>
            <a:endParaRPr lang="tr-TR" smtClean="0"/>
          </a:p>
        </p:txBody>
      </p:sp>
      <p:sp>
        <p:nvSpPr>
          <p:cNvPr id="21507"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21508"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21509"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BF2B7D17-1851-42B3-B911-30E124ACC629}" type="slidenum">
              <a:rPr lang="tr-TR" sz="1200"/>
              <a:pPr algn="r" eaLnBrk="0" hangingPunct="0"/>
              <a:t>3</a:t>
            </a:fld>
            <a:endParaRPr lang="tr-T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Slayt Görüntüsü Yer Tutucusu"/>
          <p:cNvSpPr>
            <a:spLocks noGrp="1" noRot="1" noChangeAspect="1" noTextEdit="1"/>
          </p:cNvSpPr>
          <p:nvPr>
            <p:ph type="sldImg"/>
          </p:nvPr>
        </p:nvSpPr>
        <p:spPr>
          <a:ln/>
        </p:spPr>
      </p:sp>
      <p:sp>
        <p:nvSpPr>
          <p:cNvPr id="23554" name="2 Not Yer Tutucusu"/>
          <p:cNvSpPr>
            <a:spLocks noGrp="1"/>
          </p:cNvSpPr>
          <p:nvPr>
            <p:ph type="body" idx="1"/>
          </p:nvPr>
        </p:nvSpPr>
        <p:spPr>
          <a:noFill/>
          <a:ln/>
        </p:spPr>
        <p:txBody>
          <a:bodyPr/>
          <a:lstStyle/>
          <a:p>
            <a:endParaRPr lang="tr-TR" smtClean="0"/>
          </a:p>
        </p:txBody>
      </p:sp>
      <p:sp>
        <p:nvSpPr>
          <p:cNvPr id="23555"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23556"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23557"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D5A10119-CCF4-4C48-AD80-C40E2A5DF4E7}" type="slidenum">
              <a:rPr lang="tr-TR" sz="1200"/>
              <a:pPr algn="r" eaLnBrk="0" hangingPunct="0"/>
              <a:t>4</a:t>
            </a:fld>
            <a:endParaRPr lang="tr-T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Slayt Görüntüsü Yer Tutucusu"/>
          <p:cNvSpPr>
            <a:spLocks noGrp="1" noRot="1" noChangeAspect="1" noTextEdit="1"/>
          </p:cNvSpPr>
          <p:nvPr>
            <p:ph type="sldImg"/>
          </p:nvPr>
        </p:nvSpPr>
        <p:spPr>
          <a:ln/>
        </p:spPr>
      </p:sp>
      <p:sp>
        <p:nvSpPr>
          <p:cNvPr id="31746" name="2 Not Yer Tutucusu"/>
          <p:cNvSpPr>
            <a:spLocks noGrp="1"/>
          </p:cNvSpPr>
          <p:nvPr>
            <p:ph type="body" idx="1"/>
          </p:nvPr>
        </p:nvSpPr>
        <p:spPr>
          <a:noFill/>
          <a:ln/>
        </p:spPr>
        <p:txBody>
          <a:bodyPr/>
          <a:lstStyle/>
          <a:p>
            <a:endParaRPr lang="tr-TR" smtClean="0"/>
          </a:p>
        </p:txBody>
      </p:sp>
      <p:sp>
        <p:nvSpPr>
          <p:cNvPr id="31747"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31748"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31749"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35136B47-8E9E-414D-9EF3-6C46E3ECF836}" type="slidenum">
              <a:rPr lang="tr-TR" sz="1200"/>
              <a:pPr algn="r" eaLnBrk="0" hangingPunct="0"/>
              <a:t>5</a:t>
            </a:fld>
            <a:endParaRPr lang="tr-T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Slayt Görüntüsü Yer Tutucusu"/>
          <p:cNvSpPr>
            <a:spLocks noGrp="1" noRot="1" noChangeAspect="1" noTextEdit="1"/>
          </p:cNvSpPr>
          <p:nvPr>
            <p:ph type="sldImg"/>
          </p:nvPr>
        </p:nvSpPr>
        <p:spPr>
          <a:ln/>
        </p:spPr>
      </p:sp>
      <p:sp>
        <p:nvSpPr>
          <p:cNvPr id="33794" name="2 Not Yer Tutucusu"/>
          <p:cNvSpPr>
            <a:spLocks noGrp="1"/>
          </p:cNvSpPr>
          <p:nvPr>
            <p:ph type="body" idx="1"/>
          </p:nvPr>
        </p:nvSpPr>
        <p:spPr>
          <a:noFill/>
          <a:ln/>
        </p:spPr>
        <p:txBody>
          <a:bodyPr/>
          <a:lstStyle/>
          <a:p>
            <a:endParaRPr lang="tr-TR" smtClean="0"/>
          </a:p>
        </p:txBody>
      </p:sp>
      <p:sp>
        <p:nvSpPr>
          <p:cNvPr id="33795"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33796"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33797"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84EB5E03-AFFF-4926-925E-0502997F4D9E}" type="slidenum">
              <a:rPr lang="tr-TR" sz="1200"/>
              <a:pPr algn="r" eaLnBrk="0" hangingPunct="0"/>
              <a:t>6</a:t>
            </a:fld>
            <a:endParaRPr lang="tr-T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Slayt Görüntüsü Yer Tutucusu"/>
          <p:cNvSpPr>
            <a:spLocks noGrp="1" noRot="1" noChangeAspect="1" noTextEdit="1"/>
          </p:cNvSpPr>
          <p:nvPr>
            <p:ph type="sldImg"/>
          </p:nvPr>
        </p:nvSpPr>
        <p:spPr>
          <a:ln/>
        </p:spPr>
      </p:sp>
      <p:sp>
        <p:nvSpPr>
          <p:cNvPr id="35842" name="2 Not Yer Tutucusu"/>
          <p:cNvSpPr>
            <a:spLocks noGrp="1"/>
          </p:cNvSpPr>
          <p:nvPr>
            <p:ph type="body" idx="1"/>
          </p:nvPr>
        </p:nvSpPr>
        <p:spPr>
          <a:noFill/>
          <a:ln/>
        </p:spPr>
        <p:txBody>
          <a:bodyPr/>
          <a:lstStyle/>
          <a:p>
            <a:endParaRPr lang="tr-TR" smtClean="0"/>
          </a:p>
        </p:txBody>
      </p:sp>
      <p:sp>
        <p:nvSpPr>
          <p:cNvPr id="35843"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35844"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35845"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C9CC9AD1-E1F7-46C0-97EA-19DD99DD9D84}" type="slidenum">
              <a:rPr lang="tr-TR" sz="1200"/>
              <a:pPr algn="r" eaLnBrk="0" hangingPunct="0"/>
              <a:t>7</a:t>
            </a:fld>
            <a:endParaRPr lang="tr-T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Slayt Görüntüsü Yer Tutucusu"/>
          <p:cNvSpPr>
            <a:spLocks noGrp="1" noRot="1" noChangeAspect="1" noTextEdit="1"/>
          </p:cNvSpPr>
          <p:nvPr>
            <p:ph type="sldImg"/>
          </p:nvPr>
        </p:nvSpPr>
        <p:spPr>
          <a:ln/>
        </p:spPr>
      </p:sp>
      <p:sp>
        <p:nvSpPr>
          <p:cNvPr id="37890" name="2 Not Yer Tutucusu"/>
          <p:cNvSpPr>
            <a:spLocks noGrp="1"/>
          </p:cNvSpPr>
          <p:nvPr>
            <p:ph type="body" idx="1"/>
          </p:nvPr>
        </p:nvSpPr>
        <p:spPr>
          <a:noFill/>
          <a:ln/>
        </p:spPr>
        <p:txBody>
          <a:bodyPr/>
          <a:lstStyle/>
          <a:p>
            <a:endParaRPr lang="tr-TR" smtClean="0"/>
          </a:p>
        </p:txBody>
      </p:sp>
      <p:sp>
        <p:nvSpPr>
          <p:cNvPr id="37891"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37892"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37893"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D2E4B3E3-C5A4-4BD7-9F46-B7700F7B126F}" type="slidenum">
              <a:rPr lang="tr-TR" sz="1200"/>
              <a:pPr algn="r" eaLnBrk="0" hangingPunct="0"/>
              <a:t>8</a:t>
            </a:fld>
            <a:endParaRPr lang="tr-T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Slayt Görüntüsü Yer Tutucusu"/>
          <p:cNvSpPr>
            <a:spLocks noGrp="1" noRot="1" noChangeAspect="1" noTextEdit="1"/>
          </p:cNvSpPr>
          <p:nvPr>
            <p:ph type="sldImg"/>
          </p:nvPr>
        </p:nvSpPr>
        <p:spPr>
          <a:ln/>
        </p:spPr>
      </p:sp>
      <p:sp>
        <p:nvSpPr>
          <p:cNvPr id="39938" name="2 Not Yer Tutucusu"/>
          <p:cNvSpPr>
            <a:spLocks noGrp="1"/>
          </p:cNvSpPr>
          <p:nvPr>
            <p:ph type="body" idx="1"/>
          </p:nvPr>
        </p:nvSpPr>
        <p:spPr>
          <a:noFill/>
          <a:ln/>
        </p:spPr>
        <p:txBody>
          <a:bodyPr/>
          <a:lstStyle/>
          <a:p>
            <a:endParaRPr lang="tr-TR" smtClean="0"/>
          </a:p>
        </p:txBody>
      </p:sp>
      <p:sp>
        <p:nvSpPr>
          <p:cNvPr id="39939" name="3 Üstbilgi Yer Tutucusu"/>
          <p:cNvSpPr txBox="1">
            <a:spLocks noGrp="1"/>
          </p:cNvSpPr>
          <p:nvPr/>
        </p:nvSpPr>
        <p:spPr bwMode="auto">
          <a:xfrm>
            <a:off x="0" y="0"/>
            <a:ext cx="2971800" cy="457200"/>
          </a:xfrm>
          <a:prstGeom prst="rect">
            <a:avLst/>
          </a:prstGeom>
          <a:noFill/>
          <a:ln w="9525">
            <a:noFill/>
            <a:miter lim="800000"/>
            <a:headEnd/>
            <a:tailEnd/>
          </a:ln>
        </p:spPr>
        <p:txBody>
          <a:bodyPr/>
          <a:lstStyle/>
          <a:p>
            <a:pPr eaLnBrk="0" hangingPunct="0"/>
            <a:endParaRPr lang="tr-TR" sz="1200"/>
          </a:p>
        </p:txBody>
      </p:sp>
      <p:sp>
        <p:nvSpPr>
          <p:cNvPr id="39940" name="4 Altbilgi Yer Tutucusu"/>
          <p:cNvSpPr txBox="1">
            <a:spLocks noGrp="1"/>
          </p:cNvSpPr>
          <p:nvPr/>
        </p:nvSpPr>
        <p:spPr bwMode="auto">
          <a:xfrm>
            <a:off x="0" y="8685213"/>
            <a:ext cx="2971800" cy="457200"/>
          </a:xfrm>
          <a:prstGeom prst="rect">
            <a:avLst/>
          </a:prstGeom>
          <a:noFill/>
          <a:ln w="9525">
            <a:noFill/>
            <a:miter lim="800000"/>
            <a:headEnd/>
            <a:tailEnd/>
          </a:ln>
        </p:spPr>
        <p:txBody>
          <a:bodyPr anchor="b"/>
          <a:lstStyle/>
          <a:p>
            <a:pPr eaLnBrk="0" hangingPunct="0"/>
            <a:endParaRPr lang="tr-TR" sz="1200"/>
          </a:p>
        </p:txBody>
      </p:sp>
      <p:sp>
        <p:nvSpPr>
          <p:cNvPr id="39941" name="5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65F23152-8780-4DE5-80DE-58B1C464E7A7}" type="slidenum">
              <a:rPr lang="tr-TR" sz="1200"/>
              <a:pPr algn="r" eaLnBrk="0" hangingPunct="0"/>
              <a:t>9</a:t>
            </a:fld>
            <a:endParaRPr lang="tr-T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4BBB8B51-AC84-42F8-B0EB-B0AD510CA543}"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33808246-3FFD-4282-8CAB-D0AA05F8050B}"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9AA76D61-DB74-4A7E-9C09-71245961A4D4}"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756055F7-1965-462C-A69A-AB402BFB3267}"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5216869D-5B59-4AAC-9DF7-1C2FF7278BB2}"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1CC11AB5-5CAF-4CD7-B5E9-65E72F09D1B4}"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47A57088-625D-4D6B-AFF4-F62E12C1EE73}"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AC40B227-B711-4A45-ABF3-84B0363C9DAF}"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9D3F3FA3-7813-44EA-8BDC-D2B5358629F3}"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031AAA77-8741-4A1F-8D82-65274D180504}"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0554AC94-6D47-4407-B5EB-21C8A547570E}"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40ABF940-372F-478D-A615-F42D3132F229}"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cstate="print">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AD78C4EF-DC2A-47AB-BFF0-016533F8480C}"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tr/imgres?imgurl=http://www.projectrho.com/rocket/towerOfHanoi01.jpg&amp;imgrefurl=http://www.projectrho.com/rocket/rocket3ax.html&amp;usg=__6DgH1RrdDmH4QtCcB4_JUgeXho4=&amp;h=350&amp;w=336&amp;sz=38&amp;hl=tr&amp;start=22&amp;um=1&amp;itbs=1&amp;tbnid=7-bob_Lq7egZiM:&amp;tbnh=120&amp;tbnw=115&amp;prev=/images?q=hanoi+kuleleri&amp;start=21&amp;um=1&amp;hl=tr&amp;sa=N&amp;rlz=1R2GGLL_en&amp;ndsp=21&amp;tbs=isch:1"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hyperlink" Target="http://images.google.com.tr/imgres?imgurl=http://thumbnail.image.rakuten.co.jp/@0_mall/good-toy/cabinet/img2/hanoi-600p-2.jpg&amp;imgrefurl=http://en.item.rakuten.com/good-toy/840570/&amp;usg=__udle-sgZSQUDcYRavmCN0-yIQL0=&amp;h=600&amp;w=600&amp;sz=45&amp;hl=tr&amp;start=148&amp;um=1&amp;itbs=1&amp;tbnid=-TnAWAV3z-7y-M:&amp;tbnh=135&amp;tbnw=135&amp;prev=/images?q=hanoi+kuleleri&amp;start=147&amp;um=1&amp;hl=tr&amp;sa=N&amp;rlz=1R2GGLL_en&amp;ndsp=21&amp;tbs=isch:1"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hyperlink" Target="http://images.google.com.tr/imgres?imgurl=http://www.mathematik.uni-muenchen.de/~hinz/tower.jpg&amp;imgrefurl=http://www.mathematik.uni-muenchen.de/~hinz/hanoi.html&amp;usg=__McZXDHafWATNh-ejFScKRko1h_4=&amp;h=800&amp;w=600&amp;sz=126&amp;hl=tr&amp;start=28&amp;um=1&amp;itbs=1&amp;tbnid=HFqpF3J7dKCylM:&amp;tbnh=143&amp;tbnw=107&amp;prev=/images?q=hanoi+kuleleri&amp;start=21&amp;um=1&amp;hl=tr&amp;sa=N&amp;rlz=1R2GGLL_en&amp;ndsp=21&amp;tbs=isch: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smtClean="0">
                <a:latin typeface="Harrington"/>
              </a:rPr>
              <a:t>Ayrık İşlemsel Yapılar</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7.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156E10F7-8BCD-4B94-A82F-836F1556AD06}"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a:solidFill>
                <a:schemeClr val="accent2">
                  <a:lumMod val="50000"/>
                </a:schemeClr>
              </a:solidFill>
              <a:latin typeface="Arial" pitchFamily="34" charset="0"/>
              <a:cs typeface="Arial" pitchFamily="34" charset="0"/>
            </a:endParaRPr>
          </a:p>
          <a:p>
            <a:pPr algn="ctr" eaLnBrk="0" hangingPunct="0">
              <a:defRPr/>
            </a:pPr>
            <a:r>
              <a:rPr lang="tr-TR" sz="2400">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a:solidFill>
                  <a:srgbClr val="3B334D"/>
                </a:solidFill>
                <a:latin typeface="Arial" charset="0"/>
                <a:cs typeface="Arial" charset="0"/>
              </a:rPr>
              <a:t>İletişim :</a:t>
            </a:r>
          </a:p>
          <a:p>
            <a:pPr algn="ctr" eaLnBrk="0" hangingPunct="0">
              <a:defRPr/>
            </a:pPr>
            <a:endParaRPr lang="tr-TR">
              <a:solidFill>
                <a:srgbClr val="3B334D"/>
              </a:solidFill>
              <a:latin typeface="Arial" charset="0"/>
              <a:cs typeface="Arial" charset="0"/>
            </a:endParaRPr>
          </a:p>
          <a:p>
            <a:pPr algn="ctr" eaLnBrk="0" hangingPunct="0">
              <a:defRPr/>
            </a:pPr>
            <a:r>
              <a:rPr lang="tr-TR">
                <a:solidFill>
                  <a:srgbClr val="BDAFC8"/>
                </a:solidFill>
                <a:latin typeface="Berlin Sans FB"/>
                <a:hlinkClick r:id="rId3"/>
              </a:rPr>
              <a:t>nyurtay@sakarya.edu.tr</a:t>
            </a:r>
            <a:endParaRPr lang="tr-TR">
              <a:solidFill>
                <a:srgbClr val="BDAFC8"/>
              </a:solidFill>
              <a:latin typeface="Berlin Sans FB"/>
            </a:endParaRPr>
          </a:p>
          <a:p>
            <a:pPr algn="ctr" eaLnBrk="0" hangingPunct="0">
              <a:defRPr/>
            </a:pPr>
            <a:r>
              <a:rPr lang="tr-TR">
                <a:solidFill>
                  <a:srgbClr val="6D577F"/>
                </a:solidFill>
                <a:latin typeface="Berlin Sans FB"/>
              </a:rPr>
              <a:t>(264) 295 58 98</a:t>
            </a:r>
          </a:p>
          <a:p>
            <a:pPr algn="ctr" eaLnBrk="0" hangingPunct="0">
              <a:defRPr/>
            </a:pPr>
            <a:endParaRPr lang="tr-TR">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0" name="Rectangle 2"/>
          <p:cNvSpPr>
            <a:spLocks noGrp="1" noChangeArrowheads="1"/>
          </p:cNvSpPr>
          <p:nvPr>
            <p:ph type="title" idx="4294967295"/>
          </p:nvPr>
        </p:nvSpPr>
        <p:spPr>
          <a:xfrm>
            <a:off x="1524000" y="327025"/>
            <a:ext cx="7381875" cy="725488"/>
          </a:xfrm>
        </p:spPr>
        <p:txBody>
          <a:bodyPr/>
          <a:lstStyle/>
          <a:p>
            <a:r>
              <a:rPr lang="tr-TR" sz="2400" b="1" smtClean="0">
                <a:latin typeface="Comic Sans MS" pitchFamily="66" charset="0"/>
              </a:rPr>
              <a:t>Sayma-</a:t>
            </a:r>
            <a:r>
              <a:rPr lang="pt-BR" sz="1800" b="1" smtClean="0">
                <a:latin typeface="Comic Sans MS" pitchFamily="66" charset="0"/>
              </a:rPr>
              <a:t>Ekleme-Çıkarma Prensibine Alternatif bir Form</a:t>
            </a:r>
            <a:r>
              <a:rPr lang="pt-BR" smtClean="0"/>
              <a:t> </a:t>
            </a:r>
            <a:endParaRPr lang="tr-TR" smtClean="0"/>
          </a:p>
        </p:txBody>
      </p:sp>
      <p:sp>
        <p:nvSpPr>
          <p:cNvPr id="4098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4098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67BE329-0915-47AB-85D9-736637527774}" type="slidenum">
              <a:rPr lang="tr-TR" sz="1400"/>
              <a:pPr algn="ctr" eaLnBrk="0" hangingPunct="0"/>
              <a:t>10</a:t>
            </a:fld>
            <a:r>
              <a:rPr lang="tr-TR" sz="1400"/>
              <a:t>.</a:t>
            </a:r>
          </a:p>
          <a:p>
            <a:pPr algn="ctr" eaLnBrk="0" hangingPunct="0"/>
            <a:r>
              <a:rPr lang="tr-TR" sz="1400"/>
              <a:t>Sayfa</a:t>
            </a:r>
          </a:p>
        </p:txBody>
      </p:sp>
      <p:sp>
        <p:nvSpPr>
          <p:cNvPr id="4098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40984"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40985"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40986"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40987" name="Rectangle 10"/>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40988" name="Rectangle 11"/>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40989" name="Rectangle 12"/>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40990"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graphicFrame>
        <p:nvGraphicFramePr>
          <p:cNvPr id="40975" name="Object 15"/>
          <p:cNvGraphicFramePr>
            <a:graphicFrameLocks noChangeAspect="1"/>
          </p:cNvGraphicFramePr>
          <p:nvPr/>
        </p:nvGraphicFramePr>
        <p:xfrm>
          <a:off x="1692275" y="1412875"/>
          <a:ext cx="1584325" cy="271463"/>
        </p:xfrm>
        <a:graphic>
          <a:graphicData uri="http://schemas.openxmlformats.org/presentationml/2006/ole">
            <p:oleObj spid="_x0000_s40975" name="Denklem" r:id="rId4" imgW="1053643" imgH="177723" progId="Equation.3">
              <p:embed/>
            </p:oleObj>
          </a:graphicData>
        </a:graphic>
      </p:graphicFrame>
      <p:graphicFrame>
        <p:nvGraphicFramePr>
          <p:cNvPr id="40974" name="Object 14"/>
          <p:cNvGraphicFramePr>
            <a:graphicFrameLocks noChangeAspect="1"/>
          </p:cNvGraphicFramePr>
          <p:nvPr/>
        </p:nvGraphicFramePr>
        <p:xfrm>
          <a:off x="1692275" y="2133600"/>
          <a:ext cx="1800225" cy="279400"/>
        </p:xfrm>
        <a:graphic>
          <a:graphicData uri="http://schemas.openxmlformats.org/presentationml/2006/ole">
            <p:oleObj spid="_x0000_s40974" name="Denklem" r:id="rId5" imgW="1282700" imgH="203200" progId="Equation.3">
              <p:embed/>
            </p:oleObj>
          </a:graphicData>
        </a:graphic>
      </p:graphicFrame>
      <p:sp>
        <p:nvSpPr>
          <p:cNvPr id="40991" name="Rectangle 16"/>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40977" name="Rectangle 17"/>
          <p:cNvSpPr>
            <a:spLocks noChangeArrowheads="1"/>
          </p:cNvSpPr>
          <p:nvPr/>
        </p:nvSpPr>
        <p:spPr bwMode="auto">
          <a:xfrm>
            <a:off x="3492500" y="1333500"/>
            <a:ext cx="4933950" cy="366713"/>
          </a:xfrm>
          <a:prstGeom prst="rect">
            <a:avLst/>
          </a:prstGeom>
          <a:noFill/>
          <a:ln w="9525">
            <a:noFill/>
            <a:miter lim="800000"/>
            <a:headEnd/>
            <a:tailEnd/>
          </a:ln>
        </p:spPr>
        <p:txBody>
          <a:bodyPr wrap="none" anchor="ctr">
            <a:spAutoFit/>
          </a:bodyPr>
          <a:lstStyle/>
          <a:p>
            <a:pPr algn="just"/>
            <a:r>
              <a:rPr lang="pt-BR">
                <a:cs typeface="Times New Roman" pitchFamily="18" charset="0"/>
              </a:rPr>
              <a:t> denkleminin  x1,x2,x3 negatif olmayan tamsayı ve </a:t>
            </a:r>
            <a:endParaRPr lang="pt-BR"/>
          </a:p>
        </p:txBody>
      </p:sp>
      <p:sp>
        <p:nvSpPr>
          <p:cNvPr id="40978" name="Rectangle 18"/>
          <p:cNvSpPr>
            <a:spLocks noChangeArrowheads="1"/>
          </p:cNvSpPr>
          <p:nvPr/>
        </p:nvSpPr>
        <p:spPr bwMode="auto">
          <a:xfrm>
            <a:off x="3924300" y="1989138"/>
            <a:ext cx="2882900" cy="366712"/>
          </a:xfrm>
          <a:prstGeom prst="rect">
            <a:avLst/>
          </a:prstGeom>
          <a:noFill/>
          <a:ln w="9525">
            <a:noFill/>
            <a:miter lim="800000"/>
            <a:headEnd/>
            <a:tailEnd/>
          </a:ln>
        </p:spPr>
        <p:txBody>
          <a:bodyPr wrap="none" anchor="ctr">
            <a:spAutoFit/>
          </a:bodyPr>
          <a:lstStyle/>
          <a:p>
            <a:pPr algn="just"/>
            <a:r>
              <a:rPr lang="pt-BR">
                <a:cs typeface="Times New Roman" pitchFamily="18" charset="0"/>
              </a:rPr>
              <a:t> için kaç tane çözümü vardır?</a:t>
            </a:r>
            <a:endParaRPr lang="pt-BR"/>
          </a:p>
        </p:txBody>
      </p:sp>
      <p:sp>
        <p:nvSpPr>
          <p:cNvPr id="40994" name="Rectangle 20"/>
          <p:cNvSpPr>
            <a:spLocks noChangeArrowheads="1"/>
          </p:cNvSpPr>
          <p:nvPr/>
        </p:nvSpPr>
        <p:spPr bwMode="auto">
          <a:xfrm>
            <a:off x="0" y="3100388"/>
            <a:ext cx="9144000" cy="0"/>
          </a:xfrm>
          <a:prstGeom prst="rect">
            <a:avLst/>
          </a:prstGeom>
          <a:noFill/>
          <a:ln w="9525">
            <a:noFill/>
            <a:miter lim="800000"/>
            <a:headEnd/>
            <a:tailEnd/>
          </a:ln>
        </p:spPr>
        <p:txBody>
          <a:bodyPr wrap="none" anchor="ctr">
            <a:spAutoFit/>
          </a:bodyPr>
          <a:lstStyle/>
          <a:p>
            <a:endParaRPr lang="tr-TR"/>
          </a:p>
        </p:txBody>
      </p:sp>
      <p:graphicFrame>
        <p:nvGraphicFramePr>
          <p:cNvPr id="40979" name="Object 19"/>
          <p:cNvGraphicFramePr>
            <a:graphicFrameLocks noChangeAspect="1"/>
          </p:cNvGraphicFramePr>
          <p:nvPr/>
        </p:nvGraphicFramePr>
        <p:xfrm>
          <a:off x="1763713" y="2708275"/>
          <a:ext cx="863600" cy="795338"/>
        </p:xfrm>
        <a:graphic>
          <a:graphicData uri="http://schemas.openxmlformats.org/presentationml/2006/ole">
            <p:oleObj spid="_x0000_s40979" name="Denklem" r:id="rId6" imgW="710891" imgH="660113" progId="Equation.3">
              <p:embed/>
            </p:oleObj>
          </a:graphicData>
        </a:graphic>
      </p:graphicFrame>
      <p:sp>
        <p:nvSpPr>
          <p:cNvPr id="40995" name="Rectangle 21"/>
          <p:cNvSpPr>
            <a:spLocks noChangeArrowheads="1"/>
          </p:cNvSpPr>
          <p:nvPr/>
        </p:nvSpPr>
        <p:spPr bwMode="auto">
          <a:xfrm>
            <a:off x="0" y="3757613"/>
            <a:ext cx="9144000" cy="0"/>
          </a:xfrm>
          <a:prstGeom prst="rect">
            <a:avLst/>
          </a:prstGeom>
          <a:noFill/>
          <a:ln w="9525">
            <a:noFill/>
            <a:miter lim="800000"/>
            <a:headEnd/>
            <a:tailEnd/>
          </a:ln>
        </p:spPr>
        <p:txBody>
          <a:bodyPr wrap="none" anchor="ctr">
            <a:spAutoFit/>
          </a:bodyPr>
          <a:lstStyle/>
          <a:p>
            <a:endParaRPr lang="tr-TR" sz="2400"/>
          </a:p>
        </p:txBody>
      </p:sp>
      <p:sp>
        <p:nvSpPr>
          <p:cNvPr id="2" name="Rectangle 22"/>
          <p:cNvSpPr>
            <a:spLocks noChangeArrowheads="1"/>
          </p:cNvSpPr>
          <p:nvPr/>
        </p:nvSpPr>
        <p:spPr bwMode="auto">
          <a:xfrm>
            <a:off x="1631950" y="3551238"/>
            <a:ext cx="7043738" cy="3025775"/>
          </a:xfrm>
          <a:prstGeom prst="rect">
            <a:avLst/>
          </a:prstGeom>
          <a:noFill/>
          <a:ln w="9525">
            <a:noFill/>
            <a:miter lim="800000"/>
            <a:headEnd/>
            <a:tailEnd/>
          </a:ln>
        </p:spPr>
        <p:txBody>
          <a:bodyPr wrap="none" anchor="ctr">
            <a:spAutoFit/>
          </a:bodyPr>
          <a:lstStyle/>
          <a:p>
            <a:r>
              <a:rPr lang="pt-BR" sz="1600"/>
              <a:t>N(P1</a:t>
            </a:r>
            <a:r>
              <a:rPr lang="pt-BR" sz="1600">
                <a:sym typeface="Symbol" pitchFamily="18" charset="2"/>
              </a:rPr>
              <a:t></a:t>
            </a:r>
            <a:r>
              <a:rPr lang="pt-BR" sz="1600"/>
              <a:t> P2</a:t>
            </a:r>
            <a:r>
              <a:rPr lang="pt-BR" sz="1600">
                <a:sym typeface="Symbol" pitchFamily="18" charset="2"/>
              </a:rPr>
              <a:t></a:t>
            </a:r>
            <a:r>
              <a:rPr lang="pt-BR" sz="1600"/>
              <a:t> P3</a:t>
            </a:r>
            <a:r>
              <a:rPr lang="pt-BR" sz="1600">
                <a:sym typeface="Symbol" pitchFamily="18" charset="2"/>
              </a:rPr>
              <a:t></a:t>
            </a:r>
            <a:r>
              <a:rPr lang="pt-BR" sz="1600"/>
              <a:t>)=N-N(P1)- N(P2)- N(P3)+N(P1P2)+ N(P1P3)+ N(P2P3)-N(P1P2P3).</a:t>
            </a:r>
            <a:endParaRPr lang="tr-TR" sz="1600">
              <a:sym typeface="Symbol" pitchFamily="18" charset="2"/>
            </a:endParaRPr>
          </a:p>
          <a:p>
            <a:endParaRPr lang="tr-TR" sz="1600">
              <a:sym typeface="Symbol" pitchFamily="18" charset="2"/>
            </a:endParaRPr>
          </a:p>
          <a:p>
            <a:r>
              <a:rPr lang="sv-SE" sz="1600">
                <a:sym typeface="Symbol" pitchFamily="18" charset="2"/>
              </a:rPr>
              <a:t>N= çözümlerin toplam miktarı=C(3+11-1,11)=78</a:t>
            </a:r>
            <a:endParaRPr lang="tr-TR" sz="1600">
              <a:sym typeface="Symbol" pitchFamily="18" charset="2"/>
            </a:endParaRPr>
          </a:p>
          <a:p>
            <a:endParaRPr lang="tr-TR" sz="1600">
              <a:sym typeface="Symbol" pitchFamily="18" charset="2"/>
            </a:endParaRPr>
          </a:p>
          <a:p>
            <a:r>
              <a:rPr lang="sv-SE" sz="1600">
                <a:sym typeface="Symbol" pitchFamily="18" charset="2"/>
              </a:rPr>
              <a:t>N(P1)= x1</a:t>
            </a:r>
            <a:r>
              <a:rPr lang="sv-SE" sz="1600"/>
              <a:t>4 için tüm çözümlerin miktarı=C(3+7-1,7)=C(9,7)=36</a:t>
            </a:r>
            <a:endParaRPr lang="tr-TR" sz="1600">
              <a:sym typeface="Symbol" pitchFamily="18" charset="2"/>
            </a:endParaRPr>
          </a:p>
          <a:p>
            <a:r>
              <a:rPr lang="sv-SE" sz="1600">
                <a:sym typeface="Symbol" pitchFamily="18" charset="2"/>
              </a:rPr>
              <a:t>N(P2)= x2</a:t>
            </a:r>
            <a:r>
              <a:rPr lang="sv-SE" sz="1600"/>
              <a:t>5 için tüm çözümlerin miktarı=C(3+6-1,6)=C(8,6)=28</a:t>
            </a:r>
            <a:endParaRPr lang="tr-TR" sz="1600">
              <a:sym typeface="Symbol" pitchFamily="18" charset="2"/>
            </a:endParaRPr>
          </a:p>
          <a:p>
            <a:r>
              <a:rPr lang="sv-SE" sz="1600">
                <a:sym typeface="Symbol" pitchFamily="18" charset="2"/>
              </a:rPr>
              <a:t>N(P3)= x3</a:t>
            </a:r>
            <a:r>
              <a:rPr lang="sv-SE" sz="1600"/>
              <a:t>7 için tüm çözümlerin miktarı=C(3+4-1,4)=C(6,4)=15</a:t>
            </a:r>
            <a:endParaRPr lang="tr-TR" sz="1600">
              <a:sym typeface="Symbol" pitchFamily="18" charset="2"/>
            </a:endParaRPr>
          </a:p>
          <a:p>
            <a:r>
              <a:rPr lang="sv-SE" sz="1600">
                <a:sym typeface="Symbol" pitchFamily="18" charset="2"/>
              </a:rPr>
              <a:t>N(P1P2)= x1</a:t>
            </a:r>
            <a:r>
              <a:rPr lang="sv-SE" sz="1600"/>
              <a:t>4 ve x2</a:t>
            </a:r>
            <a:r>
              <a:rPr lang="sv-SE" sz="1600">
                <a:sym typeface="Symbol" pitchFamily="18" charset="2"/>
              </a:rPr>
              <a:t></a:t>
            </a:r>
            <a:r>
              <a:rPr lang="sv-SE" sz="1600"/>
              <a:t>5</a:t>
            </a:r>
            <a:r>
              <a:rPr lang="sv-SE" sz="1600">
                <a:sym typeface="Symbol" pitchFamily="18" charset="2"/>
              </a:rPr>
              <a:t>  için tüm çözümlerin miktarı=C(3+2-1,2)=C(4,2)=6</a:t>
            </a:r>
            <a:endParaRPr lang="tr-TR" sz="1600">
              <a:sym typeface="Symbol" pitchFamily="18" charset="2"/>
            </a:endParaRPr>
          </a:p>
          <a:p>
            <a:r>
              <a:rPr lang="sv-SE" sz="1600">
                <a:sym typeface="Symbol" pitchFamily="18" charset="2"/>
              </a:rPr>
              <a:t>N(P1P3)= x1</a:t>
            </a:r>
            <a:r>
              <a:rPr lang="sv-SE" sz="1600"/>
              <a:t>4 ve x3</a:t>
            </a:r>
            <a:r>
              <a:rPr lang="sv-SE" sz="1600">
                <a:sym typeface="Symbol" pitchFamily="18" charset="2"/>
              </a:rPr>
              <a:t></a:t>
            </a:r>
            <a:r>
              <a:rPr lang="sv-SE" sz="1600"/>
              <a:t>7</a:t>
            </a:r>
            <a:r>
              <a:rPr lang="sv-SE" sz="1600">
                <a:sym typeface="Symbol" pitchFamily="18" charset="2"/>
              </a:rPr>
              <a:t>  için tüm çözümlerin miktarı=C(3+0-1,0)=1</a:t>
            </a:r>
            <a:endParaRPr lang="tr-TR" sz="1600">
              <a:sym typeface="Symbol" pitchFamily="18" charset="2"/>
            </a:endParaRPr>
          </a:p>
          <a:p>
            <a:r>
              <a:rPr lang="sv-SE" sz="1600">
                <a:sym typeface="Symbol" pitchFamily="18" charset="2"/>
              </a:rPr>
              <a:t>N(P2P3)= x2</a:t>
            </a:r>
            <a:r>
              <a:rPr lang="sv-SE" sz="1600"/>
              <a:t>5 ve x3</a:t>
            </a:r>
            <a:r>
              <a:rPr lang="sv-SE" sz="1600">
                <a:sym typeface="Symbol" pitchFamily="18" charset="2"/>
              </a:rPr>
              <a:t></a:t>
            </a:r>
            <a:r>
              <a:rPr lang="sv-SE" sz="1600"/>
              <a:t>7</a:t>
            </a:r>
            <a:r>
              <a:rPr lang="sv-SE" sz="1600">
                <a:sym typeface="Symbol" pitchFamily="18" charset="2"/>
              </a:rPr>
              <a:t>  için tüm çözümlerin miktarı=0</a:t>
            </a:r>
            <a:endParaRPr lang="tr-TR" sz="1600">
              <a:sym typeface="Symbol" pitchFamily="18" charset="2"/>
            </a:endParaRPr>
          </a:p>
          <a:p>
            <a:r>
              <a:rPr lang="sv-SE" sz="1600">
                <a:sym typeface="Symbol" pitchFamily="18" charset="2"/>
              </a:rPr>
              <a:t>N(P1P2P3)= x1</a:t>
            </a:r>
            <a:r>
              <a:rPr lang="sv-SE" sz="1600"/>
              <a:t>4 ve x2</a:t>
            </a:r>
            <a:r>
              <a:rPr lang="sv-SE" sz="1600">
                <a:sym typeface="Symbol" pitchFamily="18" charset="2"/>
              </a:rPr>
              <a:t></a:t>
            </a:r>
            <a:r>
              <a:rPr lang="sv-SE" sz="1600"/>
              <a:t>5 ve x3</a:t>
            </a:r>
            <a:r>
              <a:rPr lang="sv-SE" sz="1600">
                <a:sym typeface="Symbol" pitchFamily="18" charset="2"/>
              </a:rPr>
              <a:t></a:t>
            </a:r>
            <a:r>
              <a:rPr lang="sv-SE" sz="1600"/>
              <a:t>7 için tüm çözümlerin miktarı=0</a:t>
            </a:r>
            <a:endParaRPr lang="tr-TR" sz="1600">
              <a:sym typeface="Symbol" pitchFamily="18" charset="2"/>
            </a:endParaRPr>
          </a:p>
          <a:p>
            <a:r>
              <a:rPr lang="pt-BR" sz="1600">
                <a:sym typeface="Symbol" pitchFamily="18" charset="2"/>
              </a:rPr>
              <a:t>N(P1</a:t>
            </a:r>
            <a:r>
              <a:rPr lang="pt-BR" sz="1600"/>
              <a:t> P2</a:t>
            </a:r>
            <a:r>
              <a:rPr lang="pt-BR" sz="1600">
                <a:sym typeface="Symbol" pitchFamily="18" charset="2"/>
              </a:rPr>
              <a:t></a:t>
            </a:r>
            <a:r>
              <a:rPr lang="pt-BR" sz="1600"/>
              <a:t> P3</a:t>
            </a:r>
            <a:r>
              <a:rPr lang="pt-BR" sz="1600">
                <a:sym typeface="Symbol" pitchFamily="18" charset="2"/>
              </a:rPr>
              <a:t></a:t>
            </a:r>
            <a:r>
              <a:rPr lang="pt-BR" sz="1600"/>
              <a:t>)=78-36-28-15+6+1+0+0=6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75"/>
                                        </p:tgtEl>
                                        <p:attrNameLst>
                                          <p:attrName>style.visibility</p:attrName>
                                        </p:attrNameLst>
                                      </p:cBhvr>
                                      <p:to>
                                        <p:strVal val="visible"/>
                                      </p:to>
                                    </p:set>
                                    <p:animEffect transition="in" filter="checkerboard(across)">
                                      <p:cBhvr>
                                        <p:cTn id="7" dur="500"/>
                                        <p:tgtEl>
                                          <p:spTgt spid="4097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0977"/>
                                        </p:tgtEl>
                                        <p:attrNameLst>
                                          <p:attrName>style.visibility</p:attrName>
                                        </p:attrNameLst>
                                      </p:cBhvr>
                                      <p:to>
                                        <p:strVal val="visible"/>
                                      </p:to>
                                    </p:set>
                                    <p:animEffect transition="in" filter="checkerboard(across)">
                                      <p:cBhvr>
                                        <p:cTn id="10" dur="500"/>
                                        <p:tgtEl>
                                          <p:spTgt spid="4097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0978"/>
                                        </p:tgtEl>
                                        <p:attrNameLst>
                                          <p:attrName>style.visibility</p:attrName>
                                        </p:attrNameLst>
                                      </p:cBhvr>
                                      <p:to>
                                        <p:strVal val="visible"/>
                                      </p:to>
                                    </p:set>
                                    <p:animEffect transition="in" filter="checkerboard(across)">
                                      <p:cBhvr>
                                        <p:cTn id="15" dur="500"/>
                                        <p:tgtEl>
                                          <p:spTgt spid="40978"/>
                                        </p:tgtEl>
                                      </p:cBhvr>
                                    </p:animEffect>
                                  </p:childTnLst>
                                </p:cTn>
                              </p:par>
                              <p:par>
                                <p:cTn id="16" presetID="5" presetClass="entr" presetSubtype="10" fill="hold" nodeType="withEffect">
                                  <p:stCondLst>
                                    <p:cond delay="0"/>
                                  </p:stCondLst>
                                  <p:childTnLst>
                                    <p:set>
                                      <p:cBhvr>
                                        <p:cTn id="17" dur="1" fill="hold">
                                          <p:stCondLst>
                                            <p:cond delay="0"/>
                                          </p:stCondLst>
                                        </p:cTn>
                                        <p:tgtEl>
                                          <p:spTgt spid="40974"/>
                                        </p:tgtEl>
                                        <p:attrNameLst>
                                          <p:attrName>style.visibility</p:attrName>
                                        </p:attrNameLst>
                                      </p:cBhvr>
                                      <p:to>
                                        <p:strVal val="visible"/>
                                      </p:to>
                                    </p:set>
                                    <p:animEffect transition="in" filter="checkerboard(across)">
                                      <p:cBhvr>
                                        <p:cTn id="18" dur="500"/>
                                        <p:tgtEl>
                                          <p:spTgt spid="4097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0979"/>
                                        </p:tgtEl>
                                        <p:attrNameLst>
                                          <p:attrName>style.visibility</p:attrName>
                                        </p:attrNameLst>
                                      </p:cBhvr>
                                      <p:to>
                                        <p:strVal val="visible"/>
                                      </p:to>
                                    </p:set>
                                    <p:animEffect transition="in" filter="checkerboard(across)">
                                      <p:cBhvr>
                                        <p:cTn id="23" dur="500"/>
                                        <p:tgtEl>
                                          <p:spTgt spid="4097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heckerboard(across)">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7" grpId="0"/>
      <p:bldP spid="40978"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1524000" y="327025"/>
            <a:ext cx="7381875" cy="725488"/>
          </a:xfrm>
        </p:spPr>
        <p:txBody>
          <a:bodyPr/>
          <a:lstStyle/>
          <a:p>
            <a:r>
              <a:rPr lang="tr-TR" sz="2400" b="1" smtClean="0">
                <a:latin typeface="Comic Sans MS" pitchFamily="66" charset="0"/>
              </a:rPr>
              <a:t>Sayma-</a:t>
            </a:r>
            <a:r>
              <a:rPr lang="pt-BR" sz="2400" b="1" smtClean="0">
                <a:latin typeface="Comic Sans MS" pitchFamily="66" charset="0"/>
              </a:rPr>
              <a:t>Düzensizlik(Derangements)</a:t>
            </a:r>
            <a:endParaRPr lang="tr-TR" sz="2400" b="1" smtClean="0">
              <a:latin typeface="Comic Sans MS" pitchFamily="66" charset="0"/>
            </a:endParaRPr>
          </a:p>
        </p:txBody>
      </p:sp>
      <p:sp>
        <p:nvSpPr>
          <p:cNvPr id="4301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4301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FD9EA7E-8463-4658-B2FD-ED4141B9F9DB}" type="slidenum">
              <a:rPr lang="tr-TR" sz="1400"/>
              <a:pPr algn="ctr" eaLnBrk="0" hangingPunct="0"/>
              <a:t>11</a:t>
            </a:fld>
            <a:r>
              <a:rPr lang="tr-TR" sz="1400"/>
              <a:t>.</a:t>
            </a:r>
          </a:p>
          <a:p>
            <a:pPr algn="ctr" eaLnBrk="0" hangingPunct="0"/>
            <a:r>
              <a:rPr lang="tr-TR" sz="1400"/>
              <a:t>Sayfa</a:t>
            </a:r>
          </a:p>
        </p:txBody>
      </p:sp>
      <p:sp>
        <p:nvSpPr>
          <p:cNvPr id="4301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43013"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43014"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43015"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43016" name="Rectangle 9"/>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43017" name="Rectangle 10"/>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43018" name="Rectangle 11"/>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43019"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43020" name="Rectangle 15"/>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43021" name="Rectangle 18"/>
          <p:cNvSpPr>
            <a:spLocks noChangeArrowheads="1"/>
          </p:cNvSpPr>
          <p:nvPr/>
        </p:nvSpPr>
        <p:spPr bwMode="auto">
          <a:xfrm>
            <a:off x="0" y="3100388"/>
            <a:ext cx="9144000" cy="0"/>
          </a:xfrm>
          <a:prstGeom prst="rect">
            <a:avLst/>
          </a:prstGeom>
          <a:noFill/>
          <a:ln w="9525">
            <a:noFill/>
            <a:miter lim="800000"/>
            <a:headEnd/>
            <a:tailEnd/>
          </a:ln>
        </p:spPr>
        <p:txBody>
          <a:bodyPr wrap="none" anchor="ctr">
            <a:spAutoFit/>
          </a:bodyPr>
          <a:lstStyle/>
          <a:p>
            <a:endParaRPr lang="tr-TR"/>
          </a:p>
        </p:txBody>
      </p:sp>
      <p:sp>
        <p:nvSpPr>
          <p:cNvPr id="43022" name="Rectangle 20"/>
          <p:cNvSpPr>
            <a:spLocks noChangeArrowheads="1"/>
          </p:cNvSpPr>
          <p:nvPr/>
        </p:nvSpPr>
        <p:spPr bwMode="auto">
          <a:xfrm>
            <a:off x="0" y="3757613"/>
            <a:ext cx="9144000" cy="0"/>
          </a:xfrm>
          <a:prstGeom prst="rect">
            <a:avLst/>
          </a:prstGeom>
          <a:noFill/>
          <a:ln w="9525">
            <a:noFill/>
            <a:miter lim="800000"/>
            <a:headEnd/>
            <a:tailEnd/>
          </a:ln>
        </p:spPr>
        <p:txBody>
          <a:bodyPr wrap="none" anchor="ctr">
            <a:spAutoFit/>
          </a:bodyPr>
          <a:lstStyle/>
          <a:p>
            <a:endParaRPr lang="tr-TR" sz="2400"/>
          </a:p>
        </p:txBody>
      </p:sp>
      <p:sp>
        <p:nvSpPr>
          <p:cNvPr id="43030" name="Rectangle 22"/>
          <p:cNvSpPr>
            <a:spLocks noChangeArrowheads="1"/>
          </p:cNvSpPr>
          <p:nvPr/>
        </p:nvSpPr>
        <p:spPr bwMode="auto">
          <a:xfrm>
            <a:off x="1547813" y="1341438"/>
            <a:ext cx="7596187" cy="1190625"/>
          </a:xfrm>
          <a:prstGeom prst="rect">
            <a:avLst/>
          </a:prstGeom>
          <a:noFill/>
          <a:ln w="9525">
            <a:noFill/>
            <a:miter lim="800000"/>
            <a:headEnd/>
            <a:tailEnd/>
          </a:ln>
        </p:spPr>
        <p:txBody>
          <a:bodyPr anchor="ctr">
            <a:spAutoFit/>
          </a:bodyPr>
          <a:lstStyle/>
          <a:p>
            <a:pPr algn="just"/>
            <a:r>
              <a:rPr lang="pt-BR"/>
              <a:t>Ekleme-çıkarma prensibi, hiçbir elemanın kendi asıl yerinde olmadığı  n elemanın permütasyonunu bulmakta kullanlır. Örneğin 21453, 12345 ‘in bir düzensizliğidir. Bununla beraber  21543 ise 12345 in bir düzensizliği değildir. Çünkü 4 elemanının yeri değişmemiştir. </a:t>
            </a:r>
          </a:p>
        </p:txBody>
      </p:sp>
      <p:pic>
        <p:nvPicPr>
          <p:cNvPr id="43031" name="Picture 23"/>
          <p:cNvPicPr>
            <a:picLocks noChangeAspect="1" noChangeArrowheads="1"/>
          </p:cNvPicPr>
          <p:nvPr/>
        </p:nvPicPr>
        <p:blipFill>
          <a:blip r:embed="rId3"/>
          <a:srcRect/>
          <a:stretch>
            <a:fillRect/>
          </a:stretch>
        </p:blipFill>
        <p:spPr bwMode="auto">
          <a:xfrm>
            <a:off x="2268538" y="2852738"/>
            <a:ext cx="5991225" cy="1200150"/>
          </a:xfrm>
          <a:prstGeom prst="rect">
            <a:avLst/>
          </a:prstGeom>
          <a:noFill/>
          <a:ln w="9525">
            <a:noFill/>
            <a:miter lim="800000"/>
            <a:headEnd/>
            <a:tailEnd/>
          </a:ln>
        </p:spPr>
      </p:pic>
      <p:sp>
        <p:nvSpPr>
          <p:cNvPr id="43025" name="Rectangle 24"/>
          <p:cNvSpPr>
            <a:spLocks noChangeArrowheads="1"/>
          </p:cNvSpPr>
          <p:nvPr/>
        </p:nvSpPr>
        <p:spPr bwMode="auto">
          <a:xfrm>
            <a:off x="0" y="3168650"/>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43118" name="Group 110"/>
          <p:cNvGraphicFramePr>
            <a:graphicFrameLocks noGrp="1"/>
          </p:cNvGraphicFramePr>
          <p:nvPr/>
        </p:nvGraphicFramePr>
        <p:xfrm>
          <a:off x="2339975" y="4724400"/>
          <a:ext cx="5113338" cy="520700"/>
        </p:xfrm>
        <a:graphic>
          <a:graphicData uri="http://schemas.openxmlformats.org/drawingml/2006/table">
            <a:tbl>
              <a:tblPr/>
              <a:tblGrid>
                <a:gridCol w="730250"/>
                <a:gridCol w="730250"/>
                <a:gridCol w="730250"/>
                <a:gridCol w="730250"/>
                <a:gridCol w="730250"/>
                <a:gridCol w="730250"/>
                <a:gridCol w="731838"/>
              </a:tblGrid>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n</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2</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3</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4</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5</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6</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7</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Dn/n!</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0.50000</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0.33333</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0.37500</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0.36667</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0.36806</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0.36786</a:t>
                      </a:r>
                      <a:endParaRPr kumimoji="0" lang="pt-B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030"/>
                                        </p:tgtEl>
                                        <p:attrNameLst>
                                          <p:attrName>style.visibility</p:attrName>
                                        </p:attrNameLst>
                                      </p:cBhvr>
                                      <p:to>
                                        <p:strVal val="visible"/>
                                      </p:to>
                                    </p:set>
                                    <p:animEffect transition="in" filter="checkerboard(across)">
                                      <p:cBhvr>
                                        <p:cTn id="7" dur="500"/>
                                        <p:tgtEl>
                                          <p:spTgt spid="4303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3031"/>
                                        </p:tgtEl>
                                        <p:attrNameLst>
                                          <p:attrName>style.visibility</p:attrName>
                                        </p:attrNameLst>
                                      </p:cBhvr>
                                      <p:to>
                                        <p:strVal val="visible"/>
                                      </p:to>
                                    </p:set>
                                    <p:animEffect transition="in" filter="diamond(in)">
                                      <p:cBhvr>
                                        <p:cTn id="12" dur="2000"/>
                                        <p:tgtEl>
                                          <p:spTgt spid="4303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3118"/>
                                        </p:tgtEl>
                                        <p:attrNameLst>
                                          <p:attrName>style.visibility</p:attrName>
                                        </p:attrNameLst>
                                      </p:cBhvr>
                                      <p:to>
                                        <p:strVal val="visible"/>
                                      </p:to>
                                    </p:set>
                                    <p:animEffect transition="in" filter="diamond(in)">
                                      <p:cBhvr>
                                        <p:cTn id="17" dur="2000"/>
                                        <p:tgtEl>
                                          <p:spTgt spid="43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1524000" y="327025"/>
            <a:ext cx="7381875" cy="725488"/>
          </a:xfrm>
        </p:spPr>
        <p:txBody>
          <a:bodyPr/>
          <a:lstStyle/>
          <a:p>
            <a:r>
              <a:rPr lang="tr-TR" sz="2400" b="1" smtClean="0">
                <a:latin typeface="Comic Sans MS" pitchFamily="66" charset="0"/>
              </a:rPr>
              <a:t>Sayma-Örten Fonksiyonların sayısı</a:t>
            </a:r>
            <a:r>
              <a:rPr lang="tr-TR" smtClean="0"/>
              <a:t> </a:t>
            </a:r>
          </a:p>
        </p:txBody>
      </p:sp>
      <p:sp>
        <p:nvSpPr>
          <p:cNvPr id="4505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4505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3DEE1903-9C30-4572-83B9-1B8C5098F472}" type="slidenum">
              <a:rPr lang="tr-TR" sz="1400"/>
              <a:pPr algn="ctr" eaLnBrk="0" hangingPunct="0"/>
              <a:t>12</a:t>
            </a:fld>
            <a:r>
              <a:rPr lang="tr-TR" sz="1400"/>
              <a:t>.</a:t>
            </a:r>
          </a:p>
          <a:p>
            <a:pPr algn="ctr" eaLnBrk="0" hangingPunct="0"/>
            <a:r>
              <a:rPr lang="tr-TR" sz="1400"/>
              <a:t>Sayfa</a:t>
            </a:r>
          </a:p>
        </p:txBody>
      </p:sp>
      <p:sp>
        <p:nvSpPr>
          <p:cNvPr id="4506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45061"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45062"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45063"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45064" name="Rectangle 9"/>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45065" name="Rectangle 10"/>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45066" name="Rectangle 11"/>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45067"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45068" name="Rectangle 13"/>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45069" name="Rectangle 14"/>
          <p:cNvSpPr>
            <a:spLocks noChangeArrowheads="1"/>
          </p:cNvSpPr>
          <p:nvPr/>
        </p:nvSpPr>
        <p:spPr bwMode="auto">
          <a:xfrm>
            <a:off x="0" y="3100388"/>
            <a:ext cx="9144000" cy="0"/>
          </a:xfrm>
          <a:prstGeom prst="rect">
            <a:avLst/>
          </a:prstGeom>
          <a:noFill/>
          <a:ln w="9525">
            <a:noFill/>
            <a:miter lim="800000"/>
            <a:headEnd/>
            <a:tailEnd/>
          </a:ln>
        </p:spPr>
        <p:txBody>
          <a:bodyPr wrap="none" anchor="ctr">
            <a:spAutoFit/>
          </a:bodyPr>
          <a:lstStyle/>
          <a:p>
            <a:endParaRPr lang="tr-TR"/>
          </a:p>
        </p:txBody>
      </p:sp>
      <p:sp>
        <p:nvSpPr>
          <p:cNvPr id="45071" name="Rectangle 15"/>
          <p:cNvSpPr>
            <a:spLocks noChangeArrowheads="1"/>
          </p:cNvSpPr>
          <p:nvPr/>
        </p:nvSpPr>
        <p:spPr bwMode="auto">
          <a:xfrm>
            <a:off x="1619250" y="1211263"/>
            <a:ext cx="7273925" cy="1739900"/>
          </a:xfrm>
          <a:prstGeom prst="rect">
            <a:avLst/>
          </a:prstGeom>
          <a:noFill/>
          <a:ln w="9525">
            <a:noFill/>
            <a:miter lim="800000"/>
            <a:headEnd/>
            <a:tailEnd/>
          </a:ln>
        </p:spPr>
        <p:txBody>
          <a:bodyPr anchor="ctr">
            <a:spAutoFit/>
          </a:bodyPr>
          <a:lstStyle/>
          <a:p>
            <a:pPr marL="457200" indent="-457200"/>
            <a:r>
              <a:rPr lang="tr-TR"/>
              <a:t>X ve Y sırasıyla kardinalitesi r ve n olan iki sonlu küme olsun.</a:t>
            </a:r>
          </a:p>
          <a:p>
            <a:pPr marL="457200" indent="-457200"/>
            <a:r>
              <a:rPr lang="tr-TR"/>
              <a:t> </a:t>
            </a:r>
          </a:p>
          <a:p>
            <a:pPr marL="457200" indent="-457200"/>
            <a:r>
              <a:rPr lang="tr-TR"/>
              <a:t>f:X</a:t>
            </a:r>
            <a:r>
              <a:rPr lang="tr-TR">
                <a:sym typeface="Symbol" pitchFamily="18" charset="2"/>
              </a:rPr>
              <a:t></a:t>
            </a:r>
            <a:r>
              <a:rPr lang="tr-TR"/>
              <a:t>Y tanımlı  f fonksiyonu sayısı  n</a:t>
            </a:r>
            <a:r>
              <a:rPr lang="tr-TR" baseline="30000"/>
              <a:t>r</a:t>
            </a:r>
            <a:r>
              <a:rPr lang="tr-TR"/>
              <a:t> dir.</a:t>
            </a:r>
            <a:endParaRPr lang="en-AU"/>
          </a:p>
          <a:p>
            <a:pPr marL="457200" indent="-457200"/>
            <a:r>
              <a:rPr lang="tr-TR"/>
              <a:t>f:X</a:t>
            </a:r>
            <a:r>
              <a:rPr lang="tr-TR">
                <a:sym typeface="Symbol" pitchFamily="18" charset="2"/>
              </a:rPr>
              <a:t></a:t>
            </a:r>
            <a:r>
              <a:rPr lang="tr-TR"/>
              <a:t>Y tanımlı  bire-bir f fonksiyonu sayısı P(n,r) dir.</a:t>
            </a:r>
            <a:endParaRPr lang="en-AU"/>
          </a:p>
          <a:p>
            <a:pPr marL="457200" indent="-457200"/>
            <a:r>
              <a:rPr lang="tr-TR"/>
              <a:t>f:X</a:t>
            </a:r>
            <a:r>
              <a:rPr lang="tr-TR">
                <a:sym typeface="Symbol" pitchFamily="18" charset="2"/>
              </a:rPr>
              <a:t></a:t>
            </a:r>
            <a:r>
              <a:rPr lang="tr-TR"/>
              <a:t>Y tanımlı  örten f fonksiyonu sayısı </a:t>
            </a:r>
          </a:p>
          <a:p>
            <a:pPr marL="457200" indent="-457200"/>
            <a:r>
              <a:rPr lang="tr-TR"/>
              <a:t>	n</a:t>
            </a:r>
            <a:r>
              <a:rPr lang="tr-TR" baseline="30000"/>
              <a:t>r</a:t>
            </a:r>
            <a:r>
              <a:rPr lang="tr-TR"/>
              <a:t>-C(n,1)(n-1)</a:t>
            </a:r>
            <a:r>
              <a:rPr lang="tr-TR" baseline="30000"/>
              <a:t>r</a:t>
            </a:r>
            <a:r>
              <a:rPr lang="tr-TR"/>
              <a:t>+ C(n,2)(n-2)</a:t>
            </a:r>
            <a:r>
              <a:rPr lang="tr-TR" baseline="30000"/>
              <a:t>r</a:t>
            </a:r>
            <a:r>
              <a:rPr lang="tr-TR"/>
              <a:t>+….+(-1)</a:t>
            </a:r>
            <a:r>
              <a:rPr lang="tr-TR" baseline="30000"/>
              <a:t>n</a:t>
            </a:r>
            <a:r>
              <a:rPr lang="tr-TR"/>
              <a:t> C(n,n-1)(1)</a:t>
            </a:r>
            <a:r>
              <a:rPr lang="tr-TR" baseline="30000"/>
              <a:t>r</a:t>
            </a:r>
            <a:r>
              <a:rPr lang="tr-TR"/>
              <a:t> kadardır.</a:t>
            </a:r>
          </a:p>
        </p:txBody>
      </p:sp>
      <p:sp>
        <p:nvSpPr>
          <p:cNvPr id="2" name="Rectangle 18"/>
          <p:cNvSpPr>
            <a:spLocks noChangeArrowheads="1"/>
          </p:cNvSpPr>
          <p:nvPr/>
        </p:nvSpPr>
        <p:spPr bwMode="auto">
          <a:xfrm>
            <a:off x="0" y="31686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45101" name="Rectangle 45"/>
          <p:cNvSpPr>
            <a:spLocks noChangeArrowheads="1"/>
          </p:cNvSpPr>
          <p:nvPr/>
        </p:nvSpPr>
        <p:spPr bwMode="auto">
          <a:xfrm>
            <a:off x="1547813" y="3243263"/>
            <a:ext cx="7596187" cy="2014537"/>
          </a:xfrm>
          <a:prstGeom prst="rect">
            <a:avLst/>
          </a:prstGeom>
          <a:noFill/>
          <a:ln w="9525">
            <a:noFill/>
            <a:miter lim="800000"/>
            <a:headEnd/>
            <a:tailEnd/>
          </a:ln>
        </p:spPr>
        <p:txBody>
          <a:bodyPr anchor="ctr">
            <a:spAutoFit/>
          </a:bodyPr>
          <a:lstStyle/>
          <a:p>
            <a:r>
              <a:rPr lang="tr-TR"/>
              <a:t>5 farklı iş, 4 farklı çalışana , her bir çalışana en az bir iş verilecek şekilde  kaç türlü tahsis edilebilir?</a:t>
            </a:r>
          </a:p>
          <a:p>
            <a:endParaRPr lang="tr-TR"/>
          </a:p>
          <a:p>
            <a:r>
              <a:rPr lang="tr-TR"/>
              <a:t>5 iş bir küme ve 4 işçi de diğer bir küme olsun. İş kümesinden işçi kümesine örten bir fonksiyon söz konusu olmalıdır. Teoremi uygulayacak olursak;</a:t>
            </a:r>
          </a:p>
          <a:p>
            <a:endParaRPr lang="tr-TR"/>
          </a:p>
          <a:p>
            <a:r>
              <a:rPr lang="tr-TR"/>
              <a:t>4</a:t>
            </a:r>
            <a:r>
              <a:rPr lang="tr-TR" baseline="30000"/>
              <a:t>5</a:t>
            </a:r>
            <a:r>
              <a:rPr lang="tr-TR"/>
              <a:t>-C(4,1)3</a:t>
            </a:r>
            <a:r>
              <a:rPr lang="tr-TR" baseline="30000"/>
              <a:t>5</a:t>
            </a:r>
            <a:r>
              <a:rPr lang="tr-TR"/>
              <a:t>+C(4,2)2</a:t>
            </a:r>
            <a:r>
              <a:rPr lang="tr-TR" baseline="30000"/>
              <a:t>5</a:t>
            </a:r>
            <a:r>
              <a:rPr lang="tr-TR"/>
              <a:t>-C(4,3)1</a:t>
            </a:r>
            <a:r>
              <a:rPr lang="tr-TR" baseline="30000"/>
              <a:t>5</a:t>
            </a:r>
            <a:r>
              <a:rPr lang="tr-TR"/>
              <a:t>=1024-972+192-4=240 olarak sonuç bulunur.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071"/>
                                        </p:tgtEl>
                                        <p:attrNameLst>
                                          <p:attrName>style.visibility</p:attrName>
                                        </p:attrNameLst>
                                      </p:cBhvr>
                                      <p:to>
                                        <p:strVal val="visible"/>
                                      </p:to>
                                    </p:set>
                                    <p:animEffect transition="in" filter="checkerboard(across)">
                                      <p:cBhvr>
                                        <p:cTn id="7" dur="500"/>
                                        <p:tgtEl>
                                          <p:spTgt spid="450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101"/>
                                        </p:tgtEl>
                                        <p:attrNameLst>
                                          <p:attrName>style.visibility</p:attrName>
                                        </p:attrNameLst>
                                      </p:cBhvr>
                                      <p:to>
                                        <p:strVal val="visible"/>
                                      </p:to>
                                    </p:set>
                                    <p:animEffect transition="in" filter="checkerboard(across)">
                                      <p:cBhvr>
                                        <p:cTn id="12" dur="500"/>
                                        <p:tgtEl>
                                          <p:spTgt spid="45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p:bldP spid="451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1524000" y="327025"/>
            <a:ext cx="7381875" cy="725488"/>
          </a:xfrm>
        </p:spPr>
        <p:txBody>
          <a:bodyPr/>
          <a:lstStyle/>
          <a:p>
            <a:pPr marL="838200" indent="-838200"/>
            <a:r>
              <a:rPr lang="tr-TR" sz="2400" b="1" smtClean="0">
                <a:latin typeface="Times New Roman" pitchFamily="18" charset="0"/>
              </a:rPr>
              <a:t>Sayma-Yineleme Bağıntıları (Recurrence Relations)</a:t>
            </a:r>
            <a:r>
              <a:rPr lang="tr-TR" smtClean="0"/>
              <a:t> </a:t>
            </a:r>
          </a:p>
        </p:txBody>
      </p:sp>
      <p:sp>
        <p:nvSpPr>
          <p:cNvPr id="47106"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4710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BFE1DD2-1A46-43DF-819F-FA0701C6D971}" type="slidenum">
              <a:rPr lang="tr-TR" sz="1400"/>
              <a:pPr algn="ctr" eaLnBrk="0" hangingPunct="0"/>
              <a:t>13</a:t>
            </a:fld>
            <a:r>
              <a:rPr lang="tr-TR" sz="1400"/>
              <a:t>.</a:t>
            </a:r>
          </a:p>
          <a:p>
            <a:pPr algn="ctr" eaLnBrk="0" hangingPunct="0"/>
            <a:r>
              <a:rPr lang="tr-TR" sz="1400"/>
              <a:t>Sayfa</a:t>
            </a:r>
          </a:p>
        </p:txBody>
      </p:sp>
      <p:sp>
        <p:nvSpPr>
          <p:cNvPr id="47108"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47109"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47110"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47111"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47112" name="Rectangle 9"/>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47113" name="Rectangle 10"/>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47114" name="Rectangle 11"/>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47115"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47116" name="Rectangle 13"/>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47117" name="Rectangle 16"/>
          <p:cNvSpPr>
            <a:spLocks noChangeArrowheads="1"/>
          </p:cNvSpPr>
          <p:nvPr/>
        </p:nvSpPr>
        <p:spPr bwMode="auto">
          <a:xfrm>
            <a:off x="0" y="31686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47118" name="Rectangle 18"/>
          <p:cNvSpPr>
            <a:spLocks noChangeArrowheads="1"/>
          </p:cNvSpPr>
          <p:nvPr/>
        </p:nvSpPr>
        <p:spPr bwMode="auto">
          <a:xfrm>
            <a:off x="1619250" y="2133600"/>
            <a:ext cx="7200900" cy="2838450"/>
          </a:xfrm>
          <a:prstGeom prst="rect">
            <a:avLst/>
          </a:prstGeom>
          <a:noFill/>
          <a:ln w="9525">
            <a:noFill/>
            <a:miter lim="800000"/>
            <a:headEnd/>
            <a:tailEnd/>
          </a:ln>
        </p:spPr>
        <p:txBody>
          <a:bodyPr anchor="ctr">
            <a:spAutoFit/>
          </a:bodyPr>
          <a:lstStyle/>
          <a:p>
            <a:pPr algn="just"/>
            <a:r>
              <a:rPr lang="tr-TR"/>
              <a:t>a1 ,a2 ,a3 ,a4 ,…  şeklindeki serilerde, a</a:t>
            </a:r>
            <a:r>
              <a:rPr lang="tr-TR" baseline="-25000"/>
              <a:t>r</a:t>
            </a:r>
            <a:r>
              <a:rPr lang="tr-TR"/>
              <a:t> , belirli problemler için  r bilgi değerine bağlı olan bir çözümdür. Hatta bazen a</a:t>
            </a:r>
            <a:r>
              <a:rPr lang="tr-TR" baseline="-25000"/>
              <a:t>r</a:t>
            </a:r>
            <a:r>
              <a:rPr lang="tr-TR"/>
              <a:t>, serinin daha önceki elemanına bağlı olarak ifade edilebilir. Örneğin ,4,7,10,13,16,….şeklindeki, dizide, a0=4 ve ortak fark 3 ‘tür. Dolayısı ile, sıranın r. terimi ar, kendinden önceki (r-1) terime bağlı olarak a</a:t>
            </a:r>
            <a:r>
              <a:rPr lang="tr-TR" baseline="-25000"/>
              <a:t>r</a:t>
            </a:r>
            <a:r>
              <a:rPr lang="tr-TR"/>
              <a:t>= a</a:t>
            </a:r>
            <a:r>
              <a:rPr lang="tr-TR" baseline="-25000"/>
              <a:t>r-1</a:t>
            </a:r>
            <a:r>
              <a:rPr lang="tr-TR"/>
              <a:t> +3  şeklinde ifade edilebilir. Bu şekilde ifade edilen bağıntılara yineleme(recurrence) bağıntıları denir. A0=4 ise başlangıç koşuludur. Başlangıç koşulu esas alınarak  herhangi bir terim ardışıl olarak hesaplanabilir. </a:t>
            </a:r>
            <a:r>
              <a:rPr lang="pt-BR"/>
              <a:t>Diğer bir yol ise yineleme bağıntısını çözerek r. terimin bulunmasıdır. Bu örnekte a</a:t>
            </a:r>
            <a:r>
              <a:rPr lang="pt-BR" baseline="-25000"/>
              <a:t>r</a:t>
            </a:r>
            <a:r>
              <a:rPr lang="pt-BR"/>
              <a:t>=4+3r olarak bulunur. Diğer terimler bu çözümden hesaplanabilir.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1524000" y="327025"/>
            <a:ext cx="7381875" cy="725488"/>
          </a:xfrm>
        </p:spPr>
        <p:txBody>
          <a:bodyPr/>
          <a:lstStyle/>
          <a:p>
            <a:pPr marL="838200" indent="-838200"/>
            <a:r>
              <a:rPr lang="tr-TR" sz="2400" b="1" smtClean="0">
                <a:latin typeface="Times New Roman" pitchFamily="18" charset="0"/>
              </a:rPr>
              <a:t>Sayma-Yineleme Bağıntıları (Recurrence Relations)</a:t>
            </a:r>
            <a:r>
              <a:rPr lang="tr-TR" smtClean="0"/>
              <a:t> </a:t>
            </a:r>
          </a:p>
        </p:txBody>
      </p:sp>
      <p:sp>
        <p:nvSpPr>
          <p:cNvPr id="4915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4915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2779210-5DFB-43CC-9A3A-C36FDCB60134}" type="slidenum">
              <a:rPr lang="tr-TR" sz="1400"/>
              <a:pPr algn="ctr" eaLnBrk="0" hangingPunct="0"/>
              <a:t>14</a:t>
            </a:fld>
            <a:r>
              <a:rPr lang="tr-TR" sz="1400"/>
              <a:t>.</a:t>
            </a:r>
          </a:p>
          <a:p>
            <a:pPr algn="ctr" eaLnBrk="0" hangingPunct="0"/>
            <a:r>
              <a:rPr lang="tr-TR" sz="1400"/>
              <a:t>Sayfa</a:t>
            </a:r>
          </a:p>
        </p:txBody>
      </p:sp>
      <p:sp>
        <p:nvSpPr>
          <p:cNvPr id="4915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49157"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49158"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49159"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49160" name="Rectangle 9"/>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49161" name="Rectangle 10"/>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49162" name="Rectangle 11"/>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49163"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49164" name="Rectangle 13"/>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49165" name="Rectangle 14"/>
          <p:cNvSpPr>
            <a:spLocks noChangeArrowheads="1"/>
          </p:cNvSpPr>
          <p:nvPr/>
        </p:nvSpPr>
        <p:spPr bwMode="auto">
          <a:xfrm>
            <a:off x="0" y="3168650"/>
            <a:ext cx="9144000" cy="0"/>
          </a:xfrm>
          <a:prstGeom prst="rect">
            <a:avLst/>
          </a:prstGeom>
          <a:solidFill>
            <a:srgbClr val="C0C0C0"/>
          </a:solidFill>
          <a:ln w="9525">
            <a:noFill/>
            <a:miter lim="800000"/>
            <a:headEnd/>
            <a:tailEnd/>
          </a:ln>
        </p:spPr>
        <p:txBody>
          <a:bodyPr wrap="none" anchor="ctr">
            <a:spAutoFit/>
          </a:bodyPr>
          <a:lstStyle/>
          <a:p>
            <a:endParaRPr lang="tr-TR"/>
          </a:p>
        </p:txBody>
      </p:sp>
      <p:pic>
        <p:nvPicPr>
          <p:cNvPr id="49170" name="Picture 18"/>
          <p:cNvPicPr>
            <a:picLocks noChangeAspect="1" noChangeArrowheads="1"/>
          </p:cNvPicPr>
          <p:nvPr/>
        </p:nvPicPr>
        <p:blipFill>
          <a:blip r:embed="rId3"/>
          <a:srcRect/>
          <a:stretch>
            <a:fillRect/>
          </a:stretch>
        </p:blipFill>
        <p:spPr bwMode="auto">
          <a:xfrm>
            <a:off x="2195513" y="1700213"/>
            <a:ext cx="5867400" cy="1133475"/>
          </a:xfrm>
          <a:prstGeom prst="rect">
            <a:avLst/>
          </a:prstGeom>
          <a:noFill/>
          <a:ln w="9525">
            <a:noFill/>
            <a:miter lim="800000"/>
            <a:headEnd/>
            <a:tailEnd/>
          </a:ln>
        </p:spPr>
      </p:pic>
      <p:pic>
        <p:nvPicPr>
          <p:cNvPr id="49171" name="Picture 19"/>
          <p:cNvPicPr>
            <a:picLocks noChangeAspect="1" noChangeArrowheads="1"/>
          </p:cNvPicPr>
          <p:nvPr/>
        </p:nvPicPr>
        <p:blipFill>
          <a:blip r:embed="rId4"/>
          <a:srcRect/>
          <a:stretch>
            <a:fillRect/>
          </a:stretch>
        </p:blipFill>
        <p:spPr bwMode="auto">
          <a:xfrm>
            <a:off x="2124075" y="3213100"/>
            <a:ext cx="5943600" cy="2200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9170"/>
                                        </p:tgtEl>
                                        <p:attrNameLst>
                                          <p:attrName>style.visibility</p:attrName>
                                        </p:attrNameLst>
                                      </p:cBhvr>
                                      <p:to>
                                        <p:strVal val="visible"/>
                                      </p:to>
                                    </p:set>
                                    <p:animEffect transition="in" filter="diamond(in)">
                                      <p:cBhvr>
                                        <p:cTn id="7" dur="2000"/>
                                        <p:tgtEl>
                                          <p:spTgt spid="4917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9171"/>
                                        </p:tgtEl>
                                        <p:attrNameLst>
                                          <p:attrName>style.visibility</p:attrName>
                                        </p:attrNameLst>
                                      </p:cBhvr>
                                      <p:to>
                                        <p:strVal val="visible"/>
                                      </p:to>
                                    </p:set>
                                    <p:animEffect transition="in" filter="diamond(in)">
                                      <p:cBhvr>
                                        <p:cTn id="12" dur="2000"/>
                                        <p:tgtEl>
                                          <p:spTgt spid="49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5" descr="1414600_f520"/>
          <p:cNvPicPr>
            <a:picLocks noChangeAspect="1" noChangeArrowheads="1"/>
          </p:cNvPicPr>
          <p:nvPr/>
        </p:nvPicPr>
        <p:blipFill>
          <a:blip r:embed="rId3">
            <a:lum bright="70000" contrast="-70000"/>
          </a:blip>
          <a:srcRect/>
          <a:stretch>
            <a:fillRect/>
          </a:stretch>
        </p:blipFill>
        <p:spPr bwMode="auto">
          <a:xfrm>
            <a:off x="1524000" y="1228725"/>
            <a:ext cx="7596188" cy="5329238"/>
          </a:xfrm>
          <a:prstGeom prst="rect">
            <a:avLst/>
          </a:prstGeom>
          <a:noFill/>
          <a:ln w="9525">
            <a:solidFill>
              <a:schemeClr val="tx1"/>
            </a:solidFill>
            <a:miter lim="800000"/>
            <a:headEnd/>
            <a:tailEnd/>
          </a:ln>
        </p:spPr>
      </p:pic>
      <p:sp>
        <p:nvSpPr>
          <p:cNvPr id="51202" name="Rectangle 2"/>
          <p:cNvSpPr>
            <a:spLocks noGrp="1" noChangeArrowheads="1"/>
          </p:cNvSpPr>
          <p:nvPr>
            <p:ph type="title" idx="4294967295"/>
          </p:nvPr>
        </p:nvSpPr>
        <p:spPr>
          <a:xfrm>
            <a:off x="1524000" y="327025"/>
            <a:ext cx="7381875" cy="725488"/>
          </a:xfrm>
        </p:spPr>
        <p:txBody>
          <a:bodyPr/>
          <a:lstStyle/>
          <a:p>
            <a:pPr marL="838200" indent="-838200"/>
            <a:r>
              <a:rPr lang="tr-TR" sz="2400" b="1" smtClean="0">
                <a:latin typeface="Times New Roman" pitchFamily="18" charset="0"/>
              </a:rPr>
              <a:t>Sayma-Yineleme Bağıntıları (Recurrence Relations)</a:t>
            </a:r>
            <a:r>
              <a:rPr lang="tr-TR" smtClean="0"/>
              <a:t> </a:t>
            </a:r>
          </a:p>
        </p:txBody>
      </p:sp>
      <p:sp>
        <p:nvSpPr>
          <p:cNvPr id="5120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5120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96FDE24-D18D-4B8D-AF12-C64243AF0D11}" type="slidenum">
              <a:rPr lang="tr-TR" sz="1400"/>
              <a:pPr algn="ctr" eaLnBrk="0" hangingPunct="0"/>
              <a:t>15</a:t>
            </a:fld>
            <a:r>
              <a:rPr lang="tr-TR" sz="1400"/>
              <a:t>.</a:t>
            </a:r>
          </a:p>
          <a:p>
            <a:pPr algn="ctr" eaLnBrk="0" hangingPunct="0"/>
            <a:r>
              <a:rPr lang="tr-TR" sz="1400"/>
              <a:t>Sayfa</a:t>
            </a:r>
          </a:p>
        </p:txBody>
      </p:sp>
      <p:sp>
        <p:nvSpPr>
          <p:cNvPr id="5120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1206"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51207"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51208"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51209" name="Rectangle 9"/>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51210" name="Rectangle 10"/>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51211" name="Rectangle 11"/>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51212"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51213" name="Rectangle 13"/>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51214" name="Rectangle 14"/>
          <p:cNvSpPr>
            <a:spLocks noChangeArrowheads="1"/>
          </p:cNvSpPr>
          <p:nvPr/>
        </p:nvSpPr>
        <p:spPr bwMode="auto">
          <a:xfrm>
            <a:off x="0" y="31686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51215" name="Rectangle 15"/>
          <p:cNvSpPr>
            <a:spLocks noChangeArrowheads="1"/>
          </p:cNvSpPr>
          <p:nvPr/>
        </p:nvSpPr>
        <p:spPr bwMode="auto">
          <a:xfrm>
            <a:off x="1476375" y="1412875"/>
            <a:ext cx="7416800" cy="2289175"/>
          </a:xfrm>
          <a:prstGeom prst="rect">
            <a:avLst/>
          </a:prstGeom>
          <a:noFill/>
          <a:ln w="9525">
            <a:noFill/>
            <a:miter lim="800000"/>
            <a:headEnd/>
            <a:tailEnd/>
          </a:ln>
        </p:spPr>
        <p:txBody>
          <a:bodyPr anchor="ctr">
            <a:spAutoFit/>
          </a:bodyPr>
          <a:lstStyle/>
          <a:p>
            <a:pPr algn="just"/>
            <a:r>
              <a:rPr lang="tr-TR"/>
              <a:t>Dört yanı duvarlarla çevrili bir yere bir çift tavşan konmuştur. Her çift tavşanın bir ay içinde yeni bir çift tavşan yavruladığı, her yeni çiftin de erginleşmesi için bir ay gerektiği ve tavşanların ölmediği varsayılırsa, 100 ay sonunda dört duvarın arasında kaç çift tavşan olur?” Bu şekilde düşünüldüğü takdirde tavşan çiftleri aylara göre şu sıralamayı ortaya koymaktadır: 1, 1, 2, 3, 5, 8, 13, 21, 34, 55, 89,… Görüldüğü gibi ilk iki sayı hariç, her sayı kendisinden önce gelen iki sayının toplamına eşittir. </a:t>
            </a:r>
            <a:r>
              <a:rPr lang="en-AU"/>
              <a:t>Bu sayıların arasındaki oran ise bize altın oranı vermektedir.</a:t>
            </a:r>
          </a:p>
        </p:txBody>
      </p:sp>
      <p:pic>
        <p:nvPicPr>
          <p:cNvPr id="55312" name="Picture 16"/>
          <p:cNvPicPr>
            <a:picLocks noChangeAspect="1" noChangeArrowheads="1"/>
          </p:cNvPicPr>
          <p:nvPr/>
        </p:nvPicPr>
        <p:blipFill>
          <a:blip r:embed="rId4"/>
          <a:srcRect/>
          <a:stretch>
            <a:fillRect/>
          </a:stretch>
        </p:blipFill>
        <p:spPr bwMode="auto">
          <a:xfrm>
            <a:off x="2339975" y="4005263"/>
            <a:ext cx="6067425" cy="180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5312"/>
                                        </p:tgtEl>
                                        <p:attrNameLst>
                                          <p:attrName>style.visibility</p:attrName>
                                        </p:attrNameLst>
                                      </p:cBhvr>
                                      <p:to>
                                        <p:strVal val="visible"/>
                                      </p:to>
                                    </p:set>
                                    <p:animEffect transition="in" filter="diamond(in)">
                                      <p:cBhvr>
                                        <p:cTn id="7" dur="2000"/>
                                        <p:tgtEl>
                                          <p:spTgt spid="55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1524000" y="327025"/>
            <a:ext cx="7381875" cy="725488"/>
          </a:xfrm>
        </p:spPr>
        <p:txBody>
          <a:bodyPr/>
          <a:lstStyle/>
          <a:p>
            <a:pPr marL="838200" indent="-838200"/>
            <a:r>
              <a:rPr lang="tr-TR" sz="2400" b="1" smtClean="0">
                <a:latin typeface="Times New Roman" pitchFamily="18" charset="0"/>
              </a:rPr>
              <a:t>Sayma-Yineleme Bağıntıları (Recurrence Relations)</a:t>
            </a:r>
            <a:r>
              <a:rPr lang="tr-TR" smtClean="0"/>
              <a:t> </a:t>
            </a:r>
          </a:p>
        </p:txBody>
      </p:sp>
      <p:sp>
        <p:nvSpPr>
          <p:cNvPr id="5325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5325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EB88B455-8F0C-4C6C-96C7-8091202E1DA1}" type="slidenum">
              <a:rPr lang="tr-TR" sz="1400"/>
              <a:pPr algn="ctr" eaLnBrk="0" hangingPunct="0"/>
              <a:t>16</a:t>
            </a:fld>
            <a:r>
              <a:rPr lang="tr-TR" sz="1400"/>
              <a:t>.</a:t>
            </a:r>
          </a:p>
          <a:p>
            <a:pPr algn="ctr" eaLnBrk="0" hangingPunct="0"/>
            <a:r>
              <a:rPr lang="tr-TR" sz="1400"/>
              <a:t>Sayfa</a:t>
            </a:r>
          </a:p>
        </p:txBody>
      </p:sp>
      <p:sp>
        <p:nvSpPr>
          <p:cNvPr id="5325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3253"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53254" name="Rectangle 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5325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53256" name="Rectangle 10"/>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53257" name="Rectangle 11"/>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53258" name="Rectangle 12"/>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53259" name="Rectangle 1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53260" name="Rectangle 14"/>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53261" name="Rectangle 15"/>
          <p:cNvSpPr>
            <a:spLocks noChangeArrowheads="1"/>
          </p:cNvSpPr>
          <p:nvPr/>
        </p:nvSpPr>
        <p:spPr bwMode="auto">
          <a:xfrm>
            <a:off x="0" y="31686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57362" name="Rectangle 18">
            <a:hlinkClick r:id="rId3"/>
          </p:cNvPr>
          <p:cNvSpPr>
            <a:spLocks noChangeArrowheads="1"/>
          </p:cNvSpPr>
          <p:nvPr/>
        </p:nvSpPr>
        <p:spPr bwMode="auto">
          <a:xfrm>
            <a:off x="1692275" y="1168400"/>
            <a:ext cx="7200900" cy="3478213"/>
          </a:xfrm>
          <a:prstGeom prst="rect">
            <a:avLst/>
          </a:prstGeom>
          <a:noFill/>
          <a:ln w="9525">
            <a:noFill/>
            <a:miter lim="800000"/>
            <a:headEnd/>
            <a:tailEnd/>
          </a:ln>
        </p:spPr>
        <p:txBody>
          <a:bodyPr anchor="ctr">
            <a:spAutoFit/>
          </a:bodyPr>
          <a:lstStyle/>
          <a:p>
            <a:pPr algn="just"/>
            <a:r>
              <a:rPr lang="en-AU" b="1"/>
              <a:t>Hanoi</a:t>
            </a:r>
            <a:r>
              <a:rPr lang="tr-TR" b="1"/>
              <a:t> </a:t>
            </a:r>
            <a:r>
              <a:rPr lang="en-AU" b="1"/>
              <a:t>kuleleri</a:t>
            </a:r>
            <a:r>
              <a:rPr lang="en-AU"/>
              <a:t> bir </a:t>
            </a:r>
            <a:r>
              <a:rPr lang="en-AU" u="sng"/>
              <a:t>matemati</a:t>
            </a:r>
            <a:r>
              <a:rPr lang="tr-TR" u="sng"/>
              <a:t>k </a:t>
            </a:r>
            <a:r>
              <a:rPr lang="en-AU" u="sng"/>
              <a:t> oyunu veya bulmacadır.</a:t>
            </a:r>
            <a:r>
              <a:rPr lang="en-AU"/>
              <a:t> Üç direk ve farklı   boyutlarda disklerden oluşur. Bu diskleri dilediğiniz direğe aktarabilirsiniz. Bulmaca bir direkte en küçük disk yukarıda olacak şekilde, küçükten büyüğe direk üstünde dizilmiş olarak başlar. Böylece konik bir şekil oluşmuş olur. Oyunun amacı tüm diskleri bir başka direğe aşağıdaki kurallar doğrultusunda taşımaktır:</a:t>
            </a:r>
            <a:endParaRPr lang="tr-TR"/>
          </a:p>
          <a:p>
            <a:pPr algn="just"/>
            <a:endParaRPr lang="tr-TR"/>
          </a:p>
          <a:p>
            <a:pPr algn="just"/>
            <a:r>
              <a:rPr lang="da-DK"/>
              <a:t>Her hamlede sadece bir disk taşınabilir. </a:t>
            </a:r>
            <a:endParaRPr lang="en-AU"/>
          </a:p>
          <a:p>
            <a:pPr algn="just"/>
            <a:r>
              <a:rPr lang="da-DK"/>
              <a:t>Her hamle en üstteki diski direkten alıp diğer bir direğe taşımaktan oluşur. </a:t>
            </a:r>
            <a:r>
              <a:rPr lang="en-AU"/>
              <a:t>Diğer direkte daha önceden diskler olabilir. </a:t>
            </a:r>
          </a:p>
          <a:p>
            <a:pPr algn="just"/>
            <a:r>
              <a:rPr lang="en-AU"/>
              <a:t>Hiç bir disk kendisinden küçük bir diskin üzerine koyulamaz.</a:t>
            </a:r>
            <a:endParaRPr lang="tr-TR"/>
          </a:p>
          <a:p>
            <a:pPr algn="just" eaLnBrk="0" hangingPunct="0"/>
            <a:endParaRPr lang="tr-TR" sz="2400"/>
          </a:p>
        </p:txBody>
      </p:sp>
      <p:pic>
        <p:nvPicPr>
          <p:cNvPr id="53263" name="Picture 9" descr="hanoi-600p-2">
            <a:hlinkClick r:id="rId4"/>
          </p:cNvPr>
          <p:cNvPicPr>
            <a:picLocks noChangeAspect="1" noChangeArrowheads="1"/>
          </p:cNvPicPr>
          <p:nvPr/>
        </p:nvPicPr>
        <p:blipFill>
          <a:blip r:embed="rId5"/>
          <a:srcRect/>
          <a:stretch>
            <a:fillRect/>
          </a:stretch>
        </p:blipFill>
        <p:spPr bwMode="auto">
          <a:xfrm>
            <a:off x="4427538" y="4652963"/>
            <a:ext cx="1285875" cy="1285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7362">
                                            <p:txEl>
                                              <p:pRg st="0" end="0"/>
                                            </p:txEl>
                                          </p:spTgt>
                                        </p:tgtEl>
                                        <p:attrNameLst>
                                          <p:attrName>style.visibility</p:attrName>
                                        </p:attrNameLst>
                                      </p:cBhvr>
                                      <p:to>
                                        <p:strVal val="visible"/>
                                      </p:to>
                                    </p:set>
                                    <p:animEffect transition="in" filter="checkerboard(across)">
                                      <p:cBhvr>
                                        <p:cTn id="7" dur="500"/>
                                        <p:tgtEl>
                                          <p:spTgt spid="57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7362">
                                            <p:txEl>
                                              <p:pRg st="2" end="2"/>
                                            </p:txEl>
                                          </p:spTgt>
                                        </p:tgtEl>
                                        <p:attrNameLst>
                                          <p:attrName>style.visibility</p:attrName>
                                        </p:attrNameLst>
                                      </p:cBhvr>
                                      <p:to>
                                        <p:strVal val="visible"/>
                                      </p:to>
                                    </p:set>
                                    <p:animEffect transition="in" filter="checkerboard(across)">
                                      <p:cBhvr>
                                        <p:cTn id="12" dur="500"/>
                                        <p:tgtEl>
                                          <p:spTgt spid="5736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7362">
                                            <p:txEl>
                                              <p:pRg st="3" end="3"/>
                                            </p:txEl>
                                          </p:spTgt>
                                        </p:tgtEl>
                                        <p:attrNameLst>
                                          <p:attrName>style.visibility</p:attrName>
                                        </p:attrNameLst>
                                      </p:cBhvr>
                                      <p:to>
                                        <p:strVal val="visible"/>
                                      </p:to>
                                    </p:set>
                                    <p:animEffect transition="in" filter="checkerboard(across)">
                                      <p:cBhvr>
                                        <p:cTn id="15" dur="500"/>
                                        <p:tgtEl>
                                          <p:spTgt spid="57362">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7362">
                                            <p:txEl>
                                              <p:pRg st="4" end="4"/>
                                            </p:txEl>
                                          </p:spTgt>
                                        </p:tgtEl>
                                        <p:attrNameLst>
                                          <p:attrName>style.visibility</p:attrName>
                                        </p:attrNameLst>
                                      </p:cBhvr>
                                      <p:to>
                                        <p:strVal val="visible"/>
                                      </p:to>
                                    </p:set>
                                    <p:animEffect transition="in" filter="checkerboard(across)">
                                      <p:cBhvr>
                                        <p:cTn id="18" dur="500"/>
                                        <p:tgtEl>
                                          <p:spTgt spid="57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1524000" y="327025"/>
            <a:ext cx="7381875" cy="725488"/>
          </a:xfrm>
        </p:spPr>
        <p:txBody>
          <a:bodyPr/>
          <a:lstStyle/>
          <a:p>
            <a:pPr marL="838200" indent="-838200"/>
            <a:r>
              <a:rPr lang="tr-TR" sz="2400" b="1" smtClean="0">
                <a:latin typeface="Times New Roman" pitchFamily="18" charset="0"/>
              </a:rPr>
              <a:t>Sayma-Yineleme Bağıntıları (Recurrence Relations)</a:t>
            </a:r>
            <a:r>
              <a:rPr lang="tr-TR" smtClean="0"/>
              <a:t> </a:t>
            </a:r>
          </a:p>
        </p:txBody>
      </p:sp>
      <p:sp>
        <p:nvSpPr>
          <p:cNvPr id="5529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5529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56965629-D5DE-4965-A308-1E80B939DD6D}" type="slidenum">
              <a:rPr lang="tr-TR" sz="1400"/>
              <a:pPr algn="ctr" eaLnBrk="0" hangingPunct="0"/>
              <a:t>17</a:t>
            </a:fld>
            <a:r>
              <a:rPr lang="tr-TR" sz="1400"/>
              <a:t>.</a:t>
            </a:r>
          </a:p>
          <a:p>
            <a:pPr algn="ctr" eaLnBrk="0" hangingPunct="0"/>
            <a:r>
              <a:rPr lang="tr-TR" sz="1400"/>
              <a:t>Sayfa</a:t>
            </a:r>
          </a:p>
        </p:txBody>
      </p:sp>
      <p:sp>
        <p:nvSpPr>
          <p:cNvPr id="5530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5301"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55302"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55303"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55304" name="Rectangle 9"/>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55305" name="Rectangle 10"/>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55306" name="Rectangle 11"/>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55307"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55308" name="Rectangle 13"/>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55309" name="Rectangle 14"/>
          <p:cNvSpPr>
            <a:spLocks noChangeArrowheads="1"/>
          </p:cNvSpPr>
          <p:nvPr/>
        </p:nvSpPr>
        <p:spPr bwMode="auto">
          <a:xfrm>
            <a:off x="0" y="3168650"/>
            <a:ext cx="9144000" cy="0"/>
          </a:xfrm>
          <a:prstGeom prst="rect">
            <a:avLst/>
          </a:prstGeom>
          <a:solidFill>
            <a:srgbClr val="C0C0C0"/>
          </a:solidFill>
          <a:ln w="9525">
            <a:noFill/>
            <a:miter lim="800000"/>
            <a:headEnd/>
            <a:tailEnd/>
          </a:ln>
        </p:spPr>
        <p:txBody>
          <a:bodyPr wrap="none" anchor="ctr">
            <a:spAutoFit/>
          </a:bodyPr>
          <a:lstStyle/>
          <a:p>
            <a:endParaRPr lang="tr-TR"/>
          </a:p>
        </p:txBody>
      </p:sp>
      <p:pic>
        <p:nvPicPr>
          <p:cNvPr id="55310" name="Picture 7" descr="Hanoi Problemi Çözümü"/>
          <p:cNvPicPr>
            <a:picLocks noChangeAspect="1" noChangeArrowheads="1"/>
          </p:cNvPicPr>
          <p:nvPr/>
        </p:nvPicPr>
        <p:blipFill>
          <a:blip r:embed="rId3"/>
          <a:srcRect/>
          <a:stretch>
            <a:fillRect/>
          </a:stretch>
        </p:blipFill>
        <p:spPr bwMode="auto">
          <a:xfrm>
            <a:off x="2916238" y="1341438"/>
            <a:ext cx="4286250"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1524000" y="327025"/>
            <a:ext cx="7381875" cy="725488"/>
          </a:xfrm>
        </p:spPr>
        <p:txBody>
          <a:bodyPr/>
          <a:lstStyle/>
          <a:p>
            <a:pPr marL="838200" indent="-838200"/>
            <a:r>
              <a:rPr lang="tr-TR" sz="2400" b="1" smtClean="0">
                <a:latin typeface="Times New Roman" pitchFamily="18" charset="0"/>
              </a:rPr>
              <a:t>Sayma-Yineleme Bağıntıları (Recurrence Relations)</a:t>
            </a:r>
            <a:r>
              <a:rPr lang="tr-TR" smtClean="0"/>
              <a:t> </a:t>
            </a:r>
          </a:p>
        </p:txBody>
      </p:sp>
      <p:sp>
        <p:nvSpPr>
          <p:cNvPr id="57346"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5734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5B7E5847-5F6B-436B-83C6-BC65A97E4BC1}" type="slidenum">
              <a:rPr lang="tr-TR" sz="1400"/>
              <a:pPr algn="ctr" eaLnBrk="0" hangingPunct="0"/>
              <a:t>18</a:t>
            </a:fld>
            <a:r>
              <a:rPr lang="tr-TR" sz="1400"/>
              <a:t>.</a:t>
            </a:r>
          </a:p>
          <a:p>
            <a:pPr algn="ctr" eaLnBrk="0" hangingPunct="0"/>
            <a:r>
              <a:rPr lang="tr-TR" sz="1400"/>
              <a:t>Sayfa</a:t>
            </a:r>
          </a:p>
        </p:txBody>
      </p:sp>
      <p:sp>
        <p:nvSpPr>
          <p:cNvPr id="57348"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49"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57350"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57351"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57352" name="Rectangle 9"/>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57353" name="Rectangle 10"/>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57354" name="Rectangle 11"/>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57355"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57356" name="Rectangle 13"/>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57357" name="Rectangle 14"/>
          <p:cNvSpPr>
            <a:spLocks noChangeArrowheads="1"/>
          </p:cNvSpPr>
          <p:nvPr/>
        </p:nvSpPr>
        <p:spPr bwMode="auto">
          <a:xfrm>
            <a:off x="0" y="3168650"/>
            <a:ext cx="9144000" cy="0"/>
          </a:xfrm>
          <a:prstGeom prst="rect">
            <a:avLst/>
          </a:prstGeom>
          <a:solidFill>
            <a:srgbClr val="C0C0C0"/>
          </a:solidFill>
          <a:ln w="9525">
            <a:noFill/>
            <a:miter lim="800000"/>
            <a:headEnd/>
            <a:tailEnd/>
          </a:ln>
        </p:spPr>
        <p:txBody>
          <a:bodyPr wrap="none" anchor="ctr">
            <a:spAutoFit/>
          </a:bodyPr>
          <a:lstStyle/>
          <a:p>
            <a:endParaRPr lang="tr-TR"/>
          </a:p>
        </p:txBody>
      </p:sp>
      <p:pic>
        <p:nvPicPr>
          <p:cNvPr id="57358" name="Picture 16"/>
          <p:cNvPicPr>
            <a:picLocks noChangeAspect="1" noChangeArrowheads="1"/>
          </p:cNvPicPr>
          <p:nvPr/>
        </p:nvPicPr>
        <p:blipFill>
          <a:blip r:embed="rId3"/>
          <a:srcRect/>
          <a:stretch>
            <a:fillRect/>
          </a:stretch>
        </p:blipFill>
        <p:spPr bwMode="auto">
          <a:xfrm>
            <a:off x="2268538" y="1341438"/>
            <a:ext cx="6119812" cy="2200275"/>
          </a:xfrm>
          <a:prstGeom prst="rect">
            <a:avLst/>
          </a:prstGeom>
          <a:noFill/>
          <a:ln w="9525">
            <a:noFill/>
            <a:miter lim="800000"/>
            <a:headEnd/>
            <a:tailEnd/>
          </a:ln>
        </p:spPr>
      </p:pic>
      <p:pic>
        <p:nvPicPr>
          <p:cNvPr id="57359" name="Picture 18" descr="tower">
            <a:hlinkClick r:id="rId4"/>
          </p:cNvPr>
          <p:cNvPicPr>
            <a:picLocks noChangeAspect="1" noChangeArrowheads="1"/>
          </p:cNvPicPr>
          <p:nvPr/>
        </p:nvPicPr>
        <p:blipFill>
          <a:blip r:embed="rId5"/>
          <a:srcRect/>
          <a:stretch>
            <a:fillRect/>
          </a:stretch>
        </p:blipFill>
        <p:spPr bwMode="auto">
          <a:xfrm>
            <a:off x="1619250" y="3789363"/>
            <a:ext cx="1455738" cy="1944687"/>
          </a:xfrm>
          <a:prstGeom prst="rect">
            <a:avLst/>
          </a:prstGeom>
          <a:noFill/>
          <a:ln w="9525">
            <a:noFill/>
            <a:miter lim="800000"/>
            <a:headEnd/>
            <a:tailEnd/>
          </a:ln>
        </p:spPr>
      </p:pic>
      <p:sp>
        <p:nvSpPr>
          <p:cNvPr id="61459" name="Rectangle 19"/>
          <p:cNvSpPr>
            <a:spLocks noChangeArrowheads="1"/>
          </p:cNvSpPr>
          <p:nvPr/>
        </p:nvSpPr>
        <p:spPr bwMode="auto">
          <a:xfrm>
            <a:off x="3276600" y="3790950"/>
            <a:ext cx="2052638" cy="2014538"/>
          </a:xfrm>
          <a:prstGeom prst="rect">
            <a:avLst/>
          </a:prstGeom>
          <a:noFill/>
          <a:ln w="9525">
            <a:noFill/>
            <a:miter lim="800000"/>
            <a:headEnd/>
            <a:tailEnd/>
          </a:ln>
        </p:spPr>
        <p:txBody>
          <a:bodyPr wrap="none" anchor="ctr">
            <a:spAutoFit/>
          </a:bodyPr>
          <a:lstStyle/>
          <a:p>
            <a:r>
              <a:rPr lang="pt-BR"/>
              <a:t>Optimal  Çözümler</a:t>
            </a:r>
            <a:r>
              <a:rPr lang="tr-TR"/>
              <a:t>;</a:t>
            </a:r>
          </a:p>
          <a:p>
            <a:endParaRPr lang="tr-TR"/>
          </a:p>
          <a:p>
            <a:r>
              <a:rPr lang="da-DK"/>
              <a:t>3 disk = 7 hareket</a:t>
            </a:r>
            <a:endParaRPr lang="tr-TR"/>
          </a:p>
          <a:p>
            <a:r>
              <a:rPr lang="da-DK"/>
              <a:t>4 disk = 15 hareket</a:t>
            </a:r>
            <a:endParaRPr lang="tr-TR"/>
          </a:p>
          <a:p>
            <a:r>
              <a:rPr lang="da-DK"/>
              <a:t>5 disk = 31 hareket</a:t>
            </a:r>
            <a:endParaRPr lang="tr-TR"/>
          </a:p>
          <a:p>
            <a:r>
              <a:rPr lang="da-DK"/>
              <a:t>6 disk = 63 hareket</a:t>
            </a:r>
            <a:endParaRPr lang="tr-TR"/>
          </a:p>
          <a:p>
            <a:r>
              <a:rPr lang="da-DK"/>
              <a:t>7 disk = 127 hareket</a:t>
            </a:r>
          </a:p>
        </p:txBody>
      </p:sp>
      <p:sp>
        <p:nvSpPr>
          <p:cNvPr id="61460" name="Rectangle 20"/>
          <p:cNvSpPr>
            <a:spLocks noChangeArrowheads="1"/>
          </p:cNvSpPr>
          <p:nvPr/>
        </p:nvSpPr>
        <p:spPr bwMode="auto">
          <a:xfrm>
            <a:off x="5580063" y="4076700"/>
            <a:ext cx="3622675" cy="1739900"/>
          </a:xfrm>
          <a:prstGeom prst="rect">
            <a:avLst/>
          </a:prstGeom>
          <a:noFill/>
          <a:ln w="9525">
            <a:noFill/>
            <a:miter lim="800000"/>
            <a:headEnd/>
            <a:tailEnd/>
          </a:ln>
        </p:spPr>
        <p:txBody>
          <a:bodyPr wrap="none" anchor="ctr">
            <a:spAutoFit/>
          </a:bodyPr>
          <a:lstStyle/>
          <a:p>
            <a:r>
              <a:rPr lang="en-AU"/>
              <a:t>3 disk = (2x2x2)-1 = 7 </a:t>
            </a:r>
            <a:endParaRPr lang="tr-TR"/>
          </a:p>
          <a:p>
            <a:r>
              <a:rPr lang="en-AU"/>
              <a:t>4 disk = (2x2x2x2)-1 = 15</a:t>
            </a:r>
            <a:endParaRPr lang="tr-TR"/>
          </a:p>
          <a:p>
            <a:r>
              <a:rPr lang="en-AU"/>
              <a:t>5 disk = (2x2x2x2x2)-1 = 31</a:t>
            </a:r>
            <a:endParaRPr lang="tr-TR"/>
          </a:p>
          <a:p>
            <a:r>
              <a:rPr lang="en-AU"/>
              <a:t>6 disk = (2x2x2x2x2x2)-1 = 63</a:t>
            </a:r>
            <a:endParaRPr lang="tr-TR"/>
          </a:p>
          <a:p>
            <a:r>
              <a:rPr lang="en-AU"/>
              <a:t>7 disk = (2x2x2x2x2x2x2)-1 = 127</a:t>
            </a:r>
            <a:endParaRPr lang="tr-TR"/>
          </a:p>
          <a:p>
            <a:r>
              <a:rPr lang="en-AU"/>
              <a:t>8 disk </a:t>
            </a:r>
            <a:r>
              <a:rPr lang="tr-TR"/>
              <a:t>=</a:t>
            </a:r>
            <a:r>
              <a:rPr lang="en-AU"/>
              <a:t> (2x2x2x2x2x2x2x2)-1 = 255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59"/>
                                        </p:tgtEl>
                                        <p:attrNameLst>
                                          <p:attrName>style.visibility</p:attrName>
                                        </p:attrNameLst>
                                      </p:cBhvr>
                                      <p:to>
                                        <p:strVal val="visible"/>
                                      </p:to>
                                    </p:set>
                                    <p:animEffect transition="in" filter="diamond(in)">
                                      <p:cBhvr>
                                        <p:cTn id="7" dur="2000"/>
                                        <p:tgtEl>
                                          <p:spTgt spid="6145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1460"/>
                                        </p:tgtEl>
                                        <p:attrNameLst>
                                          <p:attrName>style.visibility</p:attrName>
                                        </p:attrNameLst>
                                      </p:cBhvr>
                                      <p:to>
                                        <p:strVal val="visible"/>
                                      </p:to>
                                    </p:set>
                                    <p:animEffect transition="in" filter="diamond(in)">
                                      <p:cBhvr>
                                        <p:cTn id="12" dur="2000"/>
                                        <p:tgtEl>
                                          <p:spTgt spid="61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9" grpId="0"/>
      <p:bldP spid="614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a:xfrm>
            <a:off x="1524000" y="327025"/>
            <a:ext cx="7381875" cy="725488"/>
          </a:xfrm>
        </p:spPr>
        <p:txBody>
          <a:bodyPr/>
          <a:lstStyle/>
          <a:p>
            <a:pPr marL="838200" indent="-838200"/>
            <a:r>
              <a:rPr lang="tr-TR" sz="2400" b="1" smtClean="0">
                <a:latin typeface="Times New Roman" pitchFamily="18" charset="0"/>
              </a:rPr>
              <a:t>Sayma-Yineleme Bağıntıları (Recurrence Relations)</a:t>
            </a:r>
            <a:r>
              <a:rPr lang="tr-TR" smtClean="0"/>
              <a:t> </a:t>
            </a:r>
          </a:p>
        </p:txBody>
      </p:sp>
      <p:sp>
        <p:nvSpPr>
          <p:cNvPr id="5939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5939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A182487-968A-4D51-B80D-D35764F18FAE}" type="slidenum">
              <a:rPr lang="tr-TR" sz="1400"/>
              <a:pPr algn="ctr" eaLnBrk="0" hangingPunct="0"/>
              <a:t>19</a:t>
            </a:fld>
            <a:r>
              <a:rPr lang="tr-TR" sz="1400"/>
              <a:t>.</a:t>
            </a:r>
          </a:p>
          <a:p>
            <a:pPr algn="ctr" eaLnBrk="0" hangingPunct="0"/>
            <a:r>
              <a:rPr lang="tr-TR" sz="1400"/>
              <a:t>Sayfa</a:t>
            </a:r>
          </a:p>
        </p:txBody>
      </p:sp>
      <p:sp>
        <p:nvSpPr>
          <p:cNvPr id="5939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9397"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59398"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59399"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59400" name="Rectangle 9"/>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59401" name="Rectangle 10"/>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59402" name="Rectangle 11"/>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59403"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59404" name="Rectangle 13"/>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59405" name="Rectangle 14"/>
          <p:cNvSpPr>
            <a:spLocks noChangeArrowheads="1"/>
          </p:cNvSpPr>
          <p:nvPr/>
        </p:nvSpPr>
        <p:spPr bwMode="auto">
          <a:xfrm>
            <a:off x="0" y="3168650"/>
            <a:ext cx="9144000" cy="0"/>
          </a:xfrm>
          <a:prstGeom prst="rect">
            <a:avLst/>
          </a:prstGeom>
          <a:solidFill>
            <a:srgbClr val="C0C0C0"/>
          </a:solidFill>
          <a:ln w="9525">
            <a:noFill/>
            <a:miter lim="800000"/>
            <a:headEnd/>
            <a:tailEnd/>
          </a:ln>
        </p:spPr>
        <p:txBody>
          <a:bodyPr wrap="none" anchor="ctr">
            <a:spAutoFit/>
          </a:bodyPr>
          <a:lstStyle/>
          <a:p>
            <a:endParaRPr lang="tr-TR"/>
          </a:p>
        </p:txBody>
      </p:sp>
      <p:pic>
        <p:nvPicPr>
          <p:cNvPr id="63507" name="Picture 19"/>
          <p:cNvPicPr>
            <a:picLocks noChangeAspect="1" noChangeArrowheads="1"/>
          </p:cNvPicPr>
          <p:nvPr/>
        </p:nvPicPr>
        <p:blipFill>
          <a:blip r:embed="rId3"/>
          <a:srcRect/>
          <a:stretch>
            <a:fillRect/>
          </a:stretch>
        </p:blipFill>
        <p:spPr bwMode="auto">
          <a:xfrm>
            <a:off x="2195513" y="1341438"/>
            <a:ext cx="6107112" cy="1581150"/>
          </a:xfrm>
          <a:prstGeom prst="rect">
            <a:avLst/>
          </a:prstGeom>
          <a:noFill/>
          <a:ln w="9525">
            <a:noFill/>
            <a:miter lim="800000"/>
            <a:headEnd/>
            <a:tailEnd/>
          </a:ln>
        </p:spPr>
      </p:pic>
      <p:pic>
        <p:nvPicPr>
          <p:cNvPr id="63508" name="Picture 20"/>
          <p:cNvPicPr>
            <a:picLocks noChangeAspect="1" noChangeArrowheads="1"/>
          </p:cNvPicPr>
          <p:nvPr/>
        </p:nvPicPr>
        <p:blipFill>
          <a:blip r:embed="rId4"/>
          <a:srcRect/>
          <a:stretch>
            <a:fillRect/>
          </a:stretch>
        </p:blipFill>
        <p:spPr bwMode="auto">
          <a:xfrm>
            <a:off x="2268538" y="3141663"/>
            <a:ext cx="6067425" cy="923925"/>
          </a:xfrm>
          <a:prstGeom prst="rect">
            <a:avLst/>
          </a:prstGeom>
          <a:noFill/>
          <a:ln w="9525">
            <a:noFill/>
            <a:miter lim="800000"/>
            <a:headEnd/>
            <a:tailEnd/>
          </a:ln>
        </p:spPr>
      </p:pic>
      <p:pic>
        <p:nvPicPr>
          <p:cNvPr id="63509" name="Picture 21"/>
          <p:cNvPicPr>
            <a:picLocks noChangeAspect="1" noChangeArrowheads="1"/>
          </p:cNvPicPr>
          <p:nvPr/>
        </p:nvPicPr>
        <p:blipFill>
          <a:blip r:embed="rId5"/>
          <a:srcRect/>
          <a:stretch>
            <a:fillRect/>
          </a:stretch>
        </p:blipFill>
        <p:spPr bwMode="auto">
          <a:xfrm>
            <a:off x="2555875" y="4121150"/>
            <a:ext cx="5400675" cy="2343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3507"/>
                                        </p:tgtEl>
                                        <p:attrNameLst>
                                          <p:attrName>style.visibility</p:attrName>
                                        </p:attrNameLst>
                                      </p:cBhvr>
                                      <p:to>
                                        <p:strVal val="visible"/>
                                      </p:to>
                                    </p:set>
                                    <p:animEffect transition="in" filter="diamond(in)">
                                      <p:cBhvr>
                                        <p:cTn id="7" dur="2000"/>
                                        <p:tgtEl>
                                          <p:spTgt spid="6350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3508"/>
                                        </p:tgtEl>
                                        <p:attrNameLst>
                                          <p:attrName>style.visibility</p:attrName>
                                        </p:attrNameLst>
                                      </p:cBhvr>
                                      <p:to>
                                        <p:strVal val="visible"/>
                                      </p:to>
                                    </p:set>
                                    <p:animEffect transition="in" filter="diamond(in)">
                                      <p:cBhvr>
                                        <p:cTn id="12" dur="2000"/>
                                        <p:tgtEl>
                                          <p:spTgt spid="6350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3509"/>
                                        </p:tgtEl>
                                        <p:attrNameLst>
                                          <p:attrName>style.visibility</p:attrName>
                                        </p:attrNameLst>
                                      </p:cBhvr>
                                      <p:to>
                                        <p:strVal val="visible"/>
                                      </p:to>
                                    </p:set>
                                    <p:animEffect transition="in" filter="checkerboard(across)">
                                      <p:cBhvr>
                                        <p:cTn id="17" dur="500"/>
                                        <p:tgtEl>
                                          <p:spTgt spid="63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524000" y="76200"/>
            <a:ext cx="7381875" cy="725488"/>
          </a:xfrm>
        </p:spPr>
        <p:txBody>
          <a:bodyPr/>
          <a:lstStyle/>
          <a:p>
            <a:r>
              <a:rPr lang="tr-TR" sz="2400" smtClean="0">
                <a:latin typeface="Comic Sans MS" pitchFamily="66" charset="0"/>
              </a:rPr>
              <a:t>Sayma </a:t>
            </a:r>
          </a:p>
        </p:txBody>
      </p:sp>
      <p:sp>
        <p:nvSpPr>
          <p:cNvPr id="1843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1843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397B4C7-ECEA-42E6-BA62-873F1068F21E}" type="slidenum">
              <a:rPr lang="tr-TR" sz="1400"/>
              <a:pPr algn="ctr" eaLnBrk="0" hangingPunct="0"/>
              <a:t>2</a:t>
            </a:fld>
            <a:r>
              <a:rPr lang="tr-TR" sz="1400"/>
              <a:t>.</a:t>
            </a:r>
          </a:p>
          <a:p>
            <a:pPr algn="ctr" eaLnBrk="0" hangingPunct="0"/>
            <a:r>
              <a:rPr lang="tr-TR" sz="1400"/>
              <a:t>Sayfa</a:t>
            </a:r>
          </a:p>
        </p:txBody>
      </p:sp>
      <p:sp>
        <p:nvSpPr>
          <p:cNvPr id="1843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8437"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18440" name="Rectangle 8"/>
          <p:cNvSpPr>
            <a:spLocks noChangeArrowheads="1"/>
          </p:cNvSpPr>
          <p:nvPr/>
        </p:nvSpPr>
        <p:spPr bwMode="auto">
          <a:xfrm>
            <a:off x="1404938" y="1484313"/>
            <a:ext cx="7704137" cy="1190625"/>
          </a:xfrm>
          <a:prstGeom prst="rect">
            <a:avLst/>
          </a:prstGeom>
          <a:noFill/>
          <a:ln w="9525">
            <a:noFill/>
            <a:miter lim="800000"/>
            <a:headEnd/>
            <a:tailEnd/>
          </a:ln>
        </p:spPr>
        <p:txBody>
          <a:bodyPr anchor="ctr">
            <a:spAutoFit/>
          </a:bodyPr>
          <a:lstStyle/>
          <a:p>
            <a:pPr algn="just"/>
            <a:r>
              <a:rPr lang="en-AU"/>
              <a:t> n nesneden oluşan bir X kümesinin r’li tekrarlı permütasyonlarının sayısı n</a:t>
            </a:r>
            <a:r>
              <a:rPr lang="en-AU" baseline="30000"/>
              <a:t>r</a:t>
            </a:r>
            <a:r>
              <a:rPr lang="en-AU"/>
              <a:t> dir. Örneğin ingiliz alfabesinden n uzunluğunda kaç adet karakter oluşturulabilir sorusuna cevap verelim. Çarpma kuralına göre 26 harf vardır ve her biri tekrar kullanılabilir. Bu durumda 26</a:t>
            </a:r>
            <a:r>
              <a:rPr lang="en-AU" baseline="30000"/>
              <a:t>n</a:t>
            </a:r>
            <a:r>
              <a:rPr lang="en-AU"/>
              <a:t> tane n uzunlukta karakter oluşturulabilir. </a:t>
            </a:r>
          </a:p>
        </p:txBody>
      </p:sp>
      <p:sp>
        <p:nvSpPr>
          <p:cNvPr id="18441" name="Rectangle 9"/>
          <p:cNvSpPr>
            <a:spLocks noChangeArrowheads="1"/>
          </p:cNvSpPr>
          <p:nvPr/>
        </p:nvSpPr>
        <p:spPr bwMode="auto">
          <a:xfrm>
            <a:off x="1547813" y="2771775"/>
            <a:ext cx="7288212" cy="3387725"/>
          </a:xfrm>
          <a:prstGeom prst="rect">
            <a:avLst/>
          </a:prstGeom>
          <a:noFill/>
          <a:ln w="9525">
            <a:noFill/>
            <a:miter lim="800000"/>
            <a:headEnd/>
            <a:tailEnd/>
          </a:ln>
        </p:spPr>
        <p:txBody>
          <a:bodyPr anchor="ctr">
            <a:spAutoFit/>
          </a:bodyPr>
          <a:lstStyle/>
          <a:p>
            <a:r>
              <a:rPr lang="en-AU"/>
              <a:t>X={BİLGİSAYAR} kümesi 10 elemanlı olup </a:t>
            </a:r>
            <a:endParaRPr lang="tr-TR"/>
          </a:p>
          <a:p>
            <a:r>
              <a:rPr lang="en-AU"/>
              <a:t>K1={B}</a:t>
            </a:r>
            <a:endParaRPr lang="tr-TR"/>
          </a:p>
          <a:p>
            <a:r>
              <a:rPr lang="en-AU"/>
              <a:t>K2={İ,İ}</a:t>
            </a:r>
            <a:endParaRPr lang="tr-TR"/>
          </a:p>
          <a:p>
            <a:r>
              <a:rPr lang="en-AU"/>
              <a:t>K3={L}</a:t>
            </a:r>
            <a:endParaRPr lang="tr-TR"/>
          </a:p>
          <a:p>
            <a:r>
              <a:rPr lang="en-AU"/>
              <a:t>K4={G}</a:t>
            </a:r>
            <a:endParaRPr lang="tr-TR"/>
          </a:p>
          <a:p>
            <a:r>
              <a:rPr lang="en-AU"/>
              <a:t>K5={S}</a:t>
            </a:r>
            <a:endParaRPr lang="tr-TR"/>
          </a:p>
          <a:p>
            <a:r>
              <a:rPr lang="en-AU"/>
              <a:t>K6={A,A}</a:t>
            </a:r>
            <a:endParaRPr lang="tr-TR"/>
          </a:p>
          <a:p>
            <a:r>
              <a:rPr lang="en-AU"/>
              <a:t>K7={Y}</a:t>
            </a:r>
            <a:endParaRPr lang="tr-TR"/>
          </a:p>
          <a:p>
            <a:r>
              <a:rPr lang="en-AU"/>
              <a:t>K8={R} biçiminde 8 alt gruba  bölünebilir. Bununla elde edilebilecek olan farklı dizilişleri bulmak için genelleştirilmiş permütasyondan faydalanılır:</a:t>
            </a:r>
            <a:endParaRPr lang="tr-TR"/>
          </a:p>
          <a:p>
            <a:endParaRPr lang="tr-TR"/>
          </a:p>
          <a:p>
            <a:r>
              <a:rPr lang="en-AU"/>
              <a:t>(10!)/(1!) (1!) (1!) (1!) (1!) (2!) (2!) =(10!)/4=907200 adet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checkerboard(across)">
                                      <p:cBhvr>
                                        <p:cTn id="7" dur="500"/>
                                        <p:tgtEl>
                                          <p:spTgt spid="1844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441"/>
                                        </p:tgtEl>
                                        <p:attrNameLst>
                                          <p:attrName>style.visibility</p:attrName>
                                        </p:attrNameLst>
                                      </p:cBhvr>
                                      <p:to>
                                        <p:strVal val="visible"/>
                                      </p:to>
                                    </p:set>
                                    <p:animEffect transition="in" filter="checkerboard(across)">
                                      <p:cBhvr>
                                        <p:cTn id="12"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P spid="184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1524000" y="327025"/>
            <a:ext cx="7381875" cy="725488"/>
          </a:xfrm>
        </p:spPr>
        <p:txBody>
          <a:bodyPr/>
          <a:lstStyle/>
          <a:p>
            <a:pPr marL="838200" indent="-838200"/>
            <a:r>
              <a:rPr lang="tr-TR" sz="2400" b="1" smtClean="0">
                <a:latin typeface="Times New Roman" pitchFamily="18" charset="0"/>
              </a:rPr>
              <a:t>Sayma-Yineleme Bağıntıları (Recurrence Relations)</a:t>
            </a:r>
            <a:r>
              <a:rPr lang="tr-TR" smtClean="0"/>
              <a:t> </a:t>
            </a:r>
          </a:p>
        </p:txBody>
      </p:sp>
      <p:sp>
        <p:nvSpPr>
          <p:cNvPr id="61442"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6144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6A7566D-E25D-4CCD-A021-5495738FE8A0}" type="slidenum">
              <a:rPr lang="tr-TR" sz="1400"/>
              <a:pPr algn="ctr" eaLnBrk="0" hangingPunct="0"/>
              <a:t>20</a:t>
            </a:fld>
            <a:r>
              <a:rPr lang="tr-TR" sz="1400"/>
              <a:t>.</a:t>
            </a:r>
          </a:p>
          <a:p>
            <a:pPr algn="ctr" eaLnBrk="0" hangingPunct="0"/>
            <a:r>
              <a:rPr lang="tr-TR" sz="1400"/>
              <a:t>Sayfa</a:t>
            </a:r>
          </a:p>
        </p:txBody>
      </p:sp>
      <p:sp>
        <p:nvSpPr>
          <p:cNvPr id="61444"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61445"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61446"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61447"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61448" name="Rectangle 9"/>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61449" name="Rectangle 10"/>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61450" name="Rectangle 11"/>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61451"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61452" name="Rectangle 13"/>
          <p:cNvSpPr>
            <a:spLocks noChangeArrowheads="1"/>
          </p:cNvSpPr>
          <p:nvPr/>
        </p:nvSpPr>
        <p:spPr bwMode="auto">
          <a:xfrm>
            <a:off x="0" y="2978150"/>
            <a:ext cx="9144000" cy="0"/>
          </a:xfrm>
          <a:prstGeom prst="rect">
            <a:avLst/>
          </a:prstGeom>
          <a:noFill/>
          <a:ln w="9525">
            <a:noFill/>
            <a:miter lim="800000"/>
            <a:headEnd/>
            <a:tailEnd/>
          </a:ln>
        </p:spPr>
        <p:txBody>
          <a:bodyPr wrap="none" anchor="ctr">
            <a:spAutoFit/>
          </a:bodyPr>
          <a:lstStyle/>
          <a:p>
            <a:endParaRPr lang="tr-TR"/>
          </a:p>
        </p:txBody>
      </p:sp>
      <p:sp>
        <p:nvSpPr>
          <p:cNvPr id="61453" name="Rectangle 14"/>
          <p:cNvSpPr>
            <a:spLocks noChangeArrowheads="1"/>
          </p:cNvSpPr>
          <p:nvPr/>
        </p:nvSpPr>
        <p:spPr bwMode="auto">
          <a:xfrm>
            <a:off x="0" y="3168650"/>
            <a:ext cx="9144000" cy="0"/>
          </a:xfrm>
          <a:prstGeom prst="rect">
            <a:avLst/>
          </a:prstGeom>
          <a:solidFill>
            <a:srgbClr val="C0C0C0"/>
          </a:solidFill>
          <a:ln w="9525">
            <a:noFill/>
            <a:miter lim="800000"/>
            <a:headEnd/>
            <a:tailEnd/>
          </a:ln>
        </p:spPr>
        <p:txBody>
          <a:bodyPr wrap="none" anchor="ctr">
            <a:spAutoFit/>
          </a:bodyPr>
          <a:lstStyle/>
          <a:p>
            <a:endParaRPr lang="tr-TR"/>
          </a:p>
        </p:txBody>
      </p:sp>
      <p:pic>
        <p:nvPicPr>
          <p:cNvPr id="61454" name="Picture 18"/>
          <p:cNvPicPr>
            <a:picLocks noChangeAspect="1" noChangeArrowheads="1"/>
          </p:cNvPicPr>
          <p:nvPr/>
        </p:nvPicPr>
        <p:blipFill>
          <a:blip r:embed="rId3"/>
          <a:srcRect/>
          <a:stretch>
            <a:fillRect/>
          </a:stretch>
        </p:blipFill>
        <p:spPr bwMode="auto">
          <a:xfrm>
            <a:off x="1979613" y="2420938"/>
            <a:ext cx="6288087" cy="211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1 Başlık"/>
          <p:cNvSpPr>
            <a:spLocks noGrp="1"/>
          </p:cNvSpPr>
          <p:nvPr>
            <p:ph type="title"/>
          </p:nvPr>
        </p:nvSpPr>
        <p:spPr>
          <a:xfrm>
            <a:off x="0" y="0"/>
            <a:ext cx="7381875" cy="490538"/>
          </a:xfrm>
        </p:spPr>
        <p:txBody>
          <a:bodyPr/>
          <a:lstStyle/>
          <a:p>
            <a:pPr eaLnBrk="1" hangingPunct="1"/>
            <a:r>
              <a:rPr lang="tr-TR" sz="2400" smtClean="0">
                <a:latin typeface="Harrington"/>
              </a:rPr>
              <a:t>Diferansiyel Denklemler</a:t>
            </a:r>
            <a:endParaRPr lang="tr-TR" sz="2400" smtClean="0"/>
          </a:p>
        </p:txBody>
      </p:sp>
      <p:sp>
        <p:nvSpPr>
          <p:cNvPr id="63490" name="9 Veri Yer Tutucusu"/>
          <p:cNvSpPr>
            <a:spLocks noGrp="1"/>
          </p:cNvSpPr>
          <p:nvPr>
            <p:ph type="dt" sz="quarter" idx="10"/>
          </p:nvPr>
        </p:nvSpPr>
        <p:spPr>
          <a:xfrm>
            <a:off x="357188" y="5000625"/>
            <a:ext cx="714375" cy="642938"/>
          </a:xfrm>
          <a:noFill/>
        </p:spPr>
        <p:txBody>
          <a:bodyPr/>
          <a:lstStyle/>
          <a:p>
            <a:pPr algn="ctr"/>
            <a:r>
              <a:rPr lang="tr-TR" smtClean="0"/>
              <a:t>7.  Hafta</a:t>
            </a:r>
          </a:p>
        </p:txBody>
      </p:sp>
      <p:sp>
        <p:nvSpPr>
          <p:cNvPr id="63491"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63492" name="4 Slayt Numarası Yer Tutucusu"/>
          <p:cNvSpPr>
            <a:spLocks noGrp="1"/>
          </p:cNvSpPr>
          <p:nvPr>
            <p:ph type="sldNum" sz="quarter" idx="12"/>
          </p:nvPr>
        </p:nvSpPr>
        <p:spPr>
          <a:xfrm>
            <a:off x="357188" y="5929313"/>
            <a:ext cx="714375" cy="571500"/>
          </a:xfrm>
          <a:noFill/>
        </p:spPr>
        <p:txBody>
          <a:bodyPr/>
          <a:lstStyle/>
          <a:p>
            <a:pPr algn="ctr"/>
            <a:fld id="{BF43ACC1-9AFA-4841-B8AA-3C81C9D0E649}" type="slidenum">
              <a:rPr lang="tr-TR" smtClean="0"/>
              <a:pPr algn="ctr"/>
              <a:t>21</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6349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522413"/>
            <a:ext cx="7345363" cy="4656137"/>
          </a:xfrm>
          <a:prstGeom prst="rect">
            <a:avLst/>
          </a:prstGeom>
          <a:noFill/>
          <a:ln w="9525">
            <a:noFill/>
            <a:miter lim="800000"/>
            <a:headEnd/>
            <a:tailEnd/>
          </a:ln>
        </p:spPr>
        <p:txBody>
          <a:bodyPr anchor="ctr">
            <a:spAutoFit/>
          </a:bodyPr>
          <a:lstStyle/>
          <a:p>
            <a:r>
              <a:rPr lang="tr-TR" sz="1200"/>
              <a:t>F.Selçuk,N.Yurtay,N.Yumuşak,Ayrık İşlemsel Yapılar, Sakarya Kitabevi,2005.</a:t>
            </a:r>
          </a:p>
          <a:p>
            <a:r>
              <a:rPr lang="tr-TR" sz="1200"/>
              <a:t>İ.Kara, Olasılık, Bilim Teknik Yayınevi, Eskişehir, 2000.</a:t>
            </a:r>
          </a:p>
          <a:p>
            <a:r>
              <a:rPr lang="tr-TR" sz="1200"/>
              <a:t>“Soyut Matematik”, S.Aktaş,H.Hacısalihoğlu,Z.Özel,A.Sabuncuoğlu, Gazi Ünv.Yayınları,1984,Ankara.</a:t>
            </a:r>
            <a:endParaRPr lang="en-AU" sz="1200"/>
          </a:p>
          <a:p>
            <a:r>
              <a:rPr lang="en-AU" sz="1200"/>
              <a:t>“Applied Combinatorics”, Alan Tucker, John Wiley&amp;Sons Inc, 1994.</a:t>
            </a:r>
          </a:p>
          <a:p>
            <a:r>
              <a:rPr lang="en-AU" sz="1200"/>
              <a:t>“Applications of Discrete Mathematics”, John G. Michaels, Kenneth H. Rosen, McGraw-Hill International Edition, 1991.</a:t>
            </a:r>
            <a:endParaRPr lang="en-US" sz="1200"/>
          </a:p>
          <a:p>
            <a:r>
              <a:rPr lang="en-US" sz="1200"/>
              <a:t> “Discrete Mathematics”, Paul F. Dierker and William L.Voxman, Harcourt Brace Jovanovich International  Edition, 1986.</a:t>
            </a:r>
          </a:p>
          <a:p>
            <a:r>
              <a:rPr lang="en-US" sz="1200"/>
              <a:t>“Discrete Mathematic and  Its Applications”, Kenneth H. Rosen, McGraw-Hill International Editions, 5th Edition, 1999.</a:t>
            </a:r>
          </a:p>
          <a:p>
            <a:r>
              <a:rPr lang="en-US" sz="1200"/>
              <a:t>“Discrete Mathematics”, Richard Johnson Baugh, Prentice Hall, </a:t>
            </a:r>
            <a:r>
              <a:rPr lang="en-AU" sz="1200"/>
              <a:t>Fifth Edition, 2001.</a:t>
            </a:r>
          </a:p>
          <a:p>
            <a:r>
              <a:rPr lang="en-AU" sz="1200"/>
              <a:t>“Discrete Mathematics with Graph Theory” , Edgar G. Goodaire, Michael M. Parmenter, Prentice Hall, 2nd Edition, 2001.</a:t>
            </a:r>
          </a:p>
          <a:p>
            <a:r>
              <a:rPr lang="en-AU" sz="1200"/>
              <a:t>“Discrete Mathematics  Using a Computer”, Cordelia Hall and  John O’Donnell, Springer, 2000.</a:t>
            </a:r>
          </a:p>
          <a:p>
            <a:r>
              <a:rPr lang="en-AU" sz="1200"/>
              <a:t>“Discrete Mathematics with Combinatorics”, James A. Anderson, Prentice Hall, 2000.</a:t>
            </a:r>
          </a:p>
          <a:p>
            <a:r>
              <a:rPr lang="en-AU" sz="1200"/>
              <a:t>“Discrete and Combinatorial Mathematics”, Ralph P. Grimaldi, Addison-Wesley, 1998.</a:t>
            </a:r>
          </a:p>
          <a:p>
            <a:r>
              <a:rPr lang="en-AU" sz="1200"/>
              <a:t>“Discrete Mathematics”, John A. Dossey, Albert D. Otto, Lawrence E. Spence, C. Vanden Eynden, Pearson Addison Wesley; 4th edition 2001.</a:t>
            </a:r>
          </a:p>
          <a:p>
            <a:r>
              <a:rPr lang="en-AU" sz="1200"/>
              <a:t>“Essence of Discrete Mathematics”, Neville Dean, Prentice Hall PTR, 1st Edition, 1996.</a:t>
            </a:r>
          </a:p>
          <a:p>
            <a:r>
              <a:rPr lang="en-AU" sz="1200"/>
              <a:t>“Mathematics:A Discrete Introduction”, Edvard R. Schneiderman, Brooks Cole; 1st edition, 2000.</a:t>
            </a:r>
            <a:endParaRPr lang="en-US" sz="1200"/>
          </a:p>
          <a:p>
            <a:r>
              <a:rPr lang="en-US" sz="1200"/>
              <a:t>“Mathematics for Computer Science”, A.Arnold and I.Guessarian, Prentice Hall, 1996.</a:t>
            </a:r>
            <a:endParaRPr lang="en-AU" sz="1200"/>
          </a:p>
          <a:p>
            <a:r>
              <a:rPr lang="en-AU" sz="1200"/>
              <a:t>“Theory and Problems of Discrete Mathematics”, Seymour Lipschuts, Marc. L. Lipson, Shaum’s Outline Series, McGraw-Hill Book Company, 1997.</a:t>
            </a:r>
          </a:p>
          <a:p>
            <a:r>
              <a:rPr lang="en-AU" sz="1200"/>
              <a:t>“2000 Solved Problems in Discrete Mathematics”,  Seymour Lipschuts, McGraw- Hill Trade, 1991.</a:t>
            </a:r>
            <a:endParaRPr lang="tr-TR" sz="1200"/>
          </a:p>
          <a:p>
            <a:pPr eaLnBrk="0" hangingPunct="0"/>
            <a:endParaRPr lang="tr-TR" sz="12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1524000" y="76200"/>
            <a:ext cx="7381875" cy="725488"/>
          </a:xfrm>
        </p:spPr>
        <p:txBody>
          <a:bodyPr/>
          <a:lstStyle/>
          <a:p>
            <a:r>
              <a:rPr lang="tr-TR" sz="2400" smtClean="0">
                <a:latin typeface="Comic Sans MS" pitchFamily="66" charset="0"/>
              </a:rPr>
              <a:t>Sayma </a:t>
            </a:r>
          </a:p>
        </p:txBody>
      </p:sp>
      <p:sp>
        <p:nvSpPr>
          <p:cNvPr id="20482"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2048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3BA2E89-0E1E-457E-B4AC-B43571FC2FDC}" type="slidenum">
              <a:rPr lang="tr-TR" sz="1400"/>
              <a:pPr algn="ctr" eaLnBrk="0" hangingPunct="0"/>
              <a:t>3</a:t>
            </a:fld>
            <a:r>
              <a:rPr lang="tr-TR" sz="1400"/>
              <a:t>.</a:t>
            </a:r>
          </a:p>
          <a:p>
            <a:pPr algn="ctr" eaLnBrk="0" hangingPunct="0"/>
            <a:r>
              <a:rPr lang="tr-TR" sz="1400"/>
              <a:t>Sayfa</a:t>
            </a:r>
          </a:p>
        </p:txBody>
      </p:sp>
      <p:sp>
        <p:nvSpPr>
          <p:cNvPr id="20484"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0485"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26633" name="Rectangle 9"/>
          <p:cNvSpPr>
            <a:spLocks noChangeArrowheads="1"/>
          </p:cNvSpPr>
          <p:nvPr/>
        </p:nvSpPr>
        <p:spPr bwMode="auto">
          <a:xfrm>
            <a:off x="1619250" y="1492250"/>
            <a:ext cx="7235825" cy="915988"/>
          </a:xfrm>
          <a:prstGeom prst="rect">
            <a:avLst/>
          </a:prstGeom>
          <a:noFill/>
          <a:ln w="9525">
            <a:noFill/>
            <a:miter lim="800000"/>
            <a:headEnd/>
            <a:tailEnd/>
          </a:ln>
        </p:spPr>
        <p:txBody>
          <a:bodyPr anchor="ctr">
            <a:spAutoFit/>
          </a:bodyPr>
          <a:lstStyle/>
          <a:p>
            <a:pPr algn="ctr"/>
            <a:r>
              <a:rPr lang="pt-BR"/>
              <a:t>P(n;n1,n2,…,nk)=(n!)/(n1!)(n2!)….(nk!) dir. Burada r</a:t>
            </a:r>
            <a:r>
              <a:rPr lang="pt-BR">
                <a:sym typeface="Symbol" pitchFamily="18" charset="2"/>
              </a:rPr>
              <a:t></a:t>
            </a:r>
            <a:r>
              <a:rPr lang="pt-BR"/>
              <a:t>k olmak üzere n1+n2+...+nk=r ise </a:t>
            </a:r>
            <a:endParaRPr lang="tr-TR">
              <a:sym typeface="Symbol" pitchFamily="18" charset="2"/>
            </a:endParaRPr>
          </a:p>
          <a:p>
            <a:pPr algn="ctr"/>
            <a:r>
              <a:rPr lang="pt-BR">
                <a:sym typeface="Symbol" pitchFamily="18" charset="2"/>
              </a:rPr>
              <a:t>P(n;n1,n2,…,nk)=P(n,r)/( n1!)(n2!)….(nk!) dir.</a:t>
            </a:r>
          </a:p>
        </p:txBody>
      </p:sp>
      <p:sp>
        <p:nvSpPr>
          <p:cNvPr id="26634" name="Rectangle 10"/>
          <p:cNvSpPr>
            <a:spLocks noChangeArrowheads="1"/>
          </p:cNvSpPr>
          <p:nvPr/>
        </p:nvSpPr>
        <p:spPr bwMode="auto">
          <a:xfrm>
            <a:off x="1692275" y="3292475"/>
            <a:ext cx="7200900" cy="915988"/>
          </a:xfrm>
          <a:prstGeom prst="rect">
            <a:avLst/>
          </a:prstGeom>
          <a:noFill/>
          <a:ln w="9525">
            <a:noFill/>
            <a:miter lim="800000"/>
            <a:headEnd/>
            <a:tailEnd/>
          </a:ln>
        </p:spPr>
        <p:txBody>
          <a:bodyPr anchor="ctr">
            <a:spAutoFit/>
          </a:bodyPr>
          <a:lstStyle/>
          <a:p>
            <a:pPr algn="just"/>
            <a:r>
              <a:rPr lang="pt-BR"/>
              <a:t>Kelebek koleksiyonu yapan bir kişinin defterinde 8 adet yer kalmış  iken, bu kişi elindeki 10 adet kelebeği kaç değişik şekilde yerleştirebilir? Cevap C(10,8)=10!/(8!.2!)=45 şekilde yarleştirilebilir olacaktır.</a:t>
            </a:r>
          </a:p>
        </p:txBody>
      </p:sp>
      <p:sp>
        <p:nvSpPr>
          <p:cNvPr id="26635" name="Rectangle 11"/>
          <p:cNvSpPr>
            <a:spLocks noChangeArrowheads="1"/>
          </p:cNvSpPr>
          <p:nvPr/>
        </p:nvSpPr>
        <p:spPr bwMode="auto">
          <a:xfrm>
            <a:off x="1692275" y="4524375"/>
            <a:ext cx="7451725" cy="1465263"/>
          </a:xfrm>
          <a:prstGeom prst="rect">
            <a:avLst/>
          </a:prstGeom>
          <a:noFill/>
          <a:ln w="9525">
            <a:noFill/>
            <a:miter lim="800000"/>
            <a:headEnd/>
            <a:tailEnd/>
          </a:ln>
        </p:spPr>
        <p:txBody>
          <a:bodyPr anchor="ctr">
            <a:spAutoFit/>
          </a:bodyPr>
          <a:lstStyle/>
          <a:p>
            <a:pPr algn="just"/>
            <a:r>
              <a:rPr lang="pt-BR"/>
              <a:t>N elemanlı bir kümeden küme elemanlarının tekrarına izin veriliyorken r li kombinasyonların sayısını C(n+r-1,r) ile bulabiliriz.  Örneğin bir restoranda 4 farklı aşçı olsun.  6 aşçı kaç farklı yolla seçilebilir. </a:t>
            </a:r>
            <a:endParaRPr lang="tr-TR"/>
          </a:p>
          <a:p>
            <a:pPr algn="just"/>
            <a:endParaRPr lang="tr-TR"/>
          </a:p>
          <a:p>
            <a:pPr algn="just"/>
            <a:r>
              <a:rPr lang="pt-BR"/>
              <a:t> C(4+6-1,6)=C(9,6)=C(9,3)=84 cevabı bu kuralla hemen elde edilebilir.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checkerboard(across)">
                                      <p:cBhvr>
                                        <p:cTn id="7" dur="500"/>
                                        <p:tgtEl>
                                          <p:spTgt spid="2663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34"/>
                                        </p:tgtEl>
                                        <p:attrNameLst>
                                          <p:attrName>style.visibility</p:attrName>
                                        </p:attrNameLst>
                                      </p:cBhvr>
                                      <p:to>
                                        <p:strVal val="visible"/>
                                      </p:to>
                                    </p:set>
                                    <p:animEffect transition="in" filter="checkerboard(across)">
                                      <p:cBhvr>
                                        <p:cTn id="12" dur="500"/>
                                        <p:tgtEl>
                                          <p:spTgt spid="2663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635"/>
                                        </p:tgtEl>
                                        <p:attrNameLst>
                                          <p:attrName>style.visibility</p:attrName>
                                        </p:attrNameLst>
                                      </p:cBhvr>
                                      <p:to>
                                        <p:strVal val="visible"/>
                                      </p:to>
                                    </p:set>
                                    <p:animEffect transition="in" filter="checkerboard(across)">
                                      <p:cBhvr>
                                        <p:cTn id="17" dur="500"/>
                                        <p:tgtEl>
                                          <p:spTgt spid="2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p:bldP spid="26634" grpId="0"/>
      <p:bldP spid="266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524000" y="76200"/>
            <a:ext cx="7381875" cy="725488"/>
          </a:xfrm>
        </p:spPr>
        <p:txBody>
          <a:bodyPr/>
          <a:lstStyle/>
          <a:p>
            <a:r>
              <a:rPr lang="tr-TR" sz="2400" smtClean="0">
                <a:latin typeface="Comic Sans MS" pitchFamily="66" charset="0"/>
              </a:rPr>
              <a:t>Sayma </a:t>
            </a:r>
          </a:p>
        </p:txBody>
      </p:sp>
      <p:sp>
        <p:nvSpPr>
          <p:cNvPr id="2253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2253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36A57DF-C3BD-4580-833D-A782AF27E6CE}" type="slidenum">
              <a:rPr lang="tr-TR" sz="1400"/>
              <a:pPr algn="ctr" eaLnBrk="0" hangingPunct="0"/>
              <a:t>4</a:t>
            </a:fld>
            <a:r>
              <a:rPr lang="tr-TR" sz="1400"/>
              <a:t>.</a:t>
            </a:r>
          </a:p>
          <a:p>
            <a:pPr algn="ctr" eaLnBrk="0" hangingPunct="0"/>
            <a:r>
              <a:rPr lang="tr-TR" sz="1400"/>
              <a:t>Sayfa</a:t>
            </a:r>
          </a:p>
        </p:txBody>
      </p:sp>
      <p:sp>
        <p:nvSpPr>
          <p:cNvPr id="2253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2533"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28682" name="Rectangle 10"/>
          <p:cNvSpPr>
            <a:spLocks noChangeArrowheads="1"/>
          </p:cNvSpPr>
          <p:nvPr/>
        </p:nvSpPr>
        <p:spPr bwMode="auto">
          <a:xfrm>
            <a:off x="1547813" y="1341438"/>
            <a:ext cx="7596187" cy="2838450"/>
          </a:xfrm>
          <a:prstGeom prst="rect">
            <a:avLst/>
          </a:prstGeom>
          <a:noFill/>
          <a:ln w="9525">
            <a:noFill/>
            <a:miter lim="800000"/>
            <a:headEnd/>
            <a:tailEnd/>
          </a:ln>
        </p:spPr>
        <p:txBody>
          <a:bodyPr anchor="ctr">
            <a:spAutoFit/>
          </a:bodyPr>
          <a:lstStyle/>
          <a:p>
            <a:r>
              <a:rPr lang="pt-BR"/>
              <a:t>K farklı gruba  ait   n nesne olsun. </a:t>
            </a:r>
            <a:endParaRPr lang="tr-TR"/>
          </a:p>
          <a:p>
            <a:endParaRPr lang="tr-TR"/>
          </a:p>
          <a:p>
            <a:r>
              <a:rPr lang="pt-BR"/>
              <a:t>1.grup; n1 benzer nesnenin n lokasyona koyulması C(n,n1) şekilde,</a:t>
            </a:r>
            <a:endParaRPr lang="tr-TR"/>
          </a:p>
          <a:p>
            <a:endParaRPr lang="tr-TR"/>
          </a:p>
          <a:p>
            <a:r>
              <a:rPr lang="pt-BR"/>
              <a:t>2.grup; n2 benzer nesnenin n lokasyona koyulması C(n-n1,n2) şekilde </a:t>
            </a:r>
            <a:endParaRPr lang="tr-TR"/>
          </a:p>
          <a:p>
            <a:endParaRPr lang="tr-TR"/>
          </a:p>
          <a:p>
            <a:r>
              <a:rPr lang="pt-BR"/>
              <a:t>yerleştirilebilir. Devam edilerek çarpma kuralının uygulanmasıyla</a:t>
            </a:r>
            <a:endParaRPr lang="tr-TR"/>
          </a:p>
          <a:p>
            <a:endParaRPr lang="tr-TR"/>
          </a:p>
          <a:p>
            <a:r>
              <a:rPr lang="pt-BR"/>
              <a:t>C(n;n1,n2,...,nk)=C(n,n1).C(n-n1,n2). C(n-n1-n2,n3). C(n-n1-n2-n3,n4).....</a:t>
            </a:r>
            <a:endParaRPr lang="tr-TR"/>
          </a:p>
          <a:p>
            <a:r>
              <a:rPr lang="pt-BR"/>
              <a:t>C(n-n1-n2-...nk-1,nk). Kuralı ortaya çıkar. </a:t>
            </a:r>
          </a:p>
        </p:txBody>
      </p:sp>
      <p:pic>
        <p:nvPicPr>
          <p:cNvPr id="28683" name="Picture 11"/>
          <p:cNvPicPr>
            <a:picLocks noChangeAspect="1" noChangeArrowheads="1"/>
          </p:cNvPicPr>
          <p:nvPr/>
        </p:nvPicPr>
        <p:blipFill>
          <a:blip r:embed="rId3"/>
          <a:srcRect/>
          <a:stretch>
            <a:fillRect/>
          </a:stretch>
        </p:blipFill>
        <p:spPr bwMode="auto">
          <a:xfrm>
            <a:off x="1908175" y="4508500"/>
            <a:ext cx="6021388" cy="647700"/>
          </a:xfrm>
          <a:prstGeom prst="rect">
            <a:avLst/>
          </a:prstGeom>
          <a:noFill/>
          <a:ln w="9525">
            <a:noFill/>
            <a:miter lim="800000"/>
            <a:headEnd/>
            <a:tailEnd/>
          </a:ln>
        </p:spPr>
      </p:pic>
      <p:pic>
        <p:nvPicPr>
          <p:cNvPr id="28684" name="Picture 12"/>
          <p:cNvPicPr>
            <a:picLocks noChangeAspect="1" noChangeArrowheads="1"/>
          </p:cNvPicPr>
          <p:nvPr/>
        </p:nvPicPr>
        <p:blipFill>
          <a:blip r:embed="rId4"/>
          <a:srcRect/>
          <a:stretch>
            <a:fillRect/>
          </a:stretch>
        </p:blipFill>
        <p:spPr bwMode="auto">
          <a:xfrm>
            <a:off x="1835150" y="5373688"/>
            <a:ext cx="6121400" cy="885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Effect transition="in" filter="checkerboard(across)">
                                      <p:cBhvr>
                                        <p:cTn id="7" dur="500"/>
                                        <p:tgtEl>
                                          <p:spTgt spid="2868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683"/>
                                        </p:tgtEl>
                                        <p:attrNameLst>
                                          <p:attrName>style.visibility</p:attrName>
                                        </p:attrNameLst>
                                      </p:cBhvr>
                                      <p:to>
                                        <p:strVal val="visible"/>
                                      </p:to>
                                    </p:set>
                                    <p:animEffect transition="in" filter="checkerboard(across)">
                                      <p:cBhvr>
                                        <p:cTn id="12" dur="500"/>
                                        <p:tgtEl>
                                          <p:spTgt spid="286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684"/>
                                        </p:tgtEl>
                                        <p:attrNameLst>
                                          <p:attrName>style.visibility</p:attrName>
                                        </p:attrNameLst>
                                      </p:cBhvr>
                                      <p:to>
                                        <p:strVal val="visible"/>
                                      </p:to>
                                    </p:set>
                                    <p:animEffect transition="in" filter="checkerboard(across)">
                                      <p:cBhvr>
                                        <p:cTn id="17" dur="5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9" name="Rectangle 2"/>
          <p:cNvSpPr>
            <a:spLocks noGrp="1" noChangeArrowheads="1"/>
          </p:cNvSpPr>
          <p:nvPr>
            <p:ph type="title" idx="4294967295"/>
          </p:nvPr>
        </p:nvSpPr>
        <p:spPr>
          <a:xfrm>
            <a:off x="1524000" y="76200"/>
            <a:ext cx="7381875" cy="725488"/>
          </a:xfrm>
        </p:spPr>
        <p:txBody>
          <a:bodyPr/>
          <a:lstStyle/>
          <a:p>
            <a:r>
              <a:rPr lang="tr-TR" sz="2400" smtClean="0">
                <a:latin typeface="Comic Sans MS" pitchFamily="66" charset="0"/>
              </a:rPr>
              <a:t>Sayma </a:t>
            </a:r>
          </a:p>
        </p:txBody>
      </p:sp>
      <p:sp>
        <p:nvSpPr>
          <p:cNvPr id="3074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3074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ED91A76-BFB1-4D04-8E9A-38970DEDDE57}" type="slidenum">
              <a:rPr lang="tr-TR" sz="1400"/>
              <a:pPr algn="ctr" eaLnBrk="0" hangingPunct="0"/>
              <a:t>5</a:t>
            </a:fld>
            <a:r>
              <a:rPr lang="tr-TR" sz="1400"/>
              <a:t>.</a:t>
            </a:r>
          </a:p>
          <a:p>
            <a:pPr algn="ctr" eaLnBrk="0" hangingPunct="0"/>
            <a:r>
              <a:rPr lang="tr-TR" sz="1400"/>
              <a:t>Sayfa</a:t>
            </a:r>
          </a:p>
        </p:txBody>
      </p:sp>
      <p:sp>
        <p:nvSpPr>
          <p:cNvPr id="3074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30743"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30730" name="Rectangle 10"/>
          <p:cNvSpPr>
            <a:spLocks noChangeArrowheads="1"/>
          </p:cNvSpPr>
          <p:nvPr/>
        </p:nvSpPr>
        <p:spPr bwMode="auto">
          <a:xfrm>
            <a:off x="1763713" y="1628775"/>
            <a:ext cx="6570662" cy="641350"/>
          </a:xfrm>
          <a:prstGeom prst="rect">
            <a:avLst/>
          </a:prstGeom>
          <a:noFill/>
          <a:ln w="9525">
            <a:noFill/>
            <a:miter lim="800000"/>
            <a:headEnd/>
            <a:tailEnd/>
          </a:ln>
        </p:spPr>
        <p:txBody>
          <a:bodyPr wrap="none" anchor="ctr">
            <a:spAutoFit/>
          </a:bodyPr>
          <a:lstStyle/>
          <a:p>
            <a:r>
              <a:rPr lang="pt-BR"/>
              <a:t>Örneğin P(15;3,5,7)=(15!)/(3!).((5!).(7!)=P(15,8)/(3!)(5!)=P(15;3,5)</a:t>
            </a:r>
            <a:endParaRPr lang="tr-TR"/>
          </a:p>
          <a:p>
            <a:r>
              <a:rPr lang="pt-BR"/>
              <a:t>C(15;3,5,7)=C(15,3).C(12,5).C(7,7)= C(15,3).C(12,5)= C(15;3,5) dir.</a:t>
            </a:r>
          </a:p>
        </p:txBody>
      </p:sp>
      <p:sp>
        <p:nvSpPr>
          <p:cNvPr id="30732" name="Rectangle 12"/>
          <p:cNvSpPr>
            <a:spLocks noChangeArrowheads="1"/>
          </p:cNvSpPr>
          <p:nvPr/>
        </p:nvSpPr>
        <p:spPr bwMode="auto">
          <a:xfrm>
            <a:off x="1692275" y="2708275"/>
            <a:ext cx="7200900" cy="915988"/>
          </a:xfrm>
          <a:prstGeom prst="rect">
            <a:avLst/>
          </a:prstGeom>
          <a:noFill/>
          <a:ln w="9525">
            <a:noFill/>
            <a:miter lim="800000"/>
            <a:headEnd/>
            <a:tailEnd/>
          </a:ln>
        </p:spPr>
        <p:txBody>
          <a:bodyPr anchor="ctr">
            <a:spAutoFit/>
          </a:bodyPr>
          <a:lstStyle/>
          <a:p>
            <a:r>
              <a:rPr lang="pt-BR">
                <a:cs typeface="Times New Roman" pitchFamily="18" charset="0"/>
              </a:rPr>
              <a:t>Örneğin (a+b+c+d)</a:t>
            </a:r>
            <a:r>
              <a:rPr lang="pt-BR" baseline="30000">
                <a:cs typeface="Times New Roman" pitchFamily="18" charset="0"/>
              </a:rPr>
              <a:t>15</a:t>
            </a:r>
            <a:r>
              <a:rPr lang="pt-BR">
                <a:cs typeface="Times New Roman" pitchFamily="18" charset="0"/>
              </a:rPr>
              <a:t> açılımı için a</a:t>
            </a:r>
            <a:r>
              <a:rPr lang="pt-BR" baseline="30000">
                <a:cs typeface="Times New Roman" pitchFamily="18" charset="0"/>
              </a:rPr>
              <a:t>3</a:t>
            </a:r>
            <a:r>
              <a:rPr lang="pt-BR">
                <a:cs typeface="Times New Roman" pitchFamily="18" charset="0"/>
              </a:rPr>
              <a:t>b</a:t>
            </a:r>
            <a:r>
              <a:rPr lang="pt-BR" baseline="30000">
                <a:cs typeface="Times New Roman" pitchFamily="18" charset="0"/>
              </a:rPr>
              <a:t>2</a:t>
            </a:r>
            <a:r>
              <a:rPr lang="pt-BR">
                <a:cs typeface="Times New Roman" pitchFamily="18" charset="0"/>
              </a:rPr>
              <a:t>c</a:t>
            </a:r>
            <a:r>
              <a:rPr lang="pt-BR" baseline="30000">
                <a:cs typeface="Times New Roman" pitchFamily="18" charset="0"/>
              </a:rPr>
              <a:t>6</a:t>
            </a:r>
            <a:r>
              <a:rPr lang="pt-BR">
                <a:cs typeface="Times New Roman" pitchFamily="18" charset="0"/>
              </a:rPr>
              <a:t>d</a:t>
            </a:r>
            <a:r>
              <a:rPr lang="pt-BR" baseline="30000">
                <a:cs typeface="Times New Roman" pitchFamily="18" charset="0"/>
              </a:rPr>
              <a:t>4</a:t>
            </a:r>
            <a:r>
              <a:rPr lang="pt-BR">
                <a:cs typeface="Times New Roman" pitchFamily="18" charset="0"/>
              </a:rPr>
              <a:t> için katsayı (15!)/(3!).(2!)(6!)(4!) dir. Yukarıdaki teorem k=2 için Binom teoremi olarak bilinir. Yani</a:t>
            </a:r>
            <a:endParaRPr lang="tr-TR"/>
          </a:p>
          <a:p>
            <a:pPr eaLnBrk="0" hangingPunct="0"/>
            <a:endParaRPr lang="tr-TR"/>
          </a:p>
        </p:txBody>
      </p:sp>
      <p:graphicFrame>
        <p:nvGraphicFramePr>
          <p:cNvPr id="30731" name="Object 11"/>
          <p:cNvGraphicFramePr>
            <a:graphicFrameLocks noChangeAspect="1"/>
          </p:cNvGraphicFramePr>
          <p:nvPr/>
        </p:nvGraphicFramePr>
        <p:xfrm>
          <a:off x="1835150" y="3716338"/>
          <a:ext cx="2232025" cy="296862"/>
        </p:xfrm>
        <a:graphic>
          <a:graphicData uri="http://schemas.openxmlformats.org/presentationml/2006/ole">
            <p:oleObj spid="_x0000_s30731" name="Denklem" r:id="rId4" imgW="1930400" imgH="254000" progId="Equation.3">
              <p:embed/>
            </p:oleObj>
          </a:graphicData>
        </a:graphic>
      </p:graphicFrame>
      <p:sp>
        <p:nvSpPr>
          <p:cNvPr id="30733" name="Rectangle 13"/>
          <p:cNvSpPr>
            <a:spLocks noChangeArrowheads="1"/>
          </p:cNvSpPr>
          <p:nvPr/>
        </p:nvSpPr>
        <p:spPr bwMode="auto">
          <a:xfrm>
            <a:off x="4211638" y="3663950"/>
            <a:ext cx="552450" cy="366713"/>
          </a:xfrm>
          <a:prstGeom prst="rect">
            <a:avLst/>
          </a:prstGeom>
          <a:noFill/>
          <a:ln w="9525">
            <a:noFill/>
            <a:miter lim="800000"/>
            <a:headEnd/>
            <a:tailEnd/>
          </a:ln>
        </p:spPr>
        <p:txBody>
          <a:bodyPr wrap="none" anchor="ctr">
            <a:spAutoFit/>
          </a:bodyPr>
          <a:lstStyle/>
          <a:p>
            <a:pPr algn="just"/>
            <a:r>
              <a:rPr lang="pt-BR">
                <a:cs typeface="Times New Roman" pitchFamily="18" charset="0"/>
              </a:rPr>
              <a:t> dir.</a:t>
            </a:r>
            <a:endParaRPr lang="pt-BR"/>
          </a:p>
        </p:txBody>
      </p:sp>
      <p:sp>
        <p:nvSpPr>
          <p:cNvPr id="30734" name="Rectangle 14"/>
          <p:cNvSpPr>
            <a:spLocks noChangeArrowheads="1"/>
          </p:cNvSpPr>
          <p:nvPr/>
        </p:nvSpPr>
        <p:spPr bwMode="auto">
          <a:xfrm>
            <a:off x="1619250" y="4149725"/>
            <a:ext cx="7524750" cy="641350"/>
          </a:xfrm>
          <a:prstGeom prst="rect">
            <a:avLst/>
          </a:prstGeom>
          <a:noFill/>
          <a:ln w="9525">
            <a:noFill/>
            <a:miter lim="800000"/>
            <a:headEnd/>
            <a:tailEnd/>
          </a:ln>
        </p:spPr>
        <p:txBody>
          <a:bodyPr anchor="ctr">
            <a:spAutoFit/>
          </a:bodyPr>
          <a:lstStyle/>
          <a:p>
            <a:pPr algn="just"/>
            <a:r>
              <a:rPr lang="pt-BR"/>
              <a:t>N elemanlı bir kümenin hebiri ni elemanlı olan pi alt kümeye bölmelenmesi isteniyorsa, bu işlem aşağıdaki gibi yapılabilir:</a:t>
            </a:r>
          </a:p>
        </p:txBody>
      </p:sp>
      <p:sp>
        <p:nvSpPr>
          <p:cNvPr id="30748" name="Rectangle 1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graphicFrame>
        <p:nvGraphicFramePr>
          <p:cNvPr id="30735" name="Object 15"/>
          <p:cNvGraphicFramePr>
            <a:graphicFrameLocks noChangeAspect="1"/>
          </p:cNvGraphicFramePr>
          <p:nvPr/>
        </p:nvGraphicFramePr>
        <p:xfrm>
          <a:off x="1692275" y="4868863"/>
          <a:ext cx="2951163" cy="496887"/>
        </p:xfrm>
        <a:graphic>
          <a:graphicData uri="http://schemas.openxmlformats.org/presentationml/2006/ole">
            <p:oleObj spid="_x0000_s30735" name="Denklem" r:id="rId5" imgW="2540000" imgH="431800" progId="Equation.3">
              <p:embed/>
            </p:oleObj>
          </a:graphicData>
        </a:graphic>
      </p:graphicFrame>
      <p:sp>
        <p:nvSpPr>
          <p:cNvPr id="30737" name="Rectangle 17"/>
          <p:cNvSpPr>
            <a:spLocks noChangeArrowheads="1"/>
          </p:cNvSpPr>
          <p:nvPr/>
        </p:nvSpPr>
        <p:spPr bwMode="auto">
          <a:xfrm>
            <a:off x="1476375" y="5445125"/>
            <a:ext cx="7837488" cy="641350"/>
          </a:xfrm>
          <a:prstGeom prst="rect">
            <a:avLst/>
          </a:prstGeom>
          <a:noFill/>
          <a:ln w="9525">
            <a:noFill/>
            <a:miter lim="800000"/>
            <a:headEnd/>
            <a:tailEnd/>
          </a:ln>
        </p:spPr>
        <p:txBody>
          <a:bodyPr anchor="ctr">
            <a:spAutoFit/>
          </a:bodyPr>
          <a:lstStyle/>
          <a:p>
            <a:pPr algn="just"/>
            <a:r>
              <a:rPr lang="pt-BR"/>
              <a:t>ile hesaplanır. Örneğin 43 öğrenci, 8 farklı yatakhaneye, ilk iki gruba 5, sonraki 3 gruba 6 , 6.gruba 7 ve 7.gruba 8 öğrenciyi kaç değişik biçimde yerleştirilebilir?</a:t>
            </a:r>
          </a:p>
        </p:txBody>
      </p:sp>
      <p:sp>
        <p:nvSpPr>
          <p:cNvPr id="30750" name="Rectangle 1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graphicFrame>
        <p:nvGraphicFramePr>
          <p:cNvPr id="30738" name="Object 18"/>
          <p:cNvGraphicFramePr>
            <a:graphicFrameLocks noChangeAspect="1"/>
          </p:cNvGraphicFramePr>
          <p:nvPr/>
        </p:nvGraphicFramePr>
        <p:xfrm>
          <a:off x="2124075" y="6092825"/>
          <a:ext cx="2303463" cy="477838"/>
        </p:xfrm>
        <a:graphic>
          <a:graphicData uri="http://schemas.openxmlformats.org/presentationml/2006/ole">
            <p:oleObj spid="_x0000_s30738" name="Denklem" r:id="rId6" imgW="2019300" imgH="4191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checkerboard(across)">
                                      <p:cBhvr>
                                        <p:cTn id="7" dur="500"/>
                                        <p:tgtEl>
                                          <p:spTgt spid="307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32"/>
                                        </p:tgtEl>
                                        <p:attrNameLst>
                                          <p:attrName>style.visibility</p:attrName>
                                        </p:attrNameLst>
                                      </p:cBhvr>
                                      <p:to>
                                        <p:strVal val="visible"/>
                                      </p:to>
                                    </p:set>
                                    <p:animEffect transition="in" filter="checkerboard(across)">
                                      <p:cBhvr>
                                        <p:cTn id="12" dur="500"/>
                                        <p:tgtEl>
                                          <p:spTgt spid="3073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31"/>
                                        </p:tgtEl>
                                        <p:attrNameLst>
                                          <p:attrName>style.visibility</p:attrName>
                                        </p:attrNameLst>
                                      </p:cBhvr>
                                      <p:to>
                                        <p:strVal val="visible"/>
                                      </p:to>
                                    </p:set>
                                    <p:animEffect transition="in" filter="checkerboard(across)">
                                      <p:cBhvr>
                                        <p:cTn id="17" dur="500"/>
                                        <p:tgtEl>
                                          <p:spTgt spid="30731"/>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0733"/>
                                        </p:tgtEl>
                                        <p:attrNameLst>
                                          <p:attrName>style.visibility</p:attrName>
                                        </p:attrNameLst>
                                      </p:cBhvr>
                                      <p:to>
                                        <p:strVal val="visible"/>
                                      </p:to>
                                    </p:set>
                                    <p:animEffect transition="in" filter="checkerboard(across)">
                                      <p:cBhvr>
                                        <p:cTn id="20" dur="500"/>
                                        <p:tgtEl>
                                          <p:spTgt spid="30733"/>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0734"/>
                                        </p:tgtEl>
                                        <p:attrNameLst>
                                          <p:attrName>style.visibility</p:attrName>
                                        </p:attrNameLst>
                                      </p:cBhvr>
                                      <p:to>
                                        <p:strVal val="visible"/>
                                      </p:to>
                                    </p:set>
                                    <p:animEffect transition="in" filter="checkerboard(across)">
                                      <p:cBhvr>
                                        <p:cTn id="25" dur="500"/>
                                        <p:tgtEl>
                                          <p:spTgt spid="30734"/>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0735"/>
                                        </p:tgtEl>
                                        <p:attrNameLst>
                                          <p:attrName>style.visibility</p:attrName>
                                        </p:attrNameLst>
                                      </p:cBhvr>
                                      <p:to>
                                        <p:strVal val="visible"/>
                                      </p:to>
                                    </p:set>
                                    <p:animEffect transition="in" filter="checkerboard(across)">
                                      <p:cBhvr>
                                        <p:cTn id="30" dur="500"/>
                                        <p:tgtEl>
                                          <p:spTgt spid="30735"/>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30737"/>
                                        </p:tgtEl>
                                        <p:attrNameLst>
                                          <p:attrName>style.visibility</p:attrName>
                                        </p:attrNameLst>
                                      </p:cBhvr>
                                      <p:to>
                                        <p:strVal val="visible"/>
                                      </p:to>
                                    </p:set>
                                    <p:animEffect transition="in" filter="checkerboard(across)">
                                      <p:cBhvr>
                                        <p:cTn id="35" dur="500"/>
                                        <p:tgtEl>
                                          <p:spTgt spid="30737"/>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30738"/>
                                        </p:tgtEl>
                                        <p:attrNameLst>
                                          <p:attrName>style.visibility</p:attrName>
                                        </p:attrNameLst>
                                      </p:cBhvr>
                                      <p:to>
                                        <p:strVal val="visible"/>
                                      </p:to>
                                    </p:set>
                                    <p:animEffect transition="in" filter="checkerboard(across)">
                                      <p:cBhvr>
                                        <p:cTn id="40" dur="500"/>
                                        <p:tgtEl>
                                          <p:spTgt spid="30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p:bldP spid="30732" grpId="0"/>
      <p:bldP spid="30733" grpId="0"/>
      <p:bldP spid="30734" grpId="0"/>
      <p:bldP spid="307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1524000" y="76200"/>
            <a:ext cx="7381875" cy="725488"/>
          </a:xfrm>
        </p:spPr>
        <p:txBody>
          <a:bodyPr/>
          <a:lstStyle/>
          <a:p>
            <a:r>
              <a:rPr lang="tr-TR" sz="2400" smtClean="0">
                <a:latin typeface="Comic Sans MS" pitchFamily="66" charset="0"/>
              </a:rPr>
              <a:t>Sayma </a:t>
            </a:r>
          </a:p>
        </p:txBody>
      </p:sp>
      <p:sp>
        <p:nvSpPr>
          <p:cNvPr id="3277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3277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A36C9BD-64A2-4F42-91DB-3EE95CEE8B4C}" type="slidenum">
              <a:rPr lang="tr-TR" sz="1400"/>
              <a:pPr algn="ctr" eaLnBrk="0" hangingPunct="0"/>
              <a:t>6</a:t>
            </a:fld>
            <a:r>
              <a:rPr lang="tr-TR" sz="1400"/>
              <a:t>.</a:t>
            </a:r>
          </a:p>
          <a:p>
            <a:pPr algn="ctr" eaLnBrk="0" hangingPunct="0"/>
            <a:r>
              <a:rPr lang="tr-TR" sz="1400"/>
              <a:t>Sayfa</a:t>
            </a:r>
          </a:p>
        </p:txBody>
      </p:sp>
      <p:sp>
        <p:nvSpPr>
          <p:cNvPr id="3277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32773"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32774"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32775" name="Rectangle 1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pic>
        <p:nvPicPr>
          <p:cNvPr id="32776" name="Picture 17"/>
          <p:cNvPicPr>
            <a:picLocks noChangeAspect="1" noChangeArrowheads="1"/>
          </p:cNvPicPr>
          <p:nvPr/>
        </p:nvPicPr>
        <p:blipFill>
          <a:blip r:embed="rId3"/>
          <a:srcRect/>
          <a:stretch>
            <a:fillRect/>
          </a:stretch>
        </p:blipFill>
        <p:spPr bwMode="auto">
          <a:xfrm>
            <a:off x="1908175" y="2205038"/>
            <a:ext cx="6480175" cy="291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3" name="Rectangle 2"/>
          <p:cNvSpPr>
            <a:spLocks noGrp="1" noChangeArrowheads="1"/>
          </p:cNvSpPr>
          <p:nvPr>
            <p:ph type="title" idx="4294967295"/>
          </p:nvPr>
        </p:nvSpPr>
        <p:spPr>
          <a:xfrm>
            <a:off x="1524000" y="76200"/>
            <a:ext cx="7381875" cy="725488"/>
          </a:xfrm>
        </p:spPr>
        <p:txBody>
          <a:bodyPr/>
          <a:lstStyle/>
          <a:p>
            <a:r>
              <a:rPr lang="tr-TR" sz="2400" b="1" smtClean="0">
                <a:latin typeface="Comic Sans MS" pitchFamily="66" charset="0"/>
              </a:rPr>
              <a:t>Sayma-</a:t>
            </a:r>
            <a:r>
              <a:rPr lang="pt-BR" sz="2400" b="1" smtClean="0">
                <a:latin typeface="Comic Sans MS" pitchFamily="66" charset="0"/>
              </a:rPr>
              <a:t>Ekleme-Çıkarma Prensibi</a:t>
            </a:r>
            <a:r>
              <a:rPr lang="tr-TR" smtClean="0"/>
              <a:t> </a:t>
            </a:r>
          </a:p>
        </p:txBody>
      </p:sp>
      <p:sp>
        <p:nvSpPr>
          <p:cNvPr id="3485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3485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ECCA058D-A008-4E3B-A468-AD1BC5435BAF}" type="slidenum">
              <a:rPr lang="tr-TR" sz="1400"/>
              <a:pPr algn="ctr" eaLnBrk="0" hangingPunct="0"/>
              <a:t>7</a:t>
            </a:fld>
            <a:r>
              <a:rPr lang="tr-TR" sz="1400"/>
              <a:t>.</a:t>
            </a:r>
          </a:p>
          <a:p>
            <a:pPr algn="ctr" eaLnBrk="0" hangingPunct="0"/>
            <a:r>
              <a:rPr lang="tr-TR" sz="1400"/>
              <a:t>Sayfa</a:t>
            </a:r>
          </a:p>
        </p:txBody>
      </p:sp>
      <p:sp>
        <p:nvSpPr>
          <p:cNvPr id="3485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34857"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34858"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34859"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34860" name="Rectangle 11"/>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tr-TR"/>
          </a:p>
        </p:txBody>
      </p:sp>
      <p:graphicFrame>
        <p:nvGraphicFramePr>
          <p:cNvPr id="34826" name="Object 10"/>
          <p:cNvGraphicFramePr>
            <a:graphicFrameLocks noChangeAspect="1"/>
          </p:cNvGraphicFramePr>
          <p:nvPr/>
        </p:nvGraphicFramePr>
        <p:xfrm>
          <a:off x="2051050" y="1700213"/>
          <a:ext cx="3241675" cy="325437"/>
        </p:xfrm>
        <a:graphic>
          <a:graphicData uri="http://schemas.openxmlformats.org/presentationml/2006/ole">
            <p:oleObj spid="_x0000_s34826" name="Denklem" r:id="rId4" imgW="2565400" imgH="254000" progId="Equation.3">
              <p:embed/>
            </p:oleObj>
          </a:graphicData>
        </a:graphic>
      </p:graphicFrame>
      <p:sp>
        <p:nvSpPr>
          <p:cNvPr id="34828" name="Rectangle 12"/>
          <p:cNvSpPr>
            <a:spLocks noChangeArrowheads="1"/>
          </p:cNvSpPr>
          <p:nvPr/>
        </p:nvSpPr>
        <p:spPr bwMode="auto">
          <a:xfrm>
            <a:off x="1547813" y="2428875"/>
            <a:ext cx="7596187" cy="641350"/>
          </a:xfrm>
          <a:prstGeom prst="rect">
            <a:avLst/>
          </a:prstGeom>
          <a:noFill/>
          <a:ln w="9525">
            <a:noFill/>
            <a:miter lim="800000"/>
            <a:headEnd/>
            <a:tailEnd/>
          </a:ln>
        </p:spPr>
        <p:txBody>
          <a:bodyPr anchor="ctr">
            <a:spAutoFit/>
          </a:bodyPr>
          <a:lstStyle/>
          <a:p>
            <a:pPr algn="just"/>
            <a:r>
              <a:rPr lang="pt-BR"/>
              <a:t>Örneğin 1000 ‘e kadar olan ve 7 ya da 11 ile bölünebilen kaç tane pozitif tamsayı vardır.</a:t>
            </a:r>
          </a:p>
        </p:txBody>
      </p:sp>
      <p:sp>
        <p:nvSpPr>
          <p:cNvPr id="34862" name="Rectangle 24"/>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grpSp>
        <p:nvGrpSpPr>
          <p:cNvPr id="34829" name="Group 13"/>
          <p:cNvGrpSpPr>
            <a:grpSpLocks noChangeAspect="1"/>
          </p:cNvGrpSpPr>
          <p:nvPr/>
        </p:nvGrpSpPr>
        <p:grpSpPr bwMode="auto">
          <a:xfrm>
            <a:off x="1716088" y="3357563"/>
            <a:ext cx="4440237" cy="2727325"/>
            <a:chOff x="2218" y="5764"/>
            <a:chExt cx="6200" cy="4294"/>
          </a:xfrm>
        </p:grpSpPr>
        <p:sp>
          <p:nvSpPr>
            <p:cNvPr id="34869" name="AutoShape 23"/>
            <p:cNvSpPr>
              <a:spLocks noChangeAspect="1" noChangeArrowheads="1" noTextEdit="1"/>
            </p:cNvSpPr>
            <p:nvPr/>
          </p:nvSpPr>
          <p:spPr bwMode="auto">
            <a:xfrm>
              <a:off x="2218" y="5764"/>
              <a:ext cx="6200" cy="4294"/>
            </a:xfrm>
            <a:prstGeom prst="rect">
              <a:avLst/>
            </a:prstGeom>
            <a:solidFill>
              <a:srgbClr val="C0C0C0">
                <a:alpha val="81960"/>
              </a:srgbClr>
            </a:solidFill>
            <a:ln w="9525">
              <a:noFill/>
              <a:miter lim="800000"/>
              <a:headEnd/>
              <a:tailEnd/>
            </a:ln>
          </p:spPr>
          <p:txBody>
            <a:bodyPr/>
            <a:lstStyle/>
            <a:p>
              <a:endParaRPr lang="tr-TR"/>
            </a:p>
          </p:txBody>
        </p:sp>
        <p:sp>
          <p:nvSpPr>
            <p:cNvPr id="34870" name="Oval 22"/>
            <p:cNvSpPr>
              <a:spLocks noChangeArrowheads="1"/>
            </p:cNvSpPr>
            <p:nvPr/>
          </p:nvSpPr>
          <p:spPr bwMode="auto">
            <a:xfrm>
              <a:off x="3318" y="6664"/>
              <a:ext cx="2800" cy="2700"/>
            </a:xfrm>
            <a:prstGeom prst="ellipse">
              <a:avLst/>
            </a:prstGeom>
            <a:solidFill>
              <a:srgbClr val="99CCFF">
                <a:alpha val="50195"/>
              </a:srgbClr>
            </a:solidFill>
            <a:ln w="9525">
              <a:solidFill>
                <a:srgbClr val="000000"/>
              </a:solidFill>
              <a:round/>
              <a:headEnd/>
              <a:tailEnd/>
            </a:ln>
          </p:spPr>
          <p:txBody>
            <a:bodyPr/>
            <a:lstStyle/>
            <a:p>
              <a:endParaRPr lang="tr-TR"/>
            </a:p>
          </p:txBody>
        </p:sp>
        <p:sp>
          <p:nvSpPr>
            <p:cNvPr id="34871" name="Oval 21"/>
            <p:cNvSpPr>
              <a:spLocks noChangeArrowheads="1"/>
            </p:cNvSpPr>
            <p:nvPr/>
          </p:nvSpPr>
          <p:spPr bwMode="auto">
            <a:xfrm>
              <a:off x="4718" y="6694"/>
              <a:ext cx="2800" cy="2700"/>
            </a:xfrm>
            <a:prstGeom prst="ellipse">
              <a:avLst/>
            </a:prstGeom>
            <a:solidFill>
              <a:srgbClr val="CC99FF">
                <a:alpha val="49019"/>
              </a:srgbClr>
            </a:solidFill>
            <a:ln w="9525">
              <a:solidFill>
                <a:srgbClr val="000000"/>
              </a:solidFill>
              <a:round/>
              <a:headEnd/>
              <a:tailEnd/>
            </a:ln>
          </p:spPr>
          <p:txBody>
            <a:bodyPr/>
            <a:lstStyle/>
            <a:p>
              <a:endParaRPr lang="tr-TR"/>
            </a:p>
          </p:txBody>
        </p:sp>
        <p:sp>
          <p:nvSpPr>
            <p:cNvPr id="34872" name="Text Box 20"/>
            <p:cNvSpPr txBox="1">
              <a:spLocks noChangeArrowheads="1"/>
            </p:cNvSpPr>
            <p:nvPr/>
          </p:nvSpPr>
          <p:spPr bwMode="auto">
            <a:xfrm>
              <a:off x="3818" y="7204"/>
              <a:ext cx="400" cy="540"/>
            </a:xfrm>
            <a:prstGeom prst="rect">
              <a:avLst/>
            </a:prstGeom>
            <a:noFill/>
            <a:ln w="9525">
              <a:noFill/>
              <a:miter lim="800000"/>
              <a:headEnd/>
              <a:tailEnd/>
            </a:ln>
          </p:spPr>
          <p:txBody>
            <a:bodyPr/>
            <a:lstStyle/>
            <a:p>
              <a:r>
                <a:rPr lang="en-AU" sz="1000">
                  <a:cs typeface="Times New Roman" pitchFamily="18" charset="0"/>
                </a:rPr>
                <a:t>A</a:t>
              </a:r>
              <a:endParaRPr lang="en-AU" sz="2400"/>
            </a:p>
          </p:txBody>
        </p:sp>
        <p:sp>
          <p:nvSpPr>
            <p:cNvPr id="34873" name="Text Box 19"/>
            <p:cNvSpPr txBox="1">
              <a:spLocks noChangeArrowheads="1"/>
            </p:cNvSpPr>
            <p:nvPr/>
          </p:nvSpPr>
          <p:spPr bwMode="auto">
            <a:xfrm>
              <a:off x="6518" y="7204"/>
              <a:ext cx="400" cy="540"/>
            </a:xfrm>
            <a:prstGeom prst="rect">
              <a:avLst/>
            </a:prstGeom>
            <a:noFill/>
            <a:ln w="9525">
              <a:noFill/>
              <a:miter lim="800000"/>
              <a:headEnd/>
              <a:tailEnd/>
            </a:ln>
          </p:spPr>
          <p:txBody>
            <a:bodyPr/>
            <a:lstStyle/>
            <a:p>
              <a:r>
                <a:rPr lang="en-AU" sz="1000">
                  <a:cs typeface="Times New Roman" pitchFamily="18" charset="0"/>
                </a:rPr>
                <a:t>B</a:t>
              </a:r>
              <a:endParaRPr lang="en-AU" sz="2400"/>
            </a:p>
          </p:txBody>
        </p:sp>
        <p:sp>
          <p:nvSpPr>
            <p:cNvPr id="34874" name="Text Box 18"/>
            <p:cNvSpPr txBox="1">
              <a:spLocks noChangeArrowheads="1"/>
            </p:cNvSpPr>
            <p:nvPr/>
          </p:nvSpPr>
          <p:spPr bwMode="auto">
            <a:xfrm>
              <a:off x="5118" y="7564"/>
              <a:ext cx="800" cy="540"/>
            </a:xfrm>
            <a:prstGeom prst="rect">
              <a:avLst/>
            </a:prstGeom>
            <a:noFill/>
            <a:ln w="9525">
              <a:noFill/>
              <a:miter lim="800000"/>
              <a:headEnd/>
              <a:tailEnd/>
            </a:ln>
          </p:spPr>
          <p:txBody>
            <a:bodyPr/>
            <a:lstStyle/>
            <a:p>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B</a:t>
              </a:r>
              <a:endParaRPr lang="en-AU" sz="1000">
                <a:cs typeface="Times New Roman" pitchFamily="18" charset="0"/>
                <a:sym typeface="Symbol" pitchFamily="18" charset="2"/>
              </a:endParaRPr>
            </a:p>
          </p:txBody>
        </p:sp>
        <p:sp>
          <p:nvSpPr>
            <p:cNvPr id="34875" name="Text Box 17"/>
            <p:cNvSpPr txBox="1">
              <a:spLocks noChangeArrowheads="1"/>
            </p:cNvSpPr>
            <p:nvPr/>
          </p:nvSpPr>
          <p:spPr bwMode="auto">
            <a:xfrm>
              <a:off x="2318" y="9004"/>
              <a:ext cx="1000" cy="540"/>
            </a:xfrm>
            <a:prstGeom prst="rect">
              <a:avLst/>
            </a:prstGeom>
            <a:noFill/>
            <a:ln w="9525">
              <a:noFill/>
              <a:miter lim="800000"/>
              <a:headEnd/>
              <a:tailEnd/>
            </a:ln>
          </p:spPr>
          <p:txBody>
            <a:bodyPr/>
            <a:lstStyle/>
            <a:p>
              <a:r>
                <a:rPr lang="en-AU" sz="1000">
                  <a:cs typeface="Times New Roman" pitchFamily="18" charset="0"/>
                  <a:sym typeface="Symbol" pitchFamily="18" charset="2"/>
                </a:rPr>
                <a:t></a:t>
              </a:r>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=142</a:t>
              </a:r>
              <a:endParaRPr lang="en-AU" sz="1000">
                <a:cs typeface="Times New Roman" pitchFamily="18" charset="0"/>
                <a:sym typeface="Symbol" pitchFamily="18" charset="2"/>
              </a:endParaRPr>
            </a:p>
          </p:txBody>
        </p:sp>
        <p:sp>
          <p:nvSpPr>
            <p:cNvPr id="34876" name="Text Box 16"/>
            <p:cNvSpPr txBox="1">
              <a:spLocks noChangeArrowheads="1"/>
            </p:cNvSpPr>
            <p:nvPr/>
          </p:nvSpPr>
          <p:spPr bwMode="auto">
            <a:xfrm>
              <a:off x="7118" y="9004"/>
              <a:ext cx="1000" cy="540"/>
            </a:xfrm>
            <a:prstGeom prst="rect">
              <a:avLst/>
            </a:prstGeom>
            <a:noFill/>
            <a:ln w="9525">
              <a:noFill/>
              <a:miter lim="800000"/>
              <a:headEnd/>
              <a:tailEnd/>
            </a:ln>
          </p:spPr>
          <p:txBody>
            <a:bodyPr/>
            <a:lstStyle/>
            <a:p>
              <a:r>
                <a:rPr lang="en-AU" sz="1000">
                  <a:cs typeface="Times New Roman" pitchFamily="18" charset="0"/>
                  <a:sym typeface="Symbol" pitchFamily="18" charset="2"/>
                </a:rPr>
                <a:t></a:t>
              </a:r>
              <a:r>
                <a:rPr lang="en-AU" sz="1000">
                  <a:cs typeface="Times New Roman" pitchFamily="18" charset="0"/>
                </a:rPr>
                <a:t>B</a:t>
              </a:r>
              <a:r>
                <a:rPr lang="en-AU" sz="1000">
                  <a:cs typeface="Times New Roman" pitchFamily="18" charset="0"/>
                  <a:sym typeface="Symbol" pitchFamily="18" charset="2"/>
                </a:rPr>
                <a:t></a:t>
              </a:r>
              <a:r>
                <a:rPr lang="en-AU" sz="1000">
                  <a:cs typeface="Times New Roman" pitchFamily="18" charset="0"/>
                </a:rPr>
                <a:t>=90</a:t>
              </a:r>
              <a:endParaRPr lang="en-AU" sz="1000">
                <a:cs typeface="Times New Roman" pitchFamily="18" charset="0"/>
                <a:sym typeface="Symbol" pitchFamily="18" charset="2"/>
              </a:endParaRPr>
            </a:p>
          </p:txBody>
        </p:sp>
        <p:sp>
          <p:nvSpPr>
            <p:cNvPr id="34877" name="Text Box 15"/>
            <p:cNvSpPr txBox="1">
              <a:spLocks noChangeArrowheads="1"/>
            </p:cNvSpPr>
            <p:nvPr/>
          </p:nvSpPr>
          <p:spPr bwMode="auto">
            <a:xfrm>
              <a:off x="5018" y="9518"/>
              <a:ext cx="1600" cy="540"/>
            </a:xfrm>
            <a:prstGeom prst="rect">
              <a:avLst/>
            </a:prstGeom>
            <a:noFill/>
            <a:ln w="9525">
              <a:noFill/>
              <a:miter lim="800000"/>
              <a:headEnd/>
              <a:tailEnd/>
            </a:ln>
          </p:spPr>
          <p:txBody>
            <a:bodyPr/>
            <a:lstStyle/>
            <a:p>
              <a:r>
                <a:rPr lang="en-AU" sz="1000">
                  <a:cs typeface="Times New Roman" pitchFamily="18" charset="0"/>
                  <a:sym typeface="Symbol" pitchFamily="18" charset="2"/>
                </a:rPr>
                <a:t></a:t>
              </a:r>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B</a:t>
              </a:r>
              <a:r>
                <a:rPr lang="en-AU" sz="1000">
                  <a:cs typeface="Times New Roman" pitchFamily="18" charset="0"/>
                  <a:sym typeface="Symbol" pitchFamily="18" charset="2"/>
                </a:rPr>
                <a:t></a:t>
              </a:r>
              <a:r>
                <a:rPr lang="en-AU" sz="1000">
                  <a:cs typeface="Times New Roman" pitchFamily="18" charset="0"/>
                </a:rPr>
                <a:t>=12</a:t>
              </a:r>
              <a:endParaRPr lang="en-AU" sz="1000">
                <a:cs typeface="Times New Roman" pitchFamily="18" charset="0"/>
                <a:sym typeface="Symbol" pitchFamily="18" charset="2"/>
              </a:endParaRPr>
            </a:p>
          </p:txBody>
        </p:sp>
        <p:sp>
          <p:nvSpPr>
            <p:cNvPr id="34878" name="Text Box 14"/>
            <p:cNvSpPr txBox="1">
              <a:spLocks noChangeArrowheads="1"/>
            </p:cNvSpPr>
            <p:nvPr/>
          </p:nvSpPr>
          <p:spPr bwMode="auto">
            <a:xfrm>
              <a:off x="3718" y="5764"/>
              <a:ext cx="4700" cy="540"/>
            </a:xfrm>
            <a:prstGeom prst="rect">
              <a:avLst/>
            </a:prstGeom>
            <a:noFill/>
            <a:ln w="9525">
              <a:noFill/>
              <a:miter lim="800000"/>
              <a:headEnd/>
              <a:tailEnd/>
            </a:ln>
          </p:spPr>
          <p:txBody>
            <a:bodyPr/>
            <a:lstStyle/>
            <a:p>
              <a:r>
                <a:rPr lang="en-AU" sz="1000">
                  <a:cs typeface="Times New Roman" pitchFamily="18" charset="0"/>
                  <a:sym typeface="Symbol" pitchFamily="18" charset="2"/>
                </a:rPr>
                <a:t></a:t>
              </a:r>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B</a:t>
              </a:r>
              <a:r>
                <a:rPr lang="en-AU" sz="1000">
                  <a:cs typeface="Times New Roman" pitchFamily="18" charset="0"/>
                  <a:sym typeface="Symbol" pitchFamily="18" charset="2"/>
                </a:rPr>
                <a:t></a:t>
              </a:r>
              <a:r>
                <a:rPr lang="en-AU" sz="1000">
                  <a:cs typeface="Times New Roman" pitchFamily="18" charset="0"/>
                </a:rPr>
                <a:t>=</a:t>
              </a:r>
              <a:r>
                <a:rPr lang="en-AU" sz="1000">
                  <a:cs typeface="Times New Roman" pitchFamily="18" charset="0"/>
                  <a:sym typeface="Symbol" pitchFamily="18" charset="2"/>
                </a:rPr>
                <a:t></a:t>
              </a:r>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a:t>
              </a:r>
              <a:r>
                <a:rPr lang="en-AU" sz="1000">
                  <a:cs typeface="Times New Roman" pitchFamily="18" charset="0"/>
                  <a:sym typeface="Symbol" pitchFamily="18" charset="2"/>
                </a:rPr>
                <a:t></a:t>
              </a:r>
              <a:r>
                <a:rPr lang="en-AU" sz="1000">
                  <a:cs typeface="Times New Roman" pitchFamily="18" charset="0"/>
                </a:rPr>
                <a:t>B</a:t>
              </a:r>
              <a:r>
                <a:rPr lang="en-AU" sz="1000">
                  <a:cs typeface="Times New Roman" pitchFamily="18" charset="0"/>
                  <a:sym typeface="Symbol" pitchFamily="18" charset="2"/>
                </a:rPr>
                <a:t></a:t>
              </a:r>
              <a:r>
                <a:rPr lang="en-AU" sz="1000">
                  <a:cs typeface="Times New Roman" pitchFamily="18" charset="0"/>
                </a:rPr>
                <a:t>-</a:t>
              </a:r>
              <a:r>
                <a:rPr lang="en-AU" sz="1000">
                  <a:cs typeface="Times New Roman" pitchFamily="18" charset="0"/>
                  <a:sym typeface="Symbol" pitchFamily="18" charset="2"/>
                </a:rPr>
                <a:t></a:t>
              </a:r>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B</a:t>
              </a:r>
              <a:r>
                <a:rPr lang="en-AU" sz="1000">
                  <a:cs typeface="Times New Roman" pitchFamily="18" charset="0"/>
                  <a:sym typeface="Symbol" pitchFamily="18" charset="2"/>
                </a:rPr>
                <a:t></a:t>
              </a:r>
              <a:r>
                <a:rPr lang="en-AU" sz="1000">
                  <a:cs typeface="Times New Roman" pitchFamily="18" charset="0"/>
                </a:rPr>
                <a:t>=142+90-12=220</a:t>
              </a:r>
              <a:endParaRPr lang="en-AU" sz="1000">
                <a:cs typeface="Times New Roman" pitchFamily="18" charset="0"/>
                <a:sym typeface="Symbol" pitchFamily="18" charset="2"/>
              </a:endParaRPr>
            </a:p>
          </p:txBody>
        </p:sp>
      </p:grpSp>
      <p:sp>
        <p:nvSpPr>
          <p:cNvPr id="34864" name="Rectangle 32"/>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graphicFrame>
        <p:nvGraphicFramePr>
          <p:cNvPr id="34852" name="Object 36"/>
          <p:cNvGraphicFramePr>
            <a:graphicFrameLocks noChangeAspect="1"/>
          </p:cNvGraphicFramePr>
          <p:nvPr/>
        </p:nvGraphicFramePr>
        <p:xfrm>
          <a:off x="6372225" y="3573463"/>
          <a:ext cx="1628775" cy="257175"/>
        </p:xfrm>
        <a:graphic>
          <a:graphicData uri="http://schemas.openxmlformats.org/presentationml/2006/ole">
            <p:oleObj spid="_x0000_s34852" name="Denklem" r:id="rId5" imgW="1625600" imgH="254000" progId="Equation.3">
              <p:embed/>
            </p:oleObj>
          </a:graphicData>
        </a:graphic>
      </p:graphicFrame>
      <p:graphicFrame>
        <p:nvGraphicFramePr>
          <p:cNvPr id="34851" name="Object 35"/>
          <p:cNvGraphicFramePr>
            <a:graphicFrameLocks noChangeAspect="1"/>
          </p:cNvGraphicFramePr>
          <p:nvPr/>
        </p:nvGraphicFramePr>
        <p:xfrm>
          <a:off x="6372225" y="4005263"/>
          <a:ext cx="1981200" cy="428625"/>
        </p:xfrm>
        <a:graphic>
          <a:graphicData uri="http://schemas.openxmlformats.org/presentationml/2006/ole">
            <p:oleObj spid="_x0000_s34851" name="Denklem" r:id="rId6" imgW="1981200" imgH="431800" progId="Equation.3">
              <p:embed/>
            </p:oleObj>
          </a:graphicData>
        </a:graphic>
      </p:graphicFrame>
      <p:graphicFrame>
        <p:nvGraphicFramePr>
          <p:cNvPr id="34850" name="Object 34"/>
          <p:cNvGraphicFramePr>
            <a:graphicFrameLocks noChangeAspect="1"/>
          </p:cNvGraphicFramePr>
          <p:nvPr/>
        </p:nvGraphicFramePr>
        <p:xfrm>
          <a:off x="6372225" y="4652963"/>
          <a:ext cx="1409700" cy="257175"/>
        </p:xfrm>
        <a:graphic>
          <a:graphicData uri="http://schemas.openxmlformats.org/presentationml/2006/ole">
            <p:oleObj spid="_x0000_s34850" name="Denklem" r:id="rId7" imgW="1409088" imgH="253890" progId="Equation.3">
              <p:embed/>
            </p:oleObj>
          </a:graphicData>
        </a:graphic>
      </p:graphicFrame>
      <p:graphicFrame>
        <p:nvGraphicFramePr>
          <p:cNvPr id="34849" name="Object 33"/>
          <p:cNvGraphicFramePr>
            <a:graphicFrameLocks noChangeAspect="1"/>
          </p:cNvGraphicFramePr>
          <p:nvPr/>
        </p:nvGraphicFramePr>
        <p:xfrm>
          <a:off x="6443663" y="5157788"/>
          <a:ext cx="847725" cy="257175"/>
        </p:xfrm>
        <a:graphic>
          <a:graphicData uri="http://schemas.openxmlformats.org/presentationml/2006/ole">
            <p:oleObj spid="_x0000_s34849" name="Denklem" r:id="rId8" imgW="850531" imgH="253890" progId="Equation.3">
              <p:embed/>
            </p:oleObj>
          </a:graphicData>
        </a:graphic>
      </p:graphicFrame>
      <p:sp>
        <p:nvSpPr>
          <p:cNvPr id="34865" name="Rectangle 37"/>
          <p:cNvSpPr>
            <a:spLocks noChangeArrowheads="1"/>
          </p:cNvSpPr>
          <p:nvPr/>
        </p:nvSpPr>
        <p:spPr bwMode="auto">
          <a:xfrm>
            <a:off x="0" y="2828925"/>
            <a:ext cx="9144000" cy="0"/>
          </a:xfrm>
          <a:prstGeom prst="rect">
            <a:avLst/>
          </a:prstGeom>
          <a:noFill/>
          <a:ln w="9525">
            <a:noFill/>
            <a:miter lim="800000"/>
            <a:headEnd/>
            <a:tailEnd/>
          </a:ln>
        </p:spPr>
        <p:txBody>
          <a:bodyPr wrap="none" anchor="ctr">
            <a:spAutoFit/>
          </a:bodyPr>
          <a:lstStyle/>
          <a:p>
            <a:endParaRPr lang="tr-TR"/>
          </a:p>
        </p:txBody>
      </p:sp>
      <p:sp>
        <p:nvSpPr>
          <p:cNvPr id="34866" name="Rectangle 38"/>
          <p:cNvSpPr>
            <a:spLocks noChangeArrowheads="1"/>
          </p:cNvSpPr>
          <p:nvPr/>
        </p:nvSpPr>
        <p:spPr bwMode="auto">
          <a:xfrm>
            <a:off x="0" y="3086100"/>
            <a:ext cx="9144000" cy="0"/>
          </a:xfrm>
          <a:prstGeom prst="rect">
            <a:avLst/>
          </a:prstGeom>
          <a:noFill/>
          <a:ln w="9525">
            <a:noFill/>
            <a:miter lim="800000"/>
            <a:headEnd/>
            <a:tailEnd/>
          </a:ln>
        </p:spPr>
        <p:txBody>
          <a:bodyPr wrap="none" anchor="ctr">
            <a:spAutoFit/>
          </a:bodyPr>
          <a:lstStyle/>
          <a:p>
            <a:endParaRPr lang="tr-TR"/>
          </a:p>
        </p:txBody>
      </p:sp>
      <p:sp>
        <p:nvSpPr>
          <p:cNvPr id="34867" name="Rectangle 39"/>
          <p:cNvSpPr>
            <a:spLocks noChangeArrowheads="1"/>
          </p:cNvSpPr>
          <p:nvPr/>
        </p:nvSpPr>
        <p:spPr bwMode="auto">
          <a:xfrm>
            <a:off x="0" y="3514725"/>
            <a:ext cx="9144000" cy="0"/>
          </a:xfrm>
          <a:prstGeom prst="rect">
            <a:avLst/>
          </a:prstGeom>
          <a:noFill/>
          <a:ln w="9525">
            <a:noFill/>
            <a:miter lim="800000"/>
            <a:headEnd/>
            <a:tailEnd/>
          </a:ln>
        </p:spPr>
        <p:txBody>
          <a:bodyPr wrap="none" anchor="ctr">
            <a:spAutoFit/>
          </a:bodyPr>
          <a:lstStyle/>
          <a:p>
            <a:endParaRPr lang="tr-TR"/>
          </a:p>
        </p:txBody>
      </p:sp>
      <p:sp>
        <p:nvSpPr>
          <p:cNvPr id="34868" name="Rectangle 40"/>
          <p:cNvSpPr>
            <a:spLocks noChangeArrowheads="1"/>
          </p:cNvSpPr>
          <p:nvPr/>
        </p:nvSpPr>
        <p:spPr bwMode="auto">
          <a:xfrm>
            <a:off x="0" y="3771900"/>
            <a:ext cx="9144000" cy="0"/>
          </a:xfrm>
          <a:prstGeom prst="rect">
            <a:avLst/>
          </a:prstGeom>
          <a:noFill/>
          <a:ln w="9525">
            <a:noFill/>
            <a:miter lim="800000"/>
            <a:headEnd/>
            <a:tailEnd/>
          </a:ln>
        </p:spPr>
        <p:txBody>
          <a:bodyPr wrap="none" anchor="ctr">
            <a:spAutoFit/>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826"/>
                                        </p:tgtEl>
                                        <p:attrNameLst>
                                          <p:attrName>style.visibility</p:attrName>
                                        </p:attrNameLst>
                                      </p:cBhvr>
                                      <p:to>
                                        <p:strVal val="visible"/>
                                      </p:to>
                                    </p:set>
                                    <p:animEffect transition="in" filter="checkerboard(across)">
                                      <p:cBhvr>
                                        <p:cTn id="7" dur="500"/>
                                        <p:tgtEl>
                                          <p:spTgt spid="348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4828"/>
                                        </p:tgtEl>
                                        <p:attrNameLst>
                                          <p:attrName>style.visibility</p:attrName>
                                        </p:attrNameLst>
                                      </p:cBhvr>
                                      <p:to>
                                        <p:strVal val="visible"/>
                                      </p:to>
                                    </p:set>
                                    <p:animEffect transition="in" filter="checkerboard(across)">
                                      <p:cBhvr>
                                        <p:cTn id="12" dur="500"/>
                                        <p:tgtEl>
                                          <p:spTgt spid="3482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4829"/>
                                        </p:tgtEl>
                                        <p:attrNameLst>
                                          <p:attrName>style.visibility</p:attrName>
                                        </p:attrNameLst>
                                      </p:cBhvr>
                                      <p:to>
                                        <p:strVal val="visible"/>
                                      </p:to>
                                    </p:set>
                                    <p:animEffect transition="in" filter="diamond(in)">
                                      <p:cBhvr>
                                        <p:cTn id="17" dur="2000"/>
                                        <p:tgtEl>
                                          <p:spTgt spid="3482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4852"/>
                                        </p:tgtEl>
                                        <p:attrNameLst>
                                          <p:attrName>style.visibility</p:attrName>
                                        </p:attrNameLst>
                                      </p:cBhvr>
                                      <p:to>
                                        <p:strVal val="visible"/>
                                      </p:to>
                                    </p:set>
                                    <p:animEffect transition="in" filter="checkerboard(across)">
                                      <p:cBhvr>
                                        <p:cTn id="22" dur="500"/>
                                        <p:tgtEl>
                                          <p:spTgt spid="3485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4851"/>
                                        </p:tgtEl>
                                        <p:attrNameLst>
                                          <p:attrName>style.visibility</p:attrName>
                                        </p:attrNameLst>
                                      </p:cBhvr>
                                      <p:to>
                                        <p:strVal val="visible"/>
                                      </p:to>
                                    </p:set>
                                    <p:animEffect transition="in" filter="checkerboard(across)">
                                      <p:cBhvr>
                                        <p:cTn id="27" dur="500"/>
                                        <p:tgtEl>
                                          <p:spTgt spid="3485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4850"/>
                                        </p:tgtEl>
                                        <p:attrNameLst>
                                          <p:attrName>style.visibility</p:attrName>
                                        </p:attrNameLst>
                                      </p:cBhvr>
                                      <p:to>
                                        <p:strVal val="visible"/>
                                      </p:to>
                                    </p:set>
                                    <p:animEffect transition="in" filter="checkerboard(across)">
                                      <p:cBhvr>
                                        <p:cTn id="32" dur="500"/>
                                        <p:tgtEl>
                                          <p:spTgt spid="3485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4849"/>
                                        </p:tgtEl>
                                        <p:attrNameLst>
                                          <p:attrName>style.visibility</p:attrName>
                                        </p:attrNameLst>
                                      </p:cBhvr>
                                      <p:to>
                                        <p:strVal val="visible"/>
                                      </p:to>
                                    </p:set>
                                    <p:animEffect transition="in" filter="checkerboard(across)">
                                      <p:cBhvr>
                                        <p:cTn id="37" dur="500"/>
                                        <p:tgtEl>
                                          <p:spTgt spid="34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14" name="Rectangle 2"/>
          <p:cNvSpPr>
            <a:spLocks noGrp="1" noChangeArrowheads="1"/>
          </p:cNvSpPr>
          <p:nvPr>
            <p:ph type="title" idx="4294967295"/>
          </p:nvPr>
        </p:nvSpPr>
        <p:spPr>
          <a:xfrm>
            <a:off x="1524000" y="76200"/>
            <a:ext cx="7381875" cy="725488"/>
          </a:xfrm>
        </p:spPr>
        <p:txBody>
          <a:bodyPr/>
          <a:lstStyle/>
          <a:p>
            <a:r>
              <a:rPr lang="tr-TR" sz="2400" b="1" smtClean="0">
                <a:latin typeface="Comic Sans MS" pitchFamily="66" charset="0"/>
              </a:rPr>
              <a:t>Sayma-</a:t>
            </a:r>
            <a:r>
              <a:rPr lang="pt-BR" sz="2400" b="1" smtClean="0">
                <a:latin typeface="Comic Sans MS" pitchFamily="66" charset="0"/>
              </a:rPr>
              <a:t>Ekleme-Çıkarma Prensibi</a:t>
            </a:r>
            <a:r>
              <a:rPr lang="tr-TR" smtClean="0"/>
              <a:t> </a:t>
            </a:r>
          </a:p>
        </p:txBody>
      </p:sp>
      <p:sp>
        <p:nvSpPr>
          <p:cNvPr id="36915"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36916"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FB90BAD-4580-4208-BBAF-1252A2C31886}" type="slidenum">
              <a:rPr lang="tr-TR" sz="1400"/>
              <a:pPr algn="ctr" eaLnBrk="0" hangingPunct="0"/>
              <a:t>8</a:t>
            </a:fld>
            <a:r>
              <a:rPr lang="tr-TR" sz="1400"/>
              <a:t>.</a:t>
            </a:r>
          </a:p>
          <a:p>
            <a:pPr algn="ctr" eaLnBrk="0" hangingPunct="0"/>
            <a:r>
              <a:rPr lang="tr-TR" sz="1400"/>
              <a:t>Sayfa</a:t>
            </a:r>
          </a:p>
        </p:txBody>
      </p:sp>
      <p:sp>
        <p:nvSpPr>
          <p:cNvPr id="36917"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36918"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36919"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36920"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36921" name="Rectangle 9"/>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tr-TR"/>
          </a:p>
        </p:txBody>
      </p:sp>
      <p:sp>
        <p:nvSpPr>
          <p:cNvPr id="36922" name="Rectangle 24"/>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36889" name="Rectangle 25"/>
          <p:cNvSpPr>
            <a:spLocks noChangeArrowheads="1"/>
          </p:cNvSpPr>
          <p:nvPr/>
        </p:nvSpPr>
        <p:spPr bwMode="auto">
          <a:xfrm>
            <a:off x="1692275" y="1276350"/>
            <a:ext cx="7272338" cy="1190625"/>
          </a:xfrm>
          <a:prstGeom prst="rect">
            <a:avLst/>
          </a:prstGeom>
          <a:noFill/>
          <a:ln w="9525">
            <a:noFill/>
            <a:miter lim="800000"/>
            <a:headEnd/>
            <a:tailEnd/>
          </a:ln>
        </p:spPr>
        <p:txBody>
          <a:bodyPr anchor="ctr">
            <a:spAutoFit/>
          </a:bodyPr>
          <a:lstStyle/>
          <a:p>
            <a:pPr algn="just"/>
            <a:r>
              <a:rPr lang="pt-BR"/>
              <a:t>Üniversitenin birinci sınıfında 1807 öğrenci vardır. Bunlardan 453 tanesi Bilgisayar Bilimleri kursunu, 567 tanesi matematik kursunu ve 299 tanesi de her ikisini de alıyor. Ne Bilgisayar Bilimleri ne de matematik dersini almayan kaç öğrenci vardır?</a:t>
            </a:r>
          </a:p>
        </p:txBody>
      </p:sp>
      <p:sp>
        <p:nvSpPr>
          <p:cNvPr id="36924" name="Rectangle 39"/>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grpSp>
        <p:nvGrpSpPr>
          <p:cNvPr id="36890" name="Group 26"/>
          <p:cNvGrpSpPr>
            <a:grpSpLocks noChangeAspect="1"/>
          </p:cNvGrpSpPr>
          <p:nvPr/>
        </p:nvGrpSpPr>
        <p:grpSpPr bwMode="auto">
          <a:xfrm>
            <a:off x="1619250" y="3068638"/>
            <a:ext cx="4176713" cy="2727325"/>
            <a:chOff x="2218" y="5764"/>
            <a:chExt cx="6200" cy="4294"/>
          </a:xfrm>
        </p:grpSpPr>
        <p:sp>
          <p:nvSpPr>
            <p:cNvPr id="36928" name="AutoShape 38"/>
            <p:cNvSpPr>
              <a:spLocks noChangeAspect="1" noChangeArrowheads="1" noTextEdit="1"/>
            </p:cNvSpPr>
            <p:nvPr/>
          </p:nvSpPr>
          <p:spPr bwMode="auto">
            <a:xfrm>
              <a:off x="2218" y="5764"/>
              <a:ext cx="6200" cy="4294"/>
            </a:xfrm>
            <a:prstGeom prst="rect">
              <a:avLst/>
            </a:prstGeom>
            <a:solidFill>
              <a:srgbClr val="C0C0C0">
                <a:alpha val="81960"/>
              </a:srgbClr>
            </a:solidFill>
            <a:ln w="9525">
              <a:noFill/>
              <a:miter lim="800000"/>
              <a:headEnd/>
              <a:tailEnd/>
            </a:ln>
          </p:spPr>
          <p:txBody>
            <a:bodyPr/>
            <a:lstStyle/>
            <a:p>
              <a:endParaRPr lang="tr-TR"/>
            </a:p>
          </p:txBody>
        </p:sp>
        <p:sp>
          <p:nvSpPr>
            <p:cNvPr id="36929" name="Oval 37"/>
            <p:cNvSpPr>
              <a:spLocks noChangeArrowheads="1"/>
            </p:cNvSpPr>
            <p:nvPr/>
          </p:nvSpPr>
          <p:spPr bwMode="auto">
            <a:xfrm>
              <a:off x="3318" y="6664"/>
              <a:ext cx="2800" cy="2700"/>
            </a:xfrm>
            <a:prstGeom prst="ellipse">
              <a:avLst/>
            </a:prstGeom>
            <a:solidFill>
              <a:srgbClr val="99CCFF">
                <a:alpha val="50195"/>
              </a:srgbClr>
            </a:solidFill>
            <a:ln w="9525">
              <a:solidFill>
                <a:srgbClr val="000000"/>
              </a:solidFill>
              <a:round/>
              <a:headEnd/>
              <a:tailEnd/>
            </a:ln>
          </p:spPr>
          <p:txBody>
            <a:bodyPr/>
            <a:lstStyle/>
            <a:p>
              <a:endParaRPr lang="tr-TR"/>
            </a:p>
          </p:txBody>
        </p:sp>
        <p:sp>
          <p:nvSpPr>
            <p:cNvPr id="36930" name="Oval 36"/>
            <p:cNvSpPr>
              <a:spLocks noChangeArrowheads="1"/>
            </p:cNvSpPr>
            <p:nvPr/>
          </p:nvSpPr>
          <p:spPr bwMode="auto">
            <a:xfrm>
              <a:off x="4718" y="6694"/>
              <a:ext cx="2800" cy="2700"/>
            </a:xfrm>
            <a:prstGeom prst="ellipse">
              <a:avLst/>
            </a:prstGeom>
            <a:solidFill>
              <a:srgbClr val="CC99FF">
                <a:alpha val="49019"/>
              </a:srgbClr>
            </a:solidFill>
            <a:ln w="9525">
              <a:solidFill>
                <a:srgbClr val="000000"/>
              </a:solidFill>
              <a:round/>
              <a:headEnd/>
              <a:tailEnd/>
            </a:ln>
          </p:spPr>
          <p:txBody>
            <a:bodyPr/>
            <a:lstStyle/>
            <a:p>
              <a:endParaRPr lang="tr-TR"/>
            </a:p>
          </p:txBody>
        </p:sp>
        <p:sp>
          <p:nvSpPr>
            <p:cNvPr id="36931" name="Text Box 35"/>
            <p:cNvSpPr txBox="1">
              <a:spLocks noChangeArrowheads="1"/>
            </p:cNvSpPr>
            <p:nvPr/>
          </p:nvSpPr>
          <p:spPr bwMode="auto">
            <a:xfrm>
              <a:off x="3818" y="7204"/>
              <a:ext cx="400" cy="540"/>
            </a:xfrm>
            <a:prstGeom prst="rect">
              <a:avLst/>
            </a:prstGeom>
            <a:noFill/>
            <a:ln w="9525">
              <a:noFill/>
              <a:miter lim="800000"/>
              <a:headEnd/>
              <a:tailEnd/>
            </a:ln>
          </p:spPr>
          <p:txBody>
            <a:bodyPr/>
            <a:lstStyle/>
            <a:p>
              <a:r>
                <a:rPr lang="en-AU" sz="1000">
                  <a:cs typeface="Times New Roman" pitchFamily="18" charset="0"/>
                </a:rPr>
                <a:t>A</a:t>
              </a:r>
              <a:endParaRPr lang="en-AU" sz="2400"/>
            </a:p>
          </p:txBody>
        </p:sp>
        <p:sp>
          <p:nvSpPr>
            <p:cNvPr id="36932" name="Text Box 34"/>
            <p:cNvSpPr txBox="1">
              <a:spLocks noChangeArrowheads="1"/>
            </p:cNvSpPr>
            <p:nvPr/>
          </p:nvSpPr>
          <p:spPr bwMode="auto">
            <a:xfrm>
              <a:off x="6518" y="7204"/>
              <a:ext cx="400" cy="540"/>
            </a:xfrm>
            <a:prstGeom prst="rect">
              <a:avLst/>
            </a:prstGeom>
            <a:noFill/>
            <a:ln w="9525">
              <a:noFill/>
              <a:miter lim="800000"/>
              <a:headEnd/>
              <a:tailEnd/>
            </a:ln>
          </p:spPr>
          <p:txBody>
            <a:bodyPr/>
            <a:lstStyle/>
            <a:p>
              <a:r>
                <a:rPr lang="en-AU" sz="1000">
                  <a:cs typeface="Times New Roman" pitchFamily="18" charset="0"/>
                </a:rPr>
                <a:t>B</a:t>
              </a:r>
              <a:endParaRPr lang="en-AU" sz="2400"/>
            </a:p>
          </p:txBody>
        </p:sp>
        <p:sp>
          <p:nvSpPr>
            <p:cNvPr id="36933" name="Text Box 33"/>
            <p:cNvSpPr txBox="1">
              <a:spLocks noChangeArrowheads="1"/>
            </p:cNvSpPr>
            <p:nvPr/>
          </p:nvSpPr>
          <p:spPr bwMode="auto">
            <a:xfrm>
              <a:off x="5118" y="7564"/>
              <a:ext cx="800" cy="540"/>
            </a:xfrm>
            <a:prstGeom prst="rect">
              <a:avLst/>
            </a:prstGeom>
            <a:noFill/>
            <a:ln w="9525">
              <a:noFill/>
              <a:miter lim="800000"/>
              <a:headEnd/>
              <a:tailEnd/>
            </a:ln>
          </p:spPr>
          <p:txBody>
            <a:bodyPr/>
            <a:lstStyle/>
            <a:p>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B</a:t>
              </a:r>
              <a:endParaRPr lang="en-AU" sz="1000">
                <a:cs typeface="Times New Roman" pitchFamily="18" charset="0"/>
                <a:sym typeface="Symbol" pitchFamily="18" charset="2"/>
              </a:endParaRPr>
            </a:p>
          </p:txBody>
        </p:sp>
        <p:sp>
          <p:nvSpPr>
            <p:cNvPr id="36934" name="Text Box 32"/>
            <p:cNvSpPr txBox="1">
              <a:spLocks noChangeArrowheads="1"/>
            </p:cNvSpPr>
            <p:nvPr/>
          </p:nvSpPr>
          <p:spPr bwMode="auto">
            <a:xfrm>
              <a:off x="3018" y="9184"/>
              <a:ext cx="1000" cy="540"/>
            </a:xfrm>
            <a:prstGeom prst="rect">
              <a:avLst/>
            </a:prstGeom>
            <a:noFill/>
            <a:ln w="9525">
              <a:noFill/>
              <a:miter lim="800000"/>
              <a:headEnd/>
              <a:tailEnd/>
            </a:ln>
          </p:spPr>
          <p:txBody>
            <a:bodyPr/>
            <a:lstStyle/>
            <a:p>
              <a:r>
                <a:rPr lang="en-AU" sz="1000">
                  <a:cs typeface="Times New Roman" pitchFamily="18" charset="0"/>
                  <a:sym typeface="Symbol" pitchFamily="18" charset="2"/>
                </a:rPr>
                <a:t></a:t>
              </a:r>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=453</a:t>
              </a:r>
              <a:endParaRPr lang="en-AU" sz="1000">
                <a:cs typeface="Times New Roman" pitchFamily="18" charset="0"/>
                <a:sym typeface="Symbol" pitchFamily="18" charset="2"/>
              </a:endParaRPr>
            </a:p>
          </p:txBody>
        </p:sp>
        <p:sp>
          <p:nvSpPr>
            <p:cNvPr id="36935" name="Text Box 31"/>
            <p:cNvSpPr txBox="1">
              <a:spLocks noChangeArrowheads="1"/>
            </p:cNvSpPr>
            <p:nvPr/>
          </p:nvSpPr>
          <p:spPr bwMode="auto">
            <a:xfrm>
              <a:off x="6918" y="9184"/>
              <a:ext cx="1000" cy="540"/>
            </a:xfrm>
            <a:prstGeom prst="rect">
              <a:avLst/>
            </a:prstGeom>
            <a:noFill/>
            <a:ln w="9525">
              <a:noFill/>
              <a:miter lim="800000"/>
              <a:headEnd/>
              <a:tailEnd/>
            </a:ln>
          </p:spPr>
          <p:txBody>
            <a:bodyPr/>
            <a:lstStyle/>
            <a:p>
              <a:r>
                <a:rPr lang="en-AU" sz="1000">
                  <a:cs typeface="Times New Roman" pitchFamily="18" charset="0"/>
                  <a:sym typeface="Symbol" pitchFamily="18" charset="2"/>
                </a:rPr>
                <a:t></a:t>
              </a:r>
              <a:r>
                <a:rPr lang="en-AU" sz="1000">
                  <a:cs typeface="Times New Roman" pitchFamily="18" charset="0"/>
                </a:rPr>
                <a:t>B</a:t>
              </a:r>
              <a:r>
                <a:rPr lang="en-AU" sz="1000">
                  <a:cs typeface="Times New Roman" pitchFamily="18" charset="0"/>
                  <a:sym typeface="Symbol" pitchFamily="18" charset="2"/>
                </a:rPr>
                <a:t></a:t>
              </a:r>
              <a:r>
                <a:rPr lang="en-AU" sz="1000">
                  <a:cs typeface="Times New Roman" pitchFamily="18" charset="0"/>
                </a:rPr>
                <a:t>=567</a:t>
              </a:r>
              <a:endParaRPr lang="en-AU" sz="1000">
                <a:cs typeface="Times New Roman" pitchFamily="18" charset="0"/>
                <a:sym typeface="Symbol" pitchFamily="18" charset="2"/>
              </a:endParaRPr>
            </a:p>
          </p:txBody>
        </p:sp>
        <p:sp>
          <p:nvSpPr>
            <p:cNvPr id="36936" name="Text Box 30"/>
            <p:cNvSpPr txBox="1">
              <a:spLocks noChangeArrowheads="1"/>
            </p:cNvSpPr>
            <p:nvPr/>
          </p:nvSpPr>
          <p:spPr bwMode="auto">
            <a:xfrm>
              <a:off x="5018" y="9518"/>
              <a:ext cx="1600" cy="540"/>
            </a:xfrm>
            <a:prstGeom prst="rect">
              <a:avLst/>
            </a:prstGeom>
            <a:noFill/>
            <a:ln w="9525">
              <a:noFill/>
              <a:miter lim="800000"/>
              <a:headEnd/>
              <a:tailEnd/>
            </a:ln>
          </p:spPr>
          <p:txBody>
            <a:bodyPr/>
            <a:lstStyle/>
            <a:p>
              <a:r>
                <a:rPr lang="en-AU" sz="1000">
                  <a:cs typeface="Times New Roman" pitchFamily="18" charset="0"/>
                  <a:sym typeface="Symbol" pitchFamily="18" charset="2"/>
                </a:rPr>
                <a:t></a:t>
              </a:r>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B</a:t>
              </a:r>
              <a:r>
                <a:rPr lang="en-AU" sz="1000">
                  <a:cs typeface="Times New Roman" pitchFamily="18" charset="0"/>
                  <a:sym typeface="Symbol" pitchFamily="18" charset="2"/>
                </a:rPr>
                <a:t></a:t>
              </a:r>
              <a:r>
                <a:rPr lang="en-AU" sz="1000">
                  <a:cs typeface="Times New Roman" pitchFamily="18" charset="0"/>
                </a:rPr>
                <a:t>=229</a:t>
              </a:r>
              <a:endParaRPr lang="en-AU" sz="1000">
                <a:cs typeface="Times New Roman" pitchFamily="18" charset="0"/>
                <a:sym typeface="Symbol" pitchFamily="18" charset="2"/>
              </a:endParaRPr>
            </a:p>
          </p:txBody>
        </p:sp>
        <p:sp>
          <p:nvSpPr>
            <p:cNvPr id="36937" name="Text Box 29"/>
            <p:cNvSpPr txBox="1">
              <a:spLocks noChangeArrowheads="1"/>
            </p:cNvSpPr>
            <p:nvPr/>
          </p:nvSpPr>
          <p:spPr bwMode="auto">
            <a:xfrm>
              <a:off x="3718" y="5764"/>
              <a:ext cx="4700" cy="540"/>
            </a:xfrm>
            <a:prstGeom prst="rect">
              <a:avLst/>
            </a:prstGeom>
            <a:noFill/>
            <a:ln w="9525">
              <a:noFill/>
              <a:miter lim="800000"/>
              <a:headEnd/>
              <a:tailEnd/>
            </a:ln>
          </p:spPr>
          <p:txBody>
            <a:bodyPr/>
            <a:lstStyle/>
            <a:p>
              <a:r>
                <a:rPr lang="en-AU" sz="1000">
                  <a:cs typeface="Times New Roman" pitchFamily="18" charset="0"/>
                  <a:sym typeface="Symbol" pitchFamily="18" charset="2"/>
                </a:rPr>
                <a:t></a:t>
              </a:r>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B</a:t>
              </a:r>
              <a:r>
                <a:rPr lang="en-AU" sz="1000">
                  <a:cs typeface="Times New Roman" pitchFamily="18" charset="0"/>
                  <a:sym typeface="Symbol" pitchFamily="18" charset="2"/>
                </a:rPr>
                <a:t></a:t>
              </a:r>
              <a:r>
                <a:rPr lang="en-AU" sz="1000">
                  <a:cs typeface="Times New Roman" pitchFamily="18" charset="0"/>
                </a:rPr>
                <a:t>=</a:t>
              </a:r>
              <a:r>
                <a:rPr lang="en-AU" sz="1000">
                  <a:cs typeface="Times New Roman" pitchFamily="18" charset="0"/>
                  <a:sym typeface="Symbol" pitchFamily="18" charset="2"/>
                </a:rPr>
                <a:t></a:t>
              </a:r>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a:t>
              </a:r>
              <a:r>
                <a:rPr lang="en-AU" sz="1000">
                  <a:cs typeface="Times New Roman" pitchFamily="18" charset="0"/>
                  <a:sym typeface="Symbol" pitchFamily="18" charset="2"/>
                </a:rPr>
                <a:t></a:t>
              </a:r>
              <a:r>
                <a:rPr lang="en-AU" sz="1000">
                  <a:cs typeface="Times New Roman" pitchFamily="18" charset="0"/>
                </a:rPr>
                <a:t>B</a:t>
              </a:r>
              <a:r>
                <a:rPr lang="en-AU" sz="1000">
                  <a:cs typeface="Times New Roman" pitchFamily="18" charset="0"/>
                  <a:sym typeface="Symbol" pitchFamily="18" charset="2"/>
                </a:rPr>
                <a:t></a:t>
              </a:r>
              <a:r>
                <a:rPr lang="en-AU" sz="1000">
                  <a:cs typeface="Times New Roman" pitchFamily="18" charset="0"/>
                </a:rPr>
                <a:t>-</a:t>
              </a:r>
              <a:r>
                <a:rPr lang="en-AU" sz="1000">
                  <a:cs typeface="Times New Roman" pitchFamily="18" charset="0"/>
                  <a:sym typeface="Symbol" pitchFamily="18" charset="2"/>
                </a:rPr>
                <a:t></a:t>
              </a:r>
              <a:r>
                <a:rPr lang="en-AU" sz="1000">
                  <a:cs typeface="Times New Roman" pitchFamily="18" charset="0"/>
                </a:rPr>
                <a:t>A</a:t>
              </a:r>
              <a:r>
                <a:rPr lang="en-AU" sz="1000">
                  <a:cs typeface="Times New Roman" pitchFamily="18" charset="0"/>
                  <a:sym typeface="Symbol" pitchFamily="18" charset="2"/>
                </a:rPr>
                <a:t></a:t>
              </a:r>
              <a:r>
                <a:rPr lang="en-AU" sz="1000">
                  <a:cs typeface="Times New Roman" pitchFamily="18" charset="0"/>
                </a:rPr>
                <a:t>B</a:t>
              </a:r>
              <a:r>
                <a:rPr lang="en-AU" sz="1000">
                  <a:cs typeface="Times New Roman" pitchFamily="18" charset="0"/>
                  <a:sym typeface="Symbol" pitchFamily="18" charset="2"/>
                </a:rPr>
                <a:t></a:t>
              </a:r>
              <a:r>
                <a:rPr lang="en-AU" sz="1000">
                  <a:cs typeface="Times New Roman" pitchFamily="18" charset="0"/>
                </a:rPr>
                <a:t>=453+567-229=721</a:t>
              </a:r>
              <a:endParaRPr lang="en-US" sz="800">
                <a:sym typeface="Symbol" pitchFamily="18" charset="2"/>
              </a:endParaRPr>
            </a:p>
            <a:p>
              <a:pPr eaLnBrk="0" hangingPunct="0"/>
              <a:endParaRPr lang="en-US" sz="1000">
                <a:cs typeface="Times New Roman" pitchFamily="18" charset="0"/>
                <a:sym typeface="Symbol" pitchFamily="18" charset="2"/>
              </a:endParaRPr>
            </a:p>
          </p:txBody>
        </p:sp>
        <p:sp>
          <p:nvSpPr>
            <p:cNvPr id="36938" name="Rectangle 28"/>
            <p:cNvSpPr>
              <a:spLocks noChangeArrowheads="1"/>
            </p:cNvSpPr>
            <p:nvPr/>
          </p:nvSpPr>
          <p:spPr bwMode="auto">
            <a:xfrm>
              <a:off x="3018" y="6484"/>
              <a:ext cx="4800" cy="3060"/>
            </a:xfrm>
            <a:prstGeom prst="rect">
              <a:avLst/>
            </a:prstGeom>
            <a:noFill/>
            <a:ln w="9525">
              <a:solidFill>
                <a:srgbClr val="000000"/>
              </a:solidFill>
              <a:miter lim="800000"/>
              <a:headEnd/>
              <a:tailEnd/>
            </a:ln>
          </p:spPr>
          <p:txBody>
            <a:bodyPr/>
            <a:lstStyle/>
            <a:p>
              <a:endParaRPr lang="tr-TR"/>
            </a:p>
          </p:txBody>
        </p:sp>
        <p:sp>
          <p:nvSpPr>
            <p:cNvPr id="36939" name="Text Box 27"/>
            <p:cNvSpPr txBox="1">
              <a:spLocks noChangeArrowheads="1"/>
            </p:cNvSpPr>
            <p:nvPr/>
          </p:nvSpPr>
          <p:spPr bwMode="auto">
            <a:xfrm>
              <a:off x="6818" y="6484"/>
              <a:ext cx="1100" cy="540"/>
            </a:xfrm>
            <a:prstGeom prst="rect">
              <a:avLst/>
            </a:prstGeom>
            <a:noFill/>
            <a:ln w="9525">
              <a:noFill/>
              <a:miter lim="800000"/>
              <a:headEnd/>
              <a:tailEnd/>
            </a:ln>
          </p:spPr>
          <p:txBody>
            <a:bodyPr/>
            <a:lstStyle/>
            <a:p>
              <a:r>
                <a:rPr lang="en-AU" sz="1000">
                  <a:cs typeface="Times New Roman" pitchFamily="18" charset="0"/>
                  <a:sym typeface="Symbol" pitchFamily="18" charset="2"/>
                </a:rPr>
                <a:t></a:t>
              </a:r>
              <a:r>
                <a:rPr lang="en-AU" sz="1000">
                  <a:cs typeface="Times New Roman" pitchFamily="18" charset="0"/>
                </a:rPr>
                <a:t>E</a:t>
              </a:r>
              <a:r>
                <a:rPr lang="en-AU" sz="1000">
                  <a:cs typeface="Times New Roman" pitchFamily="18" charset="0"/>
                  <a:sym typeface="Symbol" pitchFamily="18" charset="2"/>
                </a:rPr>
                <a:t></a:t>
              </a:r>
              <a:r>
                <a:rPr lang="en-AU" sz="1000">
                  <a:cs typeface="Times New Roman" pitchFamily="18" charset="0"/>
                </a:rPr>
                <a:t>=1807</a:t>
              </a:r>
              <a:endParaRPr lang="en-AU" sz="1000">
                <a:cs typeface="Times New Roman" pitchFamily="18" charset="0"/>
                <a:sym typeface="Symbol" pitchFamily="18" charset="2"/>
              </a:endParaRPr>
            </a:p>
          </p:txBody>
        </p:sp>
      </p:grpSp>
      <p:sp>
        <p:nvSpPr>
          <p:cNvPr id="36926" name="Rectangle 48"/>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36927" name="Rectangle 5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graphicFrame>
        <p:nvGraphicFramePr>
          <p:cNvPr id="36913" name="Object 49"/>
          <p:cNvGraphicFramePr>
            <a:graphicFrameLocks noChangeAspect="1"/>
          </p:cNvGraphicFramePr>
          <p:nvPr/>
        </p:nvGraphicFramePr>
        <p:xfrm>
          <a:off x="5867400" y="3860800"/>
          <a:ext cx="3133725" cy="428625"/>
        </p:xfrm>
        <a:graphic>
          <a:graphicData uri="http://schemas.openxmlformats.org/presentationml/2006/ole">
            <p:oleObj spid="_x0000_s36913" name="Denklem" r:id="rId4" imgW="3136900" imgH="431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89"/>
                                        </p:tgtEl>
                                        <p:attrNameLst>
                                          <p:attrName>style.visibility</p:attrName>
                                        </p:attrNameLst>
                                      </p:cBhvr>
                                      <p:to>
                                        <p:strVal val="visible"/>
                                      </p:to>
                                    </p:set>
                                    <p:animEffect transition="in" filter="checkerboard(across)">
                                      <p:cBhvr>
                                        <p:cTn id="7" dur="500"/>
                                        <p:tgtEl>
                                          <p:spTgt spid="3688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6890"/>
                                        </p:tgtEl>
                                        <p:attrNameLst>
                                          <p:attrName>style.visibility</p:attrName>
                                        </p:attrNameLst>
                                      </p:cBhvr>
                                      <p:to>
                                        <p:strVal val="visible"/>
                                      </p:to>
                                    </p:set>
                                    <p:animEffect transition="in" filter="diamond(in)">
                                      <p:cBhvr>
                                        <p:cTn id="12" dur="2000"/>
                                        <p:tgtEl>
                                          <p:spTgt spid="3689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6913"/>
                                        </p:tgtEl>
                                        <p:attrNameLst>
                                          <p:attrName>style.visibility</p:attrName>
                                        </p:attrNameLst>
                                      </p:cBhvr>
                                      <p:to>
                                        <p:strVal val="visible"/>
                                      </p:to>
                                    </p:set>
                                    <p:animEffect transition="in" filter="checkerboard(across)">
                                      <p:cBhvr>
                                        <p:cTn id="17" dur="500"/>
                                        <p:tgtEl>
                                          <p:spTgt spid="36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1524000" y="327025"/>
            <a:ext cx="7381875" cy="725488"/>
          </a:xfrm>
        </p:spPr>
        <p:txBody>
          <a:bodyPr/>
          <a:lstStyle/>
          <a:p>
            <a:r>
              <a:rPr lang="tr-TR" sz="2400" b="1" smtClean="0">
                <a:latin typeface="Comic Sans MS" pitchFamily="66" charset="0"/>
              </a:rPr>
              <a:t>Sayma-</a:t>
            </a:r>
            <a:r>
              <a:rPr lang="pt-BR" sz="1800" b="1" smtClean="0">
                <a:latin typeface="Comic Sans MS" pitchFamily="66" charset="0"/>
              </a:rPr>
              <a:t>Ekleme-Çıkarma Prensibine Alternatif bir Form</a:t>
            </a:r>
            <a:r>
              <a:rPr lang="pt-BR" smtClean="0"/>
              <a:t> </a:t>
            </a:r>
            <a:endParaRPr lang="tr-TR" smtClean="0"/>
          </a:p>
        </p:txBody>
      </p:sp>
      <p:sp>
        <p:nvSpPr>
          <p:cNvPr id="3891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7.  Hafta</a:t>
            </a:r>
          </a:p>
        </p:txBody>
      </p:sp>
      <p:sp>
        <p:nvSpPr>
          <p:cNvPr id="3891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6E30E9C-5E68-4491-991A-CE12F8B39B5E}" type="slidenum">
              <a:rPr lang="tr-TR" sz="1400"/>
              <a:pPr algn="ctr" eaLnBrk="0" hangingPunct="0"/>
              <a:t>9</a:t>
            </a:fld>
            <a:r>
              <a:rPr lang="tr-TR" sz="1400"/>
              <a:t>.</a:t>
            </a:r>
          </a:p>
          <a:p>
            <a:pPr algn="ctr" eaLnBrk="0" hangingPunct="0"/>
            <a:r>
              <a:rPr lang="tr-TR" sz="1400"/>
              <a:t>Sayfa</a:t>
            </a:r>
          </a:p>
        </p:txBody>
      </p:sp>
      <p:sp>
        <p:nvSpPr>
          <p:cNvPr id="3891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38917"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sz="2400"/>
          </a:p>
        </p:txBody>
      </p:sp>
      <p:sp>
        <p:nvSpPr>
          <p:cNvPr id="38918"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
        <p:nvSpPr>
          <p:cNvPr id="38919"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tr-TR"/>
          </a:p>
        </p:txBody>
      </p:sp>
      <p:sp>
        <p:nvSpPr>
          <p:cNvPr id="38920" name="Rectangle 9"/>
          <p:cNvSpPr>
            <a:spLocks noChangeArrowheads="1"/>
          </p:cNvSpPr>
          <p:nvPr/>
        </p:nvSpPr>
        <p:spPr bwMode="auto">
          <a:xfrm>
            <a:off x="1439863" y="1622425"/>
            <a:ext cx="7669212" cy="4456113"/>
          </a:xfrm>
          <a:prstGeom prst="rect">
            <a:avLst/>
          </a:prstGeom>
          <a:noFill/>
          <a:ln w="9525">
            <a:noFill/>
            <a:miter lim="800000"/>
            <a:headEnd/>
            <a:tailEnd/>
          </a:ln>
        </p:spPr>
        <p:txBody>
          <a:bodyPr anchor="ctr">
            <a:spAutoFit/>
          </a:bodyPr>
          <a:lstStyle/>
          <a:p>
            <a:pPr marL="457200" indent="-457200"/>
            <a:r>
              <a:rPr lang="pt-BR"/>
              <a:t>N elemanlı bir X kümesinin tüm sonlu alt kümelerini düşünelim.  </a:t>
            </a:r>
            <a:endParaRPr lang="tr-TR"/>
          </a:p>
          <a:p>
            <a:pPr marL="457200" indent="-457200"/>
            <a:endParaRPr lang="tr-TR"/>
          </a:p>
          <a:p>
            <a:pPr marL="457200" indent="-457200"/>
            <a:r>
              <a:rPr lang="it-IT"/>
              <a:t>Eğer A </a:t>
            </a:r>
            <a:r>
              <a:rPr lang="pt-BR">
                <a:sym typeface="Symbol" pitchFamily="18" charset="2"/>
              </a:rPr>
              <a:t></a:t>
            </a:r>
            <a:r>
              <a:rPr lang="it-IT"/>
              <a:t>X ve A nın tümleyeni A</a:t>
            </a:r>
            <a:r>
              <a:rPr lang="pt-BR">
                <a:sym typeface="Symbol" pitchFamily="18" charset="2"/>
              </a:rPr>
              <a:t></a:t>
            </a:r>
            <a:r>
              <a:rPr lang="it-IT"/>
              <a:t> olsun. N(X), X için eleman sayısını  göstersin.</a:t>
            </a:r>
            <a:endParaRPr lang="tr-TR"/>
          </a:p>
          <a:p>
            <a:pPr marL="457200" indent="-457200"/>
            <a:endParaRPr lang="it-IT"/>
          </a:p>
          <a:p>
            <a:pPr marL="457200" indent="-457200"/>
            <a:r>
              <a:rPr lang="it-IT"/>
              <a:t>A</a:t>
            </a:r>
            <a:r>
              <a:rPr lang="pt-BR">
                <a:sym typeface="Symbol" pitchFamily="18" charset="2"/>
              </a:rPr>
              <a:t></a:t>
            </a:r>
            <a:r>
              <a:rPr lang="pt-BR"/>
              <a:t>=X-A dır. Buradan </a:t>
            </a:r>
            <a:endParaRPr lang="tr-TR"/>
          </a:p>
          <a:p>
            <a:pPr marL="457200" indent="-457200"/>
            <a:endParaRPr lang="tr-TR"/>
          </a:p>
          <a:p>
            <a:pPr marL="457200" indent="-457200"/>
            <a:r>
              <a:rPr lang="pt-BR"/>
              <a:t>N(</a:t>
            </a:r>
            <a:r>
              <a:rPr lang="it-IT"/>
              <a:t>A</a:t>
            </a:r>
            <a:r>
              <a:rPr lang="pt-BR">
                <a:sym typeface="Symbol" pitchFamily="18" charset="2"/>
              </a:rPr>
              <a:t></a:t>
            </a:r>
            <a:r>
              <a:rPr lang="pt-BR"/>
              <a:t>)=N-N(A) dır.</a:t>
            </a:r>
            <a:endParaRPr lang="tr-TR"/>
          </a:p>
          <a:p>
            <a:pPr marL="457200" indent="-457200"/>
            <a:endParaRPr lang="en-AU"/>
          </a:p>
          <a:p>
            <a:pPr marL="457200" indent="-457200"/>
            <a:r>
              <a:rPr lang="pt-BR"/>
              <a:t>A,B</a:t>
            </a:r>
            <a:r>
              <a:rPr lang="pt-BR">
                <a:sym typeface="Symbol" pitchFamily="18" charset="2"/>
              </a:rPr>
              <a:t></a:t>
            </a:r>
            <a:r>
              <a:rPr lang="pt-BR"/>
              <a:t>X için N(A</a:t>
            </a:r>
            <a:r>
              <a:rPr lang="pt-BR">
                <a:sym typeface="Symbol" pitchFamily="18" charset="2"/>
              </a:rPr>
              <a:t></a:t>
            </a:r>
            <a:r>
              <a:rPr lang="pt-BR"/>
              <a:t>B)</a:t>
            </a:r>
            <a:r>
              <a:rPr lang="pt-BR">
                <a:sym typeface="Symbol" pitchFamily="18" charset="2"/>
              </a:rPr>
              <a:t></a:t>
            </a:r>
            <a:r>
              <a:rPr lang="pt-BR"/>
              <a:t>=N-N(A</a:t>
            </a:r>
            <a:r>
              <a:rPr lang="pt-BR">
                <a:sym typeface="Symbol" pitchFamily="18" charset="2"/>
              </a:rPr>
              <a:t></a:t>
            </a:r>
            <a:r>
              <a:rPr lang="pt-BR"/>
              <a:t>B) dir.  Burada ekleme-çıkarma prensibine göre </a:t>
            </a:r>
            <a:endParaRPr lang="tr-TR"/>
          </a:p>
          <a:p>
            <a:pPr marL="457200" indent="-457200"/>
            <a:endParaRPr lang="tr-TR"/>
          </a:p>
          <a:p>
            <a:pPr marL="457200" indent="-457200"/>
            <a:r>
              <a:rPr lang="pt-BR"/>
              <a:t>N(A</a:t>
            </a:r>
            <a:r>
              <a:rPr lang="pt-BR">
                <a:sym typeface="Symbol" pitchFamily="18" charset="2"/>
              </a:rPr>
              <a:t></a:t>
            </a:r>
            <a:r>
              <a:rPr lang="pt-BR"/>
              <a:t>B)=N(A)+N(B)-N(A</a:t>
            </a:r>
            <a:r>
              <a:rPr lang="pt-BR">
                <a:sym typeface="Symbol" pitchFamily="18" charset="2"/>
              </a:rPr>
              <a:t></a:t>
            </a:r>
            <a:r>
              <a:rPr lang="pt-BR"/>
              <a:t>B) dir. Ayrıca (A</a:t>
            </a:r>
            <a:r>
              <a:rPr lang="pt-BR">
                <a:sym typeface="Symbol" pitchFamily="18" charset="2"/>
              </a:rPr>
              <a:t></a:t>
            </a:r>
            <a:r>
              <a:rPr lang="pt-BR"/>
              <a:t>B)</a:t>
            </a:r>
            <a:r>
              <a:rPr lang="pt-BR">
                <a:sym typeface="Symbol" pitchFamily="18" charset="2"/>
              </a:rPr>
              <a:t></a:t>
            </a:r>
            <a:r>
              <a:rPr lang="pt-BR"/>
              <a:t>= A</a:t>
            </a:r>
            <a:r>
              <a:rPr lang="pt-BR">
                <a:sym typeface="Symbol" pitchFamily="18" charset="2"/>
              </a:rPr>
              <a:t></a:t>
            </a:r>
            <a:r>
              <a:rPr lang="pt-BR"/>
              <a:t> </a:t>
            </a:r>
            <a:r>
              <a:rPr lang="pt-BR">
                <a:sym typeface="Symbol" pitchFamily="18" charset="2"/>
              </a:rPr>
              <a:t></a:t>
            </a:r>
            <a:r>
              <a:rPr lang="pt-BR"/>
              <a:t>B</a:t>
            </a:r>
            <a:r>
              <a:rPr lang="pt-BR">
                <a:sym typeface="Symbol" pitchFamily="18" charset="2"/>
              </a:rPr>
              <a:t></a:t>
            </a:r>
            <a:r>
              <a:rPr lang="pt-BR"/>
              <a:t> dir. Böylece </a:t>
            </a:r>
          </a:p>
          <a:p>
            <a:pPr marL="457200" indent="-457200"/>
            <a:r>
              <a:rPr lang="pt-BR"/>
              <a:t>N(A</a:t>
            </a:r>
            <a:r>
              <a:rPr lang="pt-BR">
                <a:sym typeface="Symbol" pitchFamily="18" charset="2"/>
              </a:rPr>
              <a:t></a:t>
            </a:r>
            <a:r>
              <a:rPr lang="pt-BR"/>
              <a:t> </a:t>
            </a:r>
            <a:r>
              <a:rPr lang="pt-BR">
                <a:sym typeface="Symbol" pitchFamily="18" charset="2"/>
              </a:rPr>
              <a:t></a:t>
            </a:r>
            <a:r>
              <a:rPr lang="pt-BR"/>
              <a:t>B</a:t>
            </a:r>
            <a:r>
              <a:rPr lang="pt-BR">
                <a:sym typeface="Symbol" pitchFamily="18" charset="2"/>
              </a:rPr>
              <a:t></a:t>
            </a:r>
            <a:r>
              <a:rPr lang="pt-BR"/>
              <a:t>)=N- N(A)-N(B)+N(A</a:t>
            </a:r>
            <a:r>
              <a:rPr lang="pt-BR">
                <a:sym typeface="Symbol" pitchFamily="18" charset="2"/>
              </a:rPr>
              <a:t></a:t>
            </a:r>
            <a:r>
              <a:rPr lang="pt-BR"/>
              <a:t>B) dir.</a:t>
            </a:r>
            <a:endParaRPr lang="tr-TR"/>
          </a:p>
          <a:p>
            <a:pPr marL="457200" indent="-457200"/>
            <a:endParaRPr lang="tr-TR"/>
          </a:p>
          <a:p>
            <a:pPr marL="457200" indent="-457200"/>
            <a:r>
              <a:rPr lang="pt-BR"/>
              <a:t>A,B,C</a:t>
            </a:r>
            <a:r>
              <a:rPr lang="pt-BR">
                <a:sym typeface="Symbol" pitchFamily="18" charset="2"/>
              </a:rPr>
              <a:t></a:t>
            </a:r>
            <a:r>
              <a:rPr lang="pt-BR"/>
              <a:t>X için</a:t>
            </a:r>
            <a:endParaRPr lang="tr-TR"/>
          </a:p>
          <a:p>
            <a:pPr marL="457200" indent="-457200"/>
            <a:endParaRPr lang="tr-TR"/>
          </a:p>
          <a:p>
            <a:pPr marL="457200" indent="-457200"/>
            <a:r>
              <a:rPr lang="pt-BR" sz="1600"/>
              <a:t>N(A</a:t>
            </a:r>
            <a:r>
              <a:rPr lang="pt-BR" sz="1600">
                <a:sym typeface="Symbol" pitchFamily="18" charset="2"/>
              </a:rPr>
              <a:t></a:t>
            </a:r>
            <a:r>
              <a:rPr lang="pt-BR" sz="1600"/>
              <a:t> </a:t>
            </a:r>
            <a:r>
              <a:rPr lang="pt-BR" sz="1600">
                <a:sym typeface="Symbol" pitchFamily="18" charset="2"/>
              </a:rPr>
              <a:t></a:t>
            </a:r>
            <a:r>
              <a:rPr lang="pt-BR" sz="1600"/>
              <a:t>B</a:t>
            </a:r>
            <a:r>
              <a:rPr lang="pt-BR" sz="1600">
                <a:sym typeface="Symbol" pitchFamily="18" charset="2"/>
              </a:rPr>
              <a:t></a:t>
            </a:r>
            <a:r>
              <a:rPr lang="pt-BR" sz="1600"/>
              <a:t>C</a:t>
            </a:r>
            <a:r>
              <a:rPr lang="pt-BR" sz="1600">
                <a:sym typeface="Symbol" pitchFamily="18" charset="2"/>
              </a:rPr>
              <a:t></a:t>
            </a:r>
            <a:r>
              <a:rPr lang="pt-BR" sz="1600"/>
              <a:t>)=N- N(A)-N(B)- N(C)+N(A</a:t>
            </a:r>
            <a:r>
              <a:rPr lang="pt-BR" sz="1600">
                <a:sym typeface="Symbol" pitchFamily="18" charset="2"/>
              </a:rPr>
              <a:t></a:t>
            </a:r>
            <a:r>
              <a:rPr lang="pt-BR" sz="1600"/>
              <a:t>B)+ N(A</a:t>
            </a:r>
            <a:r>
              <a:rPr lang="pt-BR" sz="1600">
                <a:sym typeface="Symbol" pitchFamily="18" charset="2"/>
              </a:rPr>
              <a:t></a:t>
            </a:r>
            <a:r>
              <a:rPr lang="pt-BR" sz="1600"/>
              <a:t>C)+ N(B</a:t>
            </a:r>
            <a:r>
              <a:rPr lang="pt-BR" sz="1600">
                <a:sym typeface="Symbol" pitchFamily="18" charset="2"/>
              </a:rPr>
              <a:t></a:t>
            </a:r>
            <a:r>
              <a:rPr lang="pt-BR" sz="1600"/>
              <a:t>C)- N(A</a:t>
            </a:r>
            <a:r>
              <a:rPr lang="pt-BR" sz="1600">
                <a:sym typeface="Symbol" pitchFamily="18" charset="2"/>
              </a:rPr>
              <a:t></a:t>
            </a:r>
            <a:r>
              <a:rPr lang="pt-BR" sz="1600"/>
              <a:t>B</a:t>
            </a:r>
            <a:r>
              <a:rPr lang="pt-BR" sz="1600">
                <a:sym typeface="Symbol" pitchFamily="18" charset="2"/>
              </a:rPr>
              <a:t></a:t>
            </a:r>
            <a:r>
              <a:rPr lang="pt-BR" sz="1600"/>
              <a:t>C) dir.</a:t>
            </a:r>
            <a:endParaRPr lang="tr-TR" sz="1600"/>
          </a:p>
        </p:txBody>
      </p:sp>
      <p:sp>
        <p:nvSpPr>
          <p:cNvPr id="38921" name="Rectangle 10"/>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38922" name="Rectangle 12"/>
          <p:cNvSpPr>
            <a:spLocks noChangeArrowheads="1"/>
          </p:cNvSpPr>
          <p:nvPr/>
        </p:nvSpPr>
        <p:spPr bwMode="auto">
          <a:xfrm>
            <a:off x="0" y="2065338"/>
            <a:ext cx="9144000" cy="0"/>
          </a:xfrm>
          <a:prstGeom prst="rect">
            <a:avLst/>
          </a:prstGeom>
          <a:noFill/>
          <a:ln w="9525">
            <a:noFill/>
            <a:miter lim="800000"/>
            <a:headEnd/>
            <a:tailEnd/>
          </a:ln>
        </p:spPr>
        <p:txBody>
          <a:bodyPr wrap="none" anchor="ctr">
            <a:spAutoFit/>
          </a:bodyPr>
          <a:lstStyle/>
          <a:p>
            <a:endParaRPr lang="tr-TR"/>
          </a:p>
        </p:txBody>
      </p:sp>
      <p:sp>
        <p:nvSpPr>
          <p:cNvPr id="38923" name="Rectangle 26"/>
          <p:cNvSpPr>
            <a:spLocks noChangeArrowheads="1"/>
          </p:cNvSpPr>
          <p:nvPr/>
        </p:nvSpPr>
        <p:spPr bwMode="auto">
          <a:xfrm>
            <a:off x="0" y="4792663"/>
            <a:ext cx="9144000" cy="0"/>
          </a:xfrm>
          <a:prstGeom prst="rect">
            <a:avLst/>
          </a:prstGeom>
          <a:noFill/>
          <a:ln w="9525">
            <a:noFill/>
            <a:miter lim="800000"/>
            <a:headEnd/>
            <a:tailEnd/>
          </a:ln>
        </p:spPr>
        <p:txBody>
          <a:bodyPr wrap="none" anchor="ctr">
            <a:spAutoFit/>
          </a:bodyPr>
          <a:lstStyle/>
          <a:p>
            <a:endParaRPr lang="tr-TR" sz="2400"/>
          </a:p>
        </p:txBody>
      </p:sp>
      <p:sp>
        <p:nvSpPr>
          <p:cNvPr id="38924" name="Rectangle 2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8920">
                                            <p:txEl>
                                              <p:pRg st="6" end="6"/>
                                            </p:txEl>
                                          </p:spTgt>
                                        </p:tgtEl>
                                        <p:attrNameLst>
                                          <p:attrName>style.visibility</p:attrName>
                                        </p:attrNameLst>
                                      </p:cBhvr>
                                      <p:to>
                                        <p:strVal val="visible"/>
                                      </p:to>
                                    </p:set>
                                    <p:animEffect transition="in" filter="checkerboard(across)">
                                      <p:cBhvr>
                                        <p:cTn id="7" dur="500"/>
                                        <p:tgtEl>
                                          <p:spTgt spid="38920">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8920">
                                            <p:txEl>
                                              <p:pRg st="8" end="8"/>
                                            </p:txEl>
                                          </p:spTgt>
                                        </p:tgtEl>
                                        <p:attrNameLst>
                                          <p:attrName>style.visibility</p:attrName>
                                        </p:attrNameLst>
                                      </p:cBhvr>
                                      <p:to>
                                        <p:strVal val="visible"/>
                                      </p:to>
                                    </p:set>
                                    <p:animEffect transition="in" filter="checkerboard(across)">
                                      <p:cBhvr>
                                        <p:cTn id="12" dur="500"/>
                                        <p:tgtEl>
                                          <p:spTgt spid="38920">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8920">
                                            <p:txEl>
                                              <p:pRg st="10" end="10"/>
                                            </p:txEl>
                                          </p:spTgt>
                                        </p:tgtEl>
                                        <p:attrNameLst>
                                          <p:attrName>style.visibility</p:attrName>
                                        </p:attrNameLst>
                                      </p:cBhvr>
                                      <p:to>
                                        <p:strVal val="visible"/>
                                      </p:to>
                                    </p:set>
                                    <p:animEffect transition="in" filter="checkerboard(across)">
                                      <p:cBhvr>
                                        <p:cTn id="17" dur="500"/>
                                        <p:tgtEl>
                                          <p:spTgt spid="38920">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8920">
                                            <p:txEl>
                                              <p:pRg st="11" end="11"/>
                                            </p:txEl>
                                          </p:spTgt>
                                        </p:tgtEl>
                                        <p:attrNameLst>
                                          <p:attrName>style.visibility</p:attrName>
                                        </p:attrNameLst>
                                      </p:cBhvr>
                                      <p:to>
                                        <p:strVal val="visible"/>
                                      </p:to>
                                    </p:set>
                                    <p:animEffect transition="in" filter="checkerboard(across)">
                                      <p:cBhvr>
                                        <p:cTn id="22" dur="500"/>
                                        <p:tgtEl>
                                          <p:spTgt spid="38920">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8920">
                                            <p:txEl>
                                              <p:pRg st="13" end="13"/>
                                            </p:txEl>
                                          </p:spTgt>
                                        </p:tgtEl>
                                        <p:attrNameLst>
                                          <p:attrName>style.visibility</p:attrName>
                                        </p:attrNameLst>
                                      </p:cBhvr>
                                      <p:to>
                                        <p:strVal val="visible"/>
                                      </p:to>
                                    </p:set>
                                    <p:animEffect transition="in" filter="checkerboard(across)">
                                      <p:cBhvr>
                                        <p:cTn id="27" dur="500"/>
                                        <p:tgtEl>
                                          <p:spTgt spid="38920">
                                            <p:txEl>
                                              <p:pRg st="13"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8920">
                                            <p:txEl>
                                              <p:pRg st="15" end="15"/>
                                            </p:txEl>
                                          </p:spTgt>
                                        </p:tgtEl>
                                        <p:attrNameLst>
                                          <p:attrName>style.visibility</p:attrName>
                                        </p:attrNameLst>
                                      </p:cBhvr>
                                      <p:to>
                                        <p:strVal val="visible"/>
                                      </p:to>
                                    </p:set>
                                    <p:animEffect transition="in" filter="checkerboard(across)">
                                      <p:cBhvr>
                                        <p:cTn id="32" dur="500"/>
                                        <p:tgtEl>
                                          <p:spTgt spid="3892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751</TotalTime>
  <Words>1468</Words>
  <Application>Microsoft Office PowerPoint</Application>
  <PresentationFormat>Ekran Gösterisi (4:3)</PresentationFormat>
  <Paragraphs>296</Paragraphs>
  <Slides>21</Slides>
  <Notes>21</Notes>
  <HiddenSlides>0</HiddenSlides>
  <MMClips>0</MMClips>
  <ScaleCrop>false</ScaleCrop>
  <HeadingPairs>
    <vt:vector size="8" baseType="variant">
      <vt:variant>
        <vt:lpstr>Kullanılan Yazı Tipleri</vt:lpstr>
      </vt:variant>
      <vt:variant>
        <vt:i4>10</vt:i4>
      </vt:variant>
      <vt:variant>
        <vt:lpstr>Tasarım Şablonu</vt:lpstr>
      </vt:variant>
      <vt:variant>
        <vt:i4>1</vt:i4>
      </vt:variant>
      <vt:variant>
        <vt:lpstr>Katıştırılmış OLE Hizmet Programları</vt:lpstr>
      </vt:variant>
      <vt:variant>
        <vt:i4>1</vt:i4>
      </vt:variant>
      <vt:variant>
        <vt:lpstr>Slayt Başlıkları</vt:lpstr>
      </vt:variant>
      <vt:variant>
        <vt:i4>21</vt:i4>
      </vt:variant>
    </vt:vector>
  </HeadingPairs>
  <TitlesOfParts>
    <vt:vector size="33" baseType="lpstr">
      <vt:lpstr>Times New Roman</vt:lpstr>
      <vt:lpstr>Arial</vt:lpstr>
      <vt:lpstr>Tahoma</vt:lpstr>
      <vt:lpstr>Wingdings</vt:lpstr>
      <vt:lpstr>Harrington</vt:lpstr>
      <vt:lpstr>Brush Script MT</vt:lpstr>
      <vt:lpstr>Berlin Sans FB</vt:lpstr>
      <vt:lpstr>Comic Sans MS</vt:lpstr>
      <vt:lpstr>Symbol</vt:lpstr>
      <vt:lpstr>Calibri</vt:lpstr>
      <vt:lpstr>Bitler ve baytlar tasarım şablonu</vt:lpstr>
      <vt:lpstr>Denklem</vt:lpstr>
      <vt:lpstr>Ayrık İşlemsel Yapılar</vt:lpstr>
      <vt:lpstr>Sayma </vt:lpstr>
      <vt:lpstr>Sayma </vt:lpstr>
      <vt:lpstr>Sayma </vt:lpstr>
      <vt:lpstr>Sayma </vt:lpstr>
      <vt:lpstr>Sayma </vt:lpstr>
      <vt:lpstr>Sayma-Ekleme-Çıkarma Prensibi </vt:lpstr>
      <vt:lpstr>Sayma-Ekleme-Çıkarma Prensibi </vt:lpstr>
      <vt:lpstr>Sayma-Ekleme-Çıkarma Prensibine Alternatif bir Form </vt:lpstr>
      <vt:lpstr>Sayma-Ekleme-Çıkarma Prensibine Alternatif bir Form </vt:lpstr>
      <vt:lpstr>Sayma-Düzensizlik(Derangements)</vt:lpstr>
      <vt:lpstr>Sayma-Örten Fonksiyonların sayısı </vt:lpstr>
      <vt:lpstr>Sayma-Yineleme Bağıntıları (Recurrence Relations) </vt:lpstr>
      <vt:lpstr>Sayma-Yineleme Bağıntıları (Recurrence Relations) </vt:lpstr>
      <vt:lpstr>Sayma-Yineleme Bağıntıları (Recurrence Relations) </vt:lpstr>
      <vt:lpstr>Sayma-Yineleme Bağıntıları (Recurrence Relations) </vt:lpstr>
      <vt:lpstr>Sayma-Yineleme Bağıntıları (Recurrence Relations) </vt:lpstr>
      <vt:lpstr>Sayma-Yineleme Bağıntıları (Recurrence Relations) </vt:lpstr>
      <vt:lpstr>Sayma-Yineleme Bağıntıları (Recurrence Relations) </vt:lpstr>
      <vt:lpstr>Sayma-Yineleme Bağıntıları (Recurrence Relations) </vt:lpstr>
      <vt:lpstr>Diferansiyel Denklemler</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nyy</cp:lastModifiedBy>
  <cp:revision>126</cp:revision>
  <dcterms:created xsi:type="dcterms:W3CDTF">2009-08-30T08:05:20Z</dcterms:created>
  <dcterms:modified xsi:type="dcterms:W3CDTF">2010-03-15T13:43:36Z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