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27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  <a:srgbClr val="5F5F5F"/>
    <a:srgbClr val="969696"/>
    <a:srgbClr val="3C605F"/>
    <a:srgbClr val="85BA6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77167" autoAdjust="0"/>
  </p:normalViewPr>
  <p:slideViewPr>
    <p:cSldViewPr>
      <p:cViewPr varScale="1">
        <p:scale>
          <a:sx n="67" d="100"/>
          <a:sy n="6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F1D287D-D9E4-45D7-A461-A7B078E744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0F595F5-4765-47D1-A711-09AF2E71495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42A5B-C910-456A-8D9C-97CD1289AD14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68611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1ADAE-9C1E-42E3-973D-27502E04CA6D}" type="slidenum">
              <a:rPr lang="tr-TR" smtClean="0"/>
              <a:pPr/>
              <a:t>24</a:t>
            </a:fld>
            <a:endParaRPr lang="tr-TR" smtClean="0"/>
          </a:p>
        </p:txBody>
      </p:sp>
      <p:sp>
        <p:nvSpPr>
          <p:cNvPr id="68612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68613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78C6B-019D-477A-AF6D-2FCCF7010B3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15E1C-AD2F-4C9E-88FB-91281E46D5C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8569D-CA4C-4ABE-8E4F-882C7326E5E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23F67-EF23-4A5B-8122-9D686DE37B8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4D27A-29E5-4133-A126-B2BF879FE12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EEDFA-5650-4320-AEF1-60AEE2EBD45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EF93A-04EA-4A52-BF39-DF1219A9FC4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5C972-E074-4077-9E8A-E9ABBB10031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AD4A7-EA01-419C-8C87-FB6A3F444F6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D27A3-86B1-41E4-91D1-5F15F9264E1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3B0EB-13C3-4495-8E4B-1ADC87381C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B2349-FC9C-4DA5-966E-4D0694E6069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BF6812F9-7F8F-4BD2-863E-3B388822151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10.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08A39-6B07-437E-8D60-096E65A6B822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 sz="240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smtClean="0">
                <a:latin typeface="Comic Sans MS" pitchFamily="66" charset="0"/>
              </a:rPr>
              <a:t>GRAFLAR-GİRİŞ</a:t>
            </a:r>
          </a:p>
        </p:txBody>
      </p:sp>
      <p:grpSp>
        <p:nvGrpSpPr>
          <p:cNvPr id="53250" name="Group 3"/>
          <p:cNvGrpSpPr>
            <a:grpSpLocks/>
          </p:cNvGrpSpPr>
          <p:nvPr/>
        </p:nvGrpSpPr>
        <p:grpSpPr bwMode="auto">
          <a:xfrm>
            <a:off x="1690688" y="1412875"/>
            <a:ext cx="3600450" cy="3095625"/>
            <a:chOff x="975" y="1095"/>
            <a:chExt cx="4065" cy="3510"/>
          </a:xfrm>
        </p:grpSpPr>
        <p:sp>
          <p:nvSpPr>
            <p:cNvPr id="53258" name="Rectangle 4"/>
            <p:cNvSpPr>
              <a:spLocks noChangeArrowheads="1"/>
            </p:cNvSpPr>
            <p:nvPr/>
          </p:nvSpPr>
          <p:spPr bwMode="auto">
            <a:xfrm>
              <a:off x="975" y="1095"/>
              <a:ext cx="4065" cy="351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59" name="Line 5"/>
            <p:cNvSpPr>
              <a:spLocks noChangeShapeType="1"/>
            </p:cNvSpPr>
            <p:nvPr/>
          </p:nvSpPr>
          <p:spPr bwMode="auto">
            <a:xfrm>
              <a:off x="1665" y="1740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0" name="Line 6"/>
            <p:cNvSpPr>
              <a:spLocks noChangeShapeType="1"/>
            </p:cNvSpPr>
            <p:nvPr/>
          </p:nvSpPr>
          <p:spPr bwMode="auto">
            <a:xfrm>
              <a:off x="2880" y="174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1" name="Line 7"/>
            <p:cNvSpPr>
              <a:spLocks noChangeShapeType="1"/>
            </p:cNvSpPr>
            <p:nvPr/>
          </p:nvSpPr>
          <p:spPr bwMode="auto">
            <a:xfrm>
              <a:off x="4140" y="1740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2" name="Line 8"/>
            <p:cNvSpPr>
              <a:spLocks noChangeShapeType="1"/>
            </p:cNvSpPr>
            <p:nvPr/>
          </p:nvSpPr>
          <p:spPr bwMode="auto">
            <a:xfrm>
              <a:off x="4140" y="2715"/>
              <a:ext cx="0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3" name="Line 9"/>
            <p:cNvSpPr>
              <a:spLocks noChangeShapeType="1"/>
            </p:cNvSpPr>
            <p:nvPr/>
          </p:nvSpPr>
          <p:spPr bwMode="auto">
            <a:xfrm>
              <a:off x="2865" y="1755"/>
              <a:ext cx="0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4" name="Line 10"/>
            <p:cNvSpPr>
              <a:spLocks noChangeShapeType="1"/>
            </p:cNvSpPr>
            <p:nvPr/>
          </p:nvSpPr>
          <p:spPr bwMode="auto">
            <a:xfrm flipH="1">
              <a:off x="2865" y="271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5" name="Line 11"/>
            <p:cNvSpPr>
              <a:spLocks noChangeShapeType="1"/>
            </p:cNvSpPr>
            <p:nvPr/>
          </p:nvSpPr>
          <p:spPr bwMode="auto">
            <a:xfrm>
              <a:off x="2865" y="2685"/>
              <a:ext cx="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6" name="Line 12"/>
            <p:cNvSpPr>
              <a:spLocks noChangeShapeType="1"/>
            </p:cNvSpPr>
            <p:nvPr/>
          </p:nvSpPr>
          <p:spPr bwMode="auto">
            <a:xfrm>
              <a:off x="2835" y="3825"/>
              <a:ext cx="1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7" name="Line 13"/>
            <p:cNvSpPr>
              <a:spLocks noChangeShapeType="1"/>
            </p:cNvSpPr>
            <p:nvPr/>
          </p:nvSpPr>
          <p:spPr bwMode="auto">
            <a:xfrm>
              <a:off x="1680" y="1740"/>
              <a:ext cx="0" cy="1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8" name="Line 14"/>
            <p:cNvSpPr>
              <a:spLocks noChangeShapeType="1"/>
            </p:cNvSpPr>
            <p:nvPr/>
          </p:nvSpPr>
          <p:spPr bwMode="auto">
            <a:xfrm flipH="1">
              <a:off x="1680" y="2715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269" name="Text Box 15"/>
            <p:cNvSpPr txBox="1">
              <a:spLocks noChangeArrowheads="1"/>
            </p:cNvSpPr>
            <p:nvPr/>
          </p:nvSpPr>
          <p:spPr bwMode="auto">
            <a:xfrm>
              <a:off x="1365" y="1215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0</a:t>
              </a:r>
              <a:endParaRPr lang="tr-TR">
                <a:latin typeface="Arial" charset="0"/>
              </a:endParaRPr>
            </a:p>
          </p:txBody>
        </p:sp>
        <p:sp>
          <p:nvSpPr>
            <p:cNvPr id="53270" name="Text Box 16"/>
            <p:cNvSpPr txBox="1">
              <a:spLocks noChangeArrowheads="1"/>
            </p:cNvSpPr>
            <p:nvPr/>
          </p:nvSpPr>
          <p:spPr bwMode="auto">
            <a:xfrm>
              <a:off x="2595" y="1290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1</a:t>
              </a:r>
              <a:endParaRPr lang="tr-TR">
                <a:latin typeface="Arial" charset="0"/>
              </a:endParaRPr>
            </a:p>
          </p:txBody>
        </p:sp>
        <p:sp>
          <p:nvSpPr>
            <p:cNvPr id="53271" name="Text Box 17"/>
            <p:cNvSpPr txBox="1">
              <a:spLocks noChangeArrowheads="1"/>
            </p:cNvSpPr>
            <p:nvPr/>
          </p:nvSpPr>
          <p:spPr bwMode="auto">
            <a:xfrm>
              <a:off x="4080" y="1350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2</a:t>
              </a:r>
              <a:endParaRPr lang="tr-TR">
                <a:latin typeface="Arial" charset="0"/>
              </a:endParaRPr>
            </a:p>
          </p:txBody>
        </p:sp>
        <p:sp>
          <p:nvSpPr>
            <p:cNvPr id="2" name="Text Box 18"/>
            <p:cNvSpPr txBox="1">
              <a:spLocks noChangeArrowheads="1"/>
            </p:cNvSpPr>
            <p:nvPr/>
          </p:nvSpPr>
          <p:spPr bwMode="auto">
            <a:xfrm>
              <a:off x="4095" y="2445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5</a:t>
              </a:r>
              <a:endParaRPr lang="tr-TR">
                <a:latin typeface="Arial" charset="0"/>
              </a:endParaRPr>
            </a:p>
          </p:txBody>
        </p:sp>
        <p:sp>
          <p:nvSpPr>
            <p:cNvPr id="53273" name="Text Box 19"/>
            <p:cNvSpPr txBox="1">
              <a:spLocks noChangeArrowheads="1"/>
            </p:cNvSpPr>
            <p:nvPr/>
          </p:nvSpPr>
          <p:spPr bwMode="auto">
            <a:xfrm>
              <a:off x="4125" y="3660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7</a:t>
              </a:r>
              <a:endParaRPr lang="tr-TR">
                <a:latin typeface="Arial" charset="0"/>
              </a:endParaRPr>
            </a:p>
          </p:txBody>
        </p:sp>
        <p:sp>
          <p:nvSpPr>
            <p:cNvPr id="53274" name="Text Box 20"/>
            <p:cNvSpPr txBox="1">
              <a:spLocks noChangeArrowheads="1"/>
            </p:cNvSpPr>
            <p:nvPr/>
          </p:nvSpPr>
          <p:spPr bwMode="auto">
            <a:xfrm>
              <a:off x="1365" y="2670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3</a:t>
              </a:r>
              <a:endParaRPr lang="tr-TR">
                <a:latin typeface="Arial" charset="0"/>
              </a:endParaRPr>
            </a:p>
          </p:txBody>
        </p:sp>
        <p:sp>
          <p:nvSpPr>
            <p:cNvPr id="53275" name="Text Box 21"/>
            <p:cNvSpPr txBox="1">
              <a:spLocks noChangeArrowheads="1"/>
            </p:cNvSpPr>
            <p:nvPr/>
          </p:nvSpPr>
          <p:spPr bwMode="auto">
            <a:xfrm>
              <a:off x="2865" y="2745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4</a:t>
              </a:r>
              <a:endParaRPr lang="tr-TR">
                <a:latin typeface="Arial" charset="0"/>
              </a:endParaRPr>
            </a:p>
          </p:txBody>
        </p:sp>
        <p:sp>
          <p:nvSpPr>
            <p:cNvPr id="53276" name="Text Box 22"/>
            <p:cNvSpPr txBox="1">
              <a:spLocks noChangeArrowheads="1"/>
            </p:cNvSpPr>
            <p:nvPr/>
          </p:nvSpPr>
          <p:spPr bwMode="auto">
            <a:xfrm>
              <a:off x="2730" y="3855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6</a:t>
              </a:r>
              <a:endParaRPr lang="tr-TR">
                <a:latin typeface="Arial" charset="0"/>
              </a:endParaRPr>
            </a:p>
          </p:txBody>
        </p:sp>
      </p:grpSp>
      <p:sp>
        <p:nvSpPr>
          <p:cNvPr id="53251" name="AutoShape 23"/>
          <p:cNvSpPr>
            <a:spLocks noChangeArrowheads="1"/>
          </p:cNvSpPr>
          <p:nvPr/>
        </p:nvSpPr>
        <p:spPr bwMode="auto">
          <a:xfrm>
            <a:off x="2339975" y="5157788"/>
            <a:ext cx="2447925" cy="647700"/>
          </a:xfrm>
          <a:prstGeom prst="wedgeRectCallout">
            <a:avLst>
              <a:gd name="adj1" fmla="val -41310"/>
              <a:gd name="adj2" fmla="val -146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r-TR" sz="2000">
                <a:latin typeface="Comic Sans MS" pitchFamily="66" charset="0"/>
              </a:rPr>
              <a:t>Komşuluk listesi nasıldır?</a:t>
            </a:r>
          </a:p>
        </p:txBody>
      </p:sp>
      <p:grpSp>
        <p:nvGrpSpPr>
          <p:cNvPr id="53272" name="Group 24"/>
          <p:cNvGrpSpPr>
            <a:grpSpLocks/>
          </p:cNvGrpSpPr>
          <p:nvPr/>
        </p:nvGrpSpPr>
        <p:grpSpPr bwMode="auto">
          <a:xfrm>
            <a:off x="5938838" y="1412875"/>
            <a:ext cx="2881312" cy="3024188"/>
            <a:chOff x="2925" y="890"/>
            <a:chExt cx="1815" cy="1905"/>
          </a:xfrm>
        </p:grpSpPr>
        <p:sp>
          <p:nvSpPr>
            <p:cNvPr id="53256" name="Rectangle 25"/>
            <p:cNvSpPr>
              <a:spLocks noChangeArrowheads="1"/>
            </p:cNvSpPr>
            <p:nvPr/>
          </p:nvSpPr>
          <p:spPr bwMode="auto">
            <a:xfrm>
              <a:off x="2925" y="890"/>
              <a:ext cx="1679" cy="190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3257" name="Text Box 26"/>
            <p:cNvSpPr txBox="1">
              <a:spLocks noChangeArrowheads="1"/>
            </p:cNvSpPr>
            <p:nvPr/>
          </p:nvSpPr>
          <p:spPr bwMode="auto">
            <a:xfrm>
              <a:off x="3152" y="935"/>
              <a:ext cx="1588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2000">
                  <a:latin typeface="Comic Sans MS" pitchFamily="66" charset="0"/>
                </a:rPr>
                <a:t>V</a:t>
              </a:r>
              <a:r>
                <a:rPr lang="tr-TR" sz="2000" baseline="-25000">
                  <a:latin typeface="Comic Sans MS" pitchFamily="66" charset="0"/>
                </a:rPr>
                <a:t>0</a:t>
              </a:r>
              <a:r>
                <a:rPr lang="tr-TR" sz="2000">
                  <a:latin typeface="Comic Sans MS" pitchFamily="66" charset="0"/>
                </a:rPr>
                <a:t>:V</a:t>
              </a:r>
              <a:r>
                <a:rPr lang="tr-TR" sz="2000" baseline="-25000">
                  <a:latin typeface="Comic Sans MS" pitchFamily="66" charset="0"/>
                </a:rPr>
                <a:t>1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3 </a:t>
              </a:r>
            </a:p>
            <a:p>
              <a:r>
                <a:rPr lang="tr-TR" sz="2000">
                  <a:latin typeface="Comic Sans MS" pitchFamily="66" charset="0"/>
                </a:rPr>
                <a:t>V</a:t>
              </a:r>
              <a:r>
                <a:rPr lang="tr-TR" sz="2000" baseline="-25000">
                  <a:latin typeface="Comic Sans MS" pitchFamily="66" charset="0"/>
                </a:rPr>
                <a:t>1</a:t>
              </a:r>
              <a:r>
                <a:rPr lang="tr-TR" sz="2000">
                  <a:latin typeface="Comic Sans MS" pitchFamily="66" charset="0"/>
                </a:rPr>
                <a:t>:V</a:t>
              </a:r>
              <a:r>
                <a:rPr lang="tr-TR" sz="2000" baseline="-25000">
                  <a:latin typeface="Comic Sans MS" pitchFamily="66" charset="0"/>
                </a:rPr>
                <a:t>0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2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4</a:t>
              </a:r>
              <a:endParaRPr lang="tr-TR" sz="2000">
                <a:latin typeface="Comic Sans MS" pitchFamily="66" charset="0"/>
              </a:endParaRPr>
            </a:p>
            <a:p>
              <a:r>
                <a:rPr lang="tr-TR" sz="2000">
                  <a:latin typeface="Comic Sans MS" pitchFamily="66" charset="0"/>
                </a:rPr>
                <a:t>V</a:t>
              </a:r>
              <a:r>
                <a:rPr lang="tr-TR" sz="2000" baseline="-25000">
                  <a:latin typeface="Comic Sans MS" pitchFamily="66" charset="0"/>
                </a:rPr>
                <a:t>2</a:t>
              </a:r>
              <a:r>
                <a:rPr lang="tr-TR" sz="2000">
                  <a:latin typeface="Comic Sans MS" pitchFamily="66" charset="0"/>
                </a:rPr>
                <a:t>:V</a:t>
              </a:r>
              <a:r>
                <a:rPr lang="tr-TR" sz="2000" baseline="-25000">
                  <a:latin typeface="Comic Sans MS" pitchFamily="66" charset="0"/>
                </a:rPr>
                <a:t>1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5</a:t>
              </a:r>
            </a:p>
            <a:p>
              <a:r>
                <a:rPr lang="tr-TR" sz="2000">
                  <a:latin typeface="Comic Sans MS" pitchFamily="66" charset="0"/>
                </a:rPr>
                <a:t>V</a:t>
              </a:r>
              <a:r>
                <a:rPr lang="tr-TR" sz="2000" baseline="-25000">
                  <a:latin typeface="Comic Sans MS" pitchFamily="66" charset="0"/>
                </a:rPr>
                <a:t>3</a:t>
              </a:r>
              <a:r>
                <a:rPr lang="tr-TR" sz="2000">
                  <a:latin typeface="Comic Sans MS" pitchFamily="66" charset="0"/>
                </a:rPr>
                <a:t>:V</a:t>
              </a:r>
              <a:r>
                <a:rPr lang="tr-TR" sz="2000" baseline="-25000">
                  <a:latin typeface="Comic Sans MS" pitchFamily="66" charset="0"/>
                </a:rPr>
                <a:t>0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4</a:t>
              </a:r>
            </a:p>
            <a:p>
              <a:r>
                <a:rPr lang="tr-TR" sz="2000">
                  <a:latin typeface="Comic Sans MS" pitchFamily="66" charset="0"/>
                </a:rPr>
                <a:t>V</a:t>
              </a:r>
              <a:r>
                <a:rPr lang="tr-TR" sz="2000" baseline="-25000">
                  <a:latin typeface="Comic Sans MS" pitchFamily="66" charset="0"/>
                </a:rPr>
                <a:t>4</a:t>
              </a:r>
              <a:r>
                <a:rPr lang="tr-TR" sz="2000">
                  <a:latin typeface="Comic Sans MS" pitchFamily="66" charset="0"/>
                </a:rPr>
                <a:t>:V</a:t>
              </a:r>
              <a:r>
                <a:rPr lang="tr-TR" sz="2000" baseline="-25000">
                  <a:latin typeface="Comic Sans MS" pitchFamily="66" charset="0"/>
                </a:rPr>
                <a:t>1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3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5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6</a:t>
              </a:r>
              <a:endParaRPr lang="tr-TR" sz="2000">
                <a:latin typeface="Comic Sans MS" pitchFamily="66" charset="0"/>
              </a:endParaRPr>
            </a:p>
            <a:p>
              <a:r>
                <a:rPr lang="tr-TR" sz="2000">
                  <a:latin typeface="Comic Sans MS" pitchFamily="66" charset="0"/>
                </a:rPr>
                <a:t>V</a:t>
              </a:r>
              <a:r>
                <a:rPr lang="tr-TR" sz="2000" baseline="-25000">
                  <a:latin typeface="Comic Sans MS" pitchFamily="66" charset="0"/>
                </a:rPr>
                <a:t>5</a:t>
              </a:r>
              <a:r>
                <a:rPr lang="tr-TR" sz="2000">
                  <a:latin typeface="Comic Sans MS" pitchFamily="66" charset="0"/>
                </a:rPr>
                <a:t>:V</a:t>
              </a:r>
              <a:r>
                <a:rPr lang="tr-TR" sz="2000" baseline="-25000">
                  <a:latin typeface="Comic Sans MS" pitchFamily="66" charset="0"/>
                </a:rPr>
                <a:t>2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4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7</a:t>
              </a:r>
              <a:endParaRPr lang="tr-TR" sz="2000">
                <a:latin typeface="Comic Sans MS" pitchFamily="66" charset="0"/>
              </a:endParaRPr>
            </a:p>
            <a:p>
              <a:r>
                <a:rPr lang="tr-TR" sz="2000">
                  <a:latin typeface="Comic Sans MS" pitchFamily="66" charset="0"/>
                </a:rPr>
                <a:t>V</a:t>
              </a:r>
              <a:r>
                <a:rPr lang="tr-TR" sz="2000" baseline="-25000">
                  <a:latin typeface="Comic Sans MS" pitchFamily="66" charset="0"/>
                </a:rPr>
                <a:t>6</a:t>
              </a:r>
              <a:r>
                <a:rPr lang="tr-TR" sz="2000">
                  <a:latin typeface="Comic Sans MS" pitchFamily="66" charset="0"/>
                </a:rPr>
                <a:t>:V</a:t>
              </a:r>
              <a:r>
                <a:rPr lang="tr-TR" sz="2000" baseline="-25000">
                  <a:latin typeface="Comic Sans MS" pitchFamily="66" charset="0"/>
                </a:rPr>
                <a:t>4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7</a:t>
              </a:r>
            </a:p>
            <a:p>
              <a:r>
                <a:rPr lang="tr-TR" sz="2000">
                  <a:latin typeface="Comic Sans MS" pitchFamily="66" charset="0"/>
                </a:rPr>
                <a:t>V</a:t>
              </a:r>
              <a:r>
                <a:rPr lang="tr-TR" sz="2000" baseline="-25000">
                  <a:latin typeface="Comic Sans MS" pitchFamily="66" charset="0"/>
                </a:rPr>
                <a:t>7</a:t>
              </a:r>
              <a:r>
                <a:rPr lang="tr-TR" sz="2000">
                  <a:latin typeface="Comic Sans MS" pitchFamily="66" charset="0"/>
                </a:rPr>
                <a:t>:V</a:t>
              </a:r>
              <a:r>
                <a:rPr lang="tr-TR" sz="2000" baseline="-25000">
                  <a:latin typeface="Comic Sans MS" pitchFamily="66" charset="0"/>
                </a:rPr>
                <a:t>5</a:t>
              </a:r>
              <a:r>
                <a:rPr lang="tr-TR" sz="2000">
                  <a:latin typeface="Comic Sans MS" pitchFamily="66" charset="0"/>
                </a:rPr>
                <a:t>,V</a:t>
              </a:r>
              <a:r>
                <a:rPr lang="tr-TR" sz="2000" baseline="-25000">
                  <a:latin typeface="Comic Sans MS" pitchFamily="66" charset="0"/>
                </a:rPr>
                <a:t>6</a:t>
              </a:r>
              <a:endParaRPr lang="tr-TR" sz="2000">
                <a:latin typeface="Comic Sans MS" pitchFamily="66" charset="0"/>
              </a:endParaRPr>
            </a:p>
          </p:txBody>
        </p:sp>
      </p:grpSp>
      <p:sp>
        <p:nvSpPr>
          <p:cNvPr id="53253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325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8723CD7-829A-4659-9375-2194A77A4708}" type="slidenum">
              <a:rPr lang="tr-TR" sz="1400"/>
              <a:pPr algn="ctr" eaLnBrk="0" hangingPunct="0"/>
              <a:t>10</a:t>
            </a:fld>
            <a:r>
              <a:rPr lang="tr-TR" sz="1400"/>
              <a:t>. Sayfa</a:t>
            </a:r>
          </a:p>
        </p:txBody>
      </p:sp>
      <p:sp>
        <p:nvSpPr>
          <p:cNvPr id="53255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smtClean="0">
                <a:latin typeface="Comic Sans MS" pitchFamily="66" charset="0"/>
              </a:rPr>
              <a:t>GRAFLAR-İZOMORFIZM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341438"/>
            <a:ext cx="7200900" cy="233362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tr-TR" sz="1600" b="1" smtClean="0">
                <a:latin typeface="Comic Sans MS" pitchFamily="66" charset="0"/>
              </a:rPr>
              <a:t>Tanım </a:t>
            </a:r>
          </a:p>
          <a:p>
            <a:pPr algn="just"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G1 grafının d</a:t>
            </a:r>
            <a:r>
              <a:rPr lang="tr-TR" sz="1600" smtClean="0"/>
              <a:t>ü</a:t>
            </a:r>
            <a:r>
              <a:rPr lang="tr-TR" sz="1600" smtClean="0">
                <a:latin typeface="Comic Sans MS" pitchFamily="66" charset="0"/>
              </a:rPr>
              <a:t>ğ</a:t>
            </a:r>
            <a:r>
              <a:rPr lang="tr-TR" sz="1600" smtClean="0"/>
              <a:t>ü</a:t>
            </a:r>
            <a:r>
              <a:rPr lang="tr-TR" sz="1600" smtClean="0">
                <a:latin typeface="Comic Sans MS" pitchFamily="66" charset="0"/>
              </a:rPr>
              <a:t>mlerinden G2 grafının d</a:t>
            </a:r>
            <a:r>
              <a:rPr lang="tr-TR" sz="1600" smtClean="0"/>
              <a:t>ü</a:t>
            </a:r>
            <a:r>
              <a:rPr lang="tr-TR" sz="1600" smtClean="0">
                <a:latin typeface="Comic Sans MS" pitchFamily="66" charset="0"/>
              </a:rPr>
              <a:t>ğ</a:t>
            </a:r>
            <a:r>
              <a:rPr lang="tr-TR" sz="1600" smtClean="0"/>
              <a:t>ü</a:t>
            </a:r>
            <a:r>
              <a:rPr lang="tr-TR" sz="1600" smtClean="0">
                <a:latin typeface="Comic Sans MS" pitchFamily="66" charset="0"/>
              </a:rPr>
              <a:t>mlerine bire-bir bir f fonksiyonu ve G1</a:t>
            </a:r>
            <a:r>
              <a:rPr lang="tr-TR" sz="1600" smtClean="0"/>
              <a:t>’</a:t>
            </a:r>
            <a:r>
              <a:rPr lang="tr-TR" sz="1600" smtClean="0">
                <a:latin typeface="Comic Sans MS" pitchFamily="66" charset="0"/>
              </a:rPr>
              <a:t>in kenarlarından G2</a:t>
            </a:r>
            <a:r>
              <a:rPr lang="tr-TR" sz="1600" smtClean="0"/>
              <a:t>’</a:t>
            </a:r>
            <a:r>
              <a:rPr lang="tr-TR" sz="1600" smtClean="0">
                <a:latin typeface="Comic Sans MS" pitchFamily="66" charset="0"/>
              </a:rPr>
              <a:t>nin kenarlarına bire-bir bir g fonksiyonu bulunuyorsa ve e kenarı G1 grafındaki v ve w d</a:t>
            </a:r>
            <a:r>
              <a:rPr lang="tr-TR" sz="1600" smtClean="0"/>
              <a:t>ü</a:t>
            </a:r>
            <a:r>
              <a:rPr lang="tr-TR" sz="1600" smtClean="0">
                <a:latin typeface="Comic Sans MS" pitchFamily="66" charset="0"/>
              </a:rPr>
              <a:t>ğ</a:t>
            </a:r>
            <a:r>
              <a:rPr lang="tr-TR" sz="1600" smtClean="0"/>
              <a:t>ü</a:t>
            </a:r>
            <a:r>
              <a:rPr lang="tr-TR" sz="1600" smtClean="0">
                <a:latin typeface="Comic Sans MS" pitchFamily="66" charset="0"/>
              </a:rPr>
              <a:t>mlerine ait ise, ancak ve ancak g(e) kenarının f(v) ve f(w)</a:t>
            </a:r>
            <a:r>
              <a:rPr lang="tr-TR" sz="1600" smtClean="0"/>
              <a:t>’</a:t>
            </a:r>
            <a:r>
              <a:rPr lang="tr-TR" sz="1600" smtClean="0">
                <a:latin typeface="Comic Sans MS" pitchFamily="66" charset="0"/>
              </a:rPr>
              <a:t>ya ait olması halinde G1 ve G2 grafları izomorfiktir denir. f ve g fonksiyonlarına ise G1 ve G2</a:t>
            </a:r>
            <a:r>
              <a:rPr lang="tr-TR" sz="1600" smtClean="0"/>
              <a:t>’</a:t>
            </a:r>
            <a:r>
              <a:rPr lang="tr-TR" sz="1600" smtClean="0">
                <a:latin typeface="Comic Sans MS" pitchFamily="66" charset="0"/>
              </a:rPr>
              <a:t>nin izomorfizmi denir. 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511300" y="3284538"/>
            <a:ext cx="5797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600">
                <a:latin typeface="Comic Sans MS" pitchFamily="66" charset="0"/>
              </a:rPr>
              <a:t>Şekil a ve b’de verilen grafları ele alalım.</a:t>
            </a:r>
          </a:p>
          <a:p>
            <a:pPr eaLnBrk="0" hangingPunct="0"/>
            <a:endParaRPr lang="tr-TR" sz="1600">
              <a:latin typeface="Comic Sans MS" pitchFamily="66" charset="0"/>
            </a:endParaRPr>
          </a:p>
        </p:txBody>
      </p:sp>
      <p:grpSp>
        <p:nvGrpSpPr>
          <p:cNvPr id="54276" name="Group 5"/>
          <p:cNvGrpSpPr>
            <a:grpSpLocks/>
          </p:cNvGrpSpPr>
          <p:nvPr/>
        </p:nvGrpSpPr>
        <p:grpSpPr bwMode="auto">
          <a:xfrm>
            <a:off x="1692275" y="4005263"/>
            <a:ext cx="5689600" cy="2636837"/>
            <a:chOff x="1200" y="930"/>
            <a:chExt cx="8235" cy="3529"/>
          </a:xfrm>
        </p:grpSpPr>
        <p:sp>
          <p:nvSpPr>
            <p:cNvPr id="54293" name="Rectangle 6"/>
            <p:cNvSpPr>
              <a:spLocks noChangeArrowheads="1"/>
            </p:cNvSpPr>
            <p:nvPr/>
          </p:nvSpPr>
          <p:spPr bwMode="auto">
            <a:xfrm>
              <a:off x="5160" y="1020"/>
              <a:ext cx="4275" cy="27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294" name="Rectangle 7"/>
            <p:cNvSpPr>
              <a:spLocks noChangeArrowheads="1"/>
            </p:cNvSpPr>
            <p:nvPr/>
          </p:nvSpPr>
          <p:spPr bwMode="auto">
            <a:xfrm>
              <a:off x="1200" y="990"/>
              <a:ext cx="3480" cy="277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54295" name="Group 8"/>
            <p:cNvGrpSpPr>
              <a:grpSpLocks/>
            </p:cNvGrpSpPr>
            <p:nvPr/>
          </p:nvGrpSpPr>
          <p:grpSpPr bwMode="auto">
            <a:xfrm>
              <a:off x="1995" y="1065"/>
              <a:ext cx="2580" cy="2715"/>
              <a:chOff x="1365" y="1035"/>
              <a:chExt cx="2580" cy="2715"/>
            </a:xfrm>
          </p:grpSpPr>
          <p:sp>
            <p:nvSpPr>
              <p:cNvPr id="54314" name="Line 9"/>
              <p:cNvSpPr>
                <a:spLocks noChangeShapeType="1"/>
              </p:cNvSpPr>
              <p:nvPr/>
            </p:nvSpPr>
            <p:spPr bwMode="auto">
              <a:xfrm flipH="1">
                <a:off x="1620" y="1410"/>
                <a:ext cx="810" cy="8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" name="Line 10"/>
              <p:cNvSpPr>
                <a:spLocks noChangeShapeType="1"/>
              </p:cNvSpPr>
              <p:nvPr/>
            </p:nvSpPr>
            <p:spPr bwMode="auto">
              <a:xfrm>
                <a:off x="1620" y="2220"/>
                <a:ext cx="315" cy="10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16" name="Line 11"/>
              <p:cNvSpPr>
                <a:spLocks noChangeShapeType="1"/>
              </p:cNvSpPr>
              <p:nvPr/>
            </p:nvSpPr>
            <p:spPr bwMode="auto">
              <a:xfrm>
                <a:off x="1935" y="3240"/>
                <a:ext cx="10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17" name="Line 12"/>
              <p:cNvSpPr>
                <a:spLocks noChangeShapeType="1"/>
              </p:cNvSpPr>
              <p:nvPr/>
            </p:nvSpPr>
            <p:spPr bwMode="auto">
              <a:xfrm flipV="1">
                <a:off x="3030" y="2235"/>
                <a:ext cx="375" cy="10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18" name="Line 13"/>
              <p:cNvSpPr>
                <a:spLocks noChangeShapeType="1"/>
              </p:cNvSpPr>
              <p:nvPr/>
            </p:nvSpPr>
            <p:spPr bwMode="auto">
              <a:xfrm flipH="1" flipV="1">
                <a:off x="2460" y="1410"/>
                <a:ext cx="945" cy="8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19" name="Text Box 14"/>
              <p:cNvSpPr txBox="1">
                <a:spLocks noChangeArrowheads="1"/>
              </p:cNvSpPr>
              <p:nvPr/>
            </p:nvSpPr>
            <p:spPr bwMode="auto">
              <a:xfrm>
                <a:off x="2220" y="103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a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20" name="Text Box 15"/>
              <p:cNvSpPr txBox="1">
                <a:spLocks noChangeArrowheads="1"/>
              </p:cNvSpPr>
              <p:nvPr/>
            </p:nvSpPr>
            <p:spPr bwMode="auto">
              <a:xfrm>
                <a:off x="1365" y="190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e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21" name="Text Box 16"/>
              <p:cNvSpPr txBox="1">
                <a:spLocks noChangeArrowheads="1"/>
              </p:cNvSpPr>
              <p:nvPr/>
            </p:nvSpPr>
            <p:spPr bwMode="auto">
              <a:xfrm>
                <a:off x="1665" y="139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X</a:t>
                </a:r>
                <a:r>
                  <a:rPr lang="tr-TR" sz="1200" baseline="-25000">
                    <a:latin typeface="Arial" charset="0"/>
                  </a:rPr>
                  <a:t>1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22" name="Text Box 17"/>
              <p:cNvSpPr txBox="1">
                <a:spLocks noChangeArrowheads="1"/>
              </p:cNvSpPr>
              <p:nvPr/>
            </p:nvSpPr>
            <p:spPr bwMode="auto">
              <a:xfrm>
                <a:off x="2820" y="148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X</a:t>
                </a:r>
                <a:r>
                  <a:rPr lang="tr-TR" sz="1200" baseline="-25000">
                    <a:latin typeface="Arial" charset="0"/>
                  </a:rPr>
                  <a:t>2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23" name="Text Box 18"/>
              <p:cNvSpPr txBox="1">
                <a:spLocks noChangeArrowheads="1"/>
              </p:cNvSpPr>
              <p:nvPr/>
            </p:nvSpPr>
            <p:spPr bwMode="auto">
              <a:xfrm>
                <a:off x="3330" y="205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b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24" name="Text Box 19"/>
              <p:cNvSpPr txBox="1">
                <a:spLocks noChangeArrowheads="1"/>
              </p:cNvSpPr>
              <p:nvPr/>
            </p:nvSpPr>
            <p:spPr bwMode="auto">
              <a:xfrm>
                <a:off x="2895" y="3120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c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25" name="Text Box 20"/>
              <p:cNvSpPr txBox="1">
                <a:spLocks noChangeArrowheads="1"/>
              </p:cNvSpPr>
              <p:nvPr/>
            </p:nvSpPr>
            <p:spPr bwMode="auto">
              <a:xfrm>
                <a:off x="1620" y="3150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d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26" name="Text Box 21"/>
              <p:cNvSpPr txBox="1">
                <a:spLocks noChangeArrowheads="1"/>
              </p:cNvSpPr>
              <p:nvPr/>
            </p:nvSpPr>
            <p:spPr bwMode="auto">
              <a:xfrm>
                <a:off x="3135" y="2490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X</a:t>
                </a:r>
                <a:r>
                  <a:rPr lang="tr-TR" sz="1200" baseline="-25000">
                    <a:latin typeface="Arial" charset="0"/>
                  </a:rPr>
                  <a:t>3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27" name="Text Box 22"/>
              <p:cNvSpPr txBox="1">
                <a:spLocks noChangeArrowheads="1"/>
              </p:cNvSpPr>
              <p:nvPr/>
            </p:nvSpPr>
            <p:spPr bwMode="auto">
              <a:xfrm>
                <a:off x="2175" y="325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X</a:t>
                </a:r>
                <a:r>
                  <a:rPr lang="tr-TR" sz="1200" baseline="-25000">
                    <a:latin typeface="Arial" charset="0"/>
                  </a:rPr>
                  <a:t>4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28" name="Text Box 23"/>
              <p:cNvSpPr txBox="1">
                <a:spLocks noChangeArrowheads="1"/>
              </p:cNvSpPr>
              <p:nvPr/>
            </p:nvSpPr>
            <p:spPr bwMode="auto">
              <a:xfrm>
                <a:off x="1380" y="2580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X</a:t>
                </a:r>
                <a:r>
                  <a:rPr lang="tr-TR" sz="1200" baseline="-25000">
                    <a:latin typeface="Arial" charset="0"/>
                  </a:rPr>
                  <a:t>5</a:t>
                </a:r>
                <a:endParaRPr lang="tr-TR">
                  <a:latin typeface="Arial" charset="0"/>
                </a:endParaRPr>
              </a:p>
            </p:txBody>
          </p:sp>
        </p:grpSp>
        <p:sp>
          <p:nvSpPr>
            <p:cNvPr id="54296" name="Text Box 24"/>
            <p:cNvSpPr txBox="1">
              <a:spLocks noChangeArrowheads="1"/>
            </p:cNvSpPr>
            <p:nvPr/>
          </p:nvSpPr>
          <p:spPr bwMode="auto">
            <a:xfrm>
              <a:off x="2241" y="3964"/>
              <a:ext cx="975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(a) G</a:t>
              </a:r>
              <a:r>
                <a:rPr lang="tr-TR" sz="1200" baseline="-25000">
                  <a:latin typeface="Arial" charset="0"/>
                </a:rPr>
                <a:t>1</a:t>
              </a:r>
              <a:endParaRPr lang="tr-TR">
                <a:latin typeface="Arial" charset="0"/>
              </a:endParaRPr>
            </a:p>
          </p:txBody>
        </p:sp>
        <p:grpSp>
          <p:nvGrpSpPr>
            <p:cNvPr id="54297" name="Group 25"/>
            <p:cNvGrpSpPr>
              <a:grpSpLocks/>
            </p:cNvGrpSpPr>
            <p:nvPr/>
          </p:nvGrpSpPr>
          <p:grpSpPr bwMode="auto">
            <a:xfrm>
              <a:off x="5325" y="930"/>
              <a:ext cx="4080" cy="2820"/>
              <a:chOff x="4845" y="885"/>
              <a:chExt cx="4080" cy="2820"/>
            </a:xfrm>
          </p:grpSpPr>
          <p:sp>
            <p:nvSpPr>
              <p:cNvPr id="54299" name="Line 26"/>
              <p:cNvSpPr>
                <a:spLocks noChangeShapeType="1"/>
              </p:cNvSpPr>
              <p:nvPr/>
            </p:nvSpPr>
            <p:spPr bwMode="auto">
              <a:xfrm flipH="1">
                <a:off x="5820" y="1380"/>
                <a:ext cx="1320" cy="18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00" name="Line 27"/>
              <p:cNvSpPr>
                <a:spLocks noChangeShapeType="1"/>
              </p:cNvSpPr>
              <p:nvPr/>
            </p:nvSpPr>
            <p:spPr bwMode="auto">
              <a:xfrm flipV="1">
                <a:off x="5820" y="2160"/>
                <a:ext cx="2445" cy="10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01" name="Line 28"/>
              <p:cNvSpPr>
                <a:spLocks noChangeShapeType="1"/>
              </p:cNvSpPr>
              <p:nvPr/>
            </p:nvSpPr>
            <p:spPr bwMode="auto">
              <a:xfrm flipH="1">
                <a:off x="5265" y="2160"/>
                <a:ext cx="3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02" name="Line 29"/>
              <p:cNvSpPr>
                <a:spLocks noChangeShapeType="1"/>
              </p:cNvSpPr>
              <p:nvPr/>
            </p:nvSpPr>
            <p:spPr bwMode="auto">
              <a:xfrm>
                <a:off x="5265" y="2160"/>
                <a:ext cx="261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03" name="Line 30"/>
              <p:cNvSpPr>
                <a:spLocks noChangeShapeType="1"/>
              </p:cNvSpPr>
              <p:nvPr/>
            </p:nvSpPr>
            <p:spPr bwMode="auto">
              <a:xfrm flipH="1" flipV="1">
                <a:off x="7125" y="1410"/>
                <a:ext cx="750" cy="17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04" name="Text Box 31"/>
              <p:cNvSpPr txBox="1">
                <a:spLocks noChangeArrowheads="1"/>
              </p:cNvSpPr>
              <p:nvPr/>
            </p:nvSpPr>
            <p:spPr bwMode="auto">
              <a:xfrm>
                <a:off x="6900" y="88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A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05" name="Text Box 32"/>
              <p:cNvSpPr txBox="1">
                <a:spLocks noChangeArrowheads="1"/>
              </p:cNvSpPr>
              <p:nvPr/>
            </p:nvSpPr>
            <p:spPr bwMode="auto">
              <a:xfrm>
                <a:off x="4845" y="196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C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06" name="Text Box 33"/>
              <p:cNvSpPr txBox="1">
                <a:spLocks noChangeArrowheads="1"/>
              </p:cNvSpPr>
              <p:nvPr/>
            </p:nvSpPr>
            <p:spPr bwMode="auto">
              <a:xfrm>
                <a:off x="8310" y="1950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D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07" name="Text Box 34"/>
              <p:cNvSpPr txBox="1">
                <a:spLocks noChangeArrowheads="1"/>
              </p:cNvSpPr>
              <p:nvPr/>
            </p:nvSpPr>
            <p:spPr bwMode="auto">
              <a:xfrm>
                <a:off x="5460" y="3210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E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08" name="Text Box 35"/>
              <p:cNvSpPr txBox="1">
                <a:spLocks noChangeArrowheads="1"/>
              </p:cNvSpPr>
              <p:nvPr/>
            </p:nvSpPr>
            <p:spPr bwMode="auto">
              <a:xfrm>
                <a:off x="7560" y="313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B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09" name="Text Box 36"/>
              <p:cNvSpPr txBox="1">
                <a:spLocks noChangeArrowheads="1"/>
              </p:cNvSpPr>
              <p:nvPr/>
            </p:nvSpPr>
            <p:spPr bwMode="auto">
              <a:xfrm>
                <a:off x="6405" y="1560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Y</a:t>
                </a:r>
                <a:r>
                  <a:rPr lang="tr-TR" sz="1200" baseline="-25000">
                    <a:latin typeface="Arial" charset="0"/>
                  </a:rPr>
                  <a:t>1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10" name="Text Box 37"/>
              <p:cNvSpPr txBox="1">
                <a:spLocks noChangeArrowheads="1"/>
              </p:cNvSpPr>
              <p:nvPr/>
            </p:nvSpPr>
            <p:spPr bwMode="auto">
              <a:xfrm>
                <a:off x="7215" y="154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Y</a:t>
                </a:r>
                <a:r>
                  <a:rPr lang="tr-TR" sz="1200" baseline="-25000">
                    <a:latin typeface="Arial" charset="0"/>
                  </a:rPr>
                  <a:t>2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11" name="Text Box 38"/>
              <p:cNvSpPr txBox="1">
                <a:spLocks noChangeArrowheads="1"/>
              </p:cNvSpPr>
              <p:nvPr/>
            </p:nvSpPr>
            <p:spPr bwMode="auto">
              <a:xfrm>
                <a:off x="5535" y="229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Y</a:t>
                </a:r>
                <a:r>
                  <a:rPr lang="tr-TR" sz="1200" baseline="-25000">
                    <a:latin typeface="Arial" charset="0"/>
                  </a:rPr>
                  <a:t>3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12" name="Text Box 39"/>
              <p:cNvSpPr txBox="1">
                <a:spLocks noChangeArrowheads="1"/>
              </p:cNvSpPr>
              <p:nvPr/>
            </p:nvSpPr>
            <p:spPr bwMode="auto">
              <a:xfrm>
                <a:off x="7755" y="220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Y</a:t>
                </a:r>
                <a:r>
                  <a:rPr lang="tr-TR" sz="1200" baseline="-25000">
                    <a:latin typeface="Arial" charset="0"/>
                  </a:rPr>
                  <a:t>5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313" name="Text Box 40"/>
              <p:cNvSpPr txBox="1">
                <a:spLocks noChangeArrowheads="1"/>
              </p:cNvSpPr>
              <p:nvPr/>
            </p:nvSpPr>
            <p:spPr bwMode="auto">
              <a:xfrm>
                <a:off x="5805" y="1845"/>
                <a:ext cx="61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Y</a:t>
                </a:r>
                <a:r>
                  <a:rPr lang="tr-TR" sz="1200" baseline="-25000">
                    <a:latin typeface="Arial" charset="0"/>
                  </a:rPr>
                  <a:t>4</a:t>
                </a:r>
                <a:endParaRPr lang="tr-TR">
                  <a:latin typeface="Arial" charset="0"/>
                </a:endParaRPr>
              </a:p>
            </p:txBody>
          </p:sp>
        </p:grpSp>
        <p:sp>
          <p:nvSpPr>
            <p:cNvPr id="54298" name="Text Box 41"/>
            <p:cNvSpPr txBox="1">
              <a:spLocks noChangeArrowheads="1"/>
            </p:cNvSpPr>
            <p:nvPr/>
          </p:nvSpPr>
          <p:spPr bwMode="auto">
            <a:xfrm>
              <a:off x="7101" y="3964"/>
              <a:ext cx="90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(b) G</a:t>
              </a:r>
              <a:r>
                <a:rPr lang="tr-TR" sz="1200" baseline="-25000">
                  <a:latin typeface="Arial" charset="0"/>
                </a:rPr>
                <a:t>2</a:t>
              </a:r>
              <a:endParaRPr lang="tr-TR">
                <a:latin typeface="Arial" charset="0"/>
              </a:endParaRPr>
            </a:p>
          </p:txBody>
        </p:sp>
      </p:grpSp>
      <p:grpSp>
        <p:nvGrpSpPr>
          <p:cNvPr id="54315" name="Group 43"/>
          <p:cNvGrpSpPr>
            <a:grpSpLocks/>
          </p:cNvGrpSpPr>
          <p:nvPr/>
        </p:nvGrpSpPr>
        <p:grpSpPr bwMode="auto">
          <a:xfrm>
            <a:off x="7451725" y="2924175"/>
            <a:ext cx="1549400" cy="1223963"/>
            <a:chOff x="3015" y="6930"/>
            <a:chExt cx="3210" cy="2280"/>
          </a:xfrm>
        </p:grpSpPr>
        <p:sp>
          <p:nvSpPr>
            <p:cNvPr id="54281" name="Rectangle 44"/>
            <p:cNvSpPr>
              <a:spLocks noChangeArrowheads="1"/>
            </p:cNvSpPr>
            <p:nvPr/>
          </p:nvSpPr>
          <p:spPr bwMode="auto">
            <a:xfrm>
              <a:off x="3015" y="6930"/>
              <a:ext cx="3210" cy="22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54282" name="Group 45"/>
            <p:cNvGrpSpPr>
              <a:grpSpLocks/>
            </p:cNvGrpSpPr>
            <p:nvPr/>
          </p:nvGrpSpPr>
          <p:grpSpPr bwMode="auto">
            <a:xfrm>
              <a:off x="3165" y="6945"/>
              <a:ext cx="3000" cy="2235"/>
              <a:chOff x="3165" y="6945"/>
              <a:chExt cx="3000" cy="2235"/>
            </a:xfrm>
          </p:grpSpPr>
          <p:sp>
            <p:nvSpPr>
              <p:cNvPr id="54283" name="Line 46"/>
              <p:cNvSpPr>
                <a:spLocks noChangeShapeType="1"/>
              </p:cNvSpPr>
              <p:nvPr/>
            </p:nvSpPr>
            <p:spPr bwMode="auto">
              <a:xfrm flipH="1">
                <a:off x="3600" y="7290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284" name="Line 47"/>
              <p:cNvSpPr>
                <a:spLocks noChangeShapeType="1"/>
              </p:cNvSpPr>
              <p:nvPr/>
            </p:nvSpPr>
            <p:spPr bwMode="auto">
              <a:xfrm>
                <a:off x="3600" y="8010"/>
                <a:ext cx="555" cy="6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285" name="Line 48"/>
              <p:cNvSpPr>
                <a:spLocks noChangeShapeType="1"/>
              </p:cNvSpPr>
              <p:nvPr/>
            </p:nvSpPr>
            <p:spPr bwMode="auto">
              <a:xfrm>
                <a:off x="4155" y="8655"/>
                <a:ext cx="9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286" name="Line 49"/>
              <p:cNvSpPr>
                <a:spLocks noChangeShapeType="1"/>
              </p:cNvSpPr>
              <p:nvPr/>
            </p:nvSpPr>
            <p:spPr bwMode="auto">
              <a:xfrm flipV="1">
                <a:off x="5085" y="7815"/>
                <a:ext cx="345" cy="8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287" name="Line 50"/>
              <p:cNvSpPr>
                <a:spLocks noChangeShapeType="1"/>
              </p:cNvSpPr>
              <p:nvPr/>
            </p:nvSpPr>
            <p:spPr bwMode="auto">
              <a:xfrm flipH="1" flipV="1">
                <a:off x="4335" y="7290"/>
                <a:ext cx="1095" cy="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288" name="Text Box 51"/>
              <p:cNvSpPr txBox="1">
                <a:spLocks noChangeArrowheads="1"/>
              </p:cNvSpPr>
              <p:nvPr/>
            </p:nvSpPr>
            <p:spPr bwMode="auto">
              <a:xfrm>
                <a:off x="4035" y="6945"/>
                <a:ext cx="73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A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289" name="Text Box 52"/>
              <p:cNvSpPr txBox="1">
                <a:spLocks noChangeArrowheads="1"/>
              </p:cNvSpPr>
              <p:nvPr/>
            </p:nvSpPr>
            <p:spPr bwMode="auto">
              <a:xfrm>
                <a:off x="3165" y="7845"/>
                <a:ext cx="73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E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290" name="Text Box 53"/>
              <p:cNvSpPr txBox="1">
                <a:spLocks noChangeArrowheads="1"/>
              </p:cNvSpPr>
              <p:nvPr/>
            </p:nvSpPr>
            <p:spPr bwMode="auto">
              <a:xfrm>
                <a:off x="5430" y="7590"/>
                <a:ext cx="73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B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291" name="Text Box 54"/>
              <p:cNvSpPr txBox="1">
                <a:spLocks noChangeArrowheads="1"/>
              </p:cNvSpPr>
              <p:nvPr/>
            </p:nvSpPr>
            <p:spPr bwMode="auto">
              <a:xfrm>
                <a:off x="3855" y="8655"/>
                <a:ext cx="73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D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54292" name="Text Box 55"/>
              <p:cNvSpPr txBox="1">
                <a:spLocks noChangeArrowheads="1"/>
              </p:cNvSpPr>
              <p:nvPr/>
            </p:nvSpPr>
            <p:spPr bwMode="auto">
              <a:xfrm>
                <a:off x="4860" y="8685"/>
                <a:ext cx="73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C</a:t>
                </a:r>
                <a:endParaRPr lang="tr-TR">
                  <a:latin typeface="Arial" charset="0"/>
                </a:endParaRPr>
              </a:p>
            </p:txBody>
          </p:sp>
        </p:grpSp>
      </p:grpSp>
      <p:sp>
        <p:nvSpPr>
          <p:cNvPr id="54278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427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88B50453-BE6B-4E81-B0CD-B3B0853EC499}" type="slidenum">
              <a:rPr lang="tr-TR" sz="1400"/>
              <a:pPr algn="ctr" eaLnBrk="0" hangingPunct="0"/>
              <a:t>11</a:t>
            </a:fld>
            <a:r>
              <a:rPr lang="tr-TR" sz="1400"/>
              <a:t>. Sayfa</a:t>
            </a:r>
          </a:p>
        </p:txBody>
      </p:sp>
      <p:sp>
        <p:nvSpPr>
          <p:cNvPr id="54280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smtClean="0">
                <a:latin typeface="Comic Sans MS" pitchFamily="66" charset="0"/>
              </a:rPr>
              <a:t>GRAFLAR-İZOMORFIZM</a:t>
            </a:r>
          </a:p>
        </p:txBody>
      </p:sp>
      <p:grpSp>
        <p:nvGrpSpPr>
          <p:cNvPr id="55298" name="Group 3"/>
          <p:cNvGrpSpPr>
            <a:grpSpLocks/>
          </p:cNvGrpSpPr>
          <p:nvPr/>
        </p:nvGrpSpPr>
        <p:grpSpPr bwMode="auto">
          <a:xfrm>
            <a:off x="1692275" y="1628775"/>
            <a:ext cx="6985000" cy="1800225"/>
            <a:chOff x="1341" y="11524"/>
            <a:chExt cx="6300" cy="1620"/>
          </a:xfrm>
        </p:grpSpPr>
        <p:sp>
          <p:nvSpPr>
            <p:cNvPr id="55303" name="Rectangle 4"/>
            <p:cNvSpPr>
              <a:spLocks noChangeArrowheads="1"/>
            </p:cNvSpPr>
            <p:nvPr/>
          </p:nvSpPr>
          <p:spPr bwMode="auto">
            <a:xfrm>
              <a:off x="1341" y="11524"/>
              <a:ext cx="6300" cy="16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04" name="Line 5"/>
            <p:cNvSpPr>
              <a:spLocks noChangeShapeType="1"/>
            </p:cNvSpPr>
            <p:nvPr/>
          </p:nvSpPr>
          <p:spPr bwMode="auto">
            <a:xfrm flipV="1">
              <a:off x="1521" y="11884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05" name="Line 6"/>
            <p:cNvSpPr>
              <a:spLocks noChangeShapeType="1"/>
            </p:cNvSpPr>
            <p:nvPr/>
          </p:nvSpPr>
          <p:spPr bwMode="auto">
            <a:xfrm>
              <a:off x="1521" y="1188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06" name="Line 7"/>
            <p:cNvSpPr>
              <a:spLocks noChangeShapeType="1"/>
            </p:cNvSpPr>
            <p:nvPr/>
          </p:nvSpPr>
          <p:spPr bwMode="auto">
            <a:xfrm flipV="1">
              <a:off x="1881" y="1188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07" name="Line 8"/>
            <p:cNvSpPr>
              <a:spLocks noChangeShapeType="1"/>
            </p:cNvSpPr>
            <p:nvPr/>
          </p:nvSpPr>
          <p:spPr bwMode="auto">
            <a:xfrm>
              <a:off x="2241" y="11884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08" name="Line 9"/>
            <p:cNvSpPr>
              <a:spLocks noChangeShapeType="1"/>
            </p:cNvSpPr>
            <p:nvPr/>
          </p:nvSpPr>
          <p:spPr bwMode="auto">
            <a:xfrm>
              <a:off x="5121" y="11884"/>
              <a:ext cx="18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09" name="Line 10"/>
            <p:cNvSpPr>
              <a:spLocks noChangeShapeType="1"/>
            </p:cNvSpPr>
            <p:nvPr/>
          </p:nvSpPr>
          <p:spPr bwMode="auto">
            <a:xfrm>
              <a:off x="5301" y="12424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0" name="Line 11"/>
            <p:cNvSpPr>
              <a:spLocks noChangeShapeType="1"/>
            </p:cNvSpPr>
            <p:nvPr/>
          </p:nvSpPr>
          <p:spPr bwMode="auto">
            <a:xfrm flipV="1">
              <a:off x="5481" y="12424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1" name="Line 12"/>
            <p:cNvSpPr>
              <a:spLocks noChangeShapeType="1"/>
            </p:cNvSpPr>
            <p:nvPr/>
          </p:nvSpPr>
          <p:spPr bwMode="auto">
            <a:xfrm flipV="1">
              <a:off x="5661" y="11884"/>
              <a:ext cx="18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2" name="Line 13"/>
            <p:cNvSpPr>
              <a:spLocks noChangeShapeType="1"/>
            </p:cNvSpPr>
            <p:nvPr/>
          </p:nvSpPr>
          <p:spPr bwMode="auto">
            <a:xfrm>
              <a:off x="6381" y="1188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3" name="Line 14"/>
            <p:cNvSpPr>
              <a:spLocks noChangeShapeType="1"/>
            </p:cNvSpPr>
            <p:nvPr/>
          </p:nvSpPr>
          <p:spPr bwMode="auto">
            <a:xfrm flipH="1">
              <a:off x="6921" y="11884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4" name="Line 15"/>
            <p:cNvSpPr>
              <a:spLocks noChangeShapeType="1"/>
            </p:cNvSpPr>
            <p:nvPr/>
          </p:nvSpPr>
          <p:spPr bwMode="auto">
            <a:xfrm flipH="1">
              <a:off x="6561" y="1242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5" name="Line 16"/>
            <p:cNvSpPr>
              <a:spLocks noChangeShapeType="1"/>
            </p:cNvSpPr>
            <p:nvPr/>
          </p:nvSpPr>
          <p:spPr bwMode="auto">
            <a:xfrm>
              <a:off x="6561" y="1278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6" name="Arc 17"/>
            <p:cNvSpPr>
              <a:spLocks/>
            </p:cNvSpPr>
            <p:nvPr/>
          </p:nvSpPr>
          <p:spPr bwMode="auto">
            <a:xfrm>
              <a:off x="3721" y="12407"/>
              <a:ext cx="540" cy="3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7" name="Arc 18"/>
            <p:cNvSpPr>
              <a:spLocks/>
            </p:cNvSpPr>
            <p:nvPr/>
          </p:nvSpPr>
          <p:spPr bwMode="auto">
            <a:xfrm rot="8465217">
              <a:off x="3681" y="12644"/>
              <a:ext cx="540" cy="3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8" name="Arc 19"/>
            <p:cNvSpPr>
              <a:spLocks/>
            </p:cNvSpPr>
            <p:nvPr/>
          </p:nvSpPr>
          <p:spPr bwMode="auto">
            <a:xfrm rot="-1286864">
              <a:off x="3561" y="11614"/>
              <a:ext cx="540" cy="3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319" name="Arc 20"/>
            <p:cNvSpPr>
              <a:spLocks/>
            </p:cNvSpPr>
            <p:nvPr/>
          </p:nvSpPr>
          <p:spPr bwMode="auto">
            <a:xfrm rot="-8557744">
              <a:off x="3321" y="11884"/>
              <a:ext cx="540" cy="3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5299" name="AutoShape 21"/>
          <p:cNvSpPr>
            <a:spLocks noChangeArrowheads="1"/>
          </p:cNvSpPr>
          <p:nvPr/>
        </p:nvSpPr>
        <p:spPr bwMode="auto">
          <a:xfrm>
            <a:off x="2124075" y="4508500"/>
            <a:ext cx="6480175" cy="431800"/>
          </a:xfrm>
          <a:prstGeom prst="wedgeRectCallout">
            <a:avLst>
              <a:gd name="adj1" fmla="val -18667"/>
              <a:gd name="adj2" fmla="val -3128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r-TR" sz="2000">
                <a:solidFill>
                  <a:schemeClr val="bg2"/>
                </a:solidFill>
                <a:latin typeface="Comic Sans MS" pitchFamily="66" charset="0"/>
              </a:rPr>
              <a:t>BU DÖRT AYRI GRAF İZOMORFİKMİDİR?</a:t>
            </a:r>
          </a:p>
        </p:txBody>
      </p:sp>
      <p:sp>
        <p:nvSpPr>
          <p:cNvPr id="55300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530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3ADC680-7A7E-49EB-A1FC-0937A909274C}" type="slidenum">
              <a:rPr lang="tr-TR" sz="1400"/>
              <a:pPr algn="ctr" eaLnBrk="0" hangingPunct="0"/>
              <a:t>12</a:t>
            </a:fld>
            <a:r>
              <a:rPr lang="tr-TR" sz="1400"/>
              <a:t>. Sayfa</a:t>
            </a:r>
          </a:p>
        </p:txBody>
      </p:sp>
      <p:sp>
        <p:nvSpPr>
          <p:cNvPr id="55302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smtClean="0">
                <a:latin typeface="Comic Sans MS" pitchFamily="66" charset="0"/>
              </a:rPr>
              <a:t>GRAFLAR-İZOMORFIZM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341438"/>
            <a:ext cx="7078663" cy="3095625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Teorem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tr-TR" sz="2000" smtClean="0">
              <a:latin typeface="Comic Sans MS" pitchFamily="66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G1  ve G2 grafları arasında bir f izomorfizmi varsa G1 de ki herhangi bir V d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ğ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 i</a:t>
            </a:r>
            <a:r>
              <a:rPr lang="tr-TR" sz="2000" smtClean="0"/>
              <a:t>ç</a:t>
            </a:r>
            <a:r>
              <a:rPr lang="tr-TR" sz="2000" smtClean="0">
                <a:latin typeface="Comic Sans MS" pitchFamily="66" charset="0"/>
              </a:rPr>
              <a:t>in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				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		deg(V) = deg(f (v))  olmalıdır.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tr-TR" sz="2000" smtClean="0">
              <a:latin typeface="Comic Sans MS" pitchFamily="66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Buna g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re iki graf arasında izomorfizmin var olması i</a:t>
            </a:r>
            <a:r>
              <a:rPr lang="tr-TR" sz="2000" smtClean="0"/>
              <a:t>ç</a:t>
            </a:r>
            <a:r>
              <a:rPr lang="tr-TR" sz="2000" smtClean="0">
                <a:latin typeface="Comic Sans MS" pitchFamily="66" charset="0"/>
              </a:rPr>
              <a:t>in d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ğ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 sayıları ile  kenar sayıları eşit olmalı ve her d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ğ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n dereceleri de eşit olmalıdır. </a:t>
            </a:r>
          </a:p>
        </p:txBody>
      </p:sp>
      <p:sp>
        <p:nvSpPr>
          <p:cNvPr id="56323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632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F470BAE-9E86-43EE-B935-1DB722B79A34}" type="slidenum">
              <a:rPr lang="tr-TR" sz="1400"/>
              <a:pPr algn="ctr" eaLnBrk="0" hangingPunct="0"/>
              <a:t>13</a:t>
            </a:fld>
            <a:r>
              <a:rPr lang="tr-TR" sz="1400"/>
              <a:t>. Sayfa</a:t>
            </a:r>
          </a:p>
        </p:txBody>
      </p:sp>
      <p:sp>
        <p:nvSpPr>
          <p:cNvPr id="56325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smtClean="0">
                <a:latin typeface="Comic Sans MS" pitchFamily="66" charset="0"/>
              </a:rPr>
              <a:t>GRAFLAR-İZOMORFIZM</a:t>
            </a:r>
          </a:p>
        </p:txBody>
      </p:sp>
      <p:grpSp>
        <p:nvGrpSpPr>
          <p:cNvPr id="57346" name="Group 3"/>
          <p:cNvGrpSpPr>
            <a:grpSpLocks/>
          </p:cNvGrpSpPr>
          <p:nvPr/>
        </p:nvGrpSpPr>
        <p:grpSpPr bwMode="auto">
          <a:xfrm>
            <a:off x="1547813" y="1268413"/>
            <a:ext cx="5976937" cy="2447925"/>
            <a:chOff x="1081" y="7564"/>
            <a:chExt cx="8000" cy="3339"/>
          </a:xfrm>
        </p:grpSpPr>
        <p:sp>
          <p:nvSpPr>
            <p:cNvPr id="57353" name="Rectangle 4"/>
            <p:cNvSpPr>
              <a:spLocks noChangeArrowheads="1"/>
            </p:cNvSpPr>
            <p:nvPr/>
          </p:nvSpPr>
          <p:spPr bwMode="auto">
            <a:xfrm>
              <a:off x="5301" y="7564"/>
              <a:ext cx="3780" cy="3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57354" name="Group 5"/>
            <p:cNvGrpSpPr>
              <a:grpSpLocks/>
            </p:cNvGrpSpPr>
            <p:nvPr/>
          </p:nvGrpSpPr>
          <p:grpSpPr bwMode="auto">
            <a:xfrm>
              <a:off x="1081" y="7564"/>
              <a:ext cx="3860" cy="3294"/>
              <a:chOff x="1080" y="1350"/>
              <a:chExt cx="4485" cy="3390"/>
            </a:xfrm>
          </p:grpSpPr>
          <p:sp>
            <p:nvSpPr>
              <p:cNvPr id="57376" name="Rectangle 6"/>
              <p:cNvSpPr>
                <a:spLocks noChangeArrowheads="1"/>
              </p:cNvSpPr>
              <p:nvPr/>
            </p:nvSpPr>
            <p:spPr bwMode="auto">
              <a:xfrm>
                <a:off x="1080" y="1350"/>
                <a:ext cx="4485" cy="33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57377" name="Group 7"/>
              <p:cNvGrpSpPr>
                <a:grpSpLocks/>
              </p:cNvGrpSpPr>
              <p:nvPr/>
            </p:nvGrpSpPr>
            <p:grpSpPr bwMode="auto">
              <a:xfrm>
                <a:off x="1095" y="1455"/>
                <a:ext cx="4380" cy="3240"/>
                <a:chOff x="1095" y="1455"/>
                <a:chExt cx="4380" cy="3240"/>
              </a:xfrm>
            </p:grpSpPr>
            <p:sp>
              <p:nvSpPr>
                <p:cNvPr id="5737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440" y="1920"/>
                  <a:ext cx="525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7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440" y="1815"/>
                  <a:ext cx="2430" cy="8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0" name="Line 10"/>
                <p:cNvSpPr>
                  <a:spLocks noChangeShapeType="1"/>
                </p:cNvSpPr>
                <p:nvPr/>
              </p:nvSpPr>
              <p:spPr bwMode="auto">
                <a:xfrm>
                  <a:off x="3870" y="1815"/>
                  <a:ext cx="930" cy="14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205" y="3225"/>
                  <a:ext cx="2595" cy="5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1425" y="2640"/>
                  <a:ext cx="780" cy="11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3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1395" y="3510"/>
                  <a:ext cx="780" cy="2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95" y="1920"/>
                  <a:ext cx="585" cy="15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5" name="Line 15"/>
                <p:cNvSpPr>
                  <a:spLocks noChangeShapeType="1"/>
                </p:cNvSpPr>
                <p:nvPr/>
              </p:nvSpPr>
              <p:spPr bwMode="auto">
                <a:xfrm>
                  <a:off x="1980" y="1920"/>
                  <a:ext cx="279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6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3855" y="1815"/>
                  <a:ext cx="915" cy="5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050" y="3210"/>
                  <a:ext cx="75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050" y="2415"/>
                  <a:ext cx="720" cy="15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738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20" y="1545"/>
                  <a:ext cx="675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tr-TR" sz="1200">
                      <a:latin typeface="Garamond" pitchFamily="18" charset="0"/>
                    </a:rPr>
                    <a:t>a</a:t>
                  </a:r>
                  <a:endParaRPr lang="tr-TR">
                    <a:latin typeface="Garamond" pitchFamily="18" charset="0"/>
                  </a:endParaRPr>
                </a:p>
              </p:txBody>
            </p:sp>
            <p:sp>
              <p:nvSpPr>
                <p:cNvPr id="5739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10" y="2475"/>
                  <a:ext cx="675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tr-TR" sz="1200">
                      <a:latin typeface="Garamond" pitchFamily="18" charset="0"/>
                    </a:rPr>
                    <a:t>h</a:t>
                  </a:r>
                  <a:endParaRPr lang="tr-TR">
                    <a:latin typeface="Garamond" pitchFamily="18" charset="0"/>
                  </a:endParaRPr>
                </a:p>
              </p:txBody>
            </p:sp>
            <p:sp>
              <p:nvSpPr>
                <p:cNvPr id="573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15" y="1455"/>
                  <a:ext cx="675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tr-TR" sz="1200">
                      <a:latin typeface="Garamond" pitchFamily="18" charset="0"/>
                    </a:rPr>
                    <a:t>b</a:t>
                  </a:r>
                  <a:endParaRPr lang="tr-TR">
                    <a:latin typeface="Garamond" pitchFamily="18" charset="0"/>
                  </a:endParaRPr>
                </a:p>
              </p:txBody>
            </p:sp>
            <p:sp>
              <p:nvSpPr>
                <p:cNvPr id="5739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770" y="2145"/>
                  <a:ext cx="675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tr-TR" sz="1200">
                      <a:latin typeface="Garamond" pitchFamily="18" charset="0"/>
                    </a:rPr>
                    <a:t>c</a:t>
                  </a:r>
                  <a:endParaRPr lang="tr-TR">
                    <a:latin typeface="Garamond" pitchFamily="18" charset="0"/>
                  </a:endParaRPr>
                </a:p>
              </p:txBody>
            </p:sp>
            <p:sp>
              <p:nvSpPr>
                <p:cNvPr id="5739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800" y="3045"/>
                  <a:ext cx="675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tr-TR" sz="1200">
                      <a:latin typeface="Garamond" pitchFamily="18" charset="0"/>
                    </a:rPr>
                    <a:t>d</a:t>
                  </a:r>
                  <a:endParaRPr lang="tr-TR">
                    <a:latin typeface="Garamond" pitchFamily="18" charset="0"/>
                  </a:endParaRPr>
                </a:p>
              </p:txBody>
            </p:sp>
            <p:sp>
              <p:nvSpPr>
                <p:cNvPr id="5739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10" y="3915"/>
                  <a:ext cx="675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tr-TR" sz="1200">
                      <a:latin typeface="Garamond" pitchFamily="18" charset="0"/>
                    </a:rPr>
                    <a:t>e</a:t>
                  </a:r>
                  <a:endParaRPr lang="tr-TR">
                    <a:latin typeface="Garamond" pitchFamily="18" charset="0"/>
                  </a:endParaRPr>
                </a:p>
              </p:txBody>
            </p:sp>
            <p:sp>
              <p:nvSpPr>
                <p:cNvPr id="5739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95" y="3420"/>
                  <a:ext cx="675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tr-TR" sz="1200">
                      <a:latin typeface="Garamond" pitchFamily="18" charset="0"/>
                    </a:rPr>
                    <a:t>g</a:t>
                  </a:r>
                  <a:endParaRPr lang="tr-TR">
                    <a:latin typeface="Garamond" pitchFamily="18" charset="0"/>
                  </a:endParaRPr>
                </a:p>
              </p:txBody>
            </p:sp>
            <p:sp>
              <p:nvSpPr>
                <p:cNvPr id="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20" y="3780"/>
                  <a:ext cx="675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tr-TR" sz="1200">
                      <a:latin typeface="Garamond" pitchFamily="18" charset="0"/>
                    </a:rPr>
                    <a:t>f</a:t>
                  </a:r>
                  <a:endParaRPr lang="tr-TR">
                    <a:latin typeface="Garamond" pitchFamily="18" charset="0"/>
                  </a:endParaRPr>
                </a:p>
              </p:txBody>
            </p:sp>
            <p:sp>
              <p:nvSpPr>
                <p:cNvPr id="5739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50" y="4170"/>
                  <a:ext cx="675" cy="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r-TR">
                    <a:latin typeface="Garamond" pitchFamily="18" charset="0"/>
                  </a:endParaRPr>
                </a:p>
              </p:txBody>
            </p:sp>
          </p:grpSp>
        </p:grpSp>
        <p:grpSp>
          <p:nvGrpSpPr>
            <p:cNvPr id="57355" name="Group 28"/>
            <p:cNvGrpSpPr>
              <a:grpSpLocks/>
            </p:cNvGrpSpPr>
            <p:nvPr/>
          </p:nvGrpSpPr>
          <p:grpSpPr bwMode="auto">
            <a:xfrm>
              <a:off x="5661" y="7744"/>
              <a:ext cx="3420" cy="3105"/>
              <a:chOff x="6750" y="1365"/>
              <a:chExt cx="3885" cy="3285"/>
            </a:xfrm>
          </p:grpSpPr>
          <p:sp>
            <p:nvSpPr>
              <p:cNvPr id="57357" name="Line 29"/>
              <p:cNvSpPr>
                <a:spLocks noChangeShapeType="1"/>
              </p:cNvSpPr>
              <p:nvPr/>
            </p:nvSpPr>
            <p:spPr bwMode="auto">
              <a:xfrm>
                <a:off x="7020" y="1755"/>
                <a:ext cx="10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58" name="Line 30"/>
              <p:cNvSpPr>
                <a:spLocks noChangeShapeType="1"/>
              </p:cNvSpPr>
              <p:nvPr/>
            </p:nvSpPr>
            <p:spPr bwMode="auto">
              <a:xfrm>
                <a:off x="8115" y="1755"/>
                <a:ext cx="990" cy="2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59" name="Line 31"/>
              <p:cNvSpPr>
                <a:spLocks noChangeShapeType="1"/>
              </p:cNvSpPr>
              <p:nvPr/>
            </p:nvSpPr>
            <p:spPr bwMode="auto">
              <a:xfrm flipV="1">
                <a:off x="9105" y="1710"/>
                <a:ext cx="0" cy="24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60" name="Line 32"/>
              <p:cNvSpPr>
                <a:spLocks noChangeShapeType="1"/>
              </p:cNvSpPr>
              <p:nvPr/>
            </p:nvSpPr>
            <p:spPr bwMode="auto">
              <a:xfrm>
                <a:off x="9090" y="1710"/>
                <a:ext cx="10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61" name="Line 33"/>
              <p:cNvSpPr>
                <a:spLocks noChangeShapeType="1"/>
              </p:cNvSpPr>
              <p:nvPr/>
            </p:nvSpPr>
            <p:spPr bwMode="auto">
              <a:xfrm>
                <a:off x="10185" y="1710"/>
                <a:ext cx="0" cy="2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62" name="Line 34"/>
              <p:cNvSpPr>
                <a:spLocks noChangeShapeType="1"/>
              </p:cNvSpPr>
              <p:nvPr/>
            </p:nvSpPr>
            <p:spPr bwMode="auto">
              <a:xfrm flipH="1" flipV="1">
                <a:off x="9105" y="1725"/>
                <a:ext cx="1080" cy="23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63" name="Line 35"/>
              <p:cNvSpPr>
                <a:spLocks noChangeShapeType="1"/>
              </p:cNvSpPr>
              <p:nvPr/>
            </p:nvSpPr>
            <p:spPr bwMode="auto">
              <a:xfrm>
                <a:off x="7050" y="1755"/>
                <a:ext cx="0" cy="24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64" name="Line 36"/>
              <p:cNvSpPr>
                <a:spLocks noChangeShapeType="1"/>
              </p:cNvSpPr>
              <p:nvPr/>
            </p:nvSpPr>
            <p:spPr bwMode="auto">
              <a:xfrm flipV="1">
                <a:off x="7050" y="1755"/>
                <a:ext cx="1065" cy="24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65" name="Line 37"/>
              <p:cNvSpPr>
                <a:spLocks noChangeShapeType="1"/>
              </p:cNvSpPr>
              <p:nvPr/>
            </p:nvSpPr>
            <p:spPr bwMode="auto">
              <a:xfrm>
                <a:off x="7050" y="1755"/>
                <a:ext cx="885" cy="2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66" name="Line 38"/>
              <p:cNvSpPr>
                <a:spLocks noChangeShapeType="1"/>
              </p:cNvSpPr>
              <p:nvPr/>
            </p:nvSpPr>
            <p:spPr bwMode="auto">
              <a:xfrm>
                <a:off x="7935" y="4155"/>
                <a:ext cx="11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67" name="Line 39"/>
              <p:cNvSpPr>
                <a:spLocks noChangeShapeType="1"/>
              </p:cNvSpPr>
              <p:nvPr/>
            </p:nvSpPr>
            <p:spPr bwMode="auto">
              <a:xfrm flipV="1">
                <a:off x="7935" y="1710"/>
                <a:ext cx="1185" cy="2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368" name="Text Box 40"/>
              <p:cNvSpPr txBox="1">
                <a:spLocks noChangeArrowheads="1"/>
              </p:cNvSpPr>
              <p:nvPr/>
            </p:nvSpPr>
            <p:spPr bwMode="auto">
              <a:xfrm>
                <a:off x="6810" y="1365"/>
                <a:ext cx="675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Garamond" pitchFamily="18" charset="0"/>
                  </a:rPr>
                  <a:t>a’</a:t>
                </a:r>
                <a:endParaRPr lang="tr-TR">
                  <a:latin typeface="Garamond" pitchFamily="18" charset="0"/>
                </a:endParaRPr>
              </a:p>
            </p:txBody>
          </p:sp>
          <p:sp>
            <p:nvSpPr>
              <p:cNvPr id="57369" name="Text Box 41"/>
              <p:cNvSpPr txBox="1">
                <a:spLocks noChangeArrowheads="1"/>
              </p:cNvSpPr>
              <p:nvPr/>
            </p:nvSpPr>
            <p:spPr bwMode="auto">
              <a:xfrm>
                <a:off x="7905" y="1380"/>
                <a:ext cx="675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Garamond" pitchFamily="18" charset="0"/>
                  </a:rPr>
                  <a:t>b’</a:t>
                </a:r>
                <a:endParaRPr lang="tr-TR">
                  <a:latin typeface="Garamond" pitchFamily="18" charset="0"/>
                </a:endParaRPr>
              </a:p>
            </p:txBody>
          </p:sp>
          <p:sp>
            <p:nvSpPr>
              <p:cNvPr id="57370" name="Text Box 42"/>
              <p:cNvSpPr txBox="1">
                <a:spLocks noChangeArrowheads="1"/>
              </p:cNvSpPr>
              <p:nvPr/>
            </p:nvSpPr>
            <p:spPr bwMode="auto">
              <a:xfrm>
                <a:off x="8865" y="1365"/>
                <a:ext cx="675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Garamond" pitchFamily="18" charset="0"/>
                  </a:rPr>
                  <a:t>c’</a:t>
                </a:r>
                <a:endParaRPr lang="tr-TR">
                  <a:latin typeface="Garamond" pitchFamily="18" charset="0"/>
                </a:endParaRPr>
              </a:p>
            </p:txBody>
          </p:sp>
          <p:sp>
            <p:nvSpPr>
              <p:cNvPr id="57371" name="Text Box 43"/>
              <p:cNvSpPr txBox="1">
                <a:spLocks noChangeArrowheads="1"/>
              </p:cNvSpPr>
              <p:nvPr/>
            </p:nvSpPr>
            <p:spPr bwMode="auto">
              <a:xfrm>
                <a:off x="9960" y="1395"/>
                <a:ext cx="675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Garamond" pitchFamily="18" charset="0"/>
                  </a:rPr>
                  <a:t>d’</a:t>
                </a:r>
                <a:endParaRPr lang="tr-TR">
                  <a:latin typeface="Garamond" pitchFamily="18" charset="0"/>
                </a:endParaRPr>
              </a:p>
            </p:txBody>
          </p:sp>
          <p:sp>
            <p:nvSpPr>
              <p:cNvPr id="57372" name="Text Box 44"/>
              <p:cNvSpPr txBox="1">
                <a:spLocks noChangeArrowheads="1"/>
              </p:cNvSpPr>
              <p:nvPr/>
            </p:nvSpPr>
            <p:spPr bwMode="auto">
              <a:xfrm>
                <a:off x="6750" y="4110"/>
                <a:ext cx="675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Garamond" pitchFamily="18" charset="0"/>
                  </a:rPr>
                  <a:t>e’</a:t>
                </a:r>
                <a:endParaRPr lang="tr-TR">
                  <a:latin typeface="Garamond" pitchFamily="18" charset="0"/>
                </a:endParaRPr>
              </a:p>
            </p:txBody>
          </p:sp>
          <p:sp>
            <p:nvSpPr>
              <p:cNvPr id="57373" name="Text Box 45"/>
              <p:cNvSpPr txBox="1">
                <a:spLocks noChangeArrowheads="1"/>
              </p:cNvSpPr>
              <p:nvPr/>
            </p:nvSpPr>
            <p:spPr bwMode="auto">
              <a:xfrm>
                <a:off x="7695" y="4125"/>
                <a:ext cx="675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Garamond" pitchFamily="18" charset="0"/>
                  </a:rPr>
                  <a:t>f’</a:t>
                </a:r>
                <a:endParaRPr lang="tr-TR">
                  <a:latin typeface="Garamond" pitchFamily="18" charset="0"/>
                </a:endParaRPr>
              </a:p>
            </p:txBody>
          </p:sp>
          <p:sp>
            <p:nvSpPr>
              <p:cNvPr id="57374" name="Text Box 46"/>
              <p:cNvSpPr txBox="1">
                <a:spLocks noChangeArrowheads="1"/>
              </p:cNvSpPr>
              <p:nvPr/>
            </p:nvSpPr>
            <p:spPr bwMode="auto">
              <a:xfrm>
                <a:off x="8835" y="4125"/>
                <a:ext cx="675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Garamond" pitchFamily="18" charset="0"/>
                  </a:rPr>
                  <a:t>g’</a:t>
                </a:r>
                <a:endParaRPr lang="tr-TR">
                  <a:latin typeface="Garamond" pitchFamily="18" charset="0"/>
                </a:endParaRPr>
              </a:p>
            </p:txBody>
          </p:sp>
          <p:sp>
            <p:nvSpPr>
              <p:cNvPr id="57375" name="Text Box 47"/>
              <p:cNvSpPr txBox="1">
                <a:spLocks noChangeArrowheads="1"/>
              </p:cNvSpPr>
              <p:nvPr/>
            </p:nvSpPr>
            <p:spPr bwMode="auto">
              <a:xfrm>
                <a:off x="9945" y="4110"/>
                <a:ext cx="675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Garamond" pitchFamily="18" charset="0"/>
                  </a:rPr>
                  <a:t>h’</a:t>
                </a:r>
                <a:endParaRPr lang="tr-TR">
                  <a:latin typeface="Garamond" pitchFamily="18" charset="0"/>
                </a:endParaRPr>
              </a:p>
            </p:txBody>
          </p:sp>
        </p:grpSp>
        <p:sp>
          <p:nvSpPr>
            <p:cNvPr id="57356" name="Text Box 48"/>
            <p:cNvSpPr txBox="1">
              <a:spLocks noChangeArrowheads="1"/>
            </p:cNvSpPr>
            <p:nvPr/>
          </p:nvSpPr>
          <p:spPr bwMode="auto">
            <a:xfrm>
              <a:off x="8266" y="10453"/>
              <a:ext cx="63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Garamond" pitchFamily="18" charset="0"/>
              </a:endParaRPr>
            </a:p>
          </p:txBody>
        </p:sp>
      </p:grpSp>
      <p:sp>
        <p:nvSpPr>
          <p:cNvPr id="57347" name="Rectangle 50"/>
          <p:cNvSpPr>
            <a:spLocks noChangeArrowheads="1"/>
          </p:cNvSpPr>
          <p:nvPr/>
        </p:nvSpPr>
        <p:spPr bwMode="auto">
          <a:xfrm>
            <a:off x="1619250" y="3789363"/>
            <a:ext cx="6192838" cy="2592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48" name="Rectangle 51"/>
          <p:cNvSpPr>
            <a:spLocks noChangeArrowheads="1"/>
          </p:cNvSpPr>
          <p:nvPr/>
        </p:nvSpPr>
        <p:spPr bwMode="auto">
          <a:xfrm>
            <a:off x="2257425" y="3998913"/>
            <a:ext cx="475456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G1				G2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Dugum sayisi = 8 		Dugum sayisi = 8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Kenar sayisi   = 11		Kenar sayisi   = 11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deg(a)=3				deg(a’)=3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deg(b)=3				deg(b’)=3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deg(c)=3 				deg(c’)=4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deg(d)=3				deg(d’)=2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deg(e)=2				deg(e’)=2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deg(f)=3				deg(f’)=3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deg(g)=2				deg(g’)=3</a:t>
            </a:r>
          </a:p>
          <a:p>
            <a:pPr algn="ctr"/>
            <a:r>
              <a:rPr lang="tr-TR" sz="1400">
                <a:solidFill>
                  <a:schemeClr val="bg2"/>
                </a:solidFill>
                <a:latin typeface="Comic Sans MS" pitchFamily="66" charset="0"/>
              </a:rPr>
              <a:t>deg(h)=3				deg(h’)=2</a:t>
            </a:r>
          </a:p>
        </p:txBody>
      </p:sp>
      <p:sp>
        <p:nvSpPr>
          <p:cNvPr id="57396" name="AutoShape 52"/>
          <p:cNvSpPr>
            <a:spLocks noChangeArrowheads="1"/>
          </p:cNvSpPr>
          <p:nvPr/>
        </p:nvSpPr>
        <p:spPr bwMode="auto">
          <a:xfrm>
            <a:off x="7308850" y="3141663"/>
            <a:ext cx="2014538" cy="2663825"/>
          </a:xfrm>
          <a:prstGeom prst="wedgeRectCallout">
            <a:avLst>
              <a:gd name="adj1" fmla="val -60481"/>
              <a:gd name="adj2" fmla="val 38139"/>
            </a:avLst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r-TR">
                <a:solidFill>
                  <a:schemeClr val="bg2"/>
                </a:solidFill>
                <a:latin typeface="Garamond" pitchFamily="18" charset="0"/>
              </a:rPr>
              <a:t>G2 grafında c</a:t>
            </a:r>
            <a:r>
              <a:rPr lang="en-US">
                <a:solidFill>
                  <a:schemeClr val="bg2"/>
                </a:solidFill>
                <a:latin typeface="Garamond" pitchFamily="18" charset="0"/>
              </a:rPr>
              <a:t>'</a:t>
            </a:r>
            <a:r>
              <a:rPr lang="tr-TR">
                <a:solidFill>
                  <a:schemeClr val="bg2"/>
                </a:solidFill>
                <a:latin typeface="Garamond" pitchFamily="18" charset="0"/>
              </a:rPr>
              <a:t> düğümünün derecesi 4’tür. Fakat G1 grafında 4 dereceli düğüm yoktur. Bu yüzden G1 ve G2 izomorfik değildir.</a:t>
            </a:r>
          </a:p>
        </p:txBody>
      </p:sp>
      <p:sp>
        <p:nvSpPr>
          <p:cNvPr id="57350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735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6916A77-B8EA-4653-B478-28B9A875C437}" type="slidenum">
              <a:rPr lang="tr-TR" sz="1400"/>
              <a:pPr algn="ctr" eaLnBrk="0" hangingPunct="0"/>
              <a:t>14</a:t>
            </a:fld>
            <a:r>
              <a:rPr lang="tr-TR" sz="1400"/>
              <a:t>. Sayfa</a:t>
            </a:r>
          </a:p>
        </p:txBody>
      </p:sp>
      <p:sp>
        <p:nvSpPr>
          <p:cNvPr id="57352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229600" cy="504825"/>
          </a:xfrm>
        </p:spPr>
        <p:txBody>
          <a:bodyPr/>
          <a:lstStyle/>
          <a:p>
            <a:r>
              <a:rPr lang="tr-TR" sz="2400" b="1" smtClean="0">
                <a:latin typeface="Comic Sans MS" pitchFamily="66" charset="0"/>
              </a:rPr>
              <a:t>Euler Halkası Ve Yolu</a:t>
            </a:r>
            <a:r>
              <a:rPr lang="tr-TR" sz="4000" b="1" smtClean="0"/>
              <a:t> </a:t>
            </a:r>
            <a:br>
              <a:rPr lang="tr-TR" sz="4000" b="1" smtClean="0"/>
            </a:br>
            <a:endParaRPr lang="tr-TR" sz="4000" b="1" smtClean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7391400" cy="22780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tr-TR" sz="1800" smtClean="0">
                <a:latin typeface="Comic Sans MS" pitchFamily="66" charset="0"/>
              </a:rPr>
              <a:t>Bir haberleşme ağında, linklerin hepsinin çalışıp çalışmadığının test edilmesi gerektiğinde maliyeti düşürmek için öyle bir yol istenir ki her bir kenardan sadece bir kez geçilsin. </a:t>
            </a:r>
          </a:p>
          <a:p>
            <a:pPr algn="just">
              <a:lnSpc>
                <a:spcPct val="80000"/>
              </a:lnSpc>
            </a:pPr>
            <a:r>
              <a:rPr lang="tr-TR" sz="1800" smtClean="0">
                <a:latin typeface="Comic Sans MS" pitchFamily="66" charset="0"/>
              </a:rPr>
              <a:t>Bu kavramla ilk uğraşan matematikçi Leonhard Euler anısına bir çoklu grafta tüm kenarlardan sadece bir kez geçilmek suretiyle oluşan , başlangıç ve bitiş düğümleri farklı  olan yola Euler Yolu , başlangıç bitiş düğümleri aynı olan yola Euler Halkası ( Euler Circuit) adı verilmiştir. </a:t>
            </a:r>
          </a:p>
        </p:txBody>
      </p:sp>
      <p:sp>
        <p:nvSpPr>
          <p:cNvPr id="58371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837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E33D537-3216-4653-B345-8AE34C533155}" type="slidenum">
              <a:rPr lang="tr-TR" sz="1400"/>
              <a:pPr algn="ctr" eaLnBrk="0" hangingPunct="0"/>
              <a:t>15</a:t>
            </a:fld>
            <a:r>
              <a:rPr lang="tr-TR" sz="1400"/>
              <a:t>. Sayfa</a:t>
            </a:r>
          </a:p>
        </p:txBody>
      </p:sp>
      <p:sp>
        <p:nvSpPr>
          <p:cNvPr id="58373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grpSp>
        <p:nvGrpSpPr>
          <p:cNvPr id="58374" name="Group 7"/>
          <p:cNvGrpSpPr>
            <a:grpSpLocks/>
          </p:cNvGrpSpPr>
          <p:nvPr/>
        </p:nvGrpSpPr>
        <p:grpSpPr bwMode="auto">
          <a:xfrm>
            <a:off x="2124075" y="3284538"/>
            <a:ext cx="5256213" cy="2016125"/>
            <a:chOff x="1496" y="6070"/>
            <a:chExt cx="7405" cy="3420"/>
          </a:xfrm>
        </p:grpSpPr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1521" y="6070"/>
              <a:ext cx="7380" cy="34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1496" y="7150"/>
              <a:ext cx="55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2428" y="8050"/>
              <a:ext cx="556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3561" y="7165"/>
              <a:ext cx="55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2428" y="6610"/>
              <a:ext cx="556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6621" y="7801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>
              <a:off x="6621" y="7801"/>
              <a:ext cx="8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flipH="1">
              <a:off x="6621" y="7801"/>
              <a:ext cx="833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H="1" flipV="1">
              <a:off x="6760" y="6721"/>
              <a:ext cx="69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6760" y="6721"/>
              <a:ext cx="1945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flipH="1">
              <a:off x="6621" y="7801"/>
              <a:ext cx="2084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6204" y="7981"/>
              <a:ext cx="556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6760" y="7441"/>
              <a:ext cx="556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7072" y="7081"/>
              <a:ext cx="55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7593" y="6901"/>
              <a:ext cx="55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58391" name="Text Box 23"/>
            <p:cNvSpPr txBox="1">
              <a:spLocks noChangeArrowheads="1"/>
            </p:cNvSpPr>
            <p:nvPr/>
          </p:nvSpPr>
          <p:spPr bwMode="auto">
            <a:xfrm>
              <a:off x="7454" y="8161"/>
              <a:ext cx="55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e</a:t>
              </a:r>
              <a:endParaRPr lang="tr-TR">
                <a:latin typeface="Arial" charset="0"/>
              </a:endParaRPr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2313" y="8881"/>
              <a:ext cx="696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(a)</a:t>
              </a:r>
              <a:endParaRPr lang="tr-TR">
                <a:latin typeface="Arial" charset="0"/>
              </a:endParaRPr>
            </a:p>
          </p:txBody>
        </p:sp>
        <p:sp>
          <p:nvSpPr>
            <p:cNvPr id="58393" name="Text Box 25"/>
            <p:cNvSpPr txBox="1">
              <a:spLocks noChangeArrowheads="1"/>
            </p:cNvSpPr>
            <p:nvPr/>
          </p:nvSpPr>
          <p:spPr bwMode="auto">
            <a:xfrm>
              <a:off x="4814" y="8881"/>
              <a:ext cx="696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(b)</a:t>
              </a:r>
              <a:endParaRPr lang="tr-TR">
                <a:latin typeface="Arial" charset="0"/>
              </a:endParaRP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7316" y="8881"/>
              <a:ext cx="865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(c )</a:t>
              </a:r>
              <a:endParaRPr lang="tr-TR">
                <a:latin typeface="Arial" charset="0"/>
              </a:endParaRPr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>
              <a:off x="1807" y="6970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>
              <a:off x="3670" y="697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H="1">
              <a:off x="1807" y="8047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flipV="1">
              <a:off x="1807" y="697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flipV="1">
              <a:off x="1807" y="7384"/>
              <a:ext cx="1154" cy="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2961" y="6970"/>
              <a:ext cx="709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1" name="Arc 33"/>
            <p:cNvSpPr>
              <a:spLocks/>
            </p:cNvSpPr>
            <p:nvPr/>
          </p:nvSpPr>
          <p:spPr bwMode="auto">
            <a:xfrm rot="10800000" flipV="1">
              <a:off x="1807" y="7404"/>
              <a:ext cx="1514" cy="661"/>
            </a:xfrm>
            <a:custGeom>
              <a:avLst/>
              <a:gdLst>
                <a:gd name="T0" fmla="*/ 2 w 21600"/>
                <a:gd name="T1" fmla="*/ 0 h 20953"/>
                <a:gd name="T2" fmla="*/ 7 w 21600"/>
                <a:gd name="T3" fmla="*/ 1 h 20953"/>
                <a:gd name="T4" fmla="*/ 0 w 21600"/>
                <a:gd name="T5" fmla="*/ 1 h 209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953"/>
                <a:gd name="T11" fmla="*/ 21600 w 21600"/>
                <a:gd name="T12" fmla="*/ 20953 h 209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953" fill="none" extrusionOk="0">
                  <a:moveTo>
                    <a:pt x="5246" y="-1"/>
                  </a:moveTo>
                  <a:cubicBezTo>
                    <a:pt x="14858" y="2406"/>
                    <a:pt x="21600" y="11044"/>
                    <a:pt x="21600" y="20953"/>
                  </a:cubicBezTo>
                </a:path>
                <a:path w="21600" h="20953" stroke="0" extrusionOk="0">
                  <a:moveTo>
                    <a:pt x="5246" y="-1"/>
                  </a:moveTo>
                  <a:cubicBezTo>
                    <a:pt x="14858" y="2406"/>
                    <a:pt x="21600" y="11044"/>
                    <a:pt x="21600" y="20953"/>
                  </a:cubicBezTo>
                  <a:lnTo>
                    <a:pt x="0" y="2095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2" name="Arc 34"/>
            <p:cNvSpPr>
              <a:spLocks/>
            </p:cNvSpPr>
            <p:nvPr/>
          </p:nvSpPr>
          <p:spPr bwMode="auto">
            <a:xfrm rot="10800000" flipV="1">
              <a:off x="2780" y="6971"/>
              <a:ext cx="879" cy="413"/>
            </a:xfrm>
            <a:custGeom>
              <a:avLst/>
              <a:gdLst>
                <a:gd name="T0" fmla="*/ 0 w 25675"/>
                <a:gd name="T1" fmla="*/ 0 h 31249"/>
                <a:gd name="T2" fmla="*/ 1 w 25675"/>
                <a:gd name="T3" fmla="*/ 0 h 31249"/>
                <a:gd name="T4" fmla="*/ 0 w 25675"/>
                <a:gd name="T5" fmla="*/ 0 h 31249"/>
                <a:gd name="T6" fmla="*/ 0 60000 65536"/>
                <a:gd name="T7" fmla="*/ 0 60000 65536"/>
                <a:gd name="T8" fmla="*/ 0 60000 65536"/>
                <a:gd name="T9" fmla="*/ 0 w 25675"/>
                <a:gd name="T10" fmla="*/ 0 h 31249"/>
                <a:gd name="T11" fmla="*/ 25675 w 25675"/>
                <a:gd name="T12" fmla="*/ 31249 h 31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75" h="31249" fill="none" extrusionOk="0">
                  <a:moveTo>
                    <a:pt x="-1" y="387"/>
                  </a:moveTo>
                  <a:cubicBezTo>
                    <a:pt x="1342" y="129"/>
                    <a:pt x="2707" y="-1"/>
                    <a:pt x="4075" y="0"/>
                  </a:cubicBezTo>
                  <a:cubicBezTo>
                    <a:pt x="16004" y="0"/>
                    <a:pt x="25675" y="9670"/>
                    <a:pt x="25675" y="21600"/>
                  </a:cubicBezTo>
                  <a:cubicBezTo>
                    <a:pt x="25675" y="24949"/>
                    <a:pt x="24896" y="28252"/>
                    <a:pt x="23400" y="31249"/>
                  </a:cubicBezTo>
                </a:path>
                <a:path w="25675" h="31249" stroke="0" extrusionOk="0">
                  <a:moveTo>
                    <a:pt x="-1" y="387"/>
                  </a:moveTo>
                  <a:cubicBezTo>
                    <a:pt x="1342" y="129"/>
                    <a:pt x="2707" y="-1"/>
                    <a:pt x="4075" y="0"/>
                  </a:cubicBezTo>
                  <a:cubicBezTo>
                    <a:pt x="16004" y="0"/>
                    <a:pt x="25675" y="9670"/>
                    <a:pt x="25675" y="21600"/>
                  </a:cubicBezTo>
                  <a:cubicBezTo>
                    <a:pt x="25675" y="24949"/>
                    <a:pt x="24896" y="28252"/>
                    <a:pt x="23400" y="31249"/>
                  </a:cubicBezTo>
                  <a:lnTo>
                    <a:pt x="407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3" name="Text Box 35"/>
            <p:cNvSpPr txBox="1">
              <a:spLocks noChangeArrowheads="1"/>
            </p:cNvSpPr>
            <p:nvPr/>
          </p:nvSpPr>
          <p:spPr bwMode="auto">
            <a:xfrm>
              <a:off x="2273" y="7630"/>
              <a:ext cx="556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h</a:t>
              </a:r>
              <a:endParaRPr lang="tr-TR">
                <a:latin typeface="Arial" charset="0"/>
              </a:endParaRPr>
            </a:p>
          </p:txBody>
        </p:sp>
        <p:sp>
          <p:nvSpPr>
            <p:cNvPr id="58404" name="Text Box 36"/>
            <p:cNvSpPr txBox="1">
              <a:spLocks noChangeArrowheads="1"/>
            </p:cNvSpPr>
            <p:nvPr/>
          </p:nvSpPr>
          <p:spPr bwMode="auto">
            <a:xfrm>
              <a:off x="3049" y="7150"/>
              <a:ext cx="55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g</a:t>
              </a:r>
              <a:endParaRPr lang="tr-TR">
                <a:latin typeface="Arial" charset="0"/>
              </a:endParaRPr>
            </a:p>
          </p:txBody>
        </p:sp>
        <p:sp>
          <p:nvSpPr>
            <p:cNvPr id="58405" name="Text Box 37"/>
            <p:cNvSpPr txBox="1">
              <a:spLocks noChangeArrowheads="1"/>
            </p:cNvSpPr>
            <p:nvPr/>
          </p:nvSpPr>
          <p:spPr bwMode="auto">
            <a:xfrm>
              <a:off x="1962" y="7150"/>
              <a:ext cx="55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e</a:t>
              </a:r>
              <a:endParaRPr lang="tr-TR">
                <a:latin typeface="Arial" charset="0"/>
              </a:endParaRPr>
            </a:p>
          </p:txBody>
        </p:sp>
        <p:sp>
          <p:nvSpPr>
            <p:cNvPr id="58406" name="Text Box 38"/>
            <p:cNvSpPr txBox="1">
              <a:spLocks noChangeArrowheads="1"/>
            </p:cNvSpPr>
            <p:nvPr/>
          </p:nvSpPr>
          <p:spPr bwMode="auto">
            <a:xfrm>
              <a:off x="2634" y="6895"/>
              <a:ext cx="556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f</a:t>
              </a:r>
              <a:endParaRPr lang="tr-TR">
                <a:latin typeface="Arial" charset="0"/>
              </a:endParaRPr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>
              <a:off x="5068" y="6970"/>
              <a:ext cx="9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H="1">
              <a:off x="4136" y="6970"/>
              <a:ext cx="9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>
              <a:off x="4136" y="697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>
              <a:off x="4136" y="8050"/>
              <a:ext cx="9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>
              <a:off x="5068" y="8050"/>
              <a:ext cx="9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6000" y="697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5068" y="697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>
              <a:off x="5068" y="6970"/>
              <a:ext cx="932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flipH="1">
              <a:off x="4136" y="6970"/>
              <a:ext cx="932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416" name="Text Box 48"/>
            <p:cNvSpPr txBox="1">
              <a:spLocks noChangeArrowheads="1"/>
            </p:cNvSpPr>
            <p:nvPr/>
          </p:nvSpPr>
          <p:spPr bwMode="auto">
            <a:xfrm>
              <a:off x="6741" y="7924"/>
              <a:ext cx="3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f</a:t>
              </a:r>
              <a:endParaRPr lang="tr-TR">
                <a:latin typeface="Arial" charset="0"/>
              </a:endParaRPr>
            </a:p>
          </p:txBody>
        </p:sp>
      </p:grpSp>
      <p:sp>
        <p:nvSpPr>
          <p:cNvPr id="58375" name="Rectangle 49"/>
          <p:cNvSpPr>
            <a:spLocks noChangeArrowheads="1"/>
          </p:cNvSpPr>
          <p:nvPr/>
        </p:nvSpPr>
        <p:spPr bwMode="white">
          <a:xfrm>
            <a:off x="1524000" y="5437188"/>
            <a:ext cx="7391400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r>
              <a:rPr kumimoji="1" lang="tr-TR">
                <a:latin typeface="Comic Sans MS" pitchFamily="66" charset="0"/>
              </a:rPr>
              <a:t>(a) grafında,  dfhegcba  bir Euler Halkasıdır.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r>
              <a:rPr kumimoji="1" lang="tr-TR">
                <a:latin typeface="Comic Sans MS" pitchFamily="66" charset="0"/>
              </a:rPr>
              <a:t>(b)’de ise  Euler yolu ve halkası yoktur.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Char char="n"/>
            </a:pPr>
            <a:r>
              <a:rPr kumimoji="1" lang="tr-TR">
                <a:latin typeface="Comic Sans MS" pitchFamily="66" charset="0"/>
              </a:rPr>
              <a:t>(c) ’de ise a,b,c,d,e,f  bir Euler yoludur ancak Euler halkası değildir.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63713" y="1268413"/>
            <a:ext cx="641985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 b="1" smtClean="0">
                <a:latin typeface="Comic Sans MS" pitchFamily="66" charset="0"/>
              </a:rPr>
              <a:t>Euler Halkası Algoritması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smtClean="0">
                <a:latin typeface="Comic Sans MS" pitchFamily="66" charset="0"/>
              </a:rPr>
              <a:t>Adım 1 ( başlangıç yolu 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 (a)  g grafının kenar kümesini , E yap.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 (b)  Bir düğüm seç ve C yi bu tek düğümü içeren yol yap.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       ( C Euler Halkası olacak ! 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smtClean="0">
                <a:latin typeface="Comic Sans MS" pitchFamily="66" charset="0"/>
              </a:rPr>
              <a:t>Adım 2 ( yolu genişlet)</a:t>
            </a:r>
            <a:r>
              <a:rPr lang="tr-TR" sz="1600" smtClean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while  (E boş değil)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</a:t>
            </a:r>
            <a:r>
              <a:rPr lang="tr-TR" sz="1600" b="1" smtClean="0">
                <a:latin typeface="Comic Sans MS" pitchFamily="66" charset="0"/>
              </a:rPr>
              <a:t>Adım 2.1 ( genişletmek için bir başlangıç noktası seç</a:t>
            </a:r>
            <a:r>
              <a:rPr lang="tr-TR" sz="1600" smtClean="0">
                <a:latin typeface="Comic Sans MS" pitchFamily="66" charset="0"/>
              </a:rPr>
              <a:t> 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      (a)   A yı C de E’ deki bir kenara bağlı olan bir düğüme set et.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	         (b)   P  yi sadece A yı içeren yol olarak ata.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</a:t>
            </a:r>
            <a:r>
              <a:rPr lang="tr-TR" sz="1600" b="1" smtClean="0">
                <a:latin typeface="Comic Sans MS" pitchFamily="66" charset="0"/>
              </a:rPr>
              <a:t>Adım 2.2 ( P yi A dan A ya bir yol olarak genişlet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      (a)  set B =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      (b)  while ( E  de B ye bağlı bir e  kenarı var)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               (a) e yi E  den çıkar.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		  (b) B yi e nin diğer düğümü ile yer değiştir.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		  (c ) e kenarını ve B düğümünü P ye ekle.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            endwhile.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</a:t>
            </a:r>
            <a:r>
              <a:rPr lang="tr-TR" sz="1600" b="1" smtClean="0">
                <a:latin typeface="Comic Sans MS" pitchFamily="66" charset="0"/>
              </a:rPr>
              <a:t>Adım 2.3  ( C yi genişlet)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            C de bulunan A yerine P yi yerleştir.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   endwhile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smtClean="0">
                <a:latin typeface="Comic Sans MS" pitchFamily="66" charset="0"/>
              </a:rPr>
              <a:t>Adım 3    C yolu Euler Halkasıdır.</a:t>
            </a:r>
            <a:r>
              <a:rPr lang="tr-TR" sz="1600" smtClean="0">
                <a:latin typeface="Comic Sans MS" pitchFamily="66" charset="0"/>
              </a:rPr>
              <a:t>  </a:t>
            </a:r>
          </a:p>
        </p:txBody>
      </p:sp>
      <p:sp>
        <p:nvSpPr>
          <p:cNvPr id="59394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939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4646068-31AE-4BC8-A386-DBE4EB722B2E}" type="slidenum">
              <a:rPr lang="tr-TR" sz="1400"/>
              <a:pPr algn="ctr" eaLnBrk="0" hangingPunct="0"/>
              <a:t>16</a:t>
            </a:fld>
            <a:r>
              <a:rPr lang="tr-TR" sz="1400"/>
              <a:t>. Sayfa</a:t>
            </a:r>
          </a:p>
        </p:txBody>
      </p:sp>
      <p:sp>
        <p:nvSpPr>
          <p:cNvPr id="59396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755650" y="481013"/>
            <a:ext cx="335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tr-TR" sz="2400" b="1">
                <a:latin typeface="Comic Sans MS" pitchFamily="66" charset="0"/>
              </a:rPr>
              <a:t>Euler Halkası Ve Yolu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2275" y="1628775"/>
            <a:ext cx="7056438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1800" b="1" smtClean="0">
                <a:latin typeface="Comic Sans MS" pitchFamily="66" charset="0"/>
              </a:rPr>
              <a:t>Euler algoritmasının karmaşıklığı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1800" b="1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1800" smtClean="0">
                <a:latin typeface="Comic Sans MS" pitchFamily="66" charset="0"/>
              </a:rPr>
              <a:t>Algoritmada bir elemanter işlem için bir kenar ele alıyoruz. O halde her bir kenar bir kez ele alındığına göre karmaşıklık en fazla e kadar olacaktır.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180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1800" smtClean="0">
                <a:latin typeface="Comic Sans MS" pitchFamily="66" charset="0"/>
              </a:rPr>
              <a:t>    n  düğümlü bir graf için e</a:t>
            </a:r>
            <a:r>
              <a:rPr lang="tr-TR" sz="1800" smtClean="0">
                <a:latin typeface="Comic Sans MS" pitchFamily="66" charset="0"/>
                <a:sym typeface="Symbol" pitchFamily="18" charset="2"/>
              </a:rPr>
              <a:t></a:t>
            </a:r>
            <a:r>
              <a:rPr lang="tr-TR" sz="1800" smtClean="0">
                <a:latin typeface="Comic Sans MS" pitchFamily="66" charset="0"/>
              </a:rPr>
              <a:t>1/2 n ( n-1 ) = 1/2  ( n2-n ) , burada  C (n ,2)= 1/2 n (n-1) düğümler arası olan bağlantı sayısıdır.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180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1800" smtClean="0">
                <a:latin typeface="Comic Sans MS" pitchFamily="66" charset="0"/>
              </a:rPr>
              <a:t>    Buna göre n düğümlü bir graf için karmaşıklık n</a:t>
            </a:r>
            <a:r>
              <a:rPr lang="tr-TR" sz="1800" baseline="30000" smtClean="0">
                <a:latin typeface="Comic Sans MS" pitchFamily="66" charset="0"/>
              </a:rPr>
              <a:t>2</a:t>
            </a:r>
            <a:r>
              <a:rPr lang="tr-TR" sz="1800" smtClean="0">
                <a:latin typeface="Comic Sans MS" pitchFamily="66" charset="0"/>
              </a:rPr>
              <a:t> mertebesindedir.</a:t>
            </a:r>
          </a:p>
        </p:txBody>
      </p:sp>
      <p:sp>
        <p:nvSpPr>
          <p:cNvPr id="60418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6041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86C756EC-A4FD-4341-BD74-EACAB3F71A5F}" type="slidenum">
              <a:rPr lang="tr-TR" sz="1400"/>
              <a:pPr algn="ctr" eaLnBrk="0" hangingPunct="0"/>
              <a:t>17</a:t>
            </a:fld>
            <a:r>
              <a:rPr lang="tr-TR" sz="1400"/>
              <a:t>. Sayfa</a:t>
            </a:r>
          </a:p>
        </p:txBody>
      </p:sp>
      <p:sp>
        <p:nvSpPr>
          <p:cNvPr id="60420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755650" y="481013"/>
            <a:ext cx="335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tr-TR" sz="2400" b="1">
                <a:latin typeface="Comic Sans MS" pitchFamily="66" charset="0"/>
              </a:rPr>
              <a:t>Euler Halkası Ve Yolu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63713" y="1412875"/>
            <a:ext cx="6934200" cy="4718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1800" b="1" smtClean="0">
                <a:latin typeface="Comic Sans MS" pitchFamily="66" charset="0"/>
              </a:rPr>
              <a:t>Örnek </a:t>
            </a:r>
          </a:p>
          <a:p>
            <a:pPr>
              <a:buFont typeface="Wingdings" pitchFamily="2" charset="2"/>
              <a:buNone/>
            </a:pPr>
            <a:endParaRPr lang="tr-TR" sz="18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1800" smtClean="0">
                <a:latin typeface="Comic Sans MS" pitchFamily="66" charset="0"/>
              </a:rPr>
              <a:t>Şekilde verilen grafta Euler halkası var mıdır? Euler algoritmasını </a:t>
            </a:r>
          </a:p>
          <a:p>
            <a:pPr>
              <a:buFont typeface="Wingdings" pitchFamily="2" charset="2"/>
              <a:buNone/>
            </a:pPr>
            <a:r>
              <a:rPr lang="tr-TR" sz="1800" smtClean="0">
                <a:latin typeface="Comic Sans MS" pitchFamily="66" charset="0"/>
              </a:rPr>
              <a:t>uygulayarak bulunuz. </a:t>
            </a:r>
          </a:p>
          <a:p>
            <a:pPr>
              <a:buFont typeface="Wingdings" pitchFamily="2" charset="2"/>
              <a:buNone/>
            </a:pPr>
            <a:endParaRPr lang="tr-TR" sz="18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1800" b="1" smtClean="0">
                <a:latin typeface="Comic Sans MS" pitchFamily="66" charset="0"/>
              </a:rPr>
              <a:t>Çözüm: </a:t>
            </a:r>
          </a:p>
          <a:p>
            <a:pPr>
              <a:buFont typeface="Wingdings" pitchFamily="2" charset="2"/>
              <a:buNone/>
            </a:pPr>
            <a:r>
              <a:rPr lang="tr-TR" sz="1800" smtClean="0">
                <a:latin typeface="Comic Sans MS" pitchFamily="66" charset="0"/>
              </a:rPr>
              <a:t>T, Q, R ve S düğümlerinin dereceleri çift olduğundan bu grafta Euler halkası vardır. Algoritmayı adım adım uygulayalım.</a:t>
            </a:r>
          </a:p>
        </p:txBody>
      </p:sp>
      <p:grpSp>
        <p:nvGrpSpPr>
          <p:cNvPr id="61442" name="Group 3"/>
          <p:cNvGrpSpPr>
            <a:grpSpLocks/>
          </p:cNvGrpSpPr>
          <p:nvPr/>
        </p:nvGrpSpPr>
        <p:grpSpPr bwMode="auto">
          <a:xfrm>
            <a:off x="2700338" y="4508500"/>
            <a:ext cx="3527425" cy="2017713"/>
            <a:chOff x="2781" y="1264"/>
            <a:chExt cx="3960" cy="2720"/>
          </a:xfrm>
        </p:grpSpPr>
        <p:sp>
          <p:nvSpPr>
            <p:cNvPr id="61448" name="Rectangle 4"/>
            <p:cNvSpPr>
              <a:spLocks noChangeArrowheads="1"/>
            </p:cNvSpPr>
            <p:nvPr/>
          </p:nvSpPr>
          <p:spPr bwMode="auto">
            <a:xfrm>
              <a:off x="2781" y="1264"/>
              <a:ext cx="3960" cy="27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61449" name="Group 5"/>
            <p:cNvGrpSpPr>
              <a:grpSpLocks/>
            </p:cNvGrpSpPr>
            <p:nvPr/>
          </p:nvGrpSpPr>
          <p:grpSpPr bwMode="auto">
            <a:xfrm>
              <a:off x="3861" y="1916"/>
              <a:ext cx="2160" cy="1800"/>
              <a:chOff x="1521" y="12064"/>
              <a:chExt cx="2160" cy="1800"/>
            </a:xfrm>
          </p:grpSpPr>
          <p:sp>
            <p:nvSpPr>
              <p:cNvPr id="61458" name="Line 6"/>
              <p:cNvSpPr>
                <a:spLocks noChangeShapeType="1"/>
              </p:cNvSpPr>
              <p:nvPr/>
            </p:nvSpPr>
            <p:spPr bwMode="auto">
              <a:xfrm>
                <a:off x="1521" y="12064"/>
                <a:ext cx="19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1459" name="Line 7"/>
              <p:cNvSpPr>
                <a:spLocks noChangeShapeType="1"/>
              </p:cNvSpPr>
              <p:nvPr/>
            </p:nvSpPr>
            <p:spPr bwMode="auto">
              <a:xfrm flipH="1">
                <a:off x="1701" y="12064"/>
                <a:ext cx="180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1460" name="Line 8"/>
              <p:cNvSpPr>
                <a:spLocks noChangeShapeType="1"/>
              </p:cNvSpPr>
              <p:nvPr/>
            </p:nvSpPr>
            <p:spPr bwMode="auto">
              <a:xfrm>
                <a:off x="1701" y="13864"/>
                <a:ext cx="19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1461" name="Line 9"/>
              <p:cNvSpPr>
                <a:spLocks noChangeShapeType="1"/>
              </p:cNvSpPr>
              <p:nvPr/>
            </p:nvSpPr>
            <p:spPr bwMode="auto">
              <a:xfrm flipH="1" flipV="1">
                <a:off x="1521" y="12064"/>
                <a:ext cx="216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4581" y="1556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4041" y="2816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5301" y="2816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4581" y="3444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61454" name="Text Box 14"/>
            <p:cNvSpPr txBox="1">
              <a:spLocks noChangeArrowheads="1"/>
            </p:cNvSpPr>
            <p:nvPr/>
          </p:nvSpPr>
          <p:spPr bwMode="auto">
            <a:xfrm>
              <a:off x="3501" y="1444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T</a:t>
              </a:r>
              <a:endParaRPr lang="tr-TR">
                <a:latin typeface="Arial" charset="0"/>
              </a:endParaRPr>
            </a:p>
          </p:txBody>
        </p:sp>
        <p:sp>
          <p:nvSpPr>
            <p:cNvPr id="61455" name="Text Box 15"/>
            <p:cNvSpPr txBox="1">
              <a:spLocks noChangeArrowheads="1"/>
            </p:cNvSpPr>
            <p:nvPr/>
          </p:nvSpPr>
          <p:spPr bwMode="auto">
            <a:xfrm>
              <a:off x="5661" y="1444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Q</a:t>
              </a:r>
              <a:endParaRPr lang="tr-TR">
                <a:latin typeface="Arial" charset="0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3501" y="3264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R</a:t>
              </a:r>
              <a:endParaRPr lang="tr-TR">
                <a:latin typeface="Arial" charset="0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6021" y="3264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S</a:t>
              </a:r>
              <a:endParaRPr lang="tr-TR">
                <a:latin typeface="Arial" charset="0"/>
              </a:endParaRPr>
            </a:p>
          </p:txBody>
        </p:sp>
      </p:grpSp>
      <p:sp>
        <p:nvSpPr>
          <p:cNvPr id="61443" name="Text Box 18"/>
          <p:cNvSpPr txBox="1">
            <a:spLocks noChangeArrowheads="1"/>
          </p:cNvSpPr>
          <p:nvPr/>
        </p:nvSpPr>
        <p:spPr bwMode="auto">
          <a:xfrm>
            <a:off x="3479800" y="3860800"/>
            <a:ext cx="31797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lang="tr-TR" sz="2000">
              <a:latin typeface="Arial" charset="0"/>
            </a:endParaRPr>
          </a:p>
        </p:txBody>
      </p:sp>
      <p:sp>
        <p:nvSpPr>
          <p:cNvPr id="61444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6144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B0F6D2D-A72D-425B-AE60-87A725A9A4F4}" type="slidenum">
              <a:rPr lang="tr-TR" sz="1400"/>
              <a:pPr algn="ctr" eaLnBrk="0" hangingPunct="0"/>
              <a:t>18</a:t>
            </a:fld>
            <a:r>
              <a:rPr lang="tr-TR" sz="1400"/>
              <a:t>. Sayfa</a:t>
            </a:r>
          </a:p>
        </p:txBody>
      </p:sp>
      <p:sp>
        <p:nvSpPr>
          <p:cNvPr id="61446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1447" name="Rectangle 22"/>
          <p:cNvSpPr>
            <a:spLocks noChangeArrowheads="1"/>
          </p:cNvSpPr>
          <p:nvPr/>
        </p:nvSpPr>
        <p:spPr bwMode="auto">
          <a:xfrm>
            <a:off x="755650" y="481013"/>
            <a:ext cx="335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tr-TR" sz="2400" b="1">
                <a:latin typeface="Comic Sans MS" pitchFamily="66" charset="0"/>
              </a:rPr>
              <a:t>Euler Halkası Ve Yolu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47813" y="1268413"/>
            <a:ext cx="4176712" cy="56165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b="1" smtClean="0">
                <a:latin typeface="Comic Sans MS" pitchFamily="66" charset="0"/>
              </a:rPr>
              <a:t>Adım 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(a) E={a,b,c,d} 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(b) C=T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b="1" smtClean="0">
                <a:latin typeface="Comic Sans MS" pitchFamily="66" charset="0"/>
              </a:rPr>
              <a:t>Adım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While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2.1 (a) A=T   (b) P=T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2.2 (a) B=T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While (1)(b) a ve d  kenarları T ye bağlı .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(a) a kenarını seç E={b,c,d}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(b) B=Q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(c)  P=T,a,Q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(2)(b) b kenarı (B=Q) ya bağlı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(a) b kenarını seç E={c,d}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(b) B=R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(c)  P=T,a,Q,b,R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(3)(b) c kenarı R ye bağlı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(a)c kenarını seç E={d}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(b) B=S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(c)  P=T,a,Q,b,R,c,S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(4)(b) d kenarı S ye bağlı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(a) d kenarını seç E={</a:t>
            </a:r>
            <a:r>
              <a:rPr lang="tr-TR" sz="1200" smtClean="0">
                <a:latin typeface="Comic Sans MS" pitchFamily="66" charset="0"/>
                <a:sym typeface="Symbol" pitchFamily="18" charset="2"/>
              </a:rPr>
              <a:t></a:t>
            </a:r>
            <a:r>
              <a:rPr lang="tr-TR" sz="1200" smtClean="0">
                <a:latin typeface="Comic Sans MS" pitchFamily="66" charset="0"/>
              </a:rPr>
              <a:t>} 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(b) B=T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(c)  P=T,a,Q,b,R,c,S,d,T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		endWhile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b="1" smtClean="0">
                <a:latin typeface="Comic Sans MS" pitchFamily="66" charset="0"/>
              </a:rPr>
              <a:t>Adım 2.3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C= T,a,Q,b,R,c,S,d,T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End While E={</a:t>
            </a:r>
            <a:r>
              <a:rPr lang="tr-TR" sz="1200" smtClean="0">
                <a:latin typeface="Comic Sans MS" pitchFamily="66" charset="0"/>
                <a:sym typeface="Symbol" pitchFamily="18" charset="2"/>
              </a:rPr>
              <a:t></a:t>
            </a:r>
            <a:r>
              <a:rPr lang="tr-TR" sz="1200" smtClean="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b="1" smtClean="0">
                <a:latin typeface="Comic Sans MS" pitchFamily="66" charset="0"/>
              </a:rPr>
              <a:t>Adım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Comic Sans MS" pitchFamily="66" charset="0"/>
              </a:rPr>
              <a:t> C= T,a,Q,b,R,c,S,d,T olur.c</a:t>
            </a:r>
          </a:p>
        </p:txBody>
      </p:sp>
      <p:grpSp>
        <p:nvGrpSpPr>
          <p:cNvPr id="62466" name="Group 3"/>
          <p:cNvGrpSpPr>
            <a:grpSpLocks/>
          </p:cNvGrpSpPr>
          <p:nvPr/>
        </p:nvGrpSpPr>
        <p:grpSpPr bwMode="auto">
          <a:xfrm>
            <a:off x="5219700" y="2565400"/>
            <a:ext cx="3673475" cy="2735263"/>
            <a:chOff x="2699" y="1117"/>
            <a:chExt cx="2676" cy="1905"/>
          </a:xfrm>
        </p:grpSpPr>
        <p:sp>
          <p:nvSpPr>
            <p:cNvPr id="62471" name="Rectangle 4"/>
            <p:cNvSpPr>
              <a:spLocks noChangeArrowheads="1"/>
            </p:cNvSpPr>
            <p:nvPr/>
          </p:nvSpPr>
          <p:spPr bwMode="auto">
            <a:xfrm>
              <a:off x="2699" y="1117"/>
              <a:ext cx="2676" cy="18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62472" name="Group 5"/>
            <p:cNvGrpSpPr>
              <a:grpSpLocks/>
            </p:cNvGrpSpPr>
            <p:nvPr/>
          </p:nvGrpSpPr>
          <p:grpSpPr bwMode="auto">
            <a:xfrm>
              <a:off x="3429" y="1574"/>
              <a:ext cx="1459" cy="1260"/>
              <a:chOff x="1521" y="12064"/>
              <a:chExt cx="2160" cy="1800"/>
            </a:xfrm>
          </p:grpSpPr>
          <p:sp>
            <p:nvSpPr>
              <p:cNvPr id="62481" name="Line 6"/>
              <p:cNvSpPr>
                <a:spLocks noChangeShapeType="1"/>
              </p:cNvSpPr>
              <p:nvPr/>
            </p:nvSpPr>
            <p:spPr bwMode="auto">
              <a:xfrm>
                <a:off x="1521" y="12064"/>
                <a:ext cx="19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482" name="Line 7"/>
              <p:cNvSpPr>
                <a:spLocks noChangeShapeType="1"/>
              </p:cNvSpPr>
              <p:nvPr/>
            </p:nvSpPr>
            <p:spPr bwMode="auto">
              <a:xfrm flipH="1">
                <a:off x="1701" y="12064"/>
                <a:ext cx="180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483" name="Line 8"/>
              <p:cNvSpPr>
                <a:spLocks noChangeShapeType="1"/>
              </p:cNvSpPr>
              <p:nvPr/>
            </p:nvSpPr>
            <p:spPr bwMode="auto">
              <a:xfrm>
                <a:off x="1701" y="13864"/>
                <a:ext cx="19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484" name="Line 9"/>
              <p:cNvSpPr>
                <a:spLocks noChangeShapeType="1"/>
              </p:cNvSpPr>
              <p:nvPr/>
            </p:nvSpPr>
            <p:spPr bwMode="auto">
              <a:xfrm flipH="1" flipV="1">
                <a:off x="1521" y="12064"/>
                <a:ext cx="216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2473" name="Text Box 10"/>
            <p:cNvSpPr txBox="1">
              <a:spLocks noChangeArrowheads="1"/>
            </p:cNvSpPr>
            <p:nvPr/>
          </p:nvSpPr>
          <p:spPr bwMode="auto">
            <a:xfrm>
              <a:off x="3915" y="1322"/>
              <a:ext cx="487" cy="3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62474" name="Text Box 11"/>
            <p:cNvSpPr txBox="1">
              <a:spLocks noChangeArrowheads="1"/>
            </p:cNvSpPr>
            <p:nvPr/>
          </p:nvSpPr>
          <p:spPr bwMode="auto">
            <a:xfrm>
              <a:off x="3550" y="2204"/>
              <a:ext cx="487" cy="3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62475" name="Text Box 12"/>
            <p:cNvSpPr txBox="1">
              <a:spLocks noChangeArrowheads="1"/>
            </p:cNvSpPr>
            <p:nvPr/>
          </p:nvSpPr>
          <p:spPr bwMode="auto">
            <a:xfrm>
              <a:off x="4402" y="2204"/>
              <a:ext cx="486" cy="3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62476" name="Text Box 13"/>
            <p:cNvSpPr txBox="1">
              <a:spLocks noChangeArrowheads="1"/>
            </p:cNvSpPr>
            <p:nvPr/>
          </p:nvSpPr>
          <p:spPr bwMode="auto">
            <a:xfrm>
              <a:off x="3915" y="2644"/>
              <a:ext cx="487" cy="3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62477" name="Text Box 14"/>
            <p:cNvSpPr txBox="1">
              <a:spLocks noChangeArrowheads="1"/>
            </p:cNvSpPr>
            <p:nvPr/>
          </p:nvSpPr>
          <p:spPr bwMode="auto">
            <a:xfrm>
              <a:off x="3186" y="1243"/>
              <a:ext cx="486" cy="3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T</a:t>
              </a:r>
              <a:endParaRPr lang="tr-TR">
                <a:latin typeface="Arial" charset="0"/>
              </a:endParaRPr>
            </a:p>
          </p:txBody>
        </p:sp>
        <p:sp>
          <p:nvSpPr>
            <p:cNvPr id="62478" name="Text Box 15"/>
            <p:cNvSpPr txBox="1">
              <a:spLocks noChangeArrowheads="1"/>
            </p:cNvSpPr>
            <p:nvPr/>
          </p:nvSpPr>
          <p:spPr bwMode="auto">
            <a:xfrm>
              <a:off x="4645" y="1243"/>
              <a:ext cx="487" cy="3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Q</a:t>
              </a:r>
              <a:endParaRPr lang="tr-TR">
                <a:latin typeface="Arial" charset="0"/>
              </a:endParaRPr>
            </a:p>
          </p:txBody>
        </p:sp>
        <p:sp>
          <p:nvSpPr>
            <p:cNvPr id="62479" name="Text Box 16"/>
            <p:cNvSpPr txBox="1">
              <a:spLocks noChangeArrowheads="1"/>
            </p:cNvSpPr>
            <p:nvPr/>
          </p:nvSpPr>
          <p:spPr bwMode="auto">
            <a:xfrm>
              <a:off x="3186" y="2518"/>
              <a:ext cx="486" cy="3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R</a:t>
              </a:r>
              <a:endParaRPr lang="tr-TR">
                <a:latin typeface="Arial" charset="0"/>
              </a:endParaRPr>
            </a:p>
          </p:txBody>
        </p:sp>
        <p:sp>
          <p:nvSpPr>
            <p:cNvPr id="62480" name="Text Box 17"/>
            <p:cNvSpPr txBox="1">
              <a:spLocks noChangeArrowheads="1"/>
            </p:cNvSpPr>
            <p:nvPr/>
          </p:nvSpPr>
          <p:spPr bwMode="auto">
            <a:xfrm>
              <a:off x="4888" y="2518"/>
              <a:ext cx="487" cy="3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S</a:t>
              </a:r>
              <a:endParaRPr lang="tr-TR">
                <a:latin typeface="Arial" charset="0"/>
              </a:endParaRPr>
            </a:p>
          </p:txBody>
        </p:sp>
      </p:grpSp>
      <p:sp>
        <p:nvSpPr>
          <p:cNvPr id="62467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6246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A8F6F19-B18D-4579-9603-9CC7D2D3A870}" type="slidenum">
              <a:rPr lang="tr-TR" sz="1400"/>
              <a:pPr algn="ctr" eaLnBrk="0" hangingPunct="0"/>
              <a:t>19</a:t>
            </a:fld>
            <a:r>
              <a:rPr lang="tr-TR" sz="1400"/>
              <a:t>. Sayfa</a:t>
            </a:r>
          </a:p>
        </p:txBody>
      </p:sp>
      <p:sp>
        <p:nvSpPr>
          <p:cNvPr id="62469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2470" name="Rectangle 21"/>
          <p:cNvSpPr>
            <a:spLocks noChangeArrowheads="1"/>
          </p:cNvSpPr>
          <p:nvPr/>
        </p:nvSpPr>
        <p:spPr bwMode="auto">
          <a:xfrm>
            <a:off x="179388" y="44450"/>
            <a:ext cx="14208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tr-TR" sz="2400" b="1">
                <a:latin typeface="Comic Sans MS" pitchFamily="66" charset="0"/>
              </a:rPr>
              <a:t>Euler </a:t>
            </a:r>
          </a:p>
          <a:p>
            <a:r>
              <a:rPr kumimoji="1" lang="tr-TR" sz="2400" b="1">
                <a:latin typeface="Comic Sans MS" pitchFamily="66" charset="0"/>
              </a:rPr>
              <a:t>Halkası</a:t>
            </a:r>
          </a:p>
          <a:p>
            <a:r>
              <a:rPr kumimoji="1" lang="tr-TR" sz="2400" b="1">
                <a:latin typeface="Comic Sans MS" pitchFamily="66" charset="0"/>
              </a:rPr>
              <a:t> Ve Yolu</a:t>
            </a:r>
          </a:p>
        </p:txBody>
      </p:sp>
      <p:graphicFrame>
        <p:nvGraphicFramePr>
          <p:cNvPr id="62697" name="Group 233"/>
          <p:cNvGraphicFramePr>
            <a:graphicFrameLocks noGrp="1"/>
          </p:cNvGraphicFramePr>
          <p:nvPr/>
        </p:nvGraphicFramePr>
        <p:xfrm>
          <a:off x="2771775" y="188913"/>
          <a:ext cx="5849938" cy="1922462"/>
        </p:xfrm>
        <a:graphic>
          <a:graphicData uri="http://schemas.openxmlformats.org/drawingml/2006/table">
            <a:tbl>
              <a:tblPr/>
              <a:tblGrid>
                <a:gridCol w="1169988"/>
                <a:gridCol w="1169987"/>
                <a:gridCol w="1169988"/>
                <a:gridCol w="1169987"/>
                <a:gridCol w="1169988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{a,b,c,d}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{b,c,d}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TaQ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{c,d}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TaQbR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{d}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TaQbRcS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kumimoji="0" lang="tr-T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TaQbRcSdT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63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A=T old.göre C’de A=T yerine P yazılır.buna göre C yolu TaQbRcSdT olur.</a:t>
                      </a: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GRAFLAR-GİRİŞ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Objelerin durumunu  ve aralarındaki bağıntıyı g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stermek i</a:t>
            </a:r>
            <a:r>
              <a:rPr lang="tr-TR" sz="2000" smtClean="0"/>
              <a:t>ç</a:t>
            </a:r>
            <a:r>
              <a:rPr lang="tr-TR" sz="2000" smtClean="0">
                <a:latin typeface="Comic Sans MS" pitchFamily="66" charset="0"/>
              </a:rPr>
              <a:t>in diyagram </a:t>
            </a:r>
            <a:r>
              <a:rPr lang="tr-TR" sz="2000" smtClean="0"/>
              <a:t>ç</a:t>
            </a:r>
            <a:r>
              <a:rPr lang="tr-TR" sz="2000" smtClean="0">
                <a:latin typeface="Comic Sans MS" pitchFamily="66" charset="0"/>
              </a:rPr>
              <a:t>izmek olduk</a:t>
            </a:r>
            <a:r>
              <a:rPr lang="tr-TR" sz="2000" smtClean="0"/>
              <a:t>ç</a:t>
            </a:r>
            <a:r>
              <a:rPr lang="tr-TR" sz="2000" smtClean="0">
                <a:latin typeface="Comic Sans MS" pitchFamily="66" charset="0"/>
              </a:rPr>
              <a:t>a yaygındır. Bu diyagramlarda elemanlar noktalar, aralarındaki bağıntılar da, noktalar arasını birleştiren </a:t>
            </a:r>
            <a:r>
              <a:rPr lang="tr-TR" sz="2000" smtClean="0"/>
              <a:t>ç</a:t>
            </a:r>
            <a:r>
              <a:rPr lang="tr-TR" sz="2000" smtClean="0">
                <a:latin typeface="Comic Sans MS" pitchFamily="66" charset="0"/>
              </a:rPr>
              <a:t>izgilerle temsil edilirler. Şekil-1 şehirlerarası bir yol haritasını g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stermektedir. Bu yol haritasında şehirler noktalarla , bu şehirler arasındaki yollar </a:t>
            </a:r>
            <a:r>
              <a:rPr lang="tr-TR" sz="2000" smtClean="0"/>
              <a:t>ç</a:t>
            </a:r>
            <a:r>
              <a:rPr lang="tr-TR" sz="2000" smtClean="0">
                <a:latin typeface="Comic Sans MS" pitchFamily="66" charset="0"/>
              </a:rPr>
              <a:t>izgilerle temsil edilebilir.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1692275" y="3573463"/>
            <a:ext cx="5918200" cy="2065337"/>
            <a:chOff x="1066" y="2341"/>
            <a:chExt cx="3728" cy="1301"/>
          </a:xfrm>
        </p:grpSpPr>
        <p:sp>
          <p:nvSpPr>
            <p:cNvPr id="18440" name="Rectangle 5"/>
            <p:cNvSpPr>
              <a:spLocks noChangeArrowheads="1"/>
            </p:cNvSpPr>
            <p:nvPr/>
          </p:nvSpPr>
          <p:spPr bwMode="auto">
            <a:xfrm>
              <a:off x="1066" y="2341"/>
              <a:ext cx="1676" cy="10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41" name="Text Box 6"/>
            <p:cNvSpPr txBox="1">
              <a:spLocks noChangeArrowheads="1"/>
            </p:cNvSpPr>
            <p:nvPr/>
          </p:nvSpPr>
          <p:spPr bwMode="auto">
            <a:xfrm>
              <a:off x="2338" y="2464"/>
              <a:ext cx="6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Yozgat </a:t>
              </a:r>
              <a:endParaRPr lang="tr-TR">
                <a:latin typeface="Arial" charset="0"/>
              </a:endParaRPr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1388" y="2426"/>
              <a:ext cx="6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Ankara </a:t>
              </a:r>
              <a:endParaRPr lang="tr-TR">
                <a:latin typeface="Arial" charset="0"/>
              </a:endParaRP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2111" y="3117"/>
              <a:ext cx="67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Kayseri</a:t>
              </a:r>
              <a:endParaRPr lang="tr-TR">
                <a:latin typeface="Arial" charset="0"/>
              </a:endParaRPr>
            </a:p>
          </p:txBody>
        </p:sp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1148" y="2886"/>
              <a:ext cx="6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Eskişehir </a:t>
              </a:r>
              <a:endParaRPr lang="tr-TR">
                <a:latin typeface="Arial" charset="0"/>
              </a:endParaRPr>
            </a:p>
          </p:txBody>
        </p:sp>
        <p:sp>
          <p:nvSpPr>
            <p:cNvPr id="18445" name="Text Box 10"/>
            <p:cNvSpPr txBox="1">
              <a:spLocks noChangeArrowheads="1"/>
            </p:cNvSpPr>
            <p:nvPr/>
          </p:nvSpPr>
          <p:spPr bwMode="auto">
            <a:xfrm>
              <a:off x="1429" y="3193"/>
              <a:ext cx="6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Konya </a:t>
              </a:r>
              <a:endParaRPr lang="tr-TR">
                <a:latin typeface="Arial" charset="0"/>
              </a:endParaRPr>
            </a:p>
          </p:txBody>
        </p:sp>
        <p:sp>
          <p:nvSpPr>
            <p:cNvPr id="18446" name="Rectangle 11"/>
            <p:cNvSpPr>
              <a:spLocks noChangeArrowheads="1"/>
            </p:cNvSpPr>
            <p:nvPr/>
          </p:nvSpPr>
          <p:spPr bwMode="auto">
            <a:xfrm>
              <a:off x="3072" y="2341"/>
              <a:ext cx="1532" cy="104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3493" y="2616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>
              <a:off x="3472" y="3108"/>
              <a:ext cx="7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 flipV="1">
              <a:off x="3724" y="2605"/>
              <a:ext cx="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3400" y="2450"/>
              <a:ext cx="3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18451" name="Text Box 16"/>
            <p:cNvSpPr txBox="1">
              <a:spLocks noChangeArrowheads="1"/>
            </p:cNvSpPr>
            <p:nvPr/>
          </p:nvSpPr>
          <p:spPr bwMode="auto">
            <a:xfrm>
              <a:off x="3384" y="3111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18452" name="Text Box 17"/>
            <p:cNvSpPr txBox="1">
              <a:spLocks noChangeArrowheads="1"/>
            </p:cNvSpPr>
            <p:nvPr/>
          </p:nvSpPr>
          <p:spPr bwMode="auto">
            <a:xfrm>
              <a:off x="3637" y="3117"/>
              <a:ext cx="3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18453" name="Text Box 18"/>
            <p:cNvSpPr txBox="1">
              <a:spLocks noChangeArrowheads="1"/>
            </p:cNvSpPr>
            <p:nvPr/>
          </p:nvSpPr>
          <p:spPr bwMode="auto">
            <a:xfrm>
              <a:off x="3619" y="2445"/>
              <a:ext cx="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18454" name="Line 19"/>
            <p:cNvSpPr>
              <a:spLocks noChangeShapeType="1"/>
            </p:cNvSpPr>
            <p:nvPr/>
          </p:nvSpPr>
          <p:spPr bwMode="auto">
            <a:xfrm>
              <a:off x="1629" y="2579"/>
              <a:ext cx="7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5" name="Line 20"/>
            <p:cNvSpPr>
              <a:spLocks noChangeShapeType="1"/>
            </p:cNvSpPr>
            <p:nvPr/>
          </p:nvSpPr>
          <p:spPr bwMode="auto">
            <a:xfrm>
              <a:off x="2353" y="2578"/>
              <a:ext cx="0" cy="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6" name="Line 21"/>
            <p:cNvSpPr>
              <a:spLocks noChangeShapeType="1"/>
            </p:cNvSpPr>
            <p:nvPr/>
          </p:nvSpPr>
          <p:spPr bwMode="auto">
            <a:xfrm flipH="1" flipV="1">
              <a:off x="2031" y="2963"/>
              <a:ext cx="321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7" name="Line 22"/>
            <p:cNvSpPr>
              <a:spLocks noChangeShapeType="1"/>
            </p:cNvSpPr>
            <p:nvPr/>
          </p:nvSpPr>
          <p:spPr bwMode="auto">
            <a:xfrm flipH="1" flipV="1">
              <a:off x="1629" y="2579"/>
              <a:ext cx="40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8" name="Line 23"/>
            <p:cNvSpPr>
              <a:spLocks noChangeShapeType="1"/>
            </p:cNvSpPr>
            <p:nvPr/>
          </p:nvSpPr>
          <p:spPr bwMode="auto">
            <a:xfrm flipV="1">
              <a:off x="2031" y="2579"/>
              <a:ext cx="32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9" name="Line 24"/>
            <p:cNvSpPr>
              <a:spLocks noChangeShapeType="1"/>
            </p:cNvSpPr>
            <p:nvPr/>
          </p:nvSpPr>
          <p:spPr bwMode="auto">
            <a:xfrm flipH="1">
              <a:off x="1870" y="2963"/>
              <a:ext cx="161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0" name="Line 25"/>
            <p:cNvSpPr>
              <a:spLocks noChangeShapeType="1"/>
            </p:cNvSpPr>
            <p:nvPr/>
          </p:nvSpPr>
          <p:spPr bwMode="auto">
            <a:xfrm flipH="1">
              <a:off x="1629" y="2963"/>
              <a:ext cx="4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1" name="Text Box 26"/>
            <p:cNvSpPr txBox="1">
              <a:spLocks noChangeArrowheads="1"/>
            </p:cNvSpPr>
            <p:nvPr/>
          </p:nvSpPr>
          <p:spPr bwMode="auto">
            <a:xfrm>
              <a:off x="1790" y="2656"/>
              <a:ext cx="6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Kırşehir</a:t>
              </a:r>
              <a:endParaRPr lang="tr-TR">
                <a:latin typeface="Arial" charset="0"/>
              </a:endParaRPr>
            </a:p>
          </p:txBody>
        </p:sp>
        <p:sp>
          <p:nvSpPr>
            <p:cNvPr id="18462" name="Line 27"/>
            <p:cNvSpPr>
              <a:spLocks noChangeShapeType="1"/>
            </p:cNvSpPr>
            <p:nvPr/>
          </p:nvSpPr>
          <p:spPr bwMode="auto">
            <a:xfrm flipV="1">
              <a:off x="3957" y="2605"/>
              <a:ext cx="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3" name="Line 28"/>
            <p:cNvSpPr>
              <a:spLocks noChangeShapeType="1"/>
            </p:cNvSpPr>
            <p:nvPr/>
          </p:nvSpPr>
          <p:spPr bwMode="auto">
            <a:xfrm flipV="1">
              <a:off x="4174" y="2605"/>
              <a:ext cx="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4" name="Text Box 29"/>
            <p:cNvSpPr txBox="1">
              <a:spLocks noChangeArrowheads="1"/>
            </p:cNvSpPr>
            <p:nvPr/>
          </p:nvSpPr>
          <p:spPr bwMode="auto">
            <a:xfrm>
              <a:off x="3877" y="3117"/>
              <a:ext cx="3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E </a:t>
              </a:r>
              <a:endParaRPr lang="tr-TR">
                <a:latin typeface="Arial" charset="0"/>
              </a:endParaRPr>
            </a:p>
          </p:txBody>
        </p:sp>
        <p:sp>
          <p:nvSpPr>
            <p:cNvPr id="18465" name="Text Box 30"/>
            <p:cNvSpPr txBox="1">
              <a:spLocks noChangeArrowheads="1"/>
            </p:cNvSpPr>
            <p:nvPr/>
          </p:nvSpPr>
          <p:spPr bwMode="auto">
            <a:xfrm>
              <a:off x="3884" y="2438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F </a:t>
              </a:r>
              <a:endParaRPr lang="tr-TR">
                <a:latin typeface="Arial" charset="0"/>
              </a:endParaRPr>
            </a:p>
          </p:txBody>
        </p:sp>
        <p:sp>
          <p:nvSpPr>
            <p:cNvPr id="18466" name="Text Box 31"/>
            <p:cNvSpPr txBox="1">
              <a:spLocks noChangeArrowheads="1"/>
            </p:cNvSpPr>
            <p:nvPr/>
          </p:nvSpPr>
          <p:spPr bwMode="auto">
            <a:xfrm>
              <a:off x="4078" y="3117"/>
              <a:ext cx="3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G </a:t>
              </a:r>
              <a:endParaRPr lang="tr-TR">
                <a:latin typeface="Arial" charset="0"/>
              </a:endParaRPr>
            </a:p>
          </p:txBody>
        </p:sp>
        <p:sp>
          <p:nvSpPr>
            <p:cNvPr id="18467" name="Text Box 32"/>
            <p:cNvSpPr txBox="1">
              <a:spLocks noChangeArrowheads="1"/>
            </p:cNvSpPr>
            <p:nvPr/>
          </p:nvSpPr>
          <p:spPr bwMode="auto">
            <a:xfrm>
              <a:off x="4085" y="2438"/>
              <a:ext cx="3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H </a:t>
              </a:r>
              <a:endParaRPr lang="tr-TR">
                <a:latin typeface="Arial" charset="0"/>
              </a:endParaRPr>
            </a:p>
          </p:txBody>
        </p:sp>
        <p:sp>
          <p:nvSpPr>
            <p:cNvPr id="18468" name="Rectangle 33"/>
            <p:cNvSpPr>
              <a:spLocks noChangeArrowheads="1"/>
            </p:cNvSpPr>
            <p:nvPr/>
          </p:nvSpPr>
          <p:spPr bwMode="auto">
            <a:xfrm>
              <a:off x="1247" y="3430"/>
              <a:ext cx="35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tr-TR" sz="1600">
                  <a:latin typeface="Comic Sans MS" pitchFamily="66" charset="0"/>
                </a:rPr>
                <a:t>Şekil-1    Yol haritası               Şekil-2  Bilgisayar ağı      </a:t>
              </a:r>
            </a:p>
          </p:txBody>
        </p:sp>
      </p:grpSp>
      <p:sp>
        <p:nvSpPr>
          <p:cNvPr id="18436" name="Rectangle 34"/>
          <p:cNvSpPr>
            <a:spLocks noChangeArrowheads="1"/>
          </p:cNvSpPr>
          <p:nvPr/>
        </p:nvSpPr>
        <p:spPr bwMode="auto">
          <a:xfrm>
            <a:off x="1763713" y="5589588"/>
            <a:ext cx="7380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 sz="2000">
                <a:latin typeface="Comic Sans MS" pitchFamily="66" charset="0"/>
              </a:rPr>
              <a:t>Şekil-2’de A,B,C,D,E,F,G,H ile gösterilen bilgisayarların oluşturduğu ağ ve bunlar arasındaki bilgi akışı graf modeli ile gösterilmiştir. </a:t>
            </a:r>
          </a:p>
        </p:txBody>
      </p:sp>
      <p:sp>
        <p:nvSpPr>
          <p:cNvPr id="18437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1843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2571A8B-49A2-42A6-B2E0-E8E8B8CF4CBD}" type="slidenum">
              <a:rPr lang="tr-TR" sz="1400"/>
              <a:pPr algn="ctr" eaLnBrk="0" hangingPunct="0"/>
              <a:t>2</a:t>
            </a:fld>
            <a:r>
              <a:rPr lang="tr-TR" sz="1400"/>
              <a:t>. Sayfa</a:t>
            </a:r>
          </a:p>
        </p:txBody>
      </p:sp>
      <p:sp>
        <p:nvSpPr>
          <p:cNvPr id="18439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412875"/>
            <a:ext cx="7381875" cy="1066800"/>
          </a:xfrm>
        </p:spPr>
        <p:txBody>
          <a:bodyPr/>
          <a:lstStyle/>
          <a:p>
            <a:r>
              <a:rPr lang="tr-TR" sz="1800" b="1" smtClean="0">
                <a:latin typeface="Comic Sans MS" pitchFamily="66" charset="0"/>
              </a:rPr>
              <a:t>Örnek </a:t>
            </a:r>
            <a:br>
              <a:rPr lang="tr-TR" sz="1800" b="1" smtClean="0">
                <a:latin typeface="Comic Sans MS" pitchFamily="66" charset="0"/>
              </a:rPr>
            </a:br>
            <a:r>
              <a:rPr lang="tr-TR" sz="1800" b="1" smtClean="0">
                <a:latin typeface="Comic Sans MS" pitchFamily="66" charset="0"/>
              </a:rPr>
              <a:t/>
            </a:r>
            <a:br>
              <a:rPr lang="tr-TR" sz="1800" b="1" smtClean="0">
                <a:latin typeface="Comic Sans MS" pitchFamily="66" charset="0"/>
              </a:rPr>
            </a:br>
            <a:r>
              <a:rPr lang="tr-TR" sz="1800" smtClean="0">
                <a:latin typeface="Comic Sans MS" pitchFamily="66" charset="0"/>
              </a:rPr>
              <a:t>Şekildeki çoklu grafta Euler halkasını bulalım. </a:t>
            </a:r>
            <a:endParaRPr lang="tr-TR" sz="1800" b="1" smtClean="0">
              <a:latin typeface="Comic Sans MS" pitchFamily="66" charset="0"/>
            </a:endParaRPr>
          </a:p>
        </p:txBody>
      </p:sp>
      <p:grpSp>
        <p:nvGrpSpPr>
          <p:cNvPr id="63490" name="Group 4"/>
          <p:cNvGrpSpPr>
            <a:grpSpLocks/>
          </p:cNvGrpSpPr>
          <p:nvPr/>
        </p:nvGrpSpPr>
        <p:grpSpPr bwMode="auto">
          <a:xfrm>
            <a:off x="1692275" y="3284538"/>
            <a:ext cx="7127875" cy="3240087"/>
            <a:chOff x="1521" y="9184"/>
            <a:chExt cx="7020" cy="3060"/>
          </a:xfrm>
        </p:grpSpPr>
        <p:sp>
          <p:nvSpPr>
            <p:cNvPr id="63495" name="Rectangle 5"/>
            <p:cNvSpPr>
              <a:spLocks noChangeArrowheads="1"/>
            </p:cNvSpPr>
            <p:nvPr/>
          </p:nvSpPr>
          <p:spPr bwMode="auto">
            <a:xfrm>
              <a:off x="1521" y="9184"/>
              <a:ext cx="7020" cy="295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496" name="Line 6"/>
            <p:cNvSpPr>
              <a:spLocks noChangeShapeType="1"/>
            </p:cNvSpPr>
            <p:nvPr/>
          </p:nvSpPr>
          <p:spPr bwMode="auto">
            <a:xfrm>
              <a:off x="2601" y="9624"/>
              <a:ext cx="0" cy="10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497" name="Line 7"/>
            <p:cNvSpPr>
              <a:spLocks noChangeShapeType="1"/>
            </p:cNvSpPr>
            <p:nvPr/>
          </p:nvSpPr>
          <p:spPr bwMode="auto">
            <a:xfrm>
              <a:off x="2601" y="9624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498" name="Line 8"/>
            <p:cNvSpPr>
              <a:spLocks noChangeShapeType="1"/>
            </p:cNvSpPr>
            <p:nvPr/>
          </p:nvSpPr>
          <p:spPr bwMode="auto">
            <a:xfrm>
              <a:off x="5661" y="9624"/>
              <a:ext cx="0" cy="10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499" name="Line 9"/>
            <p:cNvSpPr>
              <a:spLocks noChangeShapeType="1"/>
            </p:cNvSpPr>
            <p:nvPr/>
          </p:nvSpPr>
          <p:spPr bwMode="auto">
            <a:xfrm>
              <a:off x="2601" y="10657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500" name="Line 10"/>
            <p:cNvSpPr>
              <a:spLocks noChangeShapeType="1"/>
            </p:cNvSpPr>
            <p:nvPr/>
          </p:nvSpPr>
          <p:spPr bwMode="auto">
            <a:xfrm>
              <a:off x="5661" y="10657"/>
              <a:ext cx="1980" cy="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501" name="Line 11"/>
            <p:cNvSpPr>
              <a:spLocks noChangeShapeType="1"/>
            </p:cNvSpPr>
            <p:nvPr/>
          </p:nvSpPr>
          <p:spPr bwMode="auto">
            <a:xfrm flipH="1">
              <a:off x="4581" y="11395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502" name="Line 12"/>
            <p:cNvSpPr>
              <a:spLocks noChangeShapeType="1"/>
            </p:cNvSpPr>
            <p:nvPr/>
          </p:nvSpPr>
          <p:spPr bwMode="auto">
            <a:xfrm flipV="1">
              <a:off x="4581" y="10657"/>
              <a:ext cx="1080" cy="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503" name="Oval 13"/>
            <p:cNvSpPr>
              <a:spLocks noChangeArrowheads="1"/>
            </p:cNvSpPr>
            <p:nvPr/>
          </p:nvSpPr>
          <p:spPr bwMode="auto">
            <a:xfrm>
              <a:off x="2781" y="11100"/>
              <a:ext cx="1830" cy="59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504" name="Text Box 14"/>
            <p:cNvSpPr txBox="1">
              <a:spLocks noChangeArrowheads="1"/>
            </p:cNvSpPr>
            <p:nvPr/>
          </p:nvSpPr>
          <p:spPr bwMode="auto">
            <a:xfrm>
              <a:off x="2061" y="9329"/>
              <a:ext cx="90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endParaRPr lang="tr-TR">
                <a:latin typeface="Arial" charset="0"/>
              </a:endParaRPr>
            </a:p>
          </p:txBody>
        </p:sp>
        <p:sp>
          <p:nvSpPr>
            <p:cNvPr id="63505" name="Text Box 15"/>
            <p:cNvSpPr txBox="1">
              <a:spLocks noChangeArrowheads="1"/>
            </p:cNvSpPr>
            <p:nvPr/>
          </p:nvSpPr>
          <p:spPr bwMode="auto">
            <a:xfrm>
              <a:off x="5661" y="9329"/>
              <a:ext cx="90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W</a:t>
              </a:r>
              <a:endParaRPr lang="tr-TR">
                <a:latin typeface="Arial" charset="0"/>
              </a:endParaRPr>
            </a:p>
          </p:txBody>
        </p:sp>
        <p:sp>
          <p:nvSpPr>
            <p:cNvPr id="63506" name="Text Box 16"/>
            <p:cNvSpPr txBox="1">
              <a:spLocks noChangeArrowheads="1"/>
            </p:cNvSpPr>
            <p:nvPr/>
          </p:nvSpPr>
          <p:spPr bwMode="auto">
            <a:xfrm>
              <a:off x="2061" y="10657"/>
              <a:ext cx="90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S</a:t>
              </a:r>
              <a:endParaRPr lang="tr-TR">
                <a:latin typeface="Arial" charset="0"/>
              </a:endParaRPr>
            </a:p>
          </p:txBody>
        </p:sp>
        <p:sp>
          <p:nvSpPr>
            <p:cNvPr id="63507" name="Text Box 17"/>
            <p:cNvSpPr txBox="1">
              <a:spLocks noChangeArrowheads="1"/>
            </p:cNvSpPr>
            <p:nvPr/>
          </p:nvSpPr>
          <p:spPr bwMode="auto">
            <a:xfrm>
              <a:off x="5661" y="10362"/>
              <a:ext cx="90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U</a:t>
              </a:r>
              <a:endParaRPr lang="tr-TR">
                <a:latin typeface="Arial" charset="0"/>
              </a:endParaRPr>
            </a:p>
          </p:txBody>
        </p:sp>
        <p:sp>
          <p:nvSpPr>
            <p:cNvPr id="63508" name="Text Box 18"/>
            <p:cNvSpPr txBox="1">
              <a:spLocks noChangeArrowheads="1"/>
            </p:cNvSpPr>
            <p:nvPr/>
          </p:nvSpPr>
          <p:spPr bwMode="auto">
            <a:xfrm>
              <a:off x="7641" y="11248"/>
              <a:ext cx="90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X</a:t>
              </a:r>
              <a:endParaRPr lang="tr-TR">
                <a:latin typeface="Arial" charset="0"/>
              </a:endParaRPr>
            </a:p>
          </p:txBody>
        </p:sp>
        <p:sp>
          <p:nvSpPr>
            <p:cNvPr id="63509" name="Text Box 19"/>
            <p:cNvSpPr txBox="1">
              <a:spLocks noChangeArrowheads="1"/>
            </p:cNvSpPr>
            <p:nvPr/>
          </p:nvSpPr>
          <p:spPr bwMode="auto">
            <a:xfrm>
              <a:off x="4581" y="11395"/>
              <a:ext cx="90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T</a:t>
              </a:r>
              <a:endParaRPr lang="tr-TR">
                <a:latin typeface="Arial" charset="0"/>
              </a:endParaRPr>
            </a:p>
          </p:txBody>
        </p:sp>
        <p:sp>
          <p:nvSpPr>
            <p:cNvPr id="63510" name="Text Box 20"/>
            <p:cNvSpPr txBox="1">
              <a:spLocks noChangeArrowheads="1"/>
            </p:cNvSpPr>
            <p:nvPr/>
          </p:nvSpPr>
          <p:spPr bwMode="auto">
            <a:xfrm>
              <a:off x="2421" y="11248"/>
              <a:ext cx="90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Y</a:t>
              </a:r>
              <a:endParaRPr lang="tr-TR">
                <a:latin typeface="Arial" charset="0"/>
              </a:endParaRPr>
            </a:p>
          </p:txBody>
        </p:sp>
        <p:sp>
          <p:nvSpPr>
            <p:cNvPr id="63511" name="Text Box 21"/>
            <p:cNvSpPr txBox="1">
              <a:spLocks noChangeArrowheads="1"/>
            </p:cNvSpPr>
            <p:nvPr/>
          </p:nvSpPr>
          <p:spPr bwMode="auto">
            <a:xfrm>
              <a:off x="3681" y="9329"/>
              <a:ext cx="90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63512" name="Text Box 22"/>
            <p:cNvSpPr txBox="1">
              <a:spLocks noChangeArrowheads="1"/>
            </p:cNvSpPr>
            <p:nvPr/>
          </p:nvSpPr>
          <p:spPr bwMode="auto">
            <a:xfrm>
              <a:off x="2061" y="9919"/>
              <a:ext cx="90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63513" name="Text Box 23"/>
            <p:cNvSpPr txBox="1">
              <a:spLocks noChangeArrowheads="1"/>
            </p:cNvSpPr>
            <p:nvPr/>
          </p:nvSpPr>
          <p:spPr bwMode="auto">
            <a:xfrm>
              <a:off x="5661" y="9919"/>
              <a:ext cx="90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63514" name="Text Box 24"/>
            <p:cNvSpPr txBox="1">
              <a:spLocks noChangeArrowheads="1"/>
            </p:cNvSpPr>
            <p:nvPr/>
          </p:nvSpPr>
          <p:spPr bwMode="auto">
            <a:xfrm>
              <a:off x="3681" y="10362"/>
              <a:ext cx="90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63515" name="Text Box 25"/>
            <p:cNvSpPr txBox="1">
              <a:spLocks noChangeArrowheads="1"/>
            </p:cNvSpPr>
            <p:nvPr/>
          </p:nvSpPr>
          <p:spPr bwMode="auto">
            <a:xfrm>
              <a:off x="6381" y="10657"/>
              <a:ext cx="90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j</a:t>
              </a:r>
              <a:endParaRPr lang="tr-TR">
                <a:latin typeface="Arial" charset="0"/>
              </a:endParaRPr>
            </a:p>
          </p:txBody>
        </p:sp>
        <p:sp>
          <p:nvSpPr>
            <p:cNvPr id="63516" name="Text Box 26"/>
            <p:cNvSpPr txBox="1">
              <a:spLocks noChangeArrowheads="1"/>
            </p:cNvSpPr>
            <p:nvPr/>
          </p:nvSpPr>
          <p:spPr bwMode="auto">
            <a:xfrm>
              <a:off x="4581" y="10805"/>
              <a:ext cx="90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g</a:t>
              </a:r>
              <a:endParaRPr lang="tr-TR">
                <a:latin typeface="Arial" charset="0"/>
              </a:endParaRPr>
            </a:p>
          </p:txBody>
        </p:sp>
        <p:sp>
          <p:nvSpPr>
            <p:cNvPr id="63517" name="Text Box 27"/>
            <p:cNvSpPr txBox="1">
              <a:spLocks noChangeArrowheads="1"/>
            </p:cNvSpPr>
            <p:nvPr/>
          </p:nvSpPr>
          <p:spPr bwMode="auto">
            <a:xfrm>
              <a:off x="5661" y="11395"/>
              <a:ext cx="90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f</a:t>
              </a:r>
              <a:endParaRPr lang="tr-TR">
                <a:latin typeface="Arial" charset="0"/>
              </a:endParaRPr>
            </a:p>
          </p:txBody>
        </p:sp>
        <p:sp>
          <p:nvSpPr>
            <p:cNvPr id="63518" name="Text Box 28"/>
            <p:cNvSpPr txBox="1">
              <a:spLocks noChangeArrowheads="1"/>
            </p:cNvSpPr>
            <p:nvPr/>
          </p:nvSpPr>
          <p:spPr bwMode="auto">
            <a:xfrm>
              <a:off x="3306" y="10809"/>
              <a:ext cx="90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h</a:t>
              </a:r>
              <a:endParaRPr lang="tr-TR">
                <a:latin typeface="Arial" charset="0"/>
              </a:endParaRPr>
            </a:p>
          </p:txBody>
        </p:sp>
        <p:sp>
          <p:nvSpPr>
            <p:cNvPr id="63519" name="Text Box 29"/>
            <p:cNvSpPr txBox="1">
              <a:spLocks noChangeArrowheads="1"/>
            </p:cNvSpPr>
            <p:nvPr/>
          </p:nvSpPr>
          <p:spPr bwMode="auto">
            <a:xfrm>
              <a:off x="3336" y="11654"/>
              <a:ext cx="90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i</a:t>
              </a:r>
              <a:endParaRPr lang="tr-TR">
                <a:latin typeface="Arial" charset="0"/>
              </a:endParaRPr>
            </a:p>
          </p:txBody>
        </p:sp>
        <p:sp>
          <p:nvSpPr>
            <p:cNvPr id="63520" name="Oval 30"/>
            <p:cNvSpPr>
              <a:spLocks noChangeArrowheads="1"/>
            </p:cNvSpPr>
            <p:nvPr/>
          </p:nvSpPr>
          <p:spPr bwMode="auto">
            <a:xfrm>
              <a:off x="2751" y="11329"/>
              <a:ext cx="102" cy="10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521" name="Oval 31"/>
            <p:cNvSpPr>
              <a:spLocks noChangeArrowheads="1"/>
            </p:cNvSpPr>
            <p:nvPr/>
          </p:nvSpPr>
          <p:spPr bwMode="auto">
            <a:xfrm>
              <a:off x="4539" y="11359"/>
              <a:ext cx="102" cy="10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3491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6349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91F069A-1CF9-41CF-B405-41E6D8B059D7}" type="slidenum">
              <a:rPr lang="tr-TR" sz="1400"/>
              <a:pPr algn="ctr" eaLnBrk="0" hangingPunct="0"/>
              <a:t>20</a:t>
            </a:fld>
            <a:r>
              <a:rPr lang="tr-TR" sz="1400"/>
              <a:t>. Sayfa</a:t>
            </a:r>
          </a:p>
        </p:txBody>
      </p:sp>
      <p:sp>
        <p:nvSpPr>
          <p:cNvPr id="63493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3494" name="Rectangle 35"/>
          <p:cNvSpPr>
            <a:spLocks noChangeArrowheads="1"/>
          </p:cNvSpPr>
          <p:nvPr/>
        </p:nvSpPr>
        <p:spPr bwMode="auto">
          <a:xfrm>
            <a:off x="755650" y="481013"/>
            <a:ext cx="335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tr-TR" sz="2400" b="1">
                <a:latin typeface="Comic Sans MS" pitchFamily="66" charset="0"/>
              </a:rPr>
              <a:t>Euler Halkası Ve Yolu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3538" y="1246188"/>
            <a:ext cx="3598862" cy="5176837"/>
          </a:xfrm>
          <a:solidFill>
            <a:srgbClr val="FFCC99">
              <a:alpha val="52940"/>
            </a:srgbClr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b="1" smtClean="0"/>
              <a:t>Çö</a:t>
            </a:r>
            <a:r>
              <a:rPr lang="tr-TR" sz="1200" b="1" smtClean="0">
                <a:latin typeface="Arial Narrow" pitchFamily="34" charset="0"/>
              </a:rPr>
              <a:t>z</a:t>
            </a:r>
            <a:r>
              <a:rPr lang="tr-TR" sz="1200" b="1" smtClean="0"/>
              <a:t>ü</a:t>
            </a:r>
            <a:r>
              <a:rPr lang="tr-TR" sz="1200" b="1" smtClean="0">
                <a:latin typeface="Arial Narrow" pitchFamily="34" charset="0"/>
              </a:rPr>
              <a:t>m:</a:t>
            </a:r>
            <a:endParaRPr lang="tr-TR" sz="1200" smtClean="0">
              <a:latin typeface="Arial Narrow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E={a,b,c,d,g,f,j,h,i} V={V,W,U,S,X,T,Y} her bir d</a:t>
            </a:r>
            <a:r>
              <a:rPr lang="tr-TR" sz="1200" smtClean="0"/>
              <a:t>ü</a:t>
            </a:r>
            <a:r>
              <a:rPr lang="tr-TR" sz="1200" smtClean="0">
                <a:latin typeface="Arial Narrow" pitchFamily="34" charset="0"/>
              </a:rPr>
              <a:t>ğ</a:t>
            </a:r>
            <a:r>
              <a:rPr lang="tr-TR" sz="1200" smtClean="0"/>
              <a:t>ü</a:t>
            </a:r>
            <a:r>
              <a:rPr lang="tr-TR" sz="1200" smtClean="0">
                <a:latin typeface="Arial Narrow" pitchFamily="34" charset="0"/>
              </a:rPr>
              <a:t>m</a:t>
            </a:r>
            <a:r>
              <a:rPr lang="tr-TR" sz="1200" smtClean="0"/>
              <a:t>ü</a:t>
            </a:r>
            <a:r>
              <a:rPr lang="tr-TR" sz="1200" smtClean="0">
                <a:latin typeface="Arial Narrow" pitchFamily="34" charset="0"/>
              </a:rPr>
              <a:t>n derecesi </a:t>
            </a:r>
            <a:r>
              <a:rPr lang="tr-TR" sz="1200" smtClean="0"/>
              <a:t>ç</a:t>
            </a:r>
            <a:r>
              <a:rPr lang="tr-TR" sz="1200" smtClean="0">
                <a:latin typeface="Arial Narrow" pitchFamily="34" charset="0"/>
              </a:rPr>
              <a:t>ift ve bağlantılı bir </a:t>
            </a:r>
            <a:r>
              <a:rPr lang="tr-TR" sz="1200" smtClean="0"/>
              <a:t>ç</a:t>
            </a:r>
            <a:r>
              <a:rPr lang="tr-TR" sz="1200" smtClean="0">
                <a:latin typeface="Arial Narrow" pitchFamily="34" charset="0"/>
              </a:rPr>
              <a:t>oklu graf olduğuna g</a:t>
            </a:r>
            <a:r>
              <a:rPr lang="tr-TR" sz="1200" smtClean="0"/>
              <a:t>ö</a:t>
            </a:r>
            <a:r>
              <a:rPr lang="tr-TR" sz="1200" smtClean="0">
                <a:latin typeface="Arial Narrow" pitchFamily="34" charset="0"/>
              </a:rPr>
              <a:t>re Euler algoritmasını uygulayabiliriz.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b="1" smtClean="0">
                <a:latin typeface="Arial Narrow" pitchFamily="34" charset="0"/>
              </a:rPr>
              <a:t>Adım 1 (a) E={a,b,c,d,g,f,j,h,i}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 (b)  C=V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b="1" smtClean="0">
                <a:latin typeface="Arial Narrow" pitchFamily="34" charset="0"/>
              </a:rPr>
              <a:t>Adım 2 While E={a,b,c,d,g,f,j,h,i} boş değil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             2.1 (a) A=V     (b) P=V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       2.2 (a) B=V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While E</a:t>
            </a:r>
            <a:r>
              <a:rPr lang="tr-TR" sz="1200" smtClean="0"/>
              <a:t>’</a:t>
            </a:r>
            <a:r>
              <a:rPr lang="tr-TR" sz="1200" smtClean="0">
                <a:latin typeface="Arial Narrow" pitchFamily="34" charset="0"/>
              </a:rPr>
              <a:t>da  B=V'ye bağlı a,d kenarları var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(a) a'yı se</a:t>
            </a:r>
            <a:r>
              <a:rPr lang="tr-TR" sz="1200" smtClean="0"/>
              <a:t>ç</a:t>
            </a:r>
            <a:r>
              <a:rPr lang="tr-TR" sz="1200" smtClean="0">
                <a:latin typeface="Arial Narrow" pitchFamily="34" charset="0"/>
              </a:rPr>
              <a:t> E={b,c,d,g,f,j,h,i}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(b) B=W (c) P=V,a,W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While E</a:t>
            </a:r>
            <a:r>
              <a:rPr lang="tr-TR" sz="1200" smtClean="0"/>
              <a:t>’</a:t>
            </a:r>
            <a:r>
              <a:rPr lang="tr-TR" sz="1200" smtClean="0">
                <a:latin typeface="Arial Narrow" pitchFamily="34" charset="0"/>
              </a:rPr>
              <a:t>da  B=W'ye bağlı b kenarları var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(a) b'yi se</a:t>
            </a:r>
            <a:r>
              <a:rPr lang="tr-TR" sz="1200" smtClean="0"/>
              <a:t>ç</a:t>
            </a:r>
            <a:r>
              <a:rPr lang="tr-TR" sz="1200" smtClean="0">
                <a:latin typeface="Arial Narrow" pitchFamily="34" charset="0"/>
              </a:rPr>
              <a:t> E={c,d,g,f,j,h,i}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(b) B=U (c) P=V,a,W,b,U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While E</a:t>
            </a:r>
            <a:r>
              <a:rPr lang="tr-TR" sz="1200" smtClean="0"/>
              <a:t>’</a:t>
            </a:r>
            <a:r>
              <a:rPr lang="tr-TR" sz="1200" smtClean="0">
                <a:latin typeface="Arial Narrow" pitchFamily="34" charset="0"/>
              </a:rPr>
              <a:t>da B=U'ye bağlı c,g,j kenarları var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(a) c'yı se</a:t>
            </a:r>
            <a:r>
              <a:rPr lang="tr-TR" sz="1200" smtClean="0"/>
              <a:t>ç</a:t>
            </a:r>
            <a:r>
              <a:rPr lang="tr-TR" sz="1200" smtClean="0">
                <a:latin typeface="Arial Narrow" pitchFamily="34" charset="0"/>
              </a:rPr>
              <a:t> E={d,g,f,j,h,i}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(b) B=S (c) P=V,a,W,b,U,c,S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While E</a:t>
            </a:r>
            <a:r>
              <a:rPr lang="tr-TR" sz="1200" smtClean="0"/>
              <a:t>’</a:t>
            </a:r>
            <a:r>
              <a:rPr lang="tr-TR" sz="1200" smtClean="0">
                <a:latin typeface="Arial Narrow" pitchFamily="34" charset="0"/>
              </a:rPr>
              <a:t>da  B=S'ye bağlı d kenarları var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(a) d'yı se</a:t>
            </a:r>
            <a:r>
              <a:rPr lang="tr-TR" sz="1200" smtClean="0"/>
              <a:t>ç</a:t>
            </a:r>
            <a:r>
              <a:rPr lang="tr-TR" sz="1200" smtClean="0">
                <a:latin typeface="Arial Narrow" pitchFamily="34" charset="0"/>
              </a:rPr>
              <a:t> E={g,f,j,h,i}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(b) B=V (c) P=V,a,W,b,U,c,S,d,V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End while (2) E</a:t>
            </a:r>
            <a:r>
              <a:rPr lang="tr-TR" sz="1200" smtClean="0"/>
              <a:t>’</a:t>
            </a:r>
            <a:r>
              <a:rPr lang="tr-TR" sz="1200" smtClean="0">
                <a:latin typeface="Arial Narrow" pitchFamily="34" charset="0"/>
              </a:rPr>
              <a:t>da V ye bağlı kenar yok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 </a:t>
            </a:r>
            <a:r>
              <a:rPr lang="tr-TR" sz="1200" b="1" smtClean="0">
                <a:latin typeface="Arial Narrow" pitchFamily="34" charset="0"/>
              </a:rPr>
              <a:t>Adım 2.3 C= V,a,W,b,U,c,S,d,V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b="1" smtClean="0">
                <a:latin typeface="Arial Narrow" pitchFamily="34" charset="0"/>
              </a:rPr>
              <a:t> Adım 2 While 1 E={g,f,j,h,i} boş değil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b="1" smtClean="0">
                <a:latin typeface="Arial Narrow" pitchFamily="34" charset="0"/>
              </a:rPr>
              <a:t>	Adım 2.1 (a) A=U </a:t>
            </a:r>
            <a:r>
              <a:rPr lang="tr-TR" sz="1200" b="1" smtClean="0">
                <a:latin typeface="Arial Narrow" pitchFamily="34" charset="0"/>
                <a:sym typeface="Symbol" pitchFamily="18" charset="2"/>
              </a:rPr>
              <a:t></a:t>
            </a:r>
            <a:r>
              <a:rPr lang="tr-TR" sz="1200" b="1" smtClean="0">
                <a:latin typeface="Arial Narrow" pitchFamily="34" charset="0"/>
              </a:rPr>
              <a:t>'da U 'ya bağlı kenar var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	(b) P=U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smtClean="0">
                <a:latin typeface="Arial Narrow" pitchFamily="34" charset="0"/>
              </a:rPr>
              <a:t>	</a:t>
            </a:r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5292725" y="1236663"/>
            <a:ext cx="3724275" cy="5159375"/>
          </a:xfrm>
          <a:prstGeom prst="rect">
            <a:avLst/>
          </a:prstGeom>
          <a:solidFill>
            <a:srgbClr val="FFCC99">
              <a:alpha val="5294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</a:t>
            </a:r>
            <a:r>
              <a:rPr kumimoji="1" lang="tr-TR" sz="1200" b="1">
                <a:latin typeface="Arial Narrow" pitchFamily="34" charset="0"/>
              </a:rPr>
              <a:t>Adım 2.2 (a) B=U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While 2  E</a:t>
            </a:r>
            <a:r>
              <a:rPr kumimoji="1" lang="tr-TR" sz="1200">
                <a:latin typeface="Tahoma" pitchFamily="34" charset="0"/>
              </a:rPr>
              <a:t>’</a:t>
            </a:r>
            <a:r>
              <a:rPr kumimoji="1" lang="tr-TR" sz="1200">
                <a:latin typeface="Arial Narrow" pitchFamily="34" charset="0"/>
              </a:rPr>
              <a:t>da  B=U'ya bağlı g,j kenarları var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(a) g'yi se</a:t>
            </a:r>
            <a:r>
              <a:rPr kumimoji="1" lang="tr-TR" sz="1200">
                <a:latin typeface="Tahoma" pitchFamily="34" charset="0"/>
              </a:rPr>
              <a:t>ç</a:t>
            </a:r>
            <a:r>
              <a:rPr kumimoji="1" lang="tr-TR" sz="1200">
                <a:latin typeface="Arial Narrow" pitchFamily="34" charset="0"/>
              </a:rPr>
              <a:t> E={f,j,h,i}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(b) B=T (c) P=U,g,T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While 2  E</a:t>
            </a:r>
            <a:r>
              <a:rPr kumimoji="1" lang="tr-TR" sz="1200">
                <a:latin typeface="Tahoma" pitchFamily="34" charset="0"/>
              </a:rPr>
              <a:t>’</a:t>
            </a:r>
            <a:r>
              <a:rPr kumimoji="1" lang="tr-TR" sz="1200">
                <a:latin typeface="Arial Narrow" pitchFamily="34" charset="0"/>
              </a:rPr>
              <a:t>da  B=T'ya bağlı f,h,i kenarları var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(a) f'yi se</a:t>
            </a:r>
            <a:r>
              <a:rPr kumimoji="1" lang="tr-TR" sz="1200">
                <a:latin typeface="Tahoma" pitchFamily="34" charset="0"/>
              </a:rPr>
              <a:t>ç</a:t>
            </a:r>
            <a:r>
              <a:rPr kumimoji="1" lang="tr-TR" sz="1200">
                <a:latin typeface="Arial Narrow" pitchFamily="34" charset="0"/>
              </a:rPr>
              <a:t> E={j,h,i}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(b) B=X (c) P=U,g,T,f,X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While 2  E</a:t>
            </a:r>
            <a:r>
              <a:rPr kumimoji="1" lang="tr-TR" sz="1200">
                <a:latin typeface="Tahoma" pitchFamily="34" charset="0"/>
              </a:rPr>
              <a:t>’</a:t>
            </a:r>
            <a:r>
              <a:rPr kumimoji="1" lang="tr-TR" sz="1200">
                <a:latin typeface="Arial Narrow" pitchFamily="34" charset="0"/>
              </a:rPr>
              <a:t>da  B=X'e bağlı j kenarları var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(a) j'yi se</a:t>
            </a:r>
            <a:r>
              <a:rPr kumimoji="1" lang="tr-TR" sz="1200">
                <a:latin typeface="Tahoma" pitchFamily="34" charset="0"/>
              </a:rPr>
              <a:t>ç</a:t>
            </a:r>
            <a:r>
              <a:rPr kumimoji="1" lang="tr-TR" sz="1200">
                <a:latin typeface="Arial Narrow" pitchFamily="34" charset="0"/>
              </a:rPr>
              <a:t> E={h,i}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(b) B=U (c) P= U,g,T,f,X,j,U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End while (2) E</a:t>
            </a:r>
            <a:r>
              <a:rPr kumimoji="1" lang="tr-TR" sz="1200">
                <a:latin typeface="Tahoma" pitchFamily="34" charset="0"/>
              </a:rPr>
              <a:t>’</a:t>
            </a:r>
            <a:r>
              <a:rPr kumimoji="1" lang="tr-TR" sz="1200">
                <a:latin typeface="Arial Narrow" pitchFamily="34" charset="0"/>
              </a:rPr>
              <a:t>da U ya bağlı kenar yok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</a:t>
            </a:r>
            <a:r>
              <a:rPr kumimoji="1" lang="tr-TR" sz="1200" b="1">
                <a:latin typeface="Arial Narrow" pitchFamily="34" charset="0"/>
              </a:rPr>
              <a:t>Adım 2.3 C= V,a,W,b,U,g,T,f,X,j,U,c,S,d,V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 b="1">
                <a:latin typeface="Arial Narrow" pitchFamily="34" charset="0"/>
              </a:rPr>
              <a:t>	Adım 2 While (1) E={h,i} boş değil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 b="1">
                <a:latin typeface="Arial Narrow" pitchFamily="34" charset="0"/>
              </a:rPr>
              <a:t>	Adım 2.1 (a) A=T E'da T 'ye bağlı kenar var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(b) P=T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</a:t>
            </a:r>
            <a:r>
              <a:rPr kumimoji="1" lang="tr-TR" sz="1200" b="1">
                <a:latin typeface="Arial Narrow" pitchFamily="34" charset="0"/>
              </a:rPr>
              <a:t>Adım 2.2 (a) B=T</a:t>
            </a:r>
            <a:r>
              <a:rPr kumimoji="1" lang="tr-TR" sz="1200">
                <a:latin typeface="Arial Narrow" pitchFamily="34" charset="0"/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While 2  E</a:t>
            </a:r>
            <a:r>
              <a:rPr kumimoji="1" lang="tr-TR" sz="1200">
                <a:latin typeface="Tahoma" pitchFamily="34" charset="0"/>
              </a:rPr>
              <a:t>’</a:t>
            </a:r>
            <a:r>
              <a:rPr kumimoji="1" lang="tr-TR" sz="1200">
                <a:latin typeface="Arial Narrow" pitchFamily="34" charset="0"/>
              </a:rPr>
              <a:t>da  B=T'ye bağlı h,i kenarları var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(a) h'yi se</a:t>
            </a:r>
            <a:r>
              <a:rPr kumimoji="1" lang="tr-TR" sz="1200">
                <a:latin typeface="Tahoma" pitchFamily="34" charset="0"/>
              </a:rPr>
              <a:t>ç</a:t>
            </a:r>
            <a:r>
              <a:rPr kumimoji="1" lang="tr-TR" sz="1200">
                <a:latin typeface="Arial Narrow" pitchFamily="34" charset="0"/>
              </a:rPr>
              <a:t> E={i}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(b) B=Y (c) P=T,h,Y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              While 2  E</a:t>
            </a:r>
            <a:r>
              <a:rPr kumimoji="1" lang="tr-TR" sz="1200">
                <a:latin typeface="Tahoma" pitchFamily="34" charset="0"/>
              </a:rPr>
              <a:t>’</a:t>
            </a:r>
            <a:r>
              <a:rPr kumimoji="1" lang="tr-TR" sz="1200">
                <a:latin typeface="Arial Narrow" pitchFamily="34" charset="0"/>
              </a:rPr>
              <a:t>da  B=Y'ye bağlı i kenarları var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(a) i'yi se</a:t>
            </a:r>
            <a:r>
              <a:rPr kumimoji="1" lang="tr-TR" sz="1200">
                <a:latin typeface="Tahoma" pitchFamily="34" charset="0"/>
              </a:rPr>
              <a:t>ç</a:t>
            </a:r>
            <a:r>
              <a:rPr kumimoji="1" lang="tr-TR" sz="1200">
                <a:latin typeface="Arial Narrow" pitchFamily="34" charset="0"/>
              </a:rPr>
              <a:t> E={</a:t>
            </a:r>
            <a:r>
              <a:rPr kumimoji="1" lang="tr-TR" sz="1200">
                <a:latin typeface="Arial Narrow" pitchFamily="34" charset="0"/>
                <a:sym typeface="Symbol" pitchFamily="18" charset="2"/>
              </a:rPr>
              <a:t></a:t>
            </a:r>
            <a:r>
              <a:rPr kumimoji="1" lang="tr-TR" sz="1200">
                <a:latin typeface="Arial Narrow" pitchFamily="34" charset="0"/>
              </a:rPr>
              <a:t>}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	(b) B=T (c) P=T,h,Y,i,T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             End while (2) E</a:t>
            </a:r>
            <a:r>
              <a:rPr kumimoji="1" lang="tr-TR" sz="1200">
                <a:latin typeface="Tahoma" pitchFamily="34" charset="0"/>
              </a:rPr>
              <a:t>’</a:t>
            </a:r>
            <a:r>
              <a:rPr kumimoji="1" lang="tr-TR" sz="1200">
                <a:latin typeface="Arial Narrow" pitchFamily="34" charset="0"/>
              </a:rPr>
              <a:t>da T ya bağlı kenar yok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	</a:t>
            </a:r>
            <a:r>
              <a:rPr kumimoji="1" lang="tr-TR" sz="1200" b="1">
                <a:latin typeface="Arial Narrow" pitchFamily="34" charset="0"/>
              </a:rPr>
              <a:t>Adım 2.3 C= V,a,W,b,U,g,T,h,Y,i,T,f,X,j,U,c,S,d,V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>
                <a:latin typeface="Arial Narrow" pitchFamily="34" charset="0"/>
              </a:rPr>
              <a:t>       EndWhile (1) E boş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 b="1">
                <a:latin typeface="Arial Narrow" pitchFamily="34" charset="0"/>
              </a:rPr>
              <a:t>Adım 3 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pitchFamily="2" charset="2"/>
              <a:buNone/>
            </a:pPr>
            <a:r>
              <a:rPr kumimoji="1" lang="tr-TR" sz="1200" b="1">
                <a:latin typeface="Arial Narrow" pitchFamily="34" charset="0"/>
              </a:rPr>
              <a:t>          C= V,a,W,b,U,g,T,h,Y,i,T,f,X,j,U,c,S,d,V</a:t>
            </a:r>
          </a:p>
        </p:txBody>
      </p:sp>
      <p:sp>
        <p:nvSpPr>
          <p:cNvPr id="64515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64516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8BC3C91-85F1-47B5-9FC5-DD0694DF0B0C}" type="slidenum">
              <a:rPr lang="tr-TR" sz="1400"/>
              <a:pPr algn="ctr" eaLnBrk="0" hangingPunct="0"/>
              <a:t>21</a:t>
            </a:fld>
            <a:r>
              <a:rPr lang="tr-TR" sz="1400"/>
              <a:t>. Sayfa</a:t>
            </a:r>
          </a:p>
        </p:txBody>
      </p:sp>
      <p:sp>
        <p:nvSpPr>
          <p:cNvPr id="64517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755650" y="481013"/>
            <a:ext cx="335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tr-TR" sz="2400" b="1">
                <a:latin typeface="Comic Sans MS" pitchFamily="66" charset="0"/>
              </a:rPr>
              <a:t>Euler Halkası Ve Yolu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250" y="1341438"/>
            <a:ext cx="7345363" cy="4789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1600" b="1" smtClean="0">
                <a:latin typeface="Comic Sans MS" pitchFamily="66" charset="0"/>
              </a:rPr>
              <a:t>Teorem </a:t>
            </a:r>
          </a:p>
          <a:p>
            <a:pPr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G bir bağlantılı çoklu graf olsun.</a:t>
            </a:r>
          </a:p>
          <a:p>
            <a:pPr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Bu durumda eğer her düğüm çift dereceli ise G’nin bir Euler halkası mevcuttur. </a:t>
            </a:r>
          </a:p>
          <a:p>
            <a:pPr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Buna ek olarak ,eğer  G’ nin iki düğümü tek dereceli ve diğer bütün düğümleri çift dereceli ise  bir Euler Yolu vardır. </a:t>
            </a:r>
          </a:p>
          <a:p>
            <a:pPr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Bu durumda Euler yolu  bu tek dereceli düğümlerin birinde başlar ve diğerinde sona erer.</a:t>
            </a:r>
          </a:p>
          <a:p>
            <a:pPr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Böyle bir graf için Euler Yolunu bulmak istersek önceki algoritmada yapılacak değişiklik şöyle olacaktır;</a:t>
            </a:r>
          </a:p>
          <a:p>
            <a:pPr>
              <a:buFont typeface="Wingdings" pitchFamily="2" charset="2"/>
              <a:buNone/>
            </a:pPr>
            <a:endParaRPr lang="tr-TR" sz="16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a) Tek dereceli iki düğüm  arasına bir kenar ekle </a:t>
            </a:r>
          </a:p>
          <a:p>
            <a:pPr>
              <a:buFont typeface="Wingdings" pitchFamily="2" charset="2"/>
              <a:buNone/>
            </a:pPr>
            <a:endParaRPr lang="tr-TR" sz="16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b) Elde edilen grafa Euler halkası algoritması uygula (Bu kenarı eklediğin düğümlerden birini başlangıç düğümü seç)</a:t>
            </a:r>
          </a:p>
          <a:p>
            <a:pPr>
              <a:buFont typeface="Wingdings" pitchFamily="2" charset="2"/>
              <a:buNone/>
            </a:pPr>
            <a:endParaRPr lang="tr-TR" sz="16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1600" smtClean="0">
                <a:latin typeface="Comic Sans MS" pitchFamily="66" charset="0"/>
              </a:rPr>
              <a:t>c)Elde ettiğin Euler halkalarından eklediğin kenarı çıkar.</a:t>
            </a:r>
          </a:p>
        </p:txBody>
      </p:sp>
      <p:sp>
        <p:nvSpPr>
          <p:cNvPr id="65538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6553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72A5E52-2195-4438-88C3-06654C2A78BA}" type="slidenum">
              <a:rPr lang="tr-TR" sz="1400"/>
              <a:pPr algn="ctr" eaLnBrk="0" hangingPunct="0"/>
              <a:t>22</a:t>
            </a:fld>
            <a:r>
              <a:rPr lang="tr-TR" sz="1400"/>
              <a:t>. Sayfa</a:t>
            </a:r>
          </a:p>
        </p:txBody>
      </p:sp>
      <p:sp>
        <p:nvSpPr>
          <p:cNvPr id="65540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755650" y="481013"/>
            <a:ext cx="335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tr-TR" sz="2400" b="1">
                <a:latin typeface="Comic Sans MS" pitchFamily="66" charset="0"/>
              </a:rPr>
              <a:t>Euler Halkası Ve Yolu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250" y="1412875"/>
            <a:ext cx="7273925" cy="4286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1800" b="1" smtClean="0">
                <a:latin typeface="Comic Sans MS" pitchFamily="66" charset="0"/>
              </a:rPr>
              <a:t>Örnek </a:t>
            </a:r>
          </a:p>
          <a:p>
            <a:pPr>
              <a:buFont typeface="Wingdings" pitchFamily="2" charset="2"/>
              <a:buNone/>
            </a:pPr>
            <a:endParaRPr lang="tr-TR" sz="1800" b="1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1800" smtClean="0">
                <a:latin typeface="Comic Sans MS" pitchFamily="66" charset="0"/>
              </a:rPr>
              <a:t>Şekil (a)’daki grafı ele alalım. U ve V düğümlerinin dereceleri 3, geri kalan A düğümü ise 2. derecedendir. O halde bir Euler yolu vardır.Bunun için U,V düğümleri arasına bir e kenarı  ekleyelim. Euler halkasını bulalım. V den başlarsak C=e,a,d,c,b Euler halkasıdır. Bundan e' yi çıkarırsak,  a,d,c,b Euler Yolu olacaktır.</a:t>
            </a: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1979613" y="3743325"/>
            <a:ext cx="3097212" cy="2493963"/>
            <a:chOff x="1882" y="7626"/>
            <a:chExt cx="3060" cy="2700"/>
          </a:xfrm>
        </p:grpSpPr>
        <p:sp>
          <p:nvSpPr>
            <p:cNvPr id="66583" name="Rectangle 4"/>
            <p:cNvSpPr>
              <a:spLocks noChangeArrowheads="1"/>
            </p:cNvSpPr>
            <p:nvPr/>
          </p:nvSpPr>
          <p:spPr bwMode="auto">
            <a:xfrm>
              <a:off x="1882" y="7626"/>
              <a:ext cx="2880" cy="25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6584" name="Line 5"/>
            <p:cNvSpPr>
              <a:spLocks noChangeShapeType="1"/>
            </p:cNvSpPr>
            <p:nvPr/>
          </p:nvSpPr>
          <p:spPr bwMode="auto">
            <a:xfrm flipV="1">
              <a:off x="3142" y="8166"/>
              <a:ext cx="108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6585" name="Oval 6"/>
            <p:cNvSpPr>
              <a:spLocks noChangeArrowheads="1"/>
            </p:cNvSpPr>
            <p:nvPr/>
          </p:nvSpPr>
          <p:spPr bwMode="auto">
            <a:xfrm>
              <a:off x="2422" y="7986"/>
              <a:ext cx="1755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6586" name="Text Box 7"/>
            <p:cNvSpPr txBox="1">
              <a:spLocks noChangeArrowheads="1"/>
            </p:cNvSpPr>
            <p:nvPr/>
          </p:nvSpPr>
          <p:spPr bwMode="auto">
            <a:xfrm>
              <a:off x="2962" y="960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66587" name="Text Box 8"/>
            <p:cNvSpPr txBox="1">
              <a:spLocks noChangeArrowheads="1"/>
            </p:cNvSpPr>
            <p:nvPr/>
          </p:nvSpPr>
          <p:spPr bwMode="auto">
            <a:xfrm>
              <a:off x="2062" y="780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U</a:t>
              </a:r>
              <a:endParaRPr lang="tr-TR">
                <a:latin typeface="Arial" charset="0"/>
              </a:endParaRPr>
            </a:p>
          </p:txBody>
        </p:sp>
        <p:sp>
          <p:nvSpPr>
            <p:cNvPr id="66588" name="Text Box 9"/>
            <p:cNvSpPr txBox="1">
              <a:spLocks noChangeArrowheads="1"/>
            </p:cNvSpPr>
            <p:nvPr/>
          </p:nvSpPr>
          <p:spPr bwMode="auto">
            <a:xfrm>
              <a:off x="4222" y="780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endParaRPr lang="tr-TR">
                <a:latin typeface="Arial" charset="0"/>
              </a:endParaRPr>
            </a:p>
          </p:txBody>
        </p:sp>
        <p:sp>
          <p:nvSpPr>
            <p:cNvPr id="66589" name="Text Box 10"/>
            <p:cNvSpPr txBox="1">
              <a:spLocks noChangeArrowheads="1"/>
            </p:cNvSpPr>
            <p:nvPr/>
          </p:nvSpPr>
          <p:spPr bwMode="auto">
            <a:xfrm>
              <a:off x="2962" y="762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66590" name="Text Box 11"/>
            <p:cNvSpPr txBox="1">
              <a:spLocks noChangeArrowheads="1"/>
            </p:cNvSpPr>
            <p:nvPr/>
          </p:nvSpPr>
          <p:spPr bwMode="auto">
            <a:xfrm>
              <a:off x="2242" y="852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66591" name="Text Box 12"/>
            <p:cNvSpPr txBox="1">
              <a:spLocks noChangeArrowheads="1"/>
            </p:cNvSpPr>
            <p:nvPr/>
          </p:nvSpPr>
          <p:spPr bwMode="auto">
            <a:xfrm>
              <a:off x="3862" y="852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66592" name="Text Box 13"/>
            <p:cNvSpPr txBox="1">
              <a:spLocks noChangeArrowheads="1"/>
            </p:cNvSpPr>
            <p:nvPr/>
          </p:nvSpPr>
          <p:spPr bwMode="auto">
            <a:xfrm>
              <a:off x="2962" y="834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66593" name="Line 14"/>
            <p:cNvSpPr>
              <a:spLocks noChangeShapeType="1"/>
            </p:cNvSpPr>
            <p:nvPr/>
          </p:nvSpPr>
          <p:spPr bwMode="auto">
            <a:xfrm>
              <a:off x="2422" y="8166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66563" name="Group 15"/>
          <p:cNvGrpSpPr>
            <a:grpSpLocks/>
          </p:cNvGrpSpPr>
          <p:nvPr/>
        </p:nvGrpSpPr>
        <p:grpSpPr bwMode="auto">
          <a:xfrm>
            <a:off x="5507038" y="3743325"/>
            <a:ext cx="2952750" cy="2565400"/>
            <a:chOff x="5481" y="7626"/>
            <a:chExt cx="3060" cy="2700"/>
          </a:xfrm>
        </p:grpSpPr>
        <p:sp>
          <p:nvSpPr>
            <p:cNvPr id="66570" name="Rectangle 16"/>
            <p:cNvSpPr>
              <a:spLocks noChangeArrowheads="1"/>
            </p:cNvSpPr>
            <p:nvPr/>
          </p:nvSpPr>
          <p:spPr bwMode="auto">
            <a:xfrm>
              <a:off x="5481" y="7626"/>
              <a:ext cx="2880" cy="25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6571" name="Line 17"/>
            <p:cNvSpPr>
              <a:spLocks noChangeShapeType="1"/>
            </p:cNvSpPr>
            <p:nvPr/>
          </p:nvSpPr>
          <p:spPr bwMode="auto">
            <a:xfrm flipV="1">
              <a:off x="6741" y="8166"/>
              <a:ext cx="108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6572" name="Oval 18"/>
            <p:cNvSpPr>
              <a:spLocks noChangeArrowheads="1"/>
            </p:cNvSpPr>
            <p:nvPr/>
          </p:nvSpPr>
          <p:spPr bwMode="auto">
            <a:xfrm>
              <a:off x="6021" y="7986"/>
              <a:ext cx="1755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6573" name="Text Box 19"/>
            <p:cNvSpPr txBox="1">
              <a:spLocks noChangeArrowheads="1"/>
            </p:cNvSpPr>
            <p:nvPr/>
          </p:nvSpPr>
          <p:spPr bwMode="auto">
            <a:xfrm>
              <a:off x="6561" y="960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66574" name="Text Box 20"/>
            <p:cNvSpPr txBox="1">
              <a:spLocks noChangeArrowheads="1"/>
            </p:cNvSpPr>
            <p:nvPr/>
          </p:nvSpPr>
          <p:spPr bwMode="auto">
            <a:xfrm>
              <a:off x="5661" y="780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U</a:t>
              </a:r>
              <a:endParaRPr lang="tr-TR">
                <a:latin typeface="Arial" charset="0"/>
              </a:endParaRPr>
            </a:p>
          </p:txBody>
        </p:sp>
        <p:sp>
          <p:nvSpPr>
            <p:cNvPr id="66575" name="Text Box 21"/>
            <p:cNvSpPr txBox="1">
              <a:spLocks noChangeArrowheads="1"/>
            </p:cNvSpPr>
            <p:nvPr/>
          </p:nvSpPr>
          <p:spPr bwMode="auto">
            <a:xfrm>
              <a:off x="7821" y="780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endParaRPr lang="tr-TR">
                <a:latin typeface="Arial" charset="0"/>
              </a:endParaRPr>
            </a:p>
          </p:txBody>
        </p:sp>
        <p:sp>
          <p:nvSpPr>
            <p:cNvPr id="66576" name="Text Box 22"/>
            <p:cNvSpPr txBox="1">
              <a:spLocks noChangeArrowheads="1"/>
            </p:cNvSpPr>
            <p:nvPr/>
          </p:nvSpPr>
          <p:spPr bwMode="auto">
            <a:xfrm>
              <a:off x="6561" y="762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66577" name="Text Box 23"/>
            <p:cNvSpPr txBox="1">
              <a:spLocks noChangeArrowheads="1"/>
            </p:cNvSpPr>
            <p:nvPr/>
          </p:nvSpPr>
          <p:spPr bwMode="auto">
            <a:xfrm>
              <a:off x="5841" y="852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66578" name="Text Box 24"/>
            <p:cNvSpPr txBox="1">
              <a:spLocks noChangeArrowheads="1"/>
            </p:cNvSpPr>
            <p:nvPr/>
          </p:nvSpPr>
          <p:spPr bwMode="auto">
            <a:xfrm>
              <a:off x="7461" y="852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66579" name="Text Box 25"/>
            <p:cNvSpPr txBox="1">
              <a:spLocks noChangeArrowheads="1"/>
            </p:cNvSpPr>
            <p:nvPr/>
          </p:nvSpPr>
          <p:spPr bwMode="auto">
            <a:xfrm>
              <a:off x="6561" y="8346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66580" name="Line 26"/>
            <p:cNvSpPr>
              <a:spLocks noChangeShapeType="1"/>
            </p:cNvSpPr>
            <p:nvPr/>
          </p:nvSpPr>
          <p:spPr bwMode="auto">
            <a:xfrm>
              <a:off x="6021" y="816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6581" name="Text Box 27"/>
            <p:cNvSpPr txBox="1">
              <a:spLocks noChangeArrowheads="1"/>
            </p:cNvSpPr>
            <p:nvPr/>
          </p:nvSpPr>
          <p:spPr bwMode="auto">
            <a:xfrm>
              <a:off x="6816" y="7881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e</a:t>
              </a:r>
              <a:endParaRPr lang="tr-TR">
                <a:latin typeface="Arial" charset="0"/>
              </a:endParaRPr>
            </a:p>
          </p:txBody>
        </p:sp>
        <p:sp>
          <p:nvSpPr>
            <p:cNvPr id="66582" name="Line 28"/>
            <p:cNvSpPr>
              <a:spLocks noChangeShapeType="1"/>
            </p:cNvSpPr>
            <p:nvPr/>
          </p:nvSpPr>
          <p:spPr bwMode="auto">
            <a:xfrm>
              <a:off x="6021" y="8166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6564" name="Text Box 29"/>
          <p:cNvSpPr txBox="1">
            <a:spLocks noChangeArrowheads="1"/>
          </p:cNvSpPr>
          <p:nvPr/>
        </p:nvSpPr>
        <p:spPr bwMode="auto">
          <a:xfrm>
            <a:off x="2987675" y="608647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Arial" charset="0"/>
              </a:rPr>
              <a:t>(a)</a:t>
            </a:r>
          </a:p>
        </p:txBody>
      </p:sp>
      <p:sp>
        <p:nvSpPr>
          <p:cNvPr id="66565" name="Text Box 30"/>
          <p:cNvSpPr txBox="1">
            <a:spLocks noChangeArrowheads="1"/>
          </p:cNvSpPr>
          <p:nvPr/>
        </p:nvSpPr>
        <p:spPr bwMode="auto">
          <a:xfrm>
            <a:off x="6804025" y="608647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Arial" charset="0"/>
              </a:rPr>
              <a:t>(b)</a:t>
            </a:r>
          </a:p>
        </p:txBody>
      </p:sp>
      <p:sp>
        <p:nvSpPr>
          <p:cNvPr id="66566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6656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8275119-F240-49FE-BB4D-15D9D089EB8D}" type="slidenum">
              <a:rPr lang="tr-TR" sz="1400"/>
              <a:pPr algn="ctr" eaLnBrk="0" hangingPunct="0"/>
              <a:t>23</a:t>
            </a:fld>
            <a:r>
              <a:rPr lang="tr-TR" sz="1400"/>
              <a:t>. Sayfa</a:t>
            </a:r>
          </a:p>
        </p:txBody>
      </p:sp>
      <p:sp>
        <p:nvSpPr>
          <p:cNvPr id="66568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6569" name="Rectangle 34"/>
          <p:cNvSpPr>
            <a:spLocks noChangeArrowheads="1"/>
          </p:cNvSpPr>
          <p:nvPr/>
        </p:nvSpPr>
        <p:spPr bwMode="auto">
          <a:xfrm>
            <a:off x="755650" y="481013"/>
            <a:ext cx="335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tr-TR" sz="2400" b="1">
                <a:latin typeface="Comic Sans MS" pitchFamily="66" charset="0"/>
              </a:rPr>
              <a:t>Euler Halkası Ve Yolu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10.  Hafta</a:t>
            </a:r>
          </a:p>
        </p:txBody>
      </p:sp>
      <p:sp>
        <p:nvSpPr>
          <p:cNvPr id="67586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67587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E746F402-5D4C-40AD-B234-C5BD88B4FCF2}" type="slidenum">
              <a:rPr lang="tr-TR" smtClean="0"/>
              <a:pPr algn="ctr"/>
              <a:t>24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67589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smtClean="0">
                <a:latin typeface="Comic Sans MS" pitchFamily="66" charset="0"/>
              </a:rPr>
              <a:t>GRAFLAR-GİRİŞ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341438"/>
            <a:ext cx="7272338" cy="143986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tr-TR" sz="2000" b="1" smtClean="0">
                <a:latin typeface="Comic Sans MS" pitchFamily="66" charset="0"/>
              </a:rPr>
              <a:t>Tanım </a:t>
            </a:r>
            <a:r>
              <a:rPr lang="tr-TR" sz="2000" smtClean="0">
                <a:latin typeface="Comic Sans MS" pitchFamily="66" charset="0"/>
              </a:rPr>
              <a:t>Bir graf , boş olmayan  sonlu  bir V k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mesi  ile V k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mesinin 2 elemanlı alt k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melerinin bir E k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mesinden oluşur. Burada V k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mesinin elemanlarını k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şeler (vertices) ve E k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mesinin elemanlarını da kenarlar  (edges ) oluşturmaktadır.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692275" y="2862263"/>
            <a:ext cx="49672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 sz="1600">
                <a:latin typeface="Comic Sans MS" pitchFamily="66" charset="0"/>
              </a:rPr>
              <a:t>Şekil ’de A,B,C,D,E,F,G,H düğüm ve</a:t>
            </a:r>
          </a:p>
          <a:p>
            <a:pPr algn="just"/>
            <a:r>
              <a:rPr lang="tr-TR" sz="1600">
                <a:latin typeface="Comic Sans MS" pitchFamily="66" charset="0"/>
              </a:rPr>
              <a:t>{A,B},{B,C},{C,D},{C,E},{E,F},{E,G},{G,H} kenarlardır. 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692275" y="3960813"/>
            <a:ext cx="45354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 sz="2000">
                <a:latin typeface="Comic Sans MS" pitchFamily="66" charset="0"/>
              </a:rPr>
              <a:t>e = {U,V} gösteriminde, e kenarının  U ve V düğümlerini birleştirdiği anlaşılır. U ve  V komşu köşelerdir. 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1692275" y="5003800"/>
            <a:ext cx="37433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 sz="1600">
                <a:latin typeface="Comic Sans MS" pitchFamily="66" charset="0"/>
              </a:rPr>
              <a:t>Aynı grafın farklı bir biçimde çizilmesi de  mümkündür. Sadece düğümleri ve bağlantı biçimleri önemlidir. Örneğin şekil a‘daki grafı şekil b‘deki biçimde de çizebiliriz. 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5795963" y="4508500"/>
            <a:ext cx="3348037" cy="2060575"/>
            <a:chOff x="884" y="1298"/>
            <a:chExt cx="4581" cy="2223"/>
          </a:xfrm>
        </p:grpSpPr>
        <p:grpSp>
          <p:nvGrpSpPr>
            <p:cNvPr id="19481" name="Group 8"/>
            <p:cNvGrpSpPr>
              <a:grpSpLocks/>
            </p:cNvGrpSpPr>
            <p:nvPr/>
          </p:nvGrpSpPr>
          <p:grpSpPr bwMode="auto">
            <a:xfrm>
              <a:off x="4059" y="1706"/>
              <a:ext cx="1406" cy="953"/>
              <a:chOff x="5399" y="6304"/>
              <a:chExt cx="2962" cy="2086"/>
            </a:xfrm>
          </p:grpSpPr>
          <p:sp>
            <p:nvSpPr>
              <p:cNvPr id="19518" name="Rectangle 9"/>
              <p:cNvSpPr>
                <a:spLocks noChangeArrowheads="1"/>
              </p:cNvSpPr>
              <p:nvPr/>
            </p:nvSpPr>
            <p:spPr bwMode="auto">
              <a:xfrm>
                <a:off x="5399" y="6304"/>
                <a:ext cx="2962" cy="208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19" name="Line 10"/>
              <p:cNvSpPr>
                <a:spLocks noChangeShapeType="1"/>
              </p:cNvSpPr>
              <p:nvPr/>
            </p:nvSpPr>
            <p:spPr bwMode="auto">
              <a:xfrm>
                <a:off x="6214" y="6854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20" name="Line 11"/>
              <p:cNvSpPr>
                <a:spLocks noChangeShapeType="1"/>
              </p:cNvSpPr>
              <p:nvPr/>
            </p:nvSpPr>
            <p:spPr bwMode="auto">
              <a:xfrm>
                <a:off x="6172" y="7839"/>
                <a:ext cx="13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21" name="Line 12"/>
              <p:cNvSpPr>
                <a:spLocks noChangeShapeType="1"/>
              </p:cNvSpPr>
              <p:nvPr/>
            </p:nvSpPr>
            <p:spPr bwMode="auto">
              <a:xfrm flipV="1">
                <a:off x="6659" y="6832"/>
                <a:ext cx="0" cy="9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22" name="Text Box 13"/>
              <p:cNvSpPr txBox="1">
                <a:spLocks noChangeArrowheads="1"/>
              </p:cNvSpPr>
              <p:nvPr/>
            </p:nvSpPr>
            <p:spPr bwMode="auto">
              <a:xfrm>
                <a:off x="6033" y="6522"/>
                <a:ext cx="59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A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23" name="Text Box 14"/>
              <p:cNvSpPr txBox="1">
                <a:spLocks noChangeArrowheads="1"/>
              </p:cNvSpPr>
              <p:nvPr/>
            </p:nvSpPr>
            <p:spPr bwMode="auto">
              <a:xfrm>
                <a:off x="6003" y="7844"/>
                <a:ext cx="59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B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24" name="Text Box 15"/>
              <p:cNvSpPr txBox="1">
                <a:spLocks noChangeArrowheads="1"/>
              </p:cNvSpPr>
              <p:nvPr/>
            </p:nvSpPr>
            <p:spPr bwMode="auto">
              <a:xfrm>
                <a:off x="6491" y="7856"/>
                <a:ext cx="59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C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25" name="Text Box 16"/>
              <p:cNvSpPr txBox="1">
                <a:spLocks noChangeArrowheads="1"/>
              </p:cNvSpPr>
              <p:nvPr/>
            </p:nvSpPr>
            <p:spPr bwMode="auto">
              <a:xfrm>
                <a:off x="6456" y="6512"/>
                <a:ext cx="59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D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26" name="Line 17"/>
              <p:cNvSpPr>
                <a:spLocks noChangeShapeType="1"/>
              </p:cNvSpPr>
              <p:nvPr/>
            </p:nvSpPr>
            <p:spPr bwMode="auto">
              <a:xfrm flipV="1">
                <a:off x="7111" y="6832"/>
                <a:ext cx="0" cy="9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27" name="Line 18"/>
              <p:cNvSpPr>
                <a:spLocks noChangeShapeType="1"/>
              </p:cNvSpPr>
              <p:nvPr/>
            </p:nvSpPr>
            <p:spPr bwMode="auto">
              <a:xfrm flipV="1">
                <a:off x="7530" y="6832"/>
                <a:ext cx="0" cy="9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28" name="Text Box 19"/>
              <p:cNvSpPr txBox="1">
                <a:spLocks noChangeArrowheads="1"/>
              </p:cNvSpPr>
              <p:nvPr/>
            </p:nvSpPr>
            <p:spPr bwMode="auto">
              <a:xfrm>
                <a:off x="6956" y="7856"/>
                <a:ext cx="59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E 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29" name="Text Box 20"/>
              <p:cNvSpPr txBox="1">
                <a:spLocks noChangeArrowheads="1"/>
              </p:cNvSpPr>
              <p:nvPr/>
            </p:nvSpPr>
            <p:spPr bwMode="auto">
              <a:xfrm>
                <a:off x="6969" y="6499"/>
                <a:ext cx="59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F 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30" name="Text Box 21"/>
              <p:cNvSpPr txBox="1">
                <a:spLocks noChangeArrowheads="1"/>
              </p:cNvSpPr>
              <p:nvPr/>
            </p:nvSpPr>
            <p:spPr bwMode="auto">
              <a:xfrm>
                <a:off x="7344" y="7856"/>
                <a:ext cx="59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G 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31" name="Text Box 22"/>
              <p:cNvSpPr txBox="1">
                <a:spLocks noChangeArrowheads="1"/>
              </p:cNvSpPr>
              <p:nvPr/>
            </p:nvSpPr>
            <p:spPr bwMode="auto">
              <a:xfrm>
                <a:off x="7357" y="6499"/>
                <a:ext cx="595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H </a:t>
                </a:r>
                <a:endParaRPr lang="tr-TR">
                  <a:latin typeface="Arial" charset="0"/>
                </a:endParaRPr>
              </a:p>
            </p:txBody>
          </p:sp>
        </p:grpSp>
        <p:sp>
          <p:nvSpPr>
            <p:cNvPr id="19482" name="Rectangle 23"/>
            <p:cNvSpPr>
              <a:spLocks noChangeArrowheads="1"/>
            </p:cNvSpPr>
            <p:nvPr/>
          </p:nvSpPr>
          <p:spPr bwMode="auto">
            <a:xfrm>
              <a:off x="884" y="1298"/>
              <a:ext cx="4536" cy="22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9483" name="Group 24"/>
            <p:cNvGrpSpPr>
              <a:grpSpLocks/>
            </p:cNvGrpSpPr>
            <p:nvPr/>
          </p:nvGrpSpPr>
          <p:grpSpPr bwMode="auto">
            <a:xfrm>
              <a:off x="1202" y="1706"/>
              <a:ext cx="3538" cy="1724"/>
              <a:chOff x="1650" y="6585"/>
              <a:chExt cx="8136" cy="3349"/>
            </a:xfrm>
          </p:grpSpPr>
          <p:sp>
            <p:nvSpPr>
              <p:cNvPr id="19484" name="Rectangle 25"/>
              <p:cNvSpPr>
                <a:spLocks noChangeArrowheads="1"/>
              </p:cNvSpPr>
              <p:nvPr/>
            </p:nvSpPr>
            <p:spPr bwMode="auto">
              <a:xfrm>
                <a:off x="5910" y="6600"/>
                <a:ext cx="3795" cy="276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485" name="Rectangle 26"/>
              <p:cNvSpPr>
                <a:spLocks noChangeArrowheads="1"/>
              </p:cNvSpPr>
              <p:nvPr/>
            </p:nvSpPr>
            <p:spPr bwMode="auto">
              <a:xfrm>
                <a:off x="1665" y="7020"/>
                <a:ext cx="3375" cy="19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486" name="Line 27"/>
              <p:cNvSpPr>
                <a:spLocks noChangeShapeType="1"/>
              </p:cNvSpPr>
              <p:nvPr/>
            </p:nvSpPr>
            <p:spPr bwMode="auto">
              <a:xfrm>
                <a:off x="1890" y="7665"/>
                <a:ext cx="9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487" name="Line 28"/>
              <p:cNvSpPr>
                <a:spLocks noChangeShapeType="1"/>
              </p:cNvSpPr>
              <p:nvPr/>
            </p:nvSpPr>
            <p:spPr bwMode="auto">
              <a:xfrm>
                <a:off x="2835" y="7665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488" name="Line 29"/>
              <p:cNvSpPr>
                <a:spLocks noChangeShapeType="1"/>
              </p:cNvSpPr>
              <p:nvPr/>
            </p:nvSpPr>
            <p:spPr bwMode="auto">
              <a:xfrm>
                <a:off x="3795" y="7665"/>
                <a:ext cx="8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489" name="Text Box 30"/>
              <p:cNvSpPr txBox="1">
                <a:spLocks noChangeArrowheads="1"/>
              </p:cNvSpPr>
              <p:nvPr/>
            </p:nvSpPr>
            <p:spPr bwMode="auto">
              <a:xfrm>
                <a:off x="1650" y="7230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A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490" name="Text Box 31"/>
              <p:cNvSpPr txBox="1">
                <a:spLocks noChangeArrowheads="1"/>
              </p:cNvSpPr>
              <p:nvPr/>
            </p:nvSpPr>
            <p:spPr bwMode="auto">
              <a:xfrm>
                <a:off x="2625" y="7230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B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491" name="Text Box 32"/>
              <p:cNvSpPr txBox="1">
                <a:spLocks noChangeArrowheads="1"/>
              </p:cNvSpPr>
              <p:nvPr/>
            </p:nvSpPr>
            <p:spPr bwMode="auto">
              <a:xfrm>
                <a:off x="3585" y="7245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C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492" name="Text Box 33"/>
              <p:cNvSpPr txBox="1">
                <a:spLocks noChangeArrowheads="1"/>
              </p:cNvSpPr>
              <p:nvPr/>
            </p:nvSpPr>
            <p:spPr bwMode="auto">
              <a:xfrm>
                <a:off x="4410" y="7275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D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493" name="Line 34"/>
              <p:cNvSpPr>
                <a:spLocks noChangeShapeType="1"/>
              </p:cNvSpPr>
              <p:nvPr/>
            </p:nvSpPr>
            <p:spPr bwMode="auto">
              <a:xfrm>
                <a:off x="6720" y="7875"/>
                <a:ext cx="22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494" name="Line 35"/>
              <p:cNvSpPr>
                <a:spLocks noChangeShapeType="1"/>
              </p:cNvSpPr>
              <p:nvPr/>
            </p:nvSpPr>
            <p:spPr bwMode="auto">
              <a:xfrm flipH="1">
                <a:off x="7860" y="7875"/>
                <a:ext cx="108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495" name="Line 36"/>
              <p:cNvSpPr>
                <a:spLocks noChangeShapeType="1"/>
              </p:cNvSpPr>
              <p:nvPr/>
            </p:nvSpPr>
            <p:spPr bwMode="auto">
              <a:xfrm flipV="1">
                <a:off x="7860" y="7005"/>
                <a:ext cx="0" cy="1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496" name="Text Box 37"/>
              <p:cNvSpPr txBox="1">
                <a:spLocks noChangeArrowheads="1"/>
              </p:cNvSpPr>
              <p:nvPr/>
            </p:nvSpPr>
            <p:spPr bwMode="auto">
              <a:xfrm>
                <a:off x="6300" y="7635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A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497" name="Text Box 38"/>
              <p:cNvSpPr txBox="1">
                <a:spLocks noChangeArrowheads="1"/>
              </p:cNvSpPr>
              <p:nvPr/>
            </p:nvSpPr>
            <p:spPr bwMode="auto">
              <a:xfrm>
                <a:off x="8955" y="7635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B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498" name="Text Box 39"/>
              <p:cNvSpPr txBox="1">
                <a:spLocks noChangeArrowheads="1"/>
              </p:cNvSpPr>
              <p:nvPr/>
            </p:nvSpPr>
            <p:spPr bwMode="auto">
              <a:xfrm>
                <a:off x="7620" y="8715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C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499" name="Text Box 40"/>
              <p:cNvSpPr txBox="1">
                <a:spLocks noChangeArrowheads="1"/>
              </p:cNvSpPr>
              <p:nvPr/>
            </p:nvSpPr>
            <p:spPr bwMode="auto">
              <a:xfrm>
                <a:off x="7605" y="6585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D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00" name="Text Box 41"/>
              <p:cNvSpPr txBox="1">
                <a:spLocks noChangeArrowheads="1"/>
              </p:cNvSpPr>
              <p:nvPr/>
            </p:nvSpPr>
            <p:spPr bwMode="auto">
              <a:xfrm>
                <a:off x="2781" y="9364"/>
                <a:ext cx="6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a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01" name="Text Box 42"/>
              <p:cNvSpPr txBox="1">
                <a:spLocks noChangeArrowheads="1"/>
              </p:cNvSpPr>
              <p:nvPr/>
            </p:nvSpPr>
            <p:spPr bwMode="auto">
              <a:xfrm>
                <a:off x="7545" y="9330"/>
                <a:ext cx="6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b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02" name="Line 43"/>
              <p:cNvSpPr>
                <a:spLocks noChangeShapeType="1"/>
              </p:cNvSpPr>
              <p:nvPr/>
            </p:nvSpPr>
            <p:spPr bwMode="auto">
              <a:xfrm>
                <a:off x="3781" y="7734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03" name="Line 44"/>
              <p:cNvSpPr>
                <a:spLocks noChangeShapeType="1"/>
              </p:cNvSpPr>
              <p:nvPr/>
            </p:nvSpPr>
            <p:spPr bwMode="auto">
              <a:xfrm>
                <a:off x="3781" y="8274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04" name="Line 45"/>
              <p:cNvSpPr>
                <a:spLocks noChangeShapeType="1"/>
              </p:cNvSpPr>
              <p:nvPr/>
            </p:nvSpPr>
            <p:spPr bwMode="auto">
              <a:xfrm flipH="1">
                <a:off x="3061" y="827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05" name="Line 46"/>
              <p:cNvSpPr>
                <a:spLocks noChangeShapeType="1"/>
              </p:cNvSpPr>
              <p:nvPr/>
            </p:nvSpPr>
            <p:spPr bwMode="auto">
              <a:xfrm flipH="1">
                <a:off x="2341" y="827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06" name="Text Box 47"/>
              <p:cNvSpPr txBox="1">
                <a:spLocks noChangeArrowheads="1"/>
              </p:cNvSpPr>
              <p:nvPr/>
            </p:nvSpPr>
            <p:spPr bwMode="auto">
              <a:xfrm>
                <a:off x="3861" y="8104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E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07" name="Text Box 48"/>
              <p:cNvSpPr txBox="1">
                <a:spLocks noChangeArrowheads="1"/>
              </p:cNvSpPr>
              <p:nvPr/>
            </p:nvSpPr>
            <p:spPr bwMode="auto">
              <a:xfrm>
                <a:off x="2961" y="7924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G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08" name="Text Box 49"/>
              <p:cNvSpPr txBox="1">
                <a:spLocks noChangeArrowheads="1"/>
              </p:cNvSpPr>
              <p:nvPr/>
            </p:nvSpPr>
            <p:spPr bwMode="auto">
              <a:xfrm>
                <a:off x="2241" y="7924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H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09" name="Text Box 50"/>
              <p:cNvSpPr txBox="1">
                <a:spLocks noChangeArrowheads="1"/>
              </p:cNvSpPr>
              <p:nvPr/>
            </p:nvSpPr>
            <p:spPr bwMode="auto">
              <a:xfrm>
                <a:off x="3861" y="8644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F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10" name="Line 51"/>
              <p:cNvSpPr>
                <a:spLocks noChangeShapeType="1"/>
              </p:cNvSpPr>
              <p:nvPr/>
            </p:nvSpPr>
            <p:spPr bwMode="auto">
              <a:xfrm>
                <a:off x="7821" y="864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11" name="Line 52"/>
              <p:cNvSpPr>
                <a:spLocks noChangeShapeType="1"/>
              </p:cNvSpPr>
              <p:nvPr/>
            </p:nvSpPr>
            <p:spPr bwMode="auto">
              <a:xfrm>
                <a:off x="8361" y="864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12" name="Line 53"/>
              <p:cNvSpPr>
                <a:spLocks noChangeShapeType="1"/>
              </p:cNvSpPr>
              <p:nvPr/>
            </p:nvSpPr>
            <p:spPr bwMode="auto">
              <a:xfrm>
                <a:off x="8361" y="900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13" name="Line 54"/>
              <p:cNvSpPr>
                <a:spLocks noChangeShapeType="1"/>
              </p:cNvSpPr>
              <p:nvPr/>
            </p:nvSpPr>
            <p:spPr bwMode="auto">
              <a:xfrm>
                <a:off x="8361" y="8647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14" name="Text Box 55"/>
              <p:cNvSpPr txBox="1">
                <a:spLocks noChangeArrowheads="1"/>
              </p:cNvSpPr>
              <p:nvPr/>
            </p:nvSpPr>
            <p:spPr bwMode="auto">
              <a:xfrm>
                <a:off x="8361" y="8284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E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15" name="Text Box 56"/>
              <p:cNvSpPr txBox="1">
                <a:spLocks noChangeArrowheads="1"/>
              </p:cNvSpPr>
              <p:nvPr/>
            </p:nvSpPr>
            <p:spPr bwMode="auto">
              <a:xfrm>
                <a:off x="9261" y="8284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F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16" name="Text Box 57"/>
              <p:cNvSpPr txBox="1">
                <a:spLocks noChangeArrowheads="1"/>
              </p:cNvSpPr>
              <p:nvPr/>
            </p:nvSpPr>
            <p:spPr bwMode="auto">
              <a:xfrm>
                <a:off x="8361" y="9004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G</a:t>
                </a:r>
                <a:endParaRPr lang="tr-TR">
                  <a:latin typeface="Arial" charset="0"/>
                </a:endParaRPr>
              </a:p>
            </p:txBody>
          </p:sp>
          <p:sp>
            <p:nvSpPr>
              <p:cNvPr id="19517" name="Text Box 58"/>
              <p:cNvSpPr txBox="1">
                <a:spLocks noChangeArrowheads="1"/>
              </p:cNvSpPr>
              <p:nvPr/>
            </p:nvSpPr>
            <p:spPr bwMode="auto">
              <a:xfrm>
                <a:off x="9261" y="9004"/>
                <a:ext cx="52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 sz="1200">
                    <a:latin typeface="Arial" charset="0"/>
                  </a:rPr>
                  <a:t>H</a:t>
                </a:r>
                <a:endParaRPr lang="tr-TR">
                  <a:latin typeface="Arial" charset="0"/>
                </a:endParaRPr>
              </a:p>
            </p:txBody>
          </p:sp>
        </p:grpSp>
      </p:grpSp>
      <p:grpSp>
        <p:nvGrpSpPr>
          <p:cNvPr id="46139" name="Group 59"/>
          <p:cNvGrpSpPr>
            <a:grpSpLocks/>
          </p:cNvGrpSpPr>
          <p:nvPr/>
        </p:nvGrpSpPr>
        <p:grpSpPr bwMode="auto">
          <a:xfrm>
            <a:off x="6300788" y="2492375"/>
            <a:ext cx="2432050" cy="1655763"/>
            <a:chOff x="4070" y="482"/>
            <a:chExt cx="1532" cy="1043"/>
          </a:xfrm>
        </p:grpSpPr>
        <p:sp>
          <p:nvSpPr>
            <p:cNvPr id="19467" name="Rectangle 60"/>
            <p:cNvSpPr>
              <a:spLocks noChangeArrowheads="1"/>
            </p:cNvSpPr>
            <p:nvPr/>
          </p:nvSpPr>
          <p:spPr bwMode="auto">
            <a:xfrm>
              <a:off x="4070" y="482"/>
              <a:ext cx="1532" cy="104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468" name="Line 61"/>
            <p:cNvSpPr>
              <a:spLocks noChangeShapeType="1"/>
            </p:cNvSpPr>
            <p:nvPr/>
          </p:nvSpPr>
          <p:spPr bwMode="auto">
            <a:xfrm>
              <a:off x="4491" y="757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469" name="Line 62"/>
            <p:cNvSpPr>
              <a:spLocks noChangeShapeType="1"/>
            </p:cNvSpPr>
            <p:nvPr/>
          </p:nvSpPr>
          <p:spPr bwMode="auto">
            <a:xfrm>
              <a:off x="4470" y="1249"/>
              <a:ext cx="7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470" name="Line 63"/>
            <p:cNvSpPr>
              <a:spLocks noChangeShapeType="1"/>
            </p:cNvSpPr>
            <p:nvPr/>
          </p:nvSpPr>
          <p:spPr bwMode="auto">
            <a:xfrm flipV="1">
              <a:off x="4722" y="746"/>
              <a:ext cx="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471" name="Text Box 64"/>
            <p:cNvSpPr txBox="1">
              <a:spLocks noChangeArrowheads="1"/>
            </p:cNvSpPr>
            <p:nvPr/>
          </p:nvSpPr>
          <p:spPr bwMode="auto">
            <a:xfrm>
              <a:off x="4398" y="591"/>
              <a:ext cx="3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19472" name="Text Box 65"/>
            <p:cNvSpPr txBox="1">
              <a:spLocks noChangeArrowheads="1"/>
            </p:cNvSpPr>
            <p:nvPr/>
          </p:nvSpPr>
          <p:spPr bwMode="auto">
            <a:xfrm>
              <a:off x="4382" y="1252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19473" name="Text Box 66"/>
            <p:cNvSpPr txBox="1">
              <a:spLocks noChangeArrowheads="1"/>
            </p:cNvSpPr>
            <p:nvPr/>
          </p:nvSpPr>
          <p:spPr bwMode="auto">
            <a:xfrm>
              <a:off x="4635" y="1258"/>
              <a:ext cx="3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19474" name="Text Box 67"/>
            <p:cNvSpPr txBox="1">
              <a:spLocks noChangeArrowheads="1"/>
            </p:cNvSpPr>
            <p:nvPr/>
          </p:nvSpPr>
          <p:spPr bwMode="auto">
            <a:xfrm>
              <a:off x="4617" y="586"/>
              <a:ext cx="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19475" name="Line 68"/>
            <p:cNvSpPr>
              <a:spLocks noChangeShapeType="1"/>
            </p:cNvSpPr>
            <p:nvPr/>
          </p:nvSpPr>
          <p:spPr bwMode="auto">
            <a:xfrm flipV="1">
              <a:off x="4955" y="746"/>
              <a:ext cx="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476" name="Line 69"/>
            <p:cNvSpPr>
              <a:spLocks noChangeShapeType="1"/>
            </p:cNvSpPr>
            <p:nvPr/>
          </p:nvSpPr>
          <p:spPr bwMode="auto">
            <a:xfrm flipV="1">
              <a:off x="5172" y="746"/>
              <a:ext cx="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477" name="Text Box 70"/>
            <p:cNvSpPr txBox="1">
              <a:spLocks noChangeArrowheads="1"/>
            </p:cNvSpPr>
            <p:nvPr/>
          </p:nvSpPr>
          <p:spPr bwMode="auto">
            <a:xfrm>
              <a:off x="4875" y="1258"/>
              <a:ext cx="3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E </a:t>
              </a:r>
              <a:endParaRPr lang="tr-TR">
                <a:latin typeface="Arial" charset="0"/>
              </a:endParaRPr>
            </a:p>
          </p:txBody>
        </p:sp>
        <p:sp>
          <p:nvSpPr>
            <p:cNvPr id="19478" name="Text Box 71"/>
            <p:cNvSpPr txBox="1">
              <a:spLocks noChangeArrowheads="1"/>
            </p:cNvSpPr>
            <p:nvPr/>
          </p:nvSpPr>
          <p:spPr bwMode="auto">
            <a:xfrm>
              <a:off x="4882" y="579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F </a:t>
              </a:r>
              <a:endParaRPr lang="tr-TR">
                <a:latin typeface="Arial" charset="0"/>
              </a:endParaRPr>
            </a:p>
          </p:txBody>
        </p:sp>
        <p:sp>
          <p:nvSpPr>
            <p:cNvPr id="19479" name="Text Box 72"/>
            <p:cNvSpPr txBox="1">
              <a:spLocks noChangeArrowheads="1"/>
            </p:cNvSpPr>
            <p:nvPr/>
          </p:nvSpPr>
          <p:spPr bwMode="auto">
            <a:xfrm>
              <a:off x="5076" y="1258"/>
              <a:ext cx="3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G </a:t>
              </a:r>
              <a:endParaRPr lang="tr-TR">
                <a:latin typeface="Arial" charset="0"/>
              </a:endParaRPr>
            </a:p>
          </p:txBody>
        </p:sp>
        <p:sp>
          <p:nvSpPr>
            <p:cNvPr id="19480" name="Text Box 73"/>
            <p:cNvSpPr txBox="1">
              <a:spLocks noChangeArrowheads="1"/>
            </p:cNvSpPr>
            <p:nvPr/>
          </p:nvSpPr>
          <p:spPr bwMode="auto">
            <a:xfrm>
              <a:off x="5083" y="579"/>
              <a:ext cx="3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H </a:t>
              </a:r>
              <a:endParaRPr lang="tr-TR">
                <a:latin typeface="Arial" charset="0"/>
              </a:endParaRPr>
            </a:p>
          </p:txBody>
        </p:sp>
      </p:grpSp>
      <p:sp>
        <p:nvSpPr>
          <p:cNvPr id="19464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1946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1155A26-2C64-4522-8E40-43B4A3CD9F3C}" type="slidenum">
              <a:rPr lang="tr-TR" sz="1400"/>
              <a:pPr algn="ctr" eaLnBrk="0" hangingPunct="0"/>
              <a:t>3</a:t>
            </a:fld>
            <a:r>
              <a:rPr lang="tr-TR" sz="1400"/>
              <a:t>. Sayfa</a:t>
            </a:r>
          </a:p>
        </p:txBody>
      </p:sp>
      <p:sp>
        <p:nvSpPr>
          <p:cNvPr id="19466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46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smtClean="0">
                <a:latin typeface="Comic Sans MS" pitchFamily="66" charset="0"/>
              </a:rPr>
              <a:t>GRAFLAR-GİRİŞ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600200"/>
            <a:ext cx="7308850" cy="452596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Bir grafta bir V d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ğ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ne bağlı olan kenar sayısı V</a:t>
            </a:r>
            <a:r>
              <a:rPr lang="tr-TR" sz="2000" smtClean="0"/>
              <a:t>’</a:t>
            </a:r>
            <a:r>
              <a:rPr lang="tr-TR" sz="2000" smtClean="0">
                <a:latin typeface="Comic Sans MS" pitchFamily="66" charset="0"/>
              </a:rPr>
              <a:t>nin derecesidir (degree of V ) ve deg (V) ile g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sterilir. Şekilde verilen grafta her bir d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ğ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n dereceleri;</a:t>
            </a:r>
          </a:p>
          <a:p>
            <a:pPr algn="just">
              <a:buFont typeface="Wingdings" pitchFamily="2" charset="2"/>
              <a:buNone/>
            </a:pPr>
            <a:endParaRPr lang="tr-TR" sz="2000" smtClean="0">
              <a:latin typeface="Comic Sans MS" pitchFamily="66" charset="0"/>
            </a:endParaRPr>
          </a:p>
          <a:p>
            <a:pPr algn="just"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 Deg (A) =2, Deg (B) = 3, Deg (C) = 3, Deg (D) =1, Deg (E) =2, Deg (F) =3, Deg (G) =0     olacaktır.</a:t>
            </a:r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2411413" y="3933825"/>
            <a:ext cx="3671887" cy="2160588"/>
            <a:chOff x="2472" y="1569"/>
            <a:chExt cx="5169" cy="2989"/>
          </a:xfrm>
        </p:grpSpPr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2472" y="1569"/>
              <a:ext cx="5169" cy="298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4395" y="1704"/>
              <a:ext cx="70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2961" y="3244"/>
              <a:ext cx="70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4360" y="3449"/>
              <a:ext cx="70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F</a:t>
              </a:r>
              <a:endParaRPr lang="tr-TR">
                <a:latin typeface="Arial" charset="0"/>
              </a:endParaRPr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6381" y="1754"/>
              <a:ext cx="70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5621" y="1744"/>
              <a:ext cx="70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  <p:sp>
          <p:nvSpPr>
            <p:cNvPr id="20493" name="Oval 11"/>
            <p:cNvSpPr>
              <a:spLocks noChangeArrowheads="1"/>
            </p:cNvSpPr>
            <p:nvPr/>
          </p:nvSpPr>
          <p:spPr bwMode="auto">
            <a:xfrm>
              <a:off x="6561" y="3424"/>
              <a:ext cx="85" cy="85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581" y="2164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>
              <a:off x="5841" y="216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96" name="Line 14"/>
            <p:cNvSpPr>
              <a:spLocks noChangeShapeType="1"/>
            </p:cNvSpPr>
            <p:nvPr/>
          </p:nvSpPr>
          <p:spPr bwMode="auto">
            <a:xfrm>
              <a:off x="5841" y="216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97" name="Line 15"/>
            <p:cNvSpPr>
              <a:spLocks noChangeShapeType="1"/>
            </p:cNvSpPr>
            <p:nvPr/>
          </p:nvSpPr>
          <p:spPr bwMode="auto">
            <a:xfrm flipH="1">
              <a:off x="4581" y="3424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98" name="Line 16"/>
            <p:cNvSpPr>
              <a:spLocks noChangeShapeType="1"/>
            </p:cNvSpPr>
            <p:nvPr/>
          </p:nvSpPr>
          <p:spPr bwMode="auto">
            <a:xfrm flipV="1">
              <a:off x="4581" y="216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99" name="Line 17"/>
            <p:cNvSpPr>
              <a:spLocks noChangeShapeType="1"/>
            </p:cNvSpPr>
            <p:nvPr/>
          </p:nvSpPr>
          <p:spPr bwMode="auto">
            <a:xfrm flipH="1">
              <a:off x="3321" y="2164"/>
              <a:ext cx="126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3321" y="3424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5621" y="3464"/>
              <a:ext cx="70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E</a:t>
              </a:r>
              <a:endParaRPr lang="tr-TR">
                <a:latin typeface="Arial" charset="0"/>
              </a:endParaRPr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6381" y="3064"/>
              <a:ext cx="70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G</a:t>
              </a:r>
              <a:endParaRPr lang="tr-TR">
                <a:latin typeface="Arial" charset="0"/>
              </a:endParaRPr>
            </a:p>
          </p:txBody>
        </p:sp>
      </p:grpSp>
      <p:sp>
        <p:nvSpPr>
          <p:cNvPr id="20484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2048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BE22EEA-8F90-478C-89FD-F0F20AE94245}" type="slidenum">
              <a:rPr lang="tr-TR" sz="1400"/>
              <a:pPr algn="ctr" eaLnBrk="0" hangingPunct="0"/>
              <a:t>4</a:t>
            </a:fld>
            <a:r>
              <a:rPr lang="tr-TR" sz="1400"/>
              <a:t>. Sayfa</a:t>
            </a:r>
          </a:p>
        </p:txBody>
      </p:sp>
      <p:sp>
        <p:nvSpPr>
          <p:cNvPr id="20486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smtClean="0">
                <a:latin typeface="Comic Sans MS" pitchFamily="66" charset="0"/>
              </a:rPr>
              <a:t>GRAFLAR-GİRİŞ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7391400" cy="13731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000" b="1" smtClean="0">
                <a:latin typeface="Comic Sans MS" pitchFamily="66" charset="0"/>
              </a:rPr>
              <a:t>Tanım</a:t>
            </a:r>
          </a:p>
          <a:p>
            <a:pPr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Bir   grafta, n adet d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ğ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n hepsi  diğer d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ğ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mlerle bağlı ise bu grafa tam graftır denir. B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yle bir graf Kn  ile g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sterilir. 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2051050" y="3500438"/>
            <a:ext cx="6446838" cy="2051050"/>
            <a:chOff x="1470" y="6999"/>
            <a:chExt cx="8415" cy="2667"/>
          </a:xfrm>
        </p:grpSpPr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1470" y="6999"/>
              <a:ext cx="8415" cy="25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12" name="Line 6"/>
            <p:cNvSpPr>
              <a:spLocks noChangeShapeType="1"/>
            </p:cNvSpPr>
            <p:nvPr/>
          </p:nvSpPr>
          <p:spPr bwMode="auto">
            <a:xfrm flipH="1">
              <a:off x="1980" y="7419"/>
              <a:ext cx="840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13" name="Line 7"/>
            <p:cNvSpPr>
              <a:spLocks noChangeShapeType="1"/>
            </p:cNvSpPr>
            <p:nvPr/>
          </p:nvSpPr>
          <p:spPr bwMode="auto">
            <a:xfrm>
              <a:off x="1980" y="851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 flipH="1" flipV="1">
              <a:off x="2820" y="7434"/>
              <a:ext cx="60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15" name="Line 9"/>
            <p:cNvSpPr>
              <a:spLocks noChangeShapeType="1"/>
            </p:cNvSpPr>
            <p:nvPr/>
          </p:nvSpPr>
          <p:spPr bwMode="auto">
            <a:xfrm>
              <a:off x="5085" y="7209"/>
              <a:ext cx="10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 flipH="1">
              <a:off x="4635" y="7209"/>
              <a:ext cx="1515" cy="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 flipV="1">
              <a:off x="4620" y="7209"/>
              <a:ext cx="480" cy="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5115" y="7209"/>
              <a:ext cx="1275" cy="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 flipH="1" flipV="1">
              <a:off x="6135" y="7224"/>
              <a:ext cx="255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>
              <a:off x="6120" y="7224"/>
              <a:ext cx="0" cy="17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1" name="Line 15"/>
            <p:cNvSpPr>
              <a:spLocks noChangeShapeType="1"/>
            </p:cNvSpPr>
            <p:nvPr/>
          </p:nvSpPr>
          <p:spPr bwMode="auto">
            <a:xfrm flipH="1">
              <a:off x="5070" y="8979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2" name="Line 16"/>
            <p:cNvSpPr>
              <a:spLocks noChangeShapeType="1"/>
            </p:cNvSpPr>
            <p:nvPr/>
          </p:nvSpPr>
          <p:spPr bwMode="auto">
            <a:xfrm>
              <a:off x="5100" y="7224"/>
              <a:ext cx="0" cy="17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3" name="Line 17"/>
            <p:cNvSpPr>
              <a:spLocks noChangeShapeType="1"/>
            </p:cNvSpPr>
            <p:nvPr/>
          </p:nvSpPr>
          <p:spPr bwMode="auto">
            <a:xfrm>
              <a:off x="4635" y="8049"/>
              <a:ext cx="480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4" name="Line 18"/>
            <p:cNvSpPr>
              <a:spLocks noChangeShapeType="1"/>
            </p:cNvSpPr>
            <p:nvPr/>
          </p:nvSpPr>
          <p:spPr bwMode="auto">
            <a:xfrm flipH="1">
              <a:off x="6105" y="8094"/>
              <a:ext cx="30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5" name="Line 19"/>
            <p:cNvSpPr>
              <a:spLocks noChangeShapeType="1"/>
            </p:cNvSpPr>
            <p:nvPr/>
          </p:nvSpPr>
          <p:spPr bwMode="auto">
            <a:xfrm>
              <a:off x="4650" y="8049"/>
              <a:ext cx="1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6" name="Line 20"/>
            <p:cNvSpPr>
              <a:spLocks noChangeShapeType="1"/>
            </p:cNvSpPr>
            <p:nvPr/>
          </p:nvSpPr>
          <p:spPr bwMode="auto">
            <a:xfrm>
              <a:off x="4650" y="8064"/>
              <a:ext cx="147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7" name="Line 21"/>
            <p:cNvSpPr>
              <a:spLocks noChangeShapeType="1"/>
            </p:cNvSpPr>
            <p:nvPr/>
          </p:nvSpPr>
          <p:spPr bwMode="auto">
            <a:xfrm flipH="1">
              <a:off x="5100" y="8094"/>
              <a:ext cx="1275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8" name="Line 22"/>
            <p:cNvSpPr>
              <a:spLocks noChangeShapeType="1"/>
            </p:cNvSpPr>
            <p:nvPr/>
          </p:nvSpPr>
          <p:spPr bwMode="auto">
            <a:xfrm>
              <a:off x="5100" y="7209"/>
              <a:ext cx="1020" cy="17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29" name="Line 23"/>
            <p:cNvSpPr>
              <a:spLocks noChangeShapeType="1"/>
            </p:cNvSpPr>
            <p:nvPr/>
          </p:nvSpPr>
          <p:spPr bwMode="auto">
            <a:xfrm flipH="1">
              <a:off x="5085" y="7209"/>
              <a:ext cx="1035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30" name="Text Box 24"/>
            <p:cNvSpPr txBox="1">
              <a:spLocks noChangeArrowheads="1"/>
            </p:cNvSpPr>
            <p:nvPr/>
          </p:nvSpPr>
          <p:spPr bwMode="auto">
            <a:xfrm>
              <a:off x="2418" y="9081"/>
              <a:ext cx="6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K</a:t>
              </a:r>
              <a:r>
                <a:rPr lang="tr-TR" sz="1200" baseline="-25000">
                  <a:latin typeface="Arial" charset="0"/>
                </a:rPr>
                <a:t>3</a:t>
              </a:r>
              <a:endParaRPr lang="tr-TR">
                <a:latin typeface="Arial" charset="0"/>
              </a:endParaRPr>
            </a:p>
          </p:txBody>
        </p:sp>
        <p:sp>
          <p:nvSpPr>
            <p:cNvPr id="21531" name="Text Box 25"/>
            <p:cNvSpPr txBox="1">
              <a:spLocks noChangeArrowheads="1"/>
            </p:cNvSpPr>
            <p:nvPr/>
          </p:nvSpPr>
          <p:spPr bwMode="auto">
            <a:xfrm>
              <a:off x="5223" y="9156"/>
              <a:ext cx="6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K</a:t>
              </a:r>
              <a:r>
                <a:rPr lang="tr-TR" sz="1200" baseline="-25000">
                  <a:latin typeface="Arial" charset="0"/>
                </a:rPr>
                <a:t>6</a:t>
              </a:r>
              <a:endParaRPr lang="tr-TR">
                <a:latin typeface="Arial" charset="0"/>
              </a:endParaRPr>
            </a:p>
          </p:txBody>
        </p:sp>
        <p:sp>
          <p:nvSpPr>
            <p:cNvPr id="21532" name="Text Box 26"/>
            <p:cNvSpPr txBox="1">
              <a:spLocks noChangeArrowheads="1"/>
            </p:cNvSpPr>
            <p:nvPr/>
          </p:nvSpPr>
          <p:spPr bwMode="auto">
            <a:xfrm>
              <a:off x="8238" y="9021"/>
              <a:ext cx="60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K</a:t>
              </a:r>
              <a:r>
                <a:rPr lang="tr-TR" sz="1200" baseline="-25000">
                  <a:latin typeface="Arial" charset="0"/>
                </a:rPr>
                <a:t>4</a:t>
              </a:r>
              <a:endParaRPr lang="tr-TR">
                <a:latin typeface="Arial" charset="0"/>
              </a:endParaRPr>
            </a:p>
          </p:txBody>
        </p:sp>
        <p:sp>
          <p:nvSpPr>
            <p:cNvPr id="21533" name="Line 27"/>
            <p:cNvSpPr>
              <a:spLocks noChangeShapeType="1"/>
            </p:cNvSpPr>
            <p:nvPr/>
          </p:nvSpPr>
          <p:spPr bwMode="auto">
            <a:xfrm>
              <a:off x="7461" y="738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34" name="Line 28"/>
            <p:cNvSpPr>
              <a:spLocks noChangeShapeType="1"/>
            </p:cNvSpPr>
            <p:nvPr/>
          </p:nvSpPr>
          <p:spPr bwMode="auto">
            <a:xfrm>
              <a:off x="7461" y="8647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35" name="Line 29"/>
            <p:cNvSpPr>
              <a:spLocks noChangeShapeType="1"/>
            </p:cNvSpPr>
            <p:nvPr/>
          </p:nvSpPr>
          <p:spPr bwMode="auto">
            <a:xfrm flipV="1">
              <a:off x="8901" y="738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36" name="Line 30"/>
            <p:cNvSpPr>
              <a:spLocks noChangeShapeType="1"/>
            </p:cNvSpPr>
            <p:nvPr/>
          </p:nvSpPr>
          <p:spPr bwMode="auto">
            <a:xfrm flipH="1">
              <a:off x="7461" y="738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37" name="Line 31"/>
            <p:cNvSpPr>
              <a:spLocks noChangeShapeType="1"/>
            </p:cNvSpPr>
            <p:nvPr/>
          </p:nvSpPr>
          <p:spPr bwMode="auto">
            <a:xfrm>
              <a:off x="7461" y="7384"/>
              <a:ext cx="144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538" name="Line 32"/>
            <p:cNvSpPr>
              <a:spLocks noChangeShapeType="1"/>
            </p:cNvSpPr>
            <p:nvPr/>
          </p:nvSpPr>
          <p:spPr bwMode="auto">
            <a:xfrm flipV="1">
              <a:off x="7461" y="7384"/>
              <a:ext cx="144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1508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2150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A32581E-A64F-4A51-9ED1-9F4FC46160F3}" type="slidenum">
              <a:rPr lang="tr-TR" sz="1400"/>
              <a:pPr algn="ctr" eaLnBrk="0" hangingPunct="0"/>
              <a:t>5</a:t>
            </a:fld>
            <a:r>
              <a:rPr lang="tr-TR" sz="1400"/>
              <a:t>. Sayfa</a:t>
            </a:r>
          </a:p>
        </p:txBody>
      </p:sp>
      <p:sp>
        <p:nvSpPr>
          <p:cNvPr id="21510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smtClean="0">
                <a:latin typeface="Comic Sans MS" pitchFamily="66" charset="0"/>
              </a:rPr>
              <a:t>GRAFLAR-GİRİŞ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7391400" cy="184626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tr-TR" sz="1800" b="1" smtClean="0">
                <a:latin typeface="Comic Sans MS" pitchFamily="66" charset="0"/>
              </a:rPr>
              <a:t>Tanım </a:t>
            </a:r>
            <a:r>
              <a:rPr lang="tr-TR" sz="1800" smtClean="0">
                <a:latin typeface="Comic Sans MS" pitchFamily="66" charset="0"/>
              </a:rPr>
              <a:t>Bir G(V,E) grafında, eğer V d</a:t>
            </a:r>
            <a:r>
              <a:rPr lang="tr-TR" sz="1800" smtClean="0"/>
              <a:t>ü</a:t>
            </a:r>
            <a:r>
              <a:rPr lang="tr-TR" sz="1800" smtClean="0">
                <a:latin typeface="Comic Sans MS" pitchFamily="66" charset="0"/>
              </a:rPr>
              <a:t>ğ</a:t>
            </a:r>
            <a:r>
              <a:rPr lang="tr-TR" sz="1800" smtClean="0"/>
              <a:t>ü</a:t>
            </a:r>
            <a:r>
              <a:rPr lang="tr-TR" sz="1800" smtClean="0">
                <a:latin typeface="Comic Sans MS" pitchFamily="66" charset="0"/>
              </a:rPr>
              <a:t>mleri boş olmayan k</a:t>
            </a:r>
            <a:r>
              <a:rPr lang="tr-TR" sz="1800" smtClean="0"/>
              <a:t>ü</a:t>
            </a:r>
            <a:r>
              <a:rPr lang="tr-TR" sz="1800" smtClean="0">
                <a:latin typeface="Comic Sans MS" pitchFamily="66" charset="0"/>
              </a:rPr>
              <a:t>melerin par</a:t>
            </a:r>
            <a:r>
              <a:rPr lang="tr-TR" sz="1800" smtClean="0"/>
              <a:t>ç</a:t>
            </a:r>
            <a:r>
              <a:rPr lang="tr-TR" sz="1800" smtClean="0">
                <a:latin typeface="Comic Sans MS" pitchFamily="66" charset="0"/>
              </a:rPr>
              <a:t>alı birleşimleri olarak  ifade edilebiliyorsa G(V,E)</a:t>
            </a:r>
            <a:r>
              <a:rPr lang="tr-TR" sz="1800" smtClean="0"/>
              <a:t>’</a:t>
            </a:r>
            <a:r>
              <a:rPr lang="tr-TR" sz="1800" smtClean="0">
                <a:latin typeface="Comic Sans MS" pitchFamily="66" charset="0"/>
              </a:rPr>
              <a:t>ye iki par</a:t>
            </a:r>
            <a:r>
              <a:rPr lang="tr-TR" sz="1800" smtClean="0"/>
              <a:t>ç</a:t>
            </a:r>
            <a:r>
              <a:rPr lang="tr-TR" sz="1800" smtClean="0">
                <a:latin typeface="Comic Sans MS" pitchFamily="66" charset="0"/>
              </a:rPr>
              <a:t>alı graf denir. V=A</a:t>
            </a:r>
            <a:r>
              <a:rPr lang="tr-TR" sz="1800" smtClean="0">
                <a:latin typeface="Comic Sans MS" pitchFamily="66" charset="0"/>
                <a:sym typeface="Symbol" pitchFamily="18" charset="2"/>
              </a:rPr>
              <a:t></a:t>
            </a:r>
            <a:r>
              <a:rPr lang="tr-TR" sz="1800" smtClean="0">
                <a:latin typeface="Comic Sans MS" pitchFamily="66" charset="0"/>
              </a:rPr>
              <a:t>B ve her bir kenar {a,b} bi</a:t>
            </a:r>
            <a:r>
              <a:rPr lang="tr-TR" sz="1800" smtClean="0"/>
              <a:t>ç</a:t>
            </a:r>
            <a:r>
              <a:rPr lang="tr-TR" sz="1800" smtClean="0">
                <a:latin typeface="Comic Sans MS" pitchFamily="66" charset="0"/>
              </a:rPr>
              <a:t>iminde olup a</a:t>
            </a:r>
            <a:r>
              <a:rPr lang="tr-TR" sz="180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tr-TR" sz="1800" smtClean="0">
                <a:latin typeface="Comic Sans MS" pitchFamily="66" charset="0"/>
              </a:rPr>
              <a:t>A ve b</a:t>
            </a:r>
            <a:r>
              <a:rPr lang="tr-TR" sz="180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tr-TR" sz="1800" smtClean="0">
                <a:latin typeface="Comic Sans MS" pitchFamily="66" charset="0"/>
              </a:rPr>
              <a:t>B</a:t>
            </a:r>
            <a:r>
              <a:rPr lang="tr-TR" sz="1800" smtClean="0"/>
              <a:t>’</a:t>
            </a:r>
            <a:r>
              <a:rPr lang="tr-TR" sz="1800" smtClean="0">
                <a:latin typeface="Comic Sans MS" pitchFamily="66" charset="0"/>
              </a:rPr>
              <a:t>dir. Eğer her  a</a:t>
            </a:r>
            <a:r>
              <a:rPr lang="tr-TR" sz="180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tr-TR" sz="1800" smtClean="0">
                <a:latin typeface="Comic Sans MS" pitchFamily="66" charset="0"/>
              </a:rPr>
              <a:t>A ve b</a:t>
            </a:r>
            <a:r>
              <a:rPr lang="tr-TR" sz="180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tr-TR" sz="1800" smtClean="0">
                <a:latin typeface="Comic Sans MS" pitchFamily="66" charset="0"/>
              </a:rPr>
              <a:t>B, {a,b}</a:t>
            </a:r>
            <a:r>
              <a:rPr lang="tr-TR" sz="180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tr-TR" sz="1800" smtClean="0">
                <a:latin typeface="Comic Sans MS" pitchFamily="66" charset="0"/>
              </a:rPr>
              <a:t> E i</a:t>
            </a:r>
            <a:r>
              <a:rPr lang="tr-TR" sz="1800" smtClean="0"/>
              <a:t>ç</a:t>
            </a:r>
            <a:r>
              <a:rPr lang="tr-TR" sz="1800" smtClean="0">
                <a:latin typeface="Comic Sans MS" pitchFamily="66" charset="0"/>
              </a:rPr>
              <a:t>in,  A, m d</a:t>
            </a:r>
            <a:r>
              <a:rPr lang="tr-TR" sz="1800" smtClean="0"/>
              <a:t>ü</a:t>
            </a:r>
            <a:r>
              <a:rPr lang="tr-TR" sz="1800" smtClean="0">
                <a:latin typeface="Comic Sans MS" pitchFamily="66" charset="0"/>
              </a:rPr>
              <a:t>ğ</a:t>
            </a:r>
            <a:r>
              <a:rPr lang="tr-TR" sz="1800" smtClean="0"/>
              <a:t>ü</a:t>
            </a:r>
            <a:r>
              <a:rPr lang="tr-TR" sz="1800" smtClean="0">
                <a:latin typeface="Comic Sans MS" pitchFamily="66" charset="0"/>
              </a:rPr>
              <a:t>m ve B, n d</a:t>
            </a:r>
            <a:r>
              <a:rPr lang="tr-TR" sz="1800" smtClean="0"/>
              <a:t>ü</a:t>
            </a:r>
            <a:r>
              <a:rPr lang="tr-TR" sz="1800" smtClean="0">
                <a:latin typeface="Comic Sans MS" pitchFamily="66" charset="0"/>
              </a:rPr>
              <a:t>ğ</a:t>
            </a:r>
            <a:r>
              <a:rPr lang="tr-TR" sz="1800" smtClean="0"/>
              <a:t>ü</a:t>
            </a:r>
            <a:r>
              <a:rPr lang="tr-TR" sz="1800" smtClean="0">
                <a:latin typeface="Comic Sans MS" pitchFamily="66" charset="0"/>
              </a:rPr>
              <a:t>m i</a:t>
            </a:r>
            <a:r>
              <a:rPr lang="tr-TR" sz="1800" smtClean="0"/>
              <a:t>ç</a:t>
            </a:r>
            <a:r>
              <a:rPr lang="tr-TR" sz="1800" smtClean="0">
                <a:latin typeface="Comic Sans MS" pitchFamily="66" charset="0"/>
              </a:rPr>
              <a:t>eriyorsa par</a:t>
            </a:r>
            <a:r>
              <a:rPr lang="tr-TR" sz="1800" smtClean="0"/>
              <a:t>ç</a:t>
            </a:r>
            <a:r>
              <a:rPr lang="tr-TR" sz="1800" smtClean="0">
                <a:latin typeface="Comic Sans MS" pitchFamily="66" charset="0"/>
              </a:rPr>
              <a:t>alı grafa Km,n tam par</a:t>
            </a:r>
            <a:r>
              <a:rPr lang="tr-TR" sz="1800" smtClean="0"/>
              <a:t>ç</a:t>
            </a:r>
            <a:r>
              <a:rPr lang="tr-TR" sz="1800" smtClean="0">
                <a:latin typeface="Comic Sans MS" pitchFamily="66" charset="0"/>
              </a:rPr>
              <a:t>alı graf denir.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547813" y="3213100"/>
            <a:ext cx="741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b="1">
                <a:latin typeface="Comic Sans MS" pitchFamily="66" charset="0"/>
              </a:rPr>
              <a:t>Örnek </a:t>
            </a:r>
            <a:endParaRPr lang="tr-TR">
              <a:latin typeface="Comic Sans MS" pitchFamily="66" charset="0"/>
            </a:endParaRPr>
          </a:p>
          <a:p>
            <a:r>
              <a:rPr lang="tr-TR">
                <a:latin typeface="Comic Sans MS" pitchFamily="66" charset="0"/>
              </a:rPr>
              <a:t>Aşağıdaki graf gösterimlerini çiziniz.</a:t>
            </a:r>
          </a:p>
          <a:p>
            <a:r>
              <a:rPr lang="tr-TR">
                <a:latin typeface="Comic Sans MS" pitchFamily="66" charset="0"/>
              </a:rPr>
              <a:t>a)K</a:t>
            </a:r>
            <a:r>
              <a:rPr lang="tr-TR" baseline="-25000">
                <a:latin typeface="Comic Sans MS" pitchFamily="66" charset="0"/>
              </a:rPr>
              <a:t>6</a:t>
            </a:r>
            <a:r>
              <a:rPr lang="tr-TR">
                <a:latin typeface="Comic Sans MS" pitchFamily="66" charset="0"/>
              </a:rPr>
              <a:t>		b)K</a:t>
            </a:r>
            <a:r>
              <a:rPr lang="tr-TR" baseline="-25000">
                <a:latin typeface="Comic Sans MS" pitchFamily="66" charset="0"/>
              </a:rPr>
              <a:t>1,3</a:t>
            </a:r>
            <a:r>
              <a:rPr lang="tr-TR">
                <a:latin typeface="Comic Sans MS" pitchFamily="66" charset="0"/>
              </a:rPr>
              <a:t>		c)K</a:t>
            </a:r>
            <a:r>
              <a:rPr lang="tr-TR" baseline="-25000">
                <a:latin typeface="Comic Sans MS" pitchFamily="66" charset="0"/>
              </a:rPr>
              <a:t>1,4</a:t>
            </a:r>
            <a:r>
              <a:rPr lang="tr-TR">
                <a:latin typeface="Comic Sans MS" pitchFamily="66" charset="0"/>
              </a:rPr>
              <a:t>		d)K</a:t>
            </a:r>
            <a:r>
              <a:rPr lang="tr-TR" baseline="-25000">
                <a:latin typeface="Comic Sans MS" pitchFamily="66" charset="0"/>
              </a:rPr>
              <a:t>3,4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1763713" y="4365625"/>
            <a:ext cx="1439862" cy="1295400"/>
            <a:chOff x="884" y="2069"/>
            <a:chExt cx="1769" cy="1633"/>
          </a:xfrm>
        </p:grpSpPr>
        <p:sp>
          <p:nvSpPr>
            <p:cNvPr id="22564" name="Rectangle 6"/>
            <p:cNvSpPr>
              <a:spLocks noChangeArrowheads="1"/>
            </p:cNvSpPr>
            <p:nvPr/>
          </p:nvSpPr>
          <p:spPr bwMode="auto">
            <a:xfrm>
              <a:off x="884" y="2069"/>
              <a:ext cx="1769" cy="16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2565" name="Group 7"/>
            <p:cNvGrpSpPr>
              <a:grpSpLocks/>
            </p:cNvGrpSpPr>
            <p:nvPr/>
          </p:nvGrpSpPr>
          <p:grpSpPr bwMode="auto">
            <a:xfrm>
              <a:off x="1020" y="2251"/>
              <a:ext cx="1361" cy="1179"/>
              <a:chOff x="1396" y="2150"/>
              <a:chExt cx="2159" cy="1717"/>
            </a:xfrm>
          </p:grpSpPr>
          <p:sp>
            <p:nvSpPr>
              <p:cNvPr id="22566" name="Line 8"/>
              <p:cNvSpPr>
                <a:spLocks noChangeShapeType="1"/>
              </p:cNvSpPr>
              <p:nvPr/>
            </p:nvSpPr>
            <p:spPr bwMode="auto">
              <a:xfrm>
                <a:off x="1983" y="2150"/>
                <a:ext cx="9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67" name="Line 9"/>
              <p:cNvSpPr>
                <a:spLocks noChangeShapeType="1"/>
              </p:cNvSpPr>
              <p:nvPr/>
            </p:nvSpPr>
            <p:spPr bwMode="auto">
              <a:xfrm flipH="1">
                <a:off x="2038" y="2150"/>
                <a:ext cx="929" cy="1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68" name="Line 10"/>
              <p:cNvSpPr>
                <a:spLocks noChangeShapeType="1"/>
              </p:cNvSpPr>
              <p:nvPr/>
            </p:nvSpPr>
            <p:spPr bwMode="auto">
              <a:xfrm>
                <a:off x="2038" y="3867"/>
                <a:ext cx="9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69" name="Line 11"/>
              <p:cNvSpPr>
                <a:spLocks noChangeShapeType="1"/>
              </p:cNvSpPr>
              <p:nvPr/>
            </p:nvSpPr>
            <p:spPr bwMode="auto">
              <a:xfrm flipH="1" flipV="1">
                <a:off x="1997" y="2150"/>
                <a:ext cx="970" cy="1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0" name="Line 12"/>
              <p:cNvSpPr>
                <a:spLocks noChangeShapeType="1"/>
              </p:cNvSpPr>
              <p:nvPr/>
            </p:nvSpPr>
            <p:spPr bwMode="auto">
              <a:xfrm flipH="1">
                <a:off x="1396" y="2150"/>
                <a:ext cx="601" cy="8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1" name="Line 13"/>
              <p:cNvSpPr>
                <a:spLocks noChangeShapeType="1"/>
              </p:cNvSpPr>
              <p:nvPr/>
            </p:nvSpPr>
            <p:spPr bwMode="auto">
              <a:xfrm>
                <a:off x="1396" y="3016"/>
                <a:ext cx="656" cy="8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2" name="Line 14"/>
              <p:cNvSpPr>
                <a:spLocks noChangeShapeType="1"/>
              </p:cNvSpPr>
              <p:nvPr/>
            </p:nvSpPr>
            <p:spPr bwMode="auto">
              <a:xfrm>
                <a:off x="2953" y="2150"/>
                <a:ext cx="602" cy="7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3" name="Line 15"/>
              <p:cNvSpPr>
                <a:spLocks noChangeShapeType="1"/>
              </p:cNvSpPr>
              <p:nvPr/>
            </p:nvSpPr>
            <p:spPr bwMode="auto">
              <a:xfrm flipH="1">
                <a:off x="2967" y="2929"/>
                <a:ext cx="588" cy="9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4" name="Line 16"/>
              <p:cNvSpPr>
                <a:spLocks noChangeShapeType="1"/>
              </p:cNvSpPr>
              <p:nvPr/>
            </p:nvSpPr>
            <p:spPr bwMode="auto">
              <a:xfrm flipV="1">
                <a:off x="1423" y="2972"/>
                <a:ext cx="2091" cy="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5" name="Line 17"/>
              <p:cNvSpPr>
                <a:spLocks noChangeShapeType="1"/>
              </p:cNvSpPr>
              <p:nvPr/>
            </p:nvSpPr>
            <p:spPr bwMode="auto">
              <a:xfrm>
                <a:off x="1997" y="2164"/>
                <a:ext cx="14" cy="17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6" name="Line 18"/>
              <p:cNvSpPr>
                <a:spLocks noChangeShapeType="1"/>
              </p:cNvSpPr>
              <p:nvPr/>
            </p:nvSpPr>
            <p:spPr bwMode="auto">
              <a:xfrm>
                <a:off x="2953" y="2179"/>
                <a:ext cx="0" cy="16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7" name="Line 19"/>
              <p:cNvSpPr>
                <a:spLocks noChangeShapeType="1"/>
              </p:cNvSpPr>
              <p:nvPr/>
            </p:nvSpPr>
            <p:spPr bwMode="auto">
              <a:xfrm flipV="1">
                <a:off x="1396" y="2164"/>
                <a:ext cx="1571" cy="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8" name="Line 20"/>
              <p:cNvSpPr>
                <a:spLocks noChangeShapeType="1"/>
              </p:cNvSpPr>
              <p:nvPr/>
            </p:nvSpPr>
            <p:spPr bwMode="auto">
              <a:xfrm flipH="1" flipV="1">
                <a:off x="1997" y="2164"/>
                <a:ext cx="1530" cy="7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9" name="Line 21"/>
              <p:cNvSpPr>
                <a:spLocks noChangeShapeType="1"/>
              </p:cNvSpPr>
              <p:nvPr/>
            </p:nvSpPr>
            <p:spPr bwMode="auto">
              <a:xfrm>
                <a:off x="1410" y="3016"/>
                <a:ext cx="1543" cy="8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80" name="Line 22"/>
              <p:cNvSpPr>
                <a:spLocks noChangeShapeType="1"/>
              </p:cNvSpPr>
              <p:nvPr/>
            </p:nvSpPr>
            <p:spPr bwMode="auto">
              <a:xfrm flipV="1">
                <a:off x="2011" y="2958"/>
                <a:ext cx="1516" cy="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49175" name="Group 23"/>
          <p:cNvGrpSpPr>
            <a:grpSpLocks/>
          </p:cNvGrpSpPr>
          <p:nvPr/>
        </p:nvGrpSpPr>
        <p:grpSpPr bwMode="auto">
          <a:xfrm>
            <a:off x="3635375" y="4365625"/>
            <a:ext cx="1296988" cy="1341438"/>
            <a:chOff x="2925" y="2115"/>
            <a:chExt cx="953" cy="907"/>
          </a:xfrm>
        </p:grpSpPr>
        <p:sp>
          <p:nvSpPr>
            <p:cNvPr id="22559" name="Rectangle 24"/>
            <p:cNvSpPr>
              <a:spLocks noChangeArrowheads="1"/>
            </p:cNvSpPr>
            <p:nvPr/>
          </p:nvSpPr>
          <p:spPr bwMode="auto">
            <a:xfrm>
              <a:off x="2925" y="2115"/>
              <a:ext cx="953" cy="9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2560" name="Group 25"/>
            <p:cNvGrpSpPr>
              <a:grpSpLocks/>
            </p:cNvGrpSpPr>
            <p:nvPr/>
          </p:nvGrpSpPr>
          <p:grpSpPr bwMode="auto">
            <a:xfrm>
              <a:off x="3107" y="2296"/>
              <a:ext cx="552" cy="393"/>
              <a:chOff x="5265" y="6255"/>
              <a:chExt cx="1515" cy="1020"/>
            </a:xfrm>
          </p:grpSpPr>
          <p:sp>
            <p:nvSpPr>
              <p:cNvPr id="22561" name="Line 26"/>
              <p:cNvSpPr>
                <a:spLocks noChangeShapeType="1"/>
              </p:cNvSpPr>
              <p:nvPr/>
            </p:nvSpPr>
            <p:spPr bwMode="auto">
              <a:xfrm flipH="1">
                <a:off x="5265" y="6255"/>
                <a:ext cx="750" cy="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62" name="Line 27"/>
              <p:cNvSpPr>
                <a:spLocks noChangeShapeType="1"/>
              </p:cNvSpPr>
              <p:nvPr/>
            </p:nvSpPr>
            <p:spPr bwMode="auto">
              <a:xfrm>
                <a:off x="6030" y="6270"/>
                <a:ext cx="0" cy="10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63" name="Line 28"/>
              <p:cNvSpPr>
                <a:spLocks noChangeShapeType="1"/>
              </p:cNvSpPr>
              <p:nvPr/>
            </p:nvSpPr>
            <p:spPr bwMode="auto">
              <a:xfrm>
                <a:off x="6045" y="6270"/>
                <a:ext cx="735" cy="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49181" name="Group 29"/>
          <p:cNvGrpSpPr>
            <a:grpSpLocks/>
          </p:cNvGrpSpPr>
          <p:nvPr/>
        </p:nvGrpSpPr>
        <p:grpSpPr bwMode="auto">
          <a:xfrm>
            <a:off x="5364163" y="4365625"/>
            <a:ext cx="1441450" cy="1268413"/>
            <a:chOff x="2200" y="1979"/>
            <a:chExt cx="1179" cy="997"/>
          </a:xfrm>
        </p:grpSpPr>
        <p:sp>
          <p:nvSpPr>
            <p:cNvPr id="22553" name="Rectangle 30"/>
            <p:cNvSpPr>
              <a:spLocks noChangeArrowheads="1"/>
            </p:cNvSpPr>
            <p:nvPr/>
          </p:nvSpPr>
          <p:spPr bwMode="auto">
            <a:xfrm>
              <a:off x="2200" y="1979"/>
              <a:ext cx="1179" cy="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2554" name="Group 31"/>
            <p:cNvGrpSpPr>
              <a:grpSpLocks/>
            </p:cNvGrpSpPr>
            <p:nvPr/>
          </p:nvGrpSpPr>
          <p:grpSpPr bwMode="auto">
            <a:xfrm>
              <a:off x="2517" y="2205"/>
              <a:ext cx="584" cy="491"/>
              <a:chOff x="7079" y="2121"/>
              <a:chExt cx="1462" cy="1227"/>
            </a:xfrm>
          </p:grpSpPr>
          <p:sp>
            <p:nvSpPr>
              <p:cNvPr id="22555" name="Line 32"/>
              <p:cNvSpPr>
                <a:spLocks noChangeShapeType="1"/>
              </p:cNvSpPr>
              <p:nvPr/>
            </p:nvSpPr>
            <p:spPr bwMode="auto">
              <a:xfrm flipH="1">
                <a:off x="7079" y="2121"/>
                <a:ext cx="396" cy="1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56" name="Line 33"/>
              <p:cNvSpPr>
                <a:spLocks noChangeShapeType="1"/>
              </p:cNvSpPr>
              <p:nvPr/>
            </p:nvSpPr>
            <p:spPr bwMode="auto">
              <a:xfrm>
                <a:off x="7503" y="2135"/>
                <a:ext cx="0" cy="1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57" name="Line 34"/>
              <p:cNvSpPr>
                <a:spLocks noChangeShapeType="1"/>
              </p:cNvSpPr>
              <p:nvPr/>
            </p:nvSpPr>
            <p:spPr bwMode="auto">
              <a:xfrm>
                <a:off x="7503" y="2150"/>
                <a:ext cx="587" cy="10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58" name="Line 35"/>
              <p:cNvSpPr>
                <a:spLocks noChangeShapeType="1"/>
              </p:cNvSpPr>
              <p:nvPr/>
            </p:nvSpPr>
            <p:spPr bwMode="auto">
              <a:xfrm>
                <a:off x="7503" y="2150"/>
                <a:ext cx="1038" cy="8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49188" name="Group 36"/>
          <p:cNvGrpSpPr>
            <a:grpSpLocks/>
          </p:cNvGrpSpPr>
          <p:nvPr/>
        </p:nvGrpSpPr>
        <p:grpSpPr bwMode="auto">
          <a:xfrm>
            <a:off x="7235825" y="4365625"/>
            <a:ext cx="1657350" cy="1268413"/>
            <a:chOff x="3606" y="1888"/>
            <a:chExt cx="1587" cy="998"/>
          </a:xfrm>
        </p:grpSpPr>
        <p:sp>
          <p:nvSpPr>
            <p:cNvPr id="22539" name="Rectangle 37"/>
            <p:cNvSpPr>
              <a:spLocks noChangeArrowheads="1"/>
            </p:cNvSpPr>
            <p:nvPr/>
          </p:nvSpPr>
          <p:spPr bwMode="auto">
            <a:xfrm>
              <a:off x="3606" y="1888"/>
              <a:ext cx="1587" cy="9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2540" name="Group 38"/>
            <p:cNvGrpSpPr>
              <a:grpSpLocks/>
            </p:cNvGrpSpPr>
            <p:nvPr/>
          </p:nvGrpSpPr>
          <p:grpSpPr bwMode="auto">
            <a:xfrm>
              <a:off x="3787" y="2160"/>
              <a:ext cx="1093" cy="444"/>
              <a:chOff x="3978" y="4502"/>
              <a:chExt cx="2732" cy="1111"/>
            </a:xfrm>
          </p:grpSpPr>
          <p:sp>
            <p:nvSpPr>
              <p:cNvPr id="22541" name="Line 39"/>
              <p:cNvSpPr>
                <a:spLocks noChangeShapeType="1"/>
              </p:cNvSpPr>
              <p:nvPr/>
            </p:nvSpPr>
            <p:spPr bwMode="auto">
              <a:xfrm flipH="1">
                <a:off x="3978" y="4574"/>
                <a:ext cx="546" cy="9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42" name="Line 40"/>
              <p:cNvSpPr>
                <a:spLocks noChangeShapeType="1"/>
              </p:cNvSpPr>
              <p:nvPr/>
            </p:nvSpPr>
            <p:spPr bwMode="auto">
              <a:xfrm>
                <a:off x="4538" y="4560"/>
                <a:ext cx="369" cy="10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43" name="Line 41"/>
              <p:cNvSpPr>
                <a:spLocks noChangeShapeType="1"/>
              </p:cNvSpPr>
              <p:nvPr/>
            </p:nvSpPr>
            <p:spPr bwMode="auto">
              <a:xfrm flipV="1">
                <a:off x="4907" y="4516"/>
                <a:ext cx="383" cy="10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44" name="Line 42"/>
              <p:cNvSpPr>
                <a:spLocks noChangeShapeType="1"/>
              </p:cNvSpPr>
              <p:nvPr/>
            </p:nvSpPr>
            <p:spPr bwMode="auto">
              <a:xfrm>
                <a:off x="5290" y="4516"/>
                <a:ext cx="423" cy="10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45" name="Line 43"/>
              <p:cNvSpPr>
                <a:spLocks noChangeShapeType="1"/>
              </p:cNvSpPr>
              <p:nvPr/>
            </p:nvSpPr>
            <p:spPr bwMode="auto">
              <a:xfrm flipV="1">
                <a:off x="5713" y="4502"/>
                <a:ext cx="506" cy="10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46" name="Line 44"/>
              <p:cNvSpPr>
                <a:spLocks noChangeShapeType="1"/>
              </p:cNvSpPr>
              <p:nvPr/>
            </p:nvSpPr>
            <p:spPr bwMode="auto">
              <a:xfrm>
                <a:off x="6219" y="4502"/>
                <a:ext cx="491" cy="9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47" name="Line 45"/>
              <p:cNvSpPr>
                <a:spLocks noChangeShapeType="1"/>
              </p:cNvSpPr>
              <p:nvPr/>
            </p:nvSpPr>
            <p:spPr bwMode="auto">
              <a:xfrm flipH="1" flipV="1">
                <a:off x="5290" y="4545"/>
                <a:ext cx="1420" cy="9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48" name="Line 46"/>
              <p:cNvSpPr>
                <a:spLocks noChangeShapeType="1"/>
              </p:cNvSpPr>
              <p:nvPr/>
            </p:nvSpPr>
            <p:spPr bwMode="auto">
              <a:xfrm flipH="1">
                <a:off x="3978" y="4545"/>
                <a:ext cx="1298" cy="9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49" name="Line 47"/>
              <p:cNvSpPr>
                <a:spLocks noChangeShapeType="1"/>
              </p:cNvSpPr>
              <p:nvPr/>
            </p:nvSpPr>
            <p:spPr bwMode="auto">
              <a:xfrm>
                <a:off x="4538" y="4574"/>
                <a:ext cx="1202" cy="9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50" name="Line 48"/>
              <p:cNvSpPr>
                <a:spLocks noChangeShapeType="1"/>
              </p:cNvSpPr>
              <p:nvPr/>
            </p:nvSpPr>
            <p:spPr bwMode="auto">
              <a:xfrm>
                <a:off x="4538" y="4574"/>
                <a:ext cx="2172" cy="8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51" name="Line 49"/>
              <p:cNvSpPr>
                <a:spLocks noChangeShapeType="1"/>
              </p:cNvSpPr>
              <p:nvPr/>
            </p:nvSpPr>
            <p:spPr bwMode="auto">
              <a:xfrm flipH="1">
                <a:off x="4005" y="4516"/>
                <a:ext cx="2214" cy="9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52" name="Line 50"/>
              <p:cNvSpPr>
                <a:spLocks noChangeShapeType="1"/>
              </p:cNvSpPr>
              <p:nvPr/>
            </p:nvSpPr>
            <p:spPr bwMode="auto">
              <a:xfrm flipH="1">
                <a:off x="4893" y="4516"/>
                <a:ext cx="1326" cy="10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22536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2253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87C925C9-7C95-4EAB-BAC5-A5F6990D7A59}" type="slidenum">
              <a:rPr lang="tr-TR" sz="1400"/>
              <a:pPr algn="ctr" eaLnBrk="0" hangingPunct="0"/>
              <a:t>6</a:t>
            </a:fld>
            <a:r>
              <a:rPr lang="tr-TR" sz="1400"/>
              <a:t>. Sayfa</a:t>
            </a:r>
          </a:p>
        </p:txBody>
      </p:sp>
      <p:sp>
        <p:nvSpPr>
          <p:cNvPr id="22538" name="8 Metin kutusu"/>
          <p:cNvSpPr txBox="1">
            <a:spLocks noChangeArrowheads="1"/>
          </p:cNvSpPr>
          <p:nvPr/>
        </p:nvSpPr>
        <p:spPr bwMode="auto">
          <a:xfrm>
            <a:off x="468313" y="4221163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>
                <a:latin typeface="Comic Sans MS" pitchFamily="66" charset="0"/>
              </a:rPr>
              <a:t>GRAFLAR-GİRİŞ</a:t>
            </a:r>
          </a:p>
        </p:txBody>
      </p:sp>
      <p:sp>
        <p:nvSpPr>
          <p:cNvPr id="50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7391400" cy="12906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1800" smtClean="0">
                <a:latin typeface="Comic Sans MS" pitchFamily="66" charset="0"/>
              </a:rPr>
              <a:t>Teorem </a:t>
            </a:r>
          </a:p>
          <a:p>
            <a:pPr>
              <a:buFont typeface="Wingdings" pitchFamily="2" charset="2"/>
              <a:buNone/>
            </a:pPr>
            <a:r>
              <a:rPr lang="tr-TR" sz="1800" smtClean="0">
                <a:latin typeface="Comic Sans MS" pitchFamily="66" charset="0"/>
              </a:rPr>
              <a:t>Bir grafta d</a:t>
            </a:r>
            <a:r>
              <a:rPr lang="tr-TR" sz="1800" smtClean="0"/>
              <a:t>ü</a:t>
            </a:r>
            <a:r>
              <a:rPr lang="tr-TR" sz="1800" smtClean="0">
                <a:latin typeface="Comic Sans MS" pitchFamily="66" charset="0"/>
              </a:rPr>
              <a:t>ğ</a:t>
            </a:r>
            <a:r>
              <a:rPr lang="tr-TR" sz="1800" smtClean="0"/>
              <a:t>ü</a:t>
            </a:r>
            <a:r>
              <a:rPr lang="tr-TR" sz="1800" smtClean="0">
                <a:latin typeface="Comic Sans MS" pitchFamily="66" charset="0"/>
              </a:rPr>
              <a:t>mlerin derecelerin toplamı , kenar sayılarının iki katına eşittir.</a:t>
            </a:r>
          </a:p>
        </p:txBody>
      </p:sp>
      <p:sp>
        <p:nvSpPr>
          <p:cNvPr id="50208" name="Rectangle 4"/>
          <p:cNvSpPr>
            <a:spLocks noChangeArrowheads="1"/>
          </p:cNvSpPr>
          <p:nvPr/>
        </p:nvSpPr>
        <p:spPr bwMode="auto">
          <a:xfrm>
            <a:off x="1619250" y="3913188"/>
            <a:ext cx="76676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 sz="1600" b="1">
                <a:latin typeface="Comic Sans MS" pitchFamily="66" charset="0"/>
              </a:rPr>
              <a:t>Grafların  Matris İle Gösterilimi</a:t>
            </a:r>
          </a:p>
          <a:p>
            <a:pPr algn="just"/>
            <a:endParaRPr lang="tr-TR" sz="1600">
              <a:latin typeface="Comic Sans MS" pitchFamily="66" charset="0"/>
            </a:endParaRPr>
          </a:p>
          <a:p>
            <a:pPr algn="just"/>
            <a:r>
              <a:rPr lang="tr-TR" sz="1600">
                <a:latin typeface="Comic Sans MS" pitchFamily="66" charset="0"/>
              </a:rPr>
              <a:t>Bir grafın çok sayıda kenar ve düğüm içermesi durumunda  graf işlemlerinin bilgisayarla yapılması daha uygun olacaktır. Grafı bilgisayarda temsil etmenin bir yolu, matris gösterimidir. </a:t>
            </a:r>
          </a:p>
        </p:txBody>
      </p:sp>
      <p:sp>
        <p:nvSpPr>
          <p:cNvPr id="50209" name="Rectangle 5"/>
          <p:cNvSpPr>
            <a:spLocks noChangeArrowheads="1"/>
          </p:cNvSpPr>
          <p:nvPr/>
        </p:nvSpPr>
        <p:spPr bwMode="auto">
          <a:xfrm>
            <a:off x="1619250" y="5229225"/>
            <a:ext cx="75247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 sz="1600">
                <a:latin typeface="Comic Sans MS" pitchFamily="66" charset="0"/>
              </a:rPr>
              <a:t>Bir G grafının  V1,V2,…..,Vn düğümleri olsun.Bu grafı bir nxn kare matrisi ile göstermek istersek Vi düğümü ile Vj  düğümü arasında  bir kenar varsa matrisin i,j elemanı  1, yoksa  0 olacaktır. Bu matrise  G’nin komşuluk  matrisi ( adjacency matrix) denir ve A(G) ile gösterilir. Şekil’de G1  grafı ve komşuluk matrisi gösterilmiştir.</a:t>
            </a:r>
          </a:p>
        </p:txBody>
      </p: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4500563" y="2133600"/>
            <a:ext cx="2376487" cy="1801813"/>
            <a:chOff x="975" y="1095"/>
            <a:chExt cx="4065" cy="3510"/>
          </a:xfrm>
        </p:grpSpPr>
        <p:sp>
          <p:nvSpPr>
            <p:cNvPr id="50217" name="Rectangle 7"/>
            <p:cNvSpPr>
              <a:spLocks noChangeArrowheads="1"/>
            </p:cNvSpPr>
            <p:nvPr/>
          </p:nvSpPr>
          <p:spPr bwMode="auto">
            <a:xfrm>
              <a:off x="975" y="1095"/>
              <a:ext cx="4065" cy="351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18" name="Line 8"/>
            <p:cNvSpPr>
              <a:spLocks noChangeShapeType="1"/>
            </p:cNvSpPr>
            <p:nvPr/>
          </p:nvSpPr>
          <p:spPr bwMode="auto">
            <a:xfrm>
              <a:off x="1665" y="1740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19" name="Line 9"/>
            <p:cNvSpPr>
              <a:spLocks noChangeShapeType="1"/>
            </p:cNvSpPr>
            <p:nvPr/>
          </p:nvSpPr>
          <p:spPr bwMode="auto">
            <a:xfrm>
              <a:off x="2880" y="174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20" name="Line 10"/>
            <p:cNvSpPr>
              <a:spLocks noChangeShapeType="1"/>
            </p:cNvSpPr>
            <p:nvPr/>
          </p:nvSpPr>
          <p:spPr bwMode="auto">
            <a:xfrm>
              <a:off x="4140" y="1740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21" name="Line 11"/>
            <p:cNvSpPr>
              <a:spLocks noChangeShapeType="1"/>
            </p:cNvSpPr>
            <p:nvPr/>
          </p:nvSpPr>
          <p:spPr bwMode="auto">
            <a:xfrm>
              <a:off x="4140" y="2715"/>
              <a:ext cx="0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22" name="Line 12"/>
            <p:cNvSpPr>
              <a:spLocks noChangeShapeType="1"/>
            </p:cNvSpPr>
            <p:nvPr/>
          </p:nvSpPr>
          <p:spPr bwMode="auto">
            <a:xfrm>
              <a:off x="2865" y="1755"/>
              <a:ext cx="0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23" name="Line 13"/>
            <p:cNvSpPr>
              <a:spLocks noChangeShapeType="1"/>
            </p:cNvSpPr>
            <p:nvPr/>
          </p:nvSpPr>
          <p:spPr bwMode="auto">
            <a:xfrm flipH="1">
              <a:off x="2865" y="271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24" name="Line 14"/>
            <p:cNvSpPr>
              <a:spLocks noChangeShapeType="1"/>
            </p:cNvSpPr>
            <p:nvPr/>
          </p:nvSpPr>
          <p:spPr bwMode="auto">
            <a:xfrm>
              <a:off x="2865" y="2685"/>
              <a:ext cx="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25" name="Line 15"/>
            <p:cNvSpPr>
              <a:spLocks noChangeShapeType="1"/>
            </p:cNvSpPr>
            <p:nvPr/>
          </p:nvSpPr>
          <p:spPr bwMode="auto">
            <a:xfrm>
              <a:off x="2835" y="3825"/>
              <a:ext cx="1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26" name="Line 16"/>
            <p:cNvSpPr>
              <a:spLocks noChangeShapeType="1"/>
            </p:cNvSpPr>
            <p:nvPr/>
          </p:nvSpPr>
          <p:spPr bwMode="auto">
            <a:xfrm>
              <a:off x="1680" y="1740"/>
              <a:ext cx="0" cy="1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27" name="Line 17"/>
            <p:cNvSpPr>
              <a:spLocks noChangeShapeType="1"/>
            </p:cNvSpPr>
            <p:nvPr/>
          </p:nvSpPr>
          <p:spPr bwMode="auto">
            <a:xfrm flipH="1">
              <a:off x="1680" y="2715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228" name="Text Box 18"/>
            <p:cNvSpPr txBox="1">
              <a:spLocks noChangeArrowheads="1"/>
            </p:cNvSpPr>
            <p:nvPr/>
          </p:nvSpPr>
          <p:spPr bwMode="auto">
            <a:xfrm>
              <a:off x="1365" y="1215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0</a:t>
              </a:r>
              <a:endParaRPr lang="tr-TR">
                <a:latin typeface="Arial" charset="0"/>
              </a:endParaRPr>
            </a:p>
          </p:txBody>
        </p:sp>
        <p:sp>
          <p:nvSpPr>
            <p:cNvPr id="50229" name="Text Box 19"/>
            <p:cNvSpPr txBox="1">
              <a:spLocks noChangeArrowheads="1"/>
            </p:cNvSpPr>
            <p:nvPr/>
          </p:nvSpPr>
          <p:spPr bwMode="auto">
            <a:xfrm>
              <a:off x="2595" y="1290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1</a:t>
              </a:r>
              <a:endParaRPr lang="tr-TR">
                <a:latin typeface="Arial" charset="0"/>
              </a:endParaRPr>
            </a:p>
          </p:txBody>
        </p:sp>
        <p:sp>
          <p:nvSpPr>
            <p:cNvPr id="50230" name="Text Box 20"/>
            <p:cNvSpPr txBox="1">
              <a:spLocks noChangeArrowheads="1"/>
            </p:cNvSpPr>
            <p:nvPr/>
          </p:nvSpPr>
          <p:spPr bwMode="auto">
            <a:xfrm>
              <a:off x="4080" y="1350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2</a:t>
              </a:r>
              <a:endParaRPr lang="tr-TR">
                <a:latin typeface="Arial" charset="0"/>
              </a:endParaRPr>
            </a:p>
          </p:txBody>
        </p:sp>
        <p:sp>
          <p:nvSpPr>
            <p:cNvPr id="50231" name="Text Box 21"/>
            <p:cNvSpPr txBox="1">
              <a:spLocks noChangeArrowheads="1"/>
            </p:cNvSpPr>
            <p:nvPr/>
          </p:nvSpPr>
          <p:spPr bwMode="auto">
            <a:xfrm>
              <a:off x="4095" y="2445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5</a:t>
              </a:r>
              <a:endParaRPr lang="tr-TR">
                <a:latin typeface="Arial" charset="0"/>
              </a:endParaRPr>
            </a:p>
          </p:txBody>
        </p:sp>
        <p:sp>
          <p:nvSpPr>
            <p:cNvPr id="50232" name="Text Box 22"/>
            <p:cNvSpPr txBox="1">
              <a:spLocks noChangeArrowheads="1"/>
            </p:cNvSpPr>
            <p:nvPr/>
          </p:nvSpPr>
          <p:spPr bwMode="auto">
            <a:xfrm>
              <a:off x="4125" y="3660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7</a:t>
              </a:r>
              <a:endParaRPr lang="tr-TR">
                <a:latin typeface="Arial" charset="0"/>
              </a:endParaRPr>
            </a:p>
          </p:txBody>
        </p:sp>
        <p:sp>
          <p:nvSpPr>
            <p:cNvPr id="50233" name="Text Box 23"/>
            <p:cNvSpPr txBox="1">
              <a:spLocks noChangeArrowheads="1"/>
            </p:cNvSpPr>
            <p:nvPr/>
          </p:nvSpPr>
          <p:spPr bwMode="auto">
            <a:xfrm>
              <a:off x="1365" y="2670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3</a:t>
              </a:r>
              <a:endParaRPr lang="tr-TR">
                <a:latin typeface="Arial" charset="0"/>
              </a:endParaRPr>
            </a:p>
          </p:txBody>
        </p:sp>
        <p:sp>
          <p:nvSpPr>
            <p:cNvPr id="50234" name="Text Box 24"/>
            <p:cNvSpPr txBox="1">
              <a:spLocks noChangeArrowheads="1"/>
            </p:cNvSpPr>
            <p:nvPr/>
          </p:nvSpPr>
          <p:spPr bwMode="auto">
            <a:xfrm>
              <a:off x="2865" y="2745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4</a:t>
              </a:r>
              <a:endParaRPr lang="tr-TR">
                <a:latin typeface="Arial" charset="0"/>
              </a:endParaRPr>
            </a:p>
          </p:txBody>
        </p:sp>
        <p:sp>
          <p:nvSpPr>
            <p:cNvPr id="50235" name="Text Box 25"/>
            <p:cNvSpPr txBox="1">
              <a:spLocks noChangeArrowheads="1"/>
            </p:cNvSpPr>
            <p:nvPr/>
          </p:nvSpPr>
          <p:spPr bwMode="auto">
            <a:xfrm>
              <a:off x="2730" y="3855"/>
              <a:ext cx="6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6</a:t>
              </a:r>
              <a:endParaRPr lang="tr-TR">
                <a:latin typeface="Arial" charset="0"/>
              </a:endParaRPr>
            </a:p>
          </p:txBody>
        </p:sp>
      </p:grpSp>
      <p:sp>
        <p:nvSpPr>
          <p:cNvPr id="50211" name="Rectangle 26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pSp>
        <p:nvGrpSpPr>
          <p:cNvPr id="50203" name="Group 27"/>
          <p:cNvGrpSpPr>
            <a:grpSpLocks/>
          </p:cNvGrpSpPr>
          <p:nvPr/>
        </p:nvGrpSpPr>
        <p:grpSpPr bwMode="auto">
          <a:xfrm>
            <a:off x="7092950" y="2133600"/>
            <a:ext cx="1871663" cy="1728788"/>
            <a:chOff x="3016" y="1706"/>
            <a:chExt cx="1860" cy="1815"/>
          </a:xfrm>
        </p:grpSpPr>
        <p:sp>
          <p:nvSpPr>
            <p:cNvPr id="50216" name="Rectangle 28"/>
            <p:cNvSpPr>
              <a:spLocks noChangeArrowheads="1"/>
            </p:cNvSpPr>
            <p:nvPr/>
          </p:nvSpPr>
          <p:spPr bwMode="auto">
            <a:xfrm>
              <a:off x="3016" y="1706"/>
              <a:ext cx="1860" cy="18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50205" name="Object 29"/>
            <p:cNvGraphicFramePr>
              <a:graphicFrameLocks noChangeAspect="1"/>
            </p:cNvGraphicFramePr>
            <p:nvPr/>
          </p:nvGraphicFramePr>
          <p:xfrm>
            <a:off x="3016" y="1839"/>
            <a:ext cx="1814" cy="1455"/>
          </p:xfrm>
          <a:graphic>
            <a:graphicData uri="http://schemas.openxmlformats.org/presentationml/2006/ole">
              <p:oleObj spid="_x0000_s50205" name="Denklem" r:id="rId3" imgW="2286000" imgH="1828800" progId="Equation.3">
                <p:embed/>
              </p:oleObj>
            </a:graphicData>
          </a:graphic>
        </p:graphicFrame>
      </p:grpSp>
      <p:sp>
        <p:nvSpPr>
          <p:cNvPr id="50213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021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7607488-E63A-4B4C-9C98-84ACC0F2FF82}" type="slidenum">
              <a:rPr lang="tr-TR" sz="1400"/>
              <a:pPr algn="ctr" eaLnBrk="0" hangingPunct="0"/>
              <a:t>7</a:t>
            </a:fld>
            <a:r>
              <a:rPr lang="tr-TR" sz="1400"/>
              <a:t>. Sayfa</a:t>
            </a:r>
          </a:p>
        </p:txBody>
      </p:sp>
      <p:sp>
        <p:nvSpPr>
          <p:cNvPr id="50215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smtClean="0">
                <a:latin typeface="Comic Sans MS" pitchFamily="66" charset="0"/>
              </a:rPr>
              <a:t>GRAFLAR-GİRİŞ</a:t>
            </a:r>
          </a:p>
        </p:txBody>
      </p:sp>
      <p:grpSp>
        <p:nvGrpSpPr>
          <p:cNvPr id="51222" name="Group 3"/>
          <p:cNvGrpSpPr>
            <a:grpSpLocks/>
          </p:cNvGrpSpPr>
          <p:nvPr/>
        </p:nvGrpSpPr>
        <p:grpSpPr bwMode="auto">
          <a:xfrm>
            <a:off x="1835150" y="1412875"/>
            <a:ext cx="3671888" cy="1871663"/>
            <a:chOff x="1080" y="10485"/>
            <a:chExt cx="4650" cy="2490"/>
          </a:xfrm>
        </p:grpSpPr>
        <p:sp>
          <p:nvSpPr>
            <p:cNvPr id="51230" name="Rectangle 4"/>
            <p:cNvSpPr>
              <a:spLocks noChangeArrowheads="1"/>
            </p:cNvSpPr>
            <p:nvPr/>
          </p:nvSpPr>
          <p:spPr bwMode="auto">
            <a:xfrm>
              <a:off x="1080" y="10485"/>
              <a:ext cx="4650" cy="249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1" name="Line 5"/>
            <p:cNvSpPr>
              <a:spLocks noChangeShapeType="1"/>
            </p:cNvSpPr>
            <p:nvPr/>
          </p:nvSpPr>
          <p:spPr bwMode="auto">
            <a:xfrm>
              <a:off x="1590" y="11130"/>
              <a:ext cx="14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2" name="Line 6"/>
            <p:cNvSpPr>
              <a:spLocks noChangeShapeType="1"/>
            </p:cNvSpPr>
            <p:nvPr/>
          </p:nvSpPr>
          <p:spPr bwMode="auto">
            <a:xfrm>
              <a:off x="3075" y="11130"/>
              <a:ext cx="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3" name="Line 7"/>
            <p:cNvSpPr>
              <a:spLocks noChangeShapeType="1"/>
            </p:cNvSpPr>
            <p:nvPr/>
          </p:nvSpPr>
          <p:spPr bwMode="auto">
            <a:xfrm flipV="1">
              <a:off x="3075" y="11790"/>
              <a:ext cx="156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4" name="Line 8"/>
            <p:cNvSpPr>
              <a:spLocks noChangeShapeType="1"/>
            </p:cNvSpPr>
            <p:nvPr/>
          </p:nvSpPr>
          <p:spPr bwMode="auto">
            <a:xfrm flipH="1" flipV="1">
              <a:off x="3075" y="11130"/>
              <a:ext cx="156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5" name="Line 9"/>
            <p:cNvSpPr>
              <a:spLocks noChangeShapeType="1"/>
            </p:cNvSpPr>
            <p:nvPr/>
          </p:nvSpPr>
          <p:spPr bwMode="auto">
            <a:xfrm flipH="1" flipV="1">
              <a:off x="1575" y="11130"/>
              <a:ext cx="1500" cy="1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6" name="Line 10"/>
            <p:cNvSpPr>
              <a:spLocks noChangeShapeType="1"/>
            </p:cNvSpPr>
            <p:nvPr/>
          </p:nvSpPr>
          <p:spPr bwMode="auto">
            <a:xfrm flipH="1">
              <a:off x="1575" y="12300"/>
              <a:ext cx="15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7" name="Oval 11"/>
            <p:cNvSpPr>
              <a:spLocks noChangeArrowheads="1"/>
            </p:cNvSpPr>
            <p:nvPr/>
          </p:nvSpPr>
          <p:spPr bwMode="auto">
            <a:xfrm>
              <a:off x="4677" y="11400"/>
              <a:ext cx="660" cy="73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8" name="Text Box 12"/>
            <p:cNvSpPr txBox="1">
              <a:spLocks noChangeArrowheads="1"/>
            </p:cNvSpPr>
            <p:nvPr/>
          </p:nvSpPr>
          <p:spPr bwMode="auto">
            <a:xfrm>
              <a:off x="1410" y="10680"/>
              <a:ext cx="705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A</a:t>
              </a:r>
              <a:endParaRPr lang="tr-TR">
                <a:latin typeface="Arial" charset="0"/>
              </a:endParaRPr>
            </a:p>
          </p:txBody>
        </p:sp>
        <p:sp>
          <p:nvSpPr>
            <p:cNvPr id="51239" name="Text Box 13"/>
            <p:cNvSpPr txBox="1">
              <a:spLocks noChangeArrowheads="1"/>
            </p:cNvSpPr>
            <p:nvPr/>
          </p:nvSpPr>
          <p:spPr bwMode="auto">
            <a:xfrm>
              <a:off x="2865" y="10665"/>
              <a:ext cx="705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B</a:t>
              </a:r>
              <a:endParaRPr lang="tr-TR">
                <a:latin typeface="Arial" charset="0"/>
              </a:endParaRPr>
            </a:p>
          </p:txBody>
        </p:sp>
        <p:sp>
          <p:nvSpPr>
            <p:cNvPr id="51240" name="Text Box 14"/>
            <p:cNvSpPr txBox="1">
              <a:spLocks noChangeArrowheads="1"/>
            </p:cNvSpPr>
            <p:nvPr/>
          </p:nvSpPr>
          <p:spPr bwMode="auto">
            <a:xfrm>
              <a:off x="1290" y="12285"/>
              <a:ext cx="705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D</a:t>
              </a:r>
              <a:endParaRPr lang="tr-TR">
                <a:latin typeface="Arial" charset="0"/>
              </a:endParaRPr>
            </a:p>
          </p:txBody>
        </p:sp>
        <p:sp>
          <p:nvSpPr>
            <p:cNvPr id="51241" name="Text Box 15"/>
            <p:cNvSpPr txBox="1">
              <a:spLocks noChangeArrowheads="1"/>
            </p:cNvSpPr>
            <p:nvPr/>
          </p:nvSpPr>
          <p:spPr bwMode="auto">
            <a:xfrm>
              <a:off x="2895" y="12300"/>
              <a:ext cx="705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E</a:t>
              </a:r>
              <a:endParaRPr lang="tr-TR">
                <a:latin typeface="Arial" charset="0"/>
              </a:endParaRPr>
            </a:p>
          </p:txBody>
        </p:sp>
        <p:sp>
          <p:nvSpPr>
            <p:cNvPr id="51242" name="Text Box 16"/>
            <p:cNvSpPr txBox="1">
              <a:spLocks noChangeArrowheads="1"/>
            </p:cNvSpPr>
            <p:nvPr/>
          </p:nvSpPr>
          <p:spPr bwMode="auto">
            <a:xfrm>
              <a:off x="4620" y="11565"/>
              <a:ext cx="705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C</a:t>
              </a:r>
              <a:endParaRPr lang="tr-TR">
                <a:latin typeface="Arial" charset="0"/>
              </a:endParaRPr>
            </a:p>
          </p:txBody>
        </p:sp>
      </p:grpSp>
      <p:sp>
        <p:nvSpPr>
          <p:cNvPr id="51223" name="Rectangle 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pSp>
        <p:nvGrpSpPr>
          <p:cNvPr id="51218" name="Group 18"/>
          <p:cNvGrpSpPr>
            <a:grpSpLocks/>
          </p:cNvGrpSpPr>
          <p:nvPr/>
        </p:nvGrpSpPr>
        <p:grpSpPr bwMode="auto">
          <a:xfrm>
            <a:off x="5795963" y="1412875"/>
            <a:ext cx="3240087" cy="1871663"/>
            <a:chOff x="2835" y="1117"/>
            <a:chExt cx="2041" cy="1179"/>
          </a:xfrm>
        </p:grpSpPr>
        <p:sp>
          <p:nvSpPr>
            <p:cNvPr id="51229" name="Rectangle 19"/>
            <p:cNvSpPr>
              <a:spLocks noChangeArrowheads="1"/>
            </p:cNvSpPr>
            <p:nvPr/>
          </p:nvSpPr>
          <p:spPr bwMode="auto">
            <a:xfrm>
              <a:off x="2835" y="1117"/>
              <a:ext cx="2041" cy="11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51220" name="Object 20"/>
            <p:cNvGraphicFramePr>
              <a:graphicFrameLocks noChangeAspect="1"/>
            </p:cNvGraphicFramePr>
            <p:nvPr/>
          </p:nvGraphicFramePr>
          <p:xfrm>
            <a:off x="2971" y="1117"/>
            <a:ext cx="1587" cy="1088"/>
          </p:xfrm>
          <a:graphic>
            <a:graphicData uri="http://schemas.openxmlformats.org/presentationml/2006/ole">
              <p:oleObj spid="_x0000_s51220" name="Denklem" r:id="rId3" imgW="1663700" imgH="1143000" progId="Equation.3">
                <p:embed/>
              </p:oleObj>
            </a:graphicData>
          </a:graphic>
        </p:graphicFrame>
      </p:grpSp>
      <p:sp>
        <p:nvSpPr>
          <p:cNvPr id="51225" name="Rectangle 21"/>
          <p:cNvSpPr>
            <a:spLocks noChangeArrowheads="1"/>
          </p:cNvSpPr>
          <p:nvPr/>
        </p:nvSpPr>
        <p:spPr bwMode="auto">
          <a:xfrm>
            <a:off x="1547813" y="4137025"/>
            <a:ext cx="741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>
                <a:latin typeface="Comic Sans MS" pitchFamily="66" charset="0"/>
              </a:rPr>
              <a:t>Teorem</a:t>
            </a:r>
          </a:p>
          <a:p>
            <a:pPr algn="just"/>
            <a:endParaRPr lang="tr-TR">
              <a:latin typeface="Comic Sans MS" pitchFamily="66" charset="0"/>
            </a:endParaRPr>
          </a:p>
          <a:p>
            <a:pPr algn="just"/>
            <a:r>
              <a:rPr lang="tr-TR">
                <a:latin typeface="Comic Sans MS" pitchFamily="66" charset="0"/>
              </a:rPr>
              <a:t>Bir grafın komşuluk matrisinin i. satır  elemanlarının toplamı, Vi düğümünün derecesine eşittir.</a:t>
            </a:r>
          </a:p>
        </p:txBody>
      </p:sp>
      <p:sp>
        <p:nvSpPr>
          <p:cNvPr id="51226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122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C0AA24D-C8EF-4111-86CA-1CC1335A66D8}" type="slidenum">
              <a:rPr lang="tr-TR" sz="1400"/>
              <a:pPr algn="ctr" eaLnBrk="0" hangingPunct="0"/>
              <a:t>8</a:t>
            </a:fld>
            <a:r>
              <a:rPr lang="tr-TR" sz="1400"/>
              <a:t>. Sayfa</a:t>
            </a:r>
          </a:p>
        </p:txBody>
      </p:sp>
      <p:sp>
        <p:nvSpPr>
          <p:cNvPr id="51228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smtClean="0">
                <a:latin typeface="Comic Sans MS" pitchFamily="66" charset="0"/>
              </a:rPr>
              <a:t>GRAFLAR-GİRİŞ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7391400" cy="287655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tr-TR" sz="2000" b="1" smtClean="0">
                <a:latin typeface="Comic Sans MS" pitchFamily="66" charset="0"/>
              </a:rPr>
              <a:t>Grafların Komşuluk listesi ile g</a:t>
            </a:r>
            <a:r>
              <a:rPr lang="tr-TR" sz="2000" b="1" smtClean="0"/>
              <a:t>ö</a:t>
            </a:r>
            <a:r>
              <a:rPr lang="tr-TR" sz="2000" b="1" smtClean="0">
                <a:latin typeface="Comic Sans MS" pitchFamily="66" charset="0"/>
              </a:rPr>
              <a:t>sterimi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tr-TR" sz="2000" smtClean="0">
              <a:latin typeface="Comic Sans MS" pitchFamily="66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tr-TR" sz="2000" smtClean="0">
                <a:latin typeface="Comic Sans MS" pitchFamily="66" charset="0"/>
              </a:rPr>
              <a:t>Grafları bilgisayarda modellemek i</a:t>
            </a:r>
            <a:r>
              <a:rPr lang="tr-TR" sz="2000" smtClean="0"/>
              <a:t>ç</a:t>
            </a:r>
            <a:r>
              <a:rPr lang="tr-TR" sz="2000" smtClean="0">
                <a:latin typeface="Comic Sans MS" pitchFamily="66" charset="0"/>
              </a:rPr>
              <a:t>in farklı y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ntemler de bulunmaktadır. Komşuluk matrisini oluşturmak zor  olmadığı halde  n.n =n</a:t>
            </a:r>
            <a:r>
              <a:rPr lang="tr-TR" sz="2000" baseline="30000" smtClean="0">
                <a:latin typeface="Comic Sans MS" pitchFamily="66" charset="0"/>
              </a:rPr>
              <a:t>2</a:t>
            </a:r>
            <a:r>
              <a:rPr lang="tr-TR" sz="2000" smtClean="0">
                <a:latin typeface="Comic Sans MS" pitchFamily="66" charset="0"/>
              </a:rPr>
              <a:t> bir saklama alanı kullanmak, 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zellikle b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y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k  n değerleri ve  </a:t>
            </a:r>
            <a:r>
              <a:rPr lang="tr-TR" sz="2000" smtClean="0"/>
              <a:t>ç</a:t>
            </a:r>
            <a:r>
              <a:rPr lang="tr-TR" sz="2000" smtClean="0">
                <a:latin typeface="Comic Sans MS" pitchFamily="66" charset="0"/>
              </a:rPr>
              <a:t>ok sayıda  0 elemanın olması halinde verimsiz bir yol almaktadır. Bu nedenle komşuluk listesi g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sterilimi daha iyi olmaktadır. Komşuluk listesinde her bir d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ğ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 ve ona komşu  olan d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ğ</a:t>
            </a:r>
            <a:r>
              <a:rPr lang="tr-TR" sz="2000" smtClean="0"/>
              <a:t>ü</a:t>
            </a:r>
            <a:r>
              <a:rPr lang="tr-TR" sz="2000" smtClean="0">
                <a:latin typeface="Comic Sans MS" pitchFamily="66" charset="0"/>
              </a:rPr>
              <a:t>mler listelenir.Şekilde </a:t>
            </a:r>
            <a:r>
              <a:rPr lang="tr-TR" sz="2000" smtClean="0"/>
              <a:t>ö</a:t>
            </a:r>
            <a:r>
              <a:rPr lang="tr-TR" sz="2000" smtClean="0">
                <a:latin typeface="Comic Sans MS" pitchFamily="66" charset="0"/>
              </a:rPr>
              <a:t>rnek bir graf ile komşuluk listesi verilmiştir.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2698750" y="4149725"/>
            <a:ext cx="2520950" cy="2303463"/>
            <a:chOff x="1080" y="7125"/>
            <a:chExt cx="3315" cy="3255"/>
          </a:xfrm>
        </p:grpSpPr>
        <p:sp>
          <p:nvSpPr>
            <p:cNvPr id="52232" name="Rectangle 5"/>
            <p:cNvSpPr>
              <a:spLocks noChangeArrowheads="1"/>
            </p:cNvSpPr>
            <p:nvPr/>
          </p:nvSpPr>
          <p:spPr bwMode="auto">
            <a:xfrm>
              <a:off x="1080" y="7125"/>
              <a:ext cx="3315" cy="325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33" name="Line 6"/>
            <p:cNvSpPr>
              <a:spLocks noChangeShapeType="1"/>
            </p:cNvSpPr>
            <p:nvPr/>
          </p:nvSpPr>
          <p:spPr bwMode="auto">
            <a:xfrm>
              <a:off x="2145" y="7560"/>
              <a:ext cx="1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34" name="Line 7"/>
            <p:cNvSpPr>
              <a:spLocks noChangeShapeType="1"/>
            </p:cNvSpPr>
            <p:nvPr/>
          </p:nvSpPr>
          <p:spPr bwMode="auto">
            <a:xfrm>
              <a:off x="3510" y="7530"/>
              <a:ext cx="0" cy="2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35" name="Line 8"/>
            <p:cNvSpPr>
              <a:spLocks noChangeShapeType="1"/>
            </p:cNvSpPr>
            <p:nvPr/>
          </p:nvSpPr>
          <p:spPr bwMode="auto">
            <a:xfrm flipH="1">
              <a:off x="2100" y="9840"/>
              <a:ext cx="14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36" name="Line 9"/>
            <p:cNvSpPr>
              <a:spLocks noChangeShapeType="1"/>
            </p:cNvSpPr>
            <p:nvPr/>
          </p:nvSpPr>
          <p:spPr bwMode="auto">
            <a:xfrm flipV="1">
              <a:off x="2100" y="7590"/>
              <a:ext cx="1395" cy="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37" name="Line 10"/>
            <p:cNvSpPr>
              <a:spLocks noChangeShapeType="1"/>
            </p:cNvSpPr>
            <p:nvPr/>
          </p:nvSpPr>
          <p:spPr bwMode="auto">
            <a:xfrm>
              <a:off x="2190" y="7560"/>
              <a:ext cx="660" cy="1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38" name="Line 11"/>
            <p:cNvSpPr>
              <a:spLocks noChangeShapeType="1"/>
            </p:cNvSpPr>
            <p:nvPr/>
          </p:nvSpPr>
          <p:spPr bwMode="auto">
            <a:xfrm flipH="1">
              <a:off x="1410" y="7545"/>
              <a:ext cx="76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39" name="Line 12"/>
            <p:cNvSpPr>
              <a:spLocks noChangeShapeType="1"/>
            </p:cNvSpPr>
            <p:nvPr/>
          </p:nvSpPr>
          <p:spPr bwMode="auto">
            <a:xfrm>
              <a:off x="1410" y="8490"/>
              <a:ext cx="690" cy="1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40" name="Text Box 13"/>
            <p:cNvSpPr txBox="1">
              <a:spLocks noChangeArrowheads="1"/>
            </p:cNvSpPr>
            <p:nvPr/>
          </p:nvSpPr>
          <p:spPr bwMode="auto">
            <a:xfrm>
              <a:off x="1890" y="7140"/>
              <a:ext cx="69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1</a:t>
              </a:r>
              <a:endParaRPr lang="tr-TR">
                <a:latin typeface="Arial" charset="0"/>
              </a:endParaRPr>
            </a:p>
          </p:txBody>
        </p:sp>
        <p:sp>
          <p:nvSpPr>
            <p:cNvPr id="52241" name="Text Box 14"/>
            <p:cNvSpPr txBox="1">
              <a:spLocks noChangeArrowheads="1"/>
            </p:cNvSpPr>
            <p:nvPr/>
          </p:nvSpPr>
          <p:spPr bwMode="auto">
            <a:xfrm>
              <a:off x="3465" y="7260"/>
              <a:ext cx="69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2</a:t>
              </a:r>
              <a:endParaRPr lang="tr-TR">
                <a:latin typeface="Arial" charset="0"/>
              </a:endParaRPr>
            </a:p>
          </p:txBody>
        </p:sp>
        <p:sp>
          <p:nvSpPr>
            <p:cNvPr id="52242" name="Text Box 15"/>
            <p:cNvSpPr txBox="1">
              <a:spLocks noChangeArrowheads="1"/>
            </p:cNvSpPr>
            <p:nvPr/>
          </p:nvSpPr>
          <p:spPr bwMode="auto">
            <a:xfrm>
              <a:off x="1485" y="8340"/>
              <a:ext cx="69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6</a:t>
              </a:r>
              <a:endParaRPr lang="tr-TR">
                <a:latin typeface="Arial" charset="0"/>
              </a:endParaRPr>
            </a:p>
          </p:txBody>
        </p:sp>
        <p:sp>
          <p:nvSpPr>
            <p:cNvPr id="52243" name="Text Box 16"/>
            <p:cNvSpPr txBox="1">
              <a:spLocks noChangeArrowheads="1"/>
            </p:cNvSpPr>
            <p:nvPr/>
          </p:nvSpPr>
          <p:spPr bwMode="auto">
            <a:xfrm>
              <a:off x="2715" y="8610"/>
              <a:ext cx="69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5</a:t>
              </a:r>
              <a:endParaRPr lang="tr-TR">
                <a:latin typeface="Arial" charset="0"/>
              </a:endParaRPr>
            </a:p>
          </p:txBody>
        </p:sp>
        <p:sp>
          <p:nvSpPr>
            <p:cNvPr id="52244" name="Text Box 17"/>
            <p:cNvSpPr txBox="1">
              <a:spLocks noChangeArrowheads="1"/>
            </p:cNvSpPr>
            <p:nvPr/>
          </p:nvSpPr>
          <p:spPr bwMode="auto">
            <a:xfrm>
              <a:off x="1875" y="9855"/>
              <a:ext cx="69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4</a:t>
              </a:r>
              <a:endParaRPr lang="tr-TR">
                <a:latin typeface="Arial" charset="0"/>
              </a:endParaRPr>
            </a:p>
          </p:txBody>
        </p:sp>
        <p:sp>
          <p:nvSpPr>
            <p:cNvPr id="52245" name="Text Box 18"/>
            <p:cNvSpPr txBox="1">
              <a:spLocks noChangeArrowheads="1"/>
            </p:cNvSpPr>
            <p:nvPr/>
          </p:nvSpPr>
          <p:spPr bwMode="auto">
            <a:xfrm>
              <a:off x="3255" y="9885"/>
              <a:ext cx="72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 sz="1200">
                  <a:latin typeface="Arial" charset="0"/>
                </a:rPr>
                <a:t>V</a:t>
              </a:r>
              <a:r>
                <a:rPr lang="tr-TR" sz="1200" baseline="-25000">
                  <a:latin typeface="Arial" charset="0"/>
                </a:rPr>
                <a:t>3</a:t>
              </a:r>
              <a:endParaRPr lang="tr-TR">
                <a:latin typeface="Arial" charset="0"/>
              </a:endParaRPr>
            </a:p>
          </p:txBody>
        </p:sp>
      </p:grpSp>
      <p:sp>
        <p:nvSpPr>
          <p:cNvPr id="52228" name="Text Box 19"/>
          <p:cNvSpPr txBox="1">
            <a:spLocks noChangeArrowheads="1"/>
          </p:cNvSpPr>
          <p:nvPr/>
        </p:nvSpPr>
        <p:spPr bwMode="auto">
          <a:xfrm>
            <a:off x="6229350" y="4149725"/>
            <a:ext cx="19431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r-TR" sz="2000">
                <a:latin typeface="Comic Sans MS" pitchFamily="66" charset="0"/>
              </a:rPr>
              <a:t>V</a:t>
            </a:r>
            <a:r>
              <a:rPr lang="tr-TR" sz="2000" baseline="-25000">
                <a:latin typeface="Comic Sans MS" pitchFamily="66" charset="0"/>
              </a:rPr>
              <a:t>1</a:t>
            </a:r>
            <a:r>
              <a:rPr lang="tr-TR" sz="2000">
                <a:latin typeface="Comic Sans MS" pitchFamily="66" charset="0"/>
              </a:rPr>
              <a:t>:V</a:t>
            </a:r>
            <a:r>
              <a:rPr lang="tr-TR" sz="2000" baseline="-25000">
                <a:latin typeface="Comic Sans MS" pitchFamily="66" charset="0"/>
              </a:rPr>
              <a:t>2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5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6</a:t>
            </a:r>
            <a:endParaRPr lang="tr-TR" sz="2000">
              <a:latin typeface="Comic Sans MS" pitchFamily="66" charset="0"/>
            </a:endParaRPr>
          </a:p>
          <a:p>
            <a:r>
              <a:rPr lang="tr-TR" sz="2000">
                <a:latin typeface="Comic Sans MS" pitchFamily="66" charset="0"/>
              </a:rPr>
              <a:t>V</a:t>
            </a:r>
            <a:r>
              <a:rPr lang="tr-TR" sz="2000" baseline="-25000">
                <a:latin typeface="Comic Sans MS" pitchFamily="66" charset="0"/>
              </a:rPr>
              <a:t>2</a:t>
            </a:r>
            <a:r>
              <a:rPr lang="tr-TR" sz="2000">
                <a:latin typeface="Comic Sans MS" pitchFamily="66" charset="0"/>
              </a:rPr>
              <a:t>:V</a:t>
            </a:r>
            <a:r>
              <a:rPr lang="tr-TR" sz="2000" baseline="-25000">
                <a:latin typeface="Comic Sans MS" pitchFamily="66" charset="0"/>
              </a:rPr>
              <a:t>1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3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5</a:t>
            </a:r>
            <a:endParaRPr lang="tr-TR" sz="2000">
              <a:latin typeface="Comic Sans MS" pitchFamily="66" charset="0"/>
            </a:endParaRPr>
          </a:p>
          <a:p>
            <a:r>
              <a:rPr lang="tr-TR" sz="2000">
                <a:latin typeface="Comic Sans MS" pitchFamily="66" charset="0"/>
              </a:rPr>
              <a:t>V</a:t>
            </a:r>
            <a:r>
              <a:rPr lang="tr-TR" sz="2000" baseline="-25000">
                <a:latin typeface="Comic Sans MS" pitchFamily="66" charset="0"/>
              </a:rPr>
              <a:t>3</a:t>
            </a:r>
            <a:r>
              <a:rPr lang="tr-TR" sz="2000">
                <a:latin typeface="Comic Sans MS" pitchFamily="66" charset="0"/>
              </a:rPr>
              <a:t>:V</a:t>
            </a:r>
            <a:r>
              <a:rPr lang="tr-TR" sz="2000" baseline="-25000">
                <a:latin typeface="Comic Sans MS" pitchFamily="66" charset="0"/>
              </a:rPr>
              <a:t>2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4</a:t>
            </a:r>
          </a:p>
          <a:p>
            <a:r>
              <a:rPr lang="tr-TR" sz="2000">
                <a:latin typeface="Comic Sans MS" pitchFamily="66" charset="0"/>
              </a:rPr>
              <a:t>V</a:t>
            </a:r>
            <a:r>
              <a:rPr lang="tr-TR" sz="2000" baseline="-25000">
                <a:latin typeface="Comic Sans MS" pitchFamily="66" charset="0"/>
              </a:rPr>
              <a:t>4</a:t>
            </a:r>
            <a:r>
              <a:rPr lang="tr-TR" sz="2000">
                <a:latin typeface="Comic Sans MS" pitchFamily="66" charset="0"/>
              </a:rPr>
              <a:t>: V</a:t>
            </a:r>
            <a:r>
              <a:rPr lang="tr-TR" sz="2000" baseline="-25000">
                <a:latin typeface="Comic Sans MS" pitchFamily="66" charset="0"/>
              </a:rPr>
              <a:t>3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5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6</a:t>
            </a:r>
            <a:endParaRPr lang="tr-TR" sz="2000">
              <a:latin typeface="Comic Sans MS" pitchFamily="66" charset="0"/>
            </a:endParaRPr>
          </a:p>
          <a:p>
            <a:r>
              <a:rPr lang="tr-TR" sz="2000">
                <a:latin typeface="Comic Sans MS" pitchFamily="66" charset="0"/>
              </a:rPr>
              <a:t>V</a:t>
            </a:r>
            <a:r>
              <a:rPr lang="tr-TR" sz="2000" baseline="-25000">
                <a:latin typeface="Comic Sans MS" pitchFamily="66" charset="0"/>
              </a:rPr>
              <a:t>5</a:t>
            </a:r>
            <a:r>
              <a:rPr lang="tr-TR" sz="2000">
                <a:latin typeface="Comic Sans MS" pitchFamily="66" charset="0"/>
              </a:rPr>
              <a:t>:V</a:t>
            </a:r>
            <a:r>
              <a:rPr lang="tr-TR" sz="2000" baseline="-25000">
                <a:latin typeface="Comic Sans MS" pitchFamily="66" charset="0"/>
              </a:rPr>
              <a:t>1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2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4</a:t>
            </a:r>
            <a:endParaRPr lang="tr-TR" sz="2000">
              <a:latin typeface="Comic Sans MS" pitchFamily="66" charset="0"/>
            </a:endParaRPr>
          </a:p>
          <a:p>
            <a:r>
              <a:rPr lang="tr-TR" sz="2000">
                <a:latin typeface="Comic Sans MS" pitchFamily="66" charset="0"/>
              </a:rPr>
              <a:t>V</a:t>
            </a:r>
            <a:r>
              <a:rPr lang="tr-TR" sz="2000" baseline="-25000">
                <a:latin typeface="Comic Sans MS" pitchFamily="66" charset="0"/>
              </a:rPr>
              <a:t>6</a:t>
            </a:r>
            <a:r>
              <a:rPr lang="tr-TR" sz="2000">
                <a:latin typeface="Comic Sans MS" pitchFamily="66" charset="0"/>
              </a:rPr>
              <a:t>:V</a:t>
            </a:r>
            <a:r>
              <a:rPr lang="tr-TR" sz="2000" baseline="-25000">
                <a:latin typeface="Comic Sans MS" pitchFamily="66" charset="0"/>
              </a:rPr>
              <a:t>1</a:t>
            </a:r>
            <a:r>
              <a:rPr lang="tr-TR" sz="2000">
                <a:latin typeface="Comic Sans MS" pitchFamily="66" charset="0"/>
              </a:rPr>
              <a:t>,V</a:t>
            </a:r>
            <a:r>
              <a:rPr lang="tr-TR" sz="2000" baseline="-25000">
                <a:latin typeface="Comic Sans MS" pitchFamily="66" charset="0"/>
              </a:rPr>
              <a:t>4</a:t>
            </a:r>
            <a:endParaRPr lang="tr-TR" sz="2000">
              <a:latin typeface="Comic Sans MS" pitchFamily="66" charset="0"/>
            </a:endParaRPr>
          </a:p>
          <a:p>
            <a:endParaRPr lang="tr-TR" sz="2000">
              <a:latin typeface="Comic Sans MS" pitchFamily="66" charset="0"/>
            </a:endParaRPr>
          </a:p>
        </p:txBody>
      </p:sp>
      <p:sp>
        <p:nvSpPr>
          <p:cNvPr id="52229" name="9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10.  Hafta</a:t>
            </a:r>
          </a:p>
        </p:txBody>
      </p:sp>
      <p:sp>
        <p:nvSpPr>
          <p:cNvPr id="5223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EA524D2-F83A-4C30-9857-2A6704B5367B}" type="slidenum">
              <a:rPr lang="tr-TR" sz="1400"/>
              <a:pPr algn="ctr" eaLnBrk="0" hangingPunct="0"/>
              <a:t>9</a:t>
            </a:fld>
            <a:r>
              <a:rPr lang="tr-TR" sz="1400"/>
              <a:t>. Sayfa</a:t>
            </a:r>
          </a:p>
        </p:txBody>
      </p:sp>
      <p:sp>
        <p:nvSpPr>
          <p:cNvPr id="52231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2162</Words>
  <Application>Microsoft Office PowerPoint</Application>
  <PresentationFormat>Ekran Gösterisi (4:3)</PresentationFormat>
  <Paragraphs>573</Paragraphs>
  <Slides>24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Tasarım Şablonu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7" baseType="lpstr">
      <vt:lpstr>Times New Roman</vt:lpstr>
      <vt:lpstr>Arial</vt:lpstr>
      <vt:lpstr>Tahoma</vt:lpstr>
      <vt:lpstr>Wingdings</vt:lpstr>
      <vt:lpstr>Harrington</vt:lpstr>
      <vt:lpstr>Brush Script MT</vt:lpstr>
      <vt:lpstr>Berlin Sans FB</vt:lpstr>
      <vt:lpstr>Comic Sans MS</vt:lpstr>
      <vt:lpstr>Symbol</vt:lpstr>
      <vt:lpstr>Garamond</vt:lpstr>
      <vt:lpstr>Arial Narrow</vt:lpstr>
      <vt:lpstr>Bitler ve baytlar tasarım şablonu</vt:lpstr>
      <vt:lpstr>Denklem</vt:lpstr>
      <vt:lpstr>Ayrık İşlemsel Yapılar</vt:lpstr>
      <vt:lpstr>GRAFLAR-GİRİŞ</vt:lpstr>
      <vt:lpstr>GRAFLAR-GİRİŞ</vt:lpstr>
      <vt:lpstr>GRAFLAR-GİRİŞ</vt:lpstr>
      <vt:lpstr>GRAFLAR-GİRİŞ</vt:lpstr>
      <vt:lpstr>GRAFLAR-GİRİŞ</vt:lpstr>
      <vt:lpstr>GRAFLAR-GİRİŞ</vt:lpstr>
      <vt:lpstr>GRAFLAR-GİRİŞ</vt:lpstr>
      <vt:lpstr>GRAFLAR-GİRİŞ</vt:lpstr>
      <vt:lpstr>GRAFLAR-GİRİŞ</vt:lpstr>
      <vt:lpstr>GRAFLAR-İZOMORFIZM</vt:lpstr>
      <vt:lpstr>GRAFLAR-İZOMORFIZM</vt:lpstr>
      <vt:lpstr>GRAFLAR-İZOMORFIZM</vt:lpstr>
      <vt:lpstr>GRAFLAR-İZOMORFIZM</vt:lpstr>
      <vt:lpstr>Euler Halkası Ve Yolu  </vt:lpstr>
      <vt:lpstr>Slayt 16</vt:lpstr>
      <vt:lpstr>Slayt 17</vt:lpstr>
      <vt:lpstr>Slayt 18</vt:lpstr>
      <vt:lpstr>Slayt 19</vt:lpstr>
      <vt:lpstr>Örnek   Şekildeki çoklu grafta Euler halkasını bulalım. </vt:lpstr>
      <vt:lpstr>Slayt 21</vt:lpstr>
      <vt:lpstr>Slayt 22</vt:lpstr>
      <vt:lpstr>Slayt 23</vt:lpstr>
      <vt:lpstr>Slayt 24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nyy</cp:lastModifiedBy>
  <cp:revision>138</cp:revision>
  <dcterms:created xsi:type="dcterms:W3CDTF">2009-08-30T08:05:20Z</dcterms:created>
  <dcterms:modified xsi:type="dcterms:W3CDTF">2012-04-13T08:20:14Z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