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4"/>
  </p:notesMasterIdLst>
  <p:handoutMasterIdLst>
    <p:handoutMasterId r:id="rId25"/>
  </p:handoutMasterIdLst>
  <p:sldIdLst>
    <p:sldId id="256" r:id="rId2"/>
    <p:sldId id="342"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9" r:id="rId19"/>
    <p:sldId id="360" r:id="rId20"/>
    <p:sldId id="361" r:id="rId21"/>
    <p:sldId id="362" r:id="rId22"/>
    <p:sldId id="273"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77167" autoAdjust="0"/>
  </p:normalViewPr>
  <p:slideViewPr>
    <p:cSldViewPr>
      <p:cViewPr varScale="1">
        <p:scale>
          <a:sx n="67" d="100"/>
          <a:sy n="67" d="100"/>
        </p:scale>
        <p:origin x="-10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C7CABF55-A341-4E22-AFEB-3E7B2DC6F3D5}" type="slidenum">
              <a:rPr lang="tr-TR"/>
              <a:pPr>
                <a:defRPr/>
              </a:pPr>
              <a:t>‹#›</a:t>
            </a:fld>
            <a:endParaRPr lang="tr-T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78F7627C-4721-4556-B4E5-E33809BEA4B9}" type="slidenum">
              <a:rPr lang="tr-TR"/>
              <a:pPr>
                <a:defRPr/>
              </a:pPr>
              <a:t>‹#›</a:t>
            </a:fld>
            <a:endParaRPr lang="tr-T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8F12A0F5-B597-4CB4-8DFB-642318460B1E}"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1 Slayt Görüntüsü Yer Tutucusu"/>
          <p:cNvSpPr>
            <a:spLocks noGrp="1" noRot="1" noChangeAspect="1"/>
          </p:cNvSpPr>
          <p:nvPr>
            <p:ph type="sldImg"/>
          </p:nvPr>
        </p:nvSpPr>
        <p:spPr>
          <a:ln/>
        </p:spPr>
      </p:sp>
      <p:sp>
        <p:nvSpPr>
          <p:cNvPr id="98306" name="2 Not Yer Tutucusu"/>
          <p:cNvSpPr>
            <a:spLocks noGrp="1"/>
          </p:cNvSpPr>
          <p:nvPr>
            <p:ph type="body" idx="1"/>
          </p:nvPr>
        </p:nvSpPr>
        <p:spPr>
          <a:noFill/>
          <a:ln/>
        </p:spPr>
        <p:txBody>
          <a:bodyPr/>
          <a:lstStyle/>
          <a:p>
            <a:endParaRPr lang="tr-TR" smtClean="0"/>
          </a:p>
        </p:txBody>
      </p:sp>
      <p:sp>
        <p:nvSpPr>
          <p:cNvPr id="98307" name="3 Slayt Numarası Yer Tutucusu"/>
          <p:cNvSpPr>
            <a:spLocks noGrp="1"/>
          </p:cNvSpPr>
          <p:nvPr>
            <p:ph type="sldNum" sz="quarter" idx="5"/>
          </p:nvPr>
        </p:nvSpPr>
        <p:spPr>
          <a:noFill/>
        </p:spPr>
        <p:txBody>
          <a:bodyPr/>
          <a:lstStyle/>
          <a:p>
            <a:fld id="{F95055C7-CFF4-4DBC-AEFC-2FADC6BDF23B}" type="slidenum">
              <a:rPr lang="tr-TR" smtClean="0"/>
              <a:pPr/>
              <a:t>22</a:t>
            </a:fld>
            <a:endParaRPr lang="tr-TR" smtClean="0"/>
          </a:p>
        </p:txBody>
      </p:sp>
      <p:sp>
        <p:nvSpPr>
          <p:cNvPr id="98308" name="4 Üstbilgi Yer Tutucusu"/>
          <p:cNvSpPr>
            <a:spLocks noGrp="1"/>
          </p:cNvSpPr>
          <p:nvPr>
            <p:ph type="hdr" sz="quarter"/>
          </p:nvPr>
        </p:nvSpPr>
        <p:spPr>
          <a:noFill/>
        </p:spPr>
        <p:txBody>
          <a:bodyPr/>
          <a:lstStyle/>
          <a:p>
            <a:endParaRPr lang="tr-TR" smtClean="0"/>
          </a:p>
        </p:txBody>
      </p:sp>
      <p:sp>
        <p:nvSpPr>
          <p:cNvPr id="98309"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732F5B76-263D-433A-8C42-BF0D01E78E39}"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F7DD2B5C-88BD-4654-A68D-4FEA2075C5E1}"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3C8F70AB-861C-4EE7-8DF2-EA190755BECE}"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87880FFD-629D-42C0-A0C4-A3B1E4048676}"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DBBABE2F-2245-4DEF-89CB-F3A0DA400CC2}"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C8D496B6-CB60-4320-A807-009FCAC77F6D}"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E5FE1322-BDDE-4644-9C71-202053E51EA6}"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CFF70A5D-0766-4683-ADD6-E1748F5BD5FA}"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78B32F75-957E-4280-9144-BDB9B4367C9A}"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61E82A75-0DA0-46AA-AF52-EC0E91468BB0}"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AF883547-94F8-46FB-A578-D1C25C1E162D}"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A17C2032-C767-45E5-8215-28316813DB0C}"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cstate="print">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A2FF31CF-0B2C-40FE-9432-356254A99196}"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smtClean="0">
                <a:latin typeface="Harrington"/>
              </a:rPr>
              <a:t>Ayrık İşlemsel Yapılar</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11.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819F2822-5151-4E5E-B1DC-F2D9BFEBDC28}"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a:solidFill>
                <a:schemeClr val="accent2">
                  <a:lumMod val="50000"/>
                </a:schemeClr>
              </a:solidFill>
              <a:latin typeface="Arial" pitchFamily="34" charset="0"/>
              <a:cs typeface="Arial" pitchFamily="34" charset="0"/>
            </a:endParaRPr>
          </a:p>
          <a:p>
            <a:pPr algn="ctr" eaLnBrk="0" hangingPunct="0">
              <a:defRPr/>
            </a:pPr>
            <a:r>
              <a:rPr lang="tr-TR" sz="2400">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a:solidFill>
                  <a:srgbClr val="3B334D"/>
                </a:solidFill>
                <a:latin typeface="Arial" charset="0"/>
                <a:cs typeface="Arial" charset="0"/>
              </a:rPr>
              <a:t>İletişim :</a:t>
            </a:r>
          </a:p>
          <a:p>
            <a:pPr algn="ctr" eaLnBrk="0" hangingPunct="0">
              <a:defRPr/>
            </a:pPr>
            <a:endParaRPr lang="tr-TR">
              <a:solidFill>
                <a:srgbClr val="3B334D"/>
              </a:solidFill>
              <a:latin typeface="Arial" charset="0"/>
              <a:cs typeface="Arial" charset="0"/>
            </a:endParaRPr>
          </a:p>
          <a:p>
            <a:pPr algn="ctr" eaLnBrk="0" hangingPunct="0">
              <a:defRPr/>
            </a:pPr>
            <a:r>
              <a:rPr lang="tr-TR">
                <a:solidFill>
                  <a:srgbClr val="BDAFC8"/>
                </a:solidFill>
                <a:latin typeface="Berlin Sans FB"/>
                <a:hlinkClick r:id="rId3"/>
              </a:rPr>
              <a:t>nyurtay@sakarya.edu.tr</a:t>
            </a:r>
            <a:endParaRPr lang="tr-TR">
              <a:solidFill>
                <a:srgbClr val="BDAFC8"/>
              </a:solidFill>
              <a:latin typeface="Berlin Sans FB"/>
            </a:endParaRPr>
          </a:p>
          <a:p>
            <a:pPr algn="ctr" eaLnBrk="0" hangingPunct="0">
              <a:defRPr/>
            </a:pPr>
            <a:r>
              <a:rPr lang="tr-TR">
                <a:solidFill>
                  <a:srgbClr val="6D577F"/>
                </a:solidFill>
                <a:latin typeface="Berlin Sans FB"/>
              </a:rPr>
              <a:t>(264) 295 58 98</a:t>
            </a:r>
          </a:p>
          <a:p>
            <a:pPr algn="ctr" eaLnBrk="0" hangingPunct="0">
              <a:defRPr/>
            </a:pPr>
            <a:endParaRPr lang="tr-TR">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Group 2"/>
          <p:cNvGrpSpPr>
            <a:grpSpLocks/>
          </p:cNvGrpSpPr>
          <p:nvPr/>
        </p:nvGrpSpPr>
        <p:grpSpPr bwMode="auto">
          <a:xfrm>
            <a:off x="2667000" y="1981200"/>
            <a:ext cx="3810000" cy="2286000"/>
            <a:chOff x="1680" y="1248"/>
            <a:chExt cx="2400" cy="1440"/>
          </a:xfrm>
        </p:grpSpPr>
        <p:sp>
          <p:nvSpPr>
            <p:cNvPr id="26631" name="Rectangle 3"/>
            <p:cNvSpPr>
              <a:spLocks noChangeArrowheads="1"/>
            </p:cNvSpPr>
            <p:nvPr/>
          </p:nvSpPr>
          <p:spPr bwMode="auto">
            <a:xfrm>
              <a:off x="1680" y="1248"/>
              <a:ext cx="2400" cy="1360"/>
            </a:xfrm>
            <a:prstGeom prst="rect">
              <a:avLst/>
            </a:prstGeom>
            <a:solidFill>
              <a:srgbClr val="FF99CC"/>
            </a:solidFill>
            <a:ln w="9525">
              <a:solidFill>
                <a:srgbClr val="000000"/>
              </a:solidFill>
              <a:miter lim="800000"/>
              <a:headEnd/>
              <a:tailEnd/>
            </a:ln>
          </p:spPr>
          <p:txBody>
            <a:bodyPr/>
            <a:lstStyle/>
            <a:p>
              <a:endParaRPr lang="tr-TR"/>
            </a:p>
          </p:txBody>
        </p:sp>
        <p:sp>
          <p:nvSpPr>
            <p:cNvPr id="26632" name="Text Box 4"/>
            <p:cNvSpPr txBox="1">
              <a:spLocks noChangeArrowheads="1"/>
            </p:cNvSpPr>
            <p:nvPr/>
          </p:nvSpPr>
          <p:spPr bwMode="auto">
            <a:xfrm>
              <a:off x="2064" y="1808"/>
              <a:ext cx="672" cy="320"/>
            </a:xfrm>
            <a:prstGeom prst="rect">
              <a:avLst/>
            </a:prstGeom>
            <a:noFill/>
            <a:ln w="9525">
              <a:noFill/>
              <a:miter lim="800000"/>
              <a:headEnd/>
              <a:tailEnd/>
            </a:ln>
          </p:spPr>
          <p:txBody>
            <a:bodyPr/>
            <a:lstStyle/>
            <a:p>
              <a:pPr eaLnBrk="0" hangingPunct="0"/>
              <a:r>
                <a:rPr lang="tr-TR" sz="1200"/>
                <a:t>B</a:t>
              </a:r>
            </a:p>
          </p:txBody>
        </p:sp>
        <p:sp>
          <p:nvSpPr>
            <p:cNvPr id="26633" name="Text Box 5"/>
            <p:cNvSpPr txBox="1">
              <a:spLocks noChangeArrowheads="1"/>
            </p:cNvSpPr>
            <p:nvPr/>
          </p:nvSpPr>
          <p:spPr bwMode="auto">
            <a:xfrm>
              <a:off x="2760" y="1668"/>
              <a:ext cx="480" cy="320"/>
            </a:xfrm>
            <a:prstGeom prst="rect">
              <a:avLst/>
            </a:prstGeom>
            <a:noFill/>
            <a:ln w="9525">
              <a:noFill/>
              <a:miter lim="800000"/>
              <a:headEnd/>
              <a:tailEnd/>
            </a:ln>
          </p:spPr>
          <p:txBody>
            <a:bodyPr/>
            <a:lstStyle/>
            <a:p>
              <a:pPr eaLnBrk="0" hangingPunct="0"/>
              <a:r>
                <a:rPr lang="tr-TR" sz="1200"/>
                <a:t>E</a:t>
              </a:r>
            </a:p>
          </p:txBody>
        </p:sp>
        <p:sp>
          <p:nvSpPr>
            <p:cNvPr id="26634" name="Text Box 6"/>
            <p:cNvSpPr txBox="1">
              <a:spLocks noChangeArrowheads="1"/>
            </p:cNvSpPr>
            <p:nvPr/>
          </p:nvSpPr>
          <p:spPr bwMode="auto">
            <a:xfrm>
              <a:off x="2160" y="1248"/>
              <a:ext cx="480" cy="320"/>
            </a:xfrm>
            <a:prstGeom prst="rect">
              <a:avLst/>
            </a:prstGeom>
            <a:noFill/>
            <a:ln w="9525">
              <a:noFill/>
              <a:miter lim="800000"/>
              <a:headEnd/>
              <a:tailEnd/>
            </a:ln>
          </p:spPr>
          <p:txBody>
            <a:bodyPr/>
            <a:lstStyle/>
            <a:p>
              <a:pPr eaLnBrk="0" hangingPunct="0"/>
              <a:r>
                <a:rPr lang="tr-TR" sz="1200"/>
                <a:t>A</a:t>
              </a:r>
            </a:p>
          </p:txBody>
        </p:sp>
        <p:sp>
          <p:nvSpPr>
            <p:cNvPr id="26635" name="Text Box 7"/>
            <p:cNvSpPr txBox="1">
              <a:spLocks noChangeArrowheads="1"/>
            </p:cNvSpPr>
            <p:nvPr/>
          </p:nvSpPr>
          <p:spPr bwMode="auto">
            <a:xfrm>
              <a:off x="2160" y="2368"/>
              <a:ext cx="480" cy="320"/>
            </a:xfrm>
            <a:prstGeom prst="rect">
              <a:avLst/>
            </a:prstGeom>
            <a:noFill/>
            <a:ln w="9525">
              <a:noFill/>
              <a:miter lim="800000"/>
              <a:headEnd/>
              <a:tailEnd/>
            </a:ln>
          </p:spPr>
          <p:txBody>
            <a:bodyPr/>
            <a:lstStyle/>
            <a:p>
              <a:pPr eaLnBrk="0" hangingPunct="0"/>
              <a:r>
                <a:rPr lang="tr-TR" sz="1200"/>
                <a:t>C</a:t>
              </a:r>
            </a:p>
          </p:txBody>
        </p:sp>
        <p:sp>
          <p:nvSpPr>
            <p:cNvPr id="26636" name="Text Box 8"/>
            <p:cNvSpPr txBox="1">
              <a:spLocks noChangeArrowheads="1"/>
            </p:cNvSpPr>
            <p:nvPr/>
          </p:nvSpPr>
          <p:spPr bwMode="auto">
            <a:xfrm>
              <a:off x="2832" y="2368"/>
              <a:ext cx="480" cy="320"/>
            </a:xfrm>
            <a:prstGeom prst="rect">
              <a:avLst/>
            </a:prstGeom>
            <a:noFill/>
            <a:ln w="9525">
              <a:noFill/>
              <a:miter lim="800000"/>
              <a:headEnd/>
              <a:tailEnd/>
            </a:ln>
          </p:spPr>
          <p:txBody>
            <a:bodyPr/>
            <a:lstStyle/>
            <a:p>
              <a:pPr eaLnBrk="0" hangingPunct="0"/>
              <a:r>
                <a:rPr lang="tr-TR" sz="1200"/>
                <a:t>F</a:t>
              </a:r>
            </a:p>
          </p:txBody>
        </p:sp>
        <p:sp>
          <p:nvSpPr>
            <p:cNvPr id="26637" name="Text Box 9"/>
            <p:cNvSpPr txBox="1">
              <a:spLocks noChangeArrowheads="1"/>
            </p:cNvSpPr>
            <p:nvPr/>
          </p:nvSpPr>
          <p:spPr bwMode="auto">
            <a:xfrm>
              <a:off x="2832" y="1248"/>
              <a:ext cx="480" cy="320"/>
            </a:xfrm>
            <a:prstGeom prst="rect">
              <a:avLst/>
            </a:prstGeom>
            <a:noFill/>
            <a:ln w="9525">
              <a:noFill/>
              <a:miter lim="800000"/>
              <a:headEnd/>
              <a:tailEnd/>
            </a:ln>
          </p:spPr>
          <p:txBody>
            <a:bodyPr/>
            <a:lstStyle/>
            <a:p>
              <a:pPr eaLnBrk="0" hangingPunct="0"/>
              <a:r>
                <a:rPr lang="tr-TR" sz="1200"/>
                <a:t>D</a:t>
              </a:r>
            </a:p>
          </p:txBody>
        </p:sp>
        <p:sp>
          <p:nvSpPr>
            <p:cNvPr id="26638" name="Text Box 10"/>
            <p:cNvSpPr txBox="1">
              <a:spLocks noChangeArrowheads="1"/>
            </p:cNvSpPr>
            <p:nvPr/>
          </p:nvSpPr>
          <p:spPr bwMode="auto">
            <a:xfrm>
              <a:off x="3504" y="1248"/>
              <a:ext cx="480" cy="320"/>
            </a:xfrm>
            <a:prstGeom prst="rect">
              <a:avLst/>
            </a:prstGeom>
            <a:noFill/>
            <a:ln w="9525">
              <a:noFill/>
              <a:miter lim="800000"/>
              <a:headEnd/>
              <a:tailEnd/>
            </a:ln>
          </p:spPr>
          <p:txBody>
            <a:bodyPr/>
            <a:lstStyle/>
            <a:p>
              <a:pPr eaLnBrk="0" hangingPunct="0"/>
              <a:r>
                <a:rPr lang="tr-TR" sz="1200"/>
                <a:t>G</a:t>
              </a:r>
            </a:p>
          </p:txBody>
        </p:sp>
        <p:sp>
          <p:nvSpPr>
            <p:cNvPr id="26639" name="Text Box 11"/>
            <p:cNvSpPr txBox="1">
              <a:spLocks noChangeArrowheads="1"/>
            </p:cNvSpPr>
            <p:nvPr/>
          </p:nvSpPr>
          <p:spPr bwMode="auto">
            <a:xfrm>
              <a:off x="3216" y="1273"/>
              <a:ext cx="480" cy="319"/>
            </a:xfrm>
            <a:prstGeom prst="rect">
              <a:avLst/>
            </a:prstGeom>
            <a:noFill/>
            <a:ln w="9525">
              <a:noFill/>
              <a:miter lim="800000"/>
              <a:headEnd/>
              <a:tailEnd/>
            </a:ln>
          </p:spPr>
          <p:txBody>
            <a:bodyPr/>
            <a:lstStyle/>
            <a:p>
              <a:pPr eaLnBrk="0" hangingPunct="0"/>
              <a:r>
                <a:rPr lang="tr-TR" sz="1200"/>
                <a:t>1</a:t>
              </a:r>
            </a:p>
          </p:txBody>
        </p:sp>
        <p:sp>
          <p:nvSpPr>
            <p:cNvPr id="26640" name="Text Box 12"/>
            <p:cNvSpPr txBox="1">
              <a:spLocks noChangeArrowheads="1"/>
            </p:cNvSpPr>
            <p:nvPr/>
          </p:nvSpPr>
          <p:spPr bwMode="auto">
            <a:xfrm>
              <a:off x="2064" y="1568"/>
              <a:ext cx="480" cy="320"/>
            </a:xfrm>
            <a:prstGeom prst="rect">
              <a:avLst/>
            </a:prstGeom>
            <a:noFill/>
            <a:ln w="9525">
              <a:noFill/>
              <a:miter lim="800000"/>
              <a:headEnd/>
              <a:tailEnd/>
            </a:ln>
          </p:spPr>
          <p:txBody>
            <a:bodyPr/>
            <a:lstStyle/>
            <a:p>
              <a:pPr eaLnBrk="0" hangingPunct="0"/>
              <a:r>
                <a:rPr lang="tr-TR" sz="1200"/>
                <a:t>2</a:t>
              </a:r>
            </a:p>
          </p:txBody>
        </p:sp>
        <p:sp>
          <p:nvSpPr>
            <p:cNvPr id="26641" name="Text Box 13"/>
            <p:cNvSpPr txBox="1">
              <a:spLocks noChangeArrowheads="1"/>
            </p:cNvSpPr>
            <p:nvPr/>
          </p:nvSpPr>
          <p:spPr bwMode="auto">
            <a:xfrm>
              <a:off x="2448" y="1968"/>
              <a:ext cx="480" cy="320"/>
            </a:xfrm>
            <a:prstGeom prst="rect">
              <a:avLst/>
            </a:prstGeom>
            <a:noFill/>
            <a:ln w="9525">
              <a:noFill/>
              <a:miter lim="800000"/>
              <a:headEnd/>
              <a:tailEnd/>
            </a:ln>
          </p:spPr>
          <p:txBody>
            <a:bodyPr/>
            <a:lstStyle/>
            <a:p>
              <a:pPr eaLnBrk="0" hangingPunct="0"/>
              <a:r>
                <a:rPr lang="tr-TR" sz="1200"/>
                <a:t>4</a:t>
              </a:r>
            </a:p>
          </p:txBody>
        </p:sp>
        <p:sp>
          <p:nvSpPr>
            <p:cNvPr id="26642" name="Text Box 14"/>
            <p:cNvSpPr txBox="1">
              <a:spLocks noChangeArrowheads="1"/>
            </p:cNvSpPr>
            <p:nvPr/>
          </p:nvSpPr>
          <p:spPr bwMode="auto">
            <a:xfrm>
              <a:off x="2864" y="2048"/>
              <a:ext cx="480" cy="320"/>
            </a:xfrm>
            <a:prstGeom prst="rect">
              <a:avLst/>
            </a:prstGeom>
            <a:noFill/>
            <a:ln w="9525">
              <a:noFill/>
              <a:miter lim="800000"/>
              <a:headEnd/>
              <a:tailEnd/>
            </a:ln>
          </p:spPr>
          <p:txBody>
            <a:bodyPr/>
            <a:lstStyle/>
            <a:p>
              <a:pPr eaLnBrk="0" hangingPunct="0"/>
              <a:r>
                <a:rPr lang="tr-TR" sz="1200"/>
                <a:t>2</a:t>
              </a:r>
            </a:p>
          </p:txBody>
        </p:sp>
        <p:sp>
          <p:nvSpPr>
            <p:cNvPr id="26643" name="Text Box 15"/>
            <p:cNvSpPr txBox="1">
              <a:spLocks noChangeArrowheads="1"/>
            </p:cNvSpPr>
            <p:nvPr/>
          </p:nvSpPr>
          <p:spPr bwMode="auto">
            <a:xfrm>
              <a:off x="2928" y="1488"/>
              <a:ext cx="480" cy="320"/>
            </a:xfrm>
            <a:prstGeom prst="rect">
              <a:avLst/>
            </a:prstGeom>
            <a:noFill/>
            <a:ln w="9525">
              <a:noFill/>
              <a:miter lim="800000"/>
              <a:headEnd/>
              <a:tailEnd/>
            </a:ln>
          </p:spPr>
          <p:txBody>
            <a:bodyPr/>
            <a:lstStyle/>
            <a:p>
              <a:pPr eaLnBrk="0" hangingPunct="0"/>
              <a:r>
                <a:rPr lang="tr-TR" sz="1200"/>
                <a:t>1</a:t>
              </a:r>
            </a:p>
          </p:txBody>
        </p:sp>
        <p:sp>
          <p:nvSpPr>
            <p:cNvPr id="26644" name="Text Box 16"/>
            <p:cNvSpPr txBox="1">
              <a:spLocks noChangeArrowheads="1"/>
            </p:cNvSpPr>
            <p:nvPr/>
          </p:nvSpPr>
          <p:spPr bwMode="auto">
            <a:xfrm>
              <a:off x="3120" y="2368"/>
              <a:ext cx="480" cy="320"/>
            </a:xfrm>
            <a:prstGeom prst="rect">
              <a:avLst/>
            </a:prstGeom>
            <a:noFill/>
            <a:ln w="9525">
              <a:noFill/>
              <a:miter lim="800000"/>
              <a:headEnd/>
              <a:tailEnd/>
            </a:ln>
          </p:spPr>
          <p:txBody>
            <a:bodyPr/>
            <a:lstStyle/>
            <a:p>
              <a:pPr eaLnBrk="0" hangingPunct="0"/>
              <a:r>
                <a:rPr lang="tr-TR" sz="1200"/>
                <a:t>1</a:t>
              </a:r>
            </a:p>
          </p:txBody>
        </p:sp>
        <p:sp>
          <p:nvSpPr>
            <p:cNvPr id="26645" name="Text Box 17"/>
            <p:cNvSpPr txBox="1">
              <a:spLocks noChangeArrowheads="1"/>
            </p:cNvSpPr>
            <p:nvPr/>
          </p:nvSpPr>
          <p:spPr bwMode="auto">
            <a:xfrm>
              <a:off x="3216" y="2072"/>
              <a:ext cx="480" cy="321"/>
            </a:xfrm>
            <a:prstGeom prst="rect">
              <a:avLst/>
            </a:prstGeom>
            <a:noFill/>
            <a:ln w="9525">
              <a:noFill/>
              <a:miter lim="800000"/>
              <a:headEnd/>
              <a:tailEnd/>
            </a:ln>
          </p:spPr>
          <p:txBody>
            <a:bodyPr/>
            <a:lstStyle/>
            <a:p>
              <a:pPr eaLnBrk="0" hangingPunct="0"/>
              <a:r>
                <a:rPr lang="tr-TR" sz="1200"/>
                <a:t>2</a:t>
              </a:r>
            </a:p>
          </p:txBody>
        </p:sp>
        <p:sp>
          <p:nvSpPr>
            <p:cNvPr id="26646" name="Text Box 18"/>
            <p:cNvSpPr txBox="1">
              <a:spLocks noChangeArrowheads="1"/>
            </p:cNvSpPr>
            <p:nvPr/>
          </p:nvSpPr>
          <p:spPr bwMode="auto">
            <a:xfrm>
              <a:off x="2488" y="1488"/>
              <a:ext cx="480" cy="320"/>
            </a:xfrm>
            <a:prstGeom prst="rect">
              <a:avLst/>
            </a:prstGeom>
            <a:noFill/>
            <a:ln w="9525">
              <a:noFill/>
              <a:miter lim="800000"/>
              <a:headEnd/>
              <a:tailEnd/>
            </a:ln>
          </p:spPr>
          <p:txBody>
            <a:bodyPr/>
            <a:lstStyle/>
            <a:p>
              <a:pPr eaLnBrk="0" hangingPunct="0"/>
              <a:r>
                <a:rPr lang="tr-TR" sz="1200"/>
                <a:t>2</a:t>
              </a:r>
            </a:p>
          </p:txBody>
        </p:sp>
        <p:sp>
          <p:nvSpPr>
            <p:cNvPr id="26647" name="Text Box 19"/>
            <p:cNvSpPr txBox="1">
              <a:spLocks noChangeArrowheads="1"/>
            </p:cNvSpPr>
            <p:nvPr/>
          </p:nvSpPr>
          <p:spPr bwMode="auto">
            <a:xfrm>
              <a:off x="3600" y="1488"/>
              <a:ext cx="480" cy="320"/>
            </a:xfrm>
            <a:prstGeom prst="rect">
              <a:avLst/>
            </a:prstGeom>
            <a:noFill/>
            <a:ln w="9525">
              <a:noFill/>
              <a:miter lim="800000"/>
              <a:headEnd/>
              <a:tailEnd/>
            </a:ln>
          </p:spPr>
          <p:txBody>
            <a:bodyPr/>
            <a:lstStyle/>
            <a:p>
              <a:pPr eaLnBrk="0" hangingPunct="0"/>
              <a:r>
                <a:rPr lang="tr-TR" sz="1200"/>
                <a:t>2</a:t>
              </a:r>
            </a:p>
          </p:txBody>
        </p:sp>
        <p:sp>
          <p:nvSpPr>
            <p:cNvPr id="26648" name="Text Box 20"/>
            <p:cNvSpPr txBox="1">
              <a:spLocks noChangeArrowheads="1"/>
            </p:cNvSpPr>
            <p:nvPr/>
          </p:nvSpPr>
          <p:spPr bwMode="auto">
            <a:xfrm>
              <a:off x="3600" y="2048"/>
              <a:ext cx="480" cy="320"/>
            </a:xfrm>
            <a:prstGeom prst="rect">
              <a:avLst/>
            </a:prstGeom>
            <a:noFill/>
            <a:ln w="9525">
              <a:noFill/>
              <a:miter lim="800000"/>
              <a:headEnd/>
              <a:tailEnd/>
            </a:ln>
          </p:spPr>
          <p:txBody>
            <a:bodyPr/>
            <a:lstStyle/>
            <a:p>
              <a:pPr eaLnBrk="0" hangingPunct="0"/>
              <a:r>
                <a:rPr lang="tr-TR" sz="1200"/>
                <a:t>3</a:t>
              </a:r>
            </a:p>
          </p:txBody>
        </p:sp>
        <p:sp>
          <p:nvSpPr>
            <p:cNvPr id="26649" name="Text Box 21"/>
            <p:cNvSpPr txBox="1">
              <a:spLocks noChangeArrowheads="1"/>
            </p:cNvSpPr>
            <p:nvPr/>
          </p:nvSpPr>
          <p:spPr bwMode="auto">
            <a:xfrm>
              <a:off x="2448" y="1248"/>
              <a:ext cx="480" cy="320"/>
            </a:xfrm>
            <a:prstGeom prst="rect">
              <a:avLst/>
            </a:prstGeom>
            <a:noFill/>
            <a:ln w="9525">
              <a:noFill/>
              <a:miter lim="800000"/>
              <a:headEnd/>
              <a:tailEnd/>
            </a:ln>
          </p:spPr>
          <p:txBody>
            <a:bodyPr/>
            <a:lstStyle/>
            <a:p>
              <a:pPr eaLnBrk="0" hangingPunct="0"/>
              <a:r>
                <a:rPr lang="tr-TR" sz="1200"/>
                <a:t>2</a:t>
              </a:r>
            </a:p>
          </p:txBody>
        </p:sp>
        <p:sp>
          <p:nvSpPr>
            <p:cNvPr id="26650" name="Line 22"/>
            <p:cNvSpPr>
              <a:spLocks noChangeShapeType="1"/>
            </p:cNvSpPr>
            <p:nvPr/>
          </p:nvSpPr>
          <p:spPr bwMode="auto">
            <a:xfrm>
              <a:off x="2256" y="1408"/>
              <a:ext cx="672" cy="0"/>
            </a:xfrm>
            <a:prstGeom prst="line">
              <a:avLst/>
            </a:prstGeom>
            <a:noFill/>
            <a:ln w="9525">
              <a:solidFill>
                <a:srgbClr val="000000"/>
              </a:solidFill>
              <a:round/>
              <a:headEnd/>
              <a:tailEnd/>
            </a:ln>
          </p:spPr>
          <p:txBody>
            <a:bodyPr/>
            <a:lstStyle/>
            <a:p>
              <a:endParaRPr lang="tr-TR"/>
            </a:p>
          </p:txBody>
        </p:sp>
        <p:sp>
          <p:nvSpPr>
            <p:cNvPr id="26651" name="Line 23"/>
            <p:cNvSpPr>
              <a:spLocks noChangeShapeType="1"/>
            </p:cNvSpPr>
            <p:nvPr/>
          </p:nvSpPr>
          <p:spPr bwMode="auto">
            <a:xfrm>
              <a:off x="2928" y="1408"/>
              <a:ext cx="672" cy="0"/>
            </a:xfrm>
            <a:prstGeom prst="line">
              <a:avLst/>
            </a:prstGeom>
            <a:noFill/>
            <a:ln w="9525">
              <a:solidFill>
                <a:srgbClr val="000000"/>
              </a:solidFill>
              <a:round/>
              <a:headEnd/>
              <a:tailEnd/>
            </a:ln>
          </p:spPr>
          <p:txBody>
            <a:bodyPr/>
            <a:lstStyle/>
            <a:p>
              <a:endParaRPr lang="tr-TR"/>
            </a:p>
          </p:txBody>
        </p:sp>
        <p:sp>
          <p:nvSpPr>
            <p:cNvPr id="26652" name="Line 24"/>
            <p:cNvSpPr>
              <a:spLocks noChangeShapeType="1"/>
            </p:cNvSpPr>
            <p:nvPr/>
          </p:nvSpPr>
          <p:spPr bwMode="auto">
            <a:xfrm>
              <a:off x="3600" y="1408"/>
              <a:ext cx="0" cy="480"/>
            </a:xfrm>
            <a:prstGeom prst="line">
              <a:avLst/>
            </a:prstGeom>
            <a:noFill/>
            <a:ln w="9525">
              <a:solidFill>
                <a:srgbClr val="000000"/>
              </a:solidFill>
              <a:round/>
              <a:headEnd type="oval" w="med" len="med"/>
              <a:tailEnd type="oval" w="med" len="med"/>
            </a:ln>
          </p:spPr>
          <p:txBody>
            <a:bodyPr/>
            <a:lstStyle/>
            <a:p>
              <a:endParaRPr lang="tr-TR"/>
            </a:p>
          </p:txBody>
        </p:sp>
        <p:sp>
          <p:nvSpPr>
            <p:cNvPr id="26653" name="Line 25"/>
            <p:cNvSpPr>
              <a:spLocks noChangeShapeType="1"/>
            </p:cNvSpPr>
            <p:nvPr/>
          </p:nvSpPr>
          <p:spPr bwMode="auto">
            <a:xfrm flipH="1">
              <a:off x="2928" y="1888"/>
              <a:ext cx="672" cy="0"/>
            </a:xfrm>
            <a:prstGeom prst="line">
              <a:avLst/>
            </a:prstGeom>
            <a:noFill/>
            <a:ln w="9525">
              <a:solidFill>
                <a:srgbClr val="000000"/>
              </a:solidFill>
              <a:round/>
              <a:headEnd/>
              <a:tailEnd/>
            </a:ln>
          </p:spPr>
          <p:txBody>
            <a:bodyPr/>
            <a:lstStyle/>
            <a:p>
              <a:endParaRPr lang="tr-TR"/>
            </a:p>
          </p:txBody>
        </p:sp>
        <p:sp>
          <p:nvSpPr>
            <p:cNvPr id="26654" name="Line 26"/>
            <p:cNvSpPr>
              <a:spLocks noChangeShapeType="1"/>
            </p:cNvSpPr>
            <p:nvPr/>
          </p:nvSpPr>
          <p:spPr bwMode="auto">
            <a:xfrm flipH="1">
              <a:off x="2256" y="1888"/>
              <a:ext cx="672" cy="0"/>
            </a:xfrm>
            <a:prstGeom prst="line">
              <a:avLst/>
            </a:prstGeom>
            <a:noFill/>
            <a:ln w="9525">
              <a:solidFill>
                <a:srgbClr val="000000"/>
              </a:solidFill>
              <a:round/>
              <a:headEnd/>
              <a:tailEnd/>
            </a:ln>
          </p:spPr>
          <p:txBody>
            <a:bodyPr/>
            <a:lstStyle/>
            <a:p>
              <a:endParaRPr lang="tr-TR"/>
            </a:p>
          </p:txBody>
        </p:sp>
        <p:sp>
          <p:nvSpPr>
            <p:cNvPr id="26655" name="Line 27"/>
            <p:cNvSpPr>
              <a:spLocks noChangeShapeType="1"/>
            </p:cNvSpPr>
            <p:nvPr/>
          </p:nvSpPr>
          <p:spPr bwMode="auto">
            <a:xfrm flipV="1">
              <a:off x="2258" y="1408"/>
              <a:ext cx="0" cy="480"/>
            </a:xfrm>
            <a:prstGeom prst="line">
              <a:avLst/>
            </a:prstGeom>
            <a:noFill/>
            <a:ln w="9525">
              <a:solidFill>
                <a:srgbClr val="000000"/>
              </a:solidFill>
              <a:round/>
              <a:headEnd type="oval" w="med" len="med"/>
              <a:tailEnd type="oval" w="med" len="med"/>
            </a:ln>
          </p:spPr>
          <p:txBody>
            <a:bodyPr/>
            <a:lstStyle/>
            <a:p>
              <a:endParaRPr lang="tr-TR"/>
            </a:p>
          </p:txBody>
        </p:sp>
        <p:sp>
          <p:nvSpPr>
            <p:cNvPr id="26656" name="Line 28"/>
            <p:cNvSpPr>
              <a:spLocks noChangeShapeType="1"/>
            </p:cNvSpPr>
            <p:nvPr/>
          </p:nvSpPr>
          <p:spPr bwMode="auto">
            <a:xfrm>
              <a:off x="2256" y="1888"/>
              <a:ext cx="0" cy="480"/>
            </a:xfrm>
            <a:prstGeom prst="line">
              <a:avLst/>
            </a:prstGeom>
            <a:noFill/>
            <a:ln w="9525">
              <a:solidFill>
                <a:srgbClr val="000000"/>
              </a:solidFill>
              <a:round/>
              <a:headEnd/>
              <a:tailEnd/>
            </a:ln>
          </p:spPr>
          <p:txBody>
            <a:bodyPr/>
            <a:lstStyle/>
            <a:p>
              <a:endParaRPr lang="tr-TR"/>
            </a:p>
          </p:txBody>
        </p:sp>
        <p:sp>
          <p:nvSpPr>
            <p:cNvPr id="26657" name="Line 29"/>
            <p:cNvSpPr>
              <a:spLocks noChangeShapeType="1"/>
            </p:cNvSpPr>
            <p:nvPr/>
          </p:nvSpPr>
          <p:spPr bwMode="auto">
            <a:xfrm>
              <a:off x="2256" y="2368"/>
              <a:ext cx="672" cy="0"/>
            </a:xfrm>
            <a:prstGeom prst="line">
              <a:avLst/>
            </a:prstGeom>
            <a:noFill/>
            <a:ln w="9525">
              <a:solidFill>
                <a:srgbClr val="000000"/>
              </a:solidFill>
              <a:round/>
              <a:headEnd/>
              <a:tailEnd/>
            </a:ln>
          </p:spPr>
          <p:txBody>
            <a:bodyPr/>
            <a:lstStyle/>
            <a:p>
              <a:endParaRPr lang="tr-TR"/>
            </a:p>
          </p:txBody>
        </p:sp>
        <p:sp>
          <p:nvSpPr>
            <p:cNvPr id="26658" name="Line 30"/>
            <p:cNvSpPr>
              <a:spLocks noChangeShapeType="1"/>
            </p:cNvSpPr>
            <p:nvPr/>
          </p:nvSpPr>
          <p:spPr bwMode="auto">
            <a:xfrm flipV="1">
              <a:off x="2928" y="1888"/>
              <a:ext cx="0" cy="480"/>
            </a:xfrm>
            <a:prstGeom prst="line">
              <a:avLst/>
            </a:prstGeom>
            <a:noFill/>
            <a:ln w="9525">
              <a:solidFill>
                <a:srgbClr val="000000"/>
              </a:solidFill>
              <a:round/>
              <a:headEnd/>
              <a:tailEnd/>
            </a:ln>
          </p:spPr>
          <p:txBody>
            <a:bodyPr/>
            <a:lstStyle/>
            <a:p>
              <a:endParaRPr lang="tr-TR"/>
            </a:p>
          </p:txBody>
        </p:sp>
        <p:sp>
          <p:nvSpPr>
            <p:cNvPr id="26659" name="Line 31"/>
            <p:cNvSpPr>
              <a:spLocks noChangeShapeType="1"/>
            </p:cNvSpPr>
            <p:nvPr/>
          </p:nvSpPr>
          <p:spPr bwMode="auto">
            <a:xfrm>
              <a:off x="2928" y="2368"/>
              <a:ext cx="672" cy="0"/>
            </a:xfrm>
            <a:prstGeom prst="line">
              <a:avLst/>
            </a:prstGeom>
            <a:noFill/>
            <a:ln w="9525">
              <a:solidFill>
                <a:srgbClr val="000000"/>
              </a:solidFill>
              <a:round/>
              <a:headEnd type="oval" w="med" len="med"/>
              <a:tailEnd type="oval" w="med" len="med"/>
            </a:ln>
          </p:spPr>
          <p:txBody>
            <a:bodyPr/>
            <a:lstStyle/>
            <a:p>
              <a:endParaRPr lang="tr-TR"/>
            </a:p>
          </p:txBody>
        </p:sp>
        <p:sp>
          <p:nvSpPr>
            <p:cNvPr id="26660" name="Line 32"/>
            <p:cNvSpPr>
              <a:spLocks noChangeShapeType="1"/>
            </p:cNvSpPr>
            <p:nvPr/>
          </p:nvSpPr>
          <p:spPr bwMode="auto">
            <a:xfrm flipV="1">
              <a:off x="3600" y="1888"/>
              <a:ext cx="0" cy="480"/>
            </a:xfrm>
            <a:prstGeom prst="line">
              <a:avLst/>
            </a:prstGeom>
            <a:noFill/>
            <a:ln w="9525">
              <a:solidFill>
                <a:srgbClr val="000000"/>
              </a:solidFill>
              <a:round/>
              <a:headEnd/>
              <a:tailEnd/>
            </a:ln>
          </p:spPr>
          <p:txBody>
            <a:bodyPr/>
            <a:lstStyle/>
            <a:p>
              <a:endParaRPr lang="tr-TR"/>
            </a:p>
          </p:txBody>
        </p:sp>
        <p:sp>
          <p:nvSpPr>
            <p:cNvPr id="26661" name="Line 33"/>
            <p:cNvSpPr>
              <a:spLocks noChangeShapeType="1"/>
            </p:cNvSpPr>
            <p:nvPr/>
          </p:nvSpPr>
          <p:spPr bwMode="auto">
            <a:xfrm flipV="1">
              <a:off x="2932" y="1421"/>
              <a:ext cx="0" cy="480"/>
            </a:xfrm>
            <a:prstGeom prst="line">
              <a:avLst/>
            </a:prstGeom>
            <a:noFill/>
            <a:ln w="9525">
              <a:solidFill>
                <a:srgbClr val="000000"/>
              </a:solidFill>
              <a:round/>
              <a:headEnd type="oval" w="med" len="med"/>
              <a:tailEnd type="oval" w="med" len="med"/>
            </a:ln>
          </p:spPr>
          <p:txBody>
            <a:bodyPr/>
            <a:lstStyle/>
            <a:p>
              <a:endParaRPr lang="tr-TR"/>
            </a:p>
          </p:txBody>
        </p:sp>
        <p:sp>
          <p:nvSpPr>
            <p:cNvPr id="26662" name="Line 34"/>
            <p:cNvSpPr>
              <a:spLocks noChangeShapeType="1"/>
            </p:cNvSpPr>
            <p:nvPr/>
          </p:nvSpPr>
          <p:spPr bwMode="auto">
            <a:xfrm flipV="1">
              <a:off x="2928" y="1408"/>
              <a:ext cx="672" cy="480"/>
            </a:xfrm>
            <a:prstGeom prst="line">
              <a:avLst/>
            </a:prstGeom>
            <a:noFill/>
            <a:ln w="9525">
              <a:solidFill>
                <a:srgbClr val="000000"/>
              </a:solidFill>
              <a:round/>
              <a:headEnd/>
              <a:tailEnd/>
            </a:ln>
          </p:spPr>
          <p:txBody>
            <a:bodyPr/>
            <a:lstStyle/>
            <a:p>
              <a:endParaRPr lang="tr-TR"/>
            </a:p>
          </p:txBody>
        </p:sp>
        <p:sp>
          <p:nvSpPr>
            <p:cNvPr id="26663" name="Line 35"/>
            <p:cNvSpPr>
              <a:spLocks noChangeShapeType="1"/>
            </p:cNvSpPr>
            <p:nvPr/>
          </p:nvSpPr>
          <p:spPr bwMode="auto">
            <a:xfrm flipH="1" flipV="1">
              <a:off x="2256" y="1408"/>
              <a:ext cx="672" cy="480"/>
            </a:xfrm>
            <a:prstGeom prst="line">
              <a:avLst/>
            </a:prstGeom>
            <a:noFill/>
            <a:ln w="9525">
              <a:solidFill>
                <a:srgbClr val="000000"/>
              </a:solidFill>
              <a:round/>
              <a:headEnd/>
              <a:tailEnd/>
            </a:ln>
          </p:spPr>
          <p:txBody>
            <a:bodyPr/>
            <a:lstStyle/>
            <a:p>
              <a:endParaRPr lang="tr-TR"/>
            </a:p>
          </p:txBody>
        </p:sp>
        <p:sp>
          <p:nvSpPr>
            <p:cNvPr id="26664" name="Line 36"/>
            <p:cNvSpPr>
              <a:spLocks noChangeShapeType="1"/>
            </p:cNvSpPr>
            <p:nvPr/>
          </p:nvSpPr>
          <p:spPr bwMode="auto">
            <a:xfrm flipH="1">
              <a:off x="2258" y="1888"/>
              <a:ext cx="672" cy="480"/>
            </a:xfrm>
            <a:prstGeom prst="line">
              <a:avLst/>
            </a:prstGeom>
            <a:noFill/>
            <a:ln w="9525">
              <a:solidFill>
                <a:srgbClr val="000000"/>
              </a:solidFill>
              <a:round/>
              <a:headEnd type="oval" w="med" len="med"/>
              <a:tailEnd type="oval" w="med" len="med"/>
            </a:ln>
          </p:spPr>
          <p:txBody>
            <a:bodyPr/>
            <a:lstStyle/>
            <a:p>
              <a:endParaRPr lang="tr-TR"/>
            </a:p>
          </p:txBody>
        </p:sp>
        <p:sp>
          <p:nvSpPr>
            <p:cNvPr id="26665" name="Line 37"/>
            <p:cNvSpPr>
              <a:spLocks noChangeShapeType="1"/>
            </p:cNvSpPr>
            <p:nvPr/>
          </p:nvSpPr>
          <p:spPr bwMode="auto">
            <a:xfrm flipV="1">
              <a:off x="2928" y="1888"/>
              <a:ext cx="672" cy="480"/>
            </a:xfrm>
            <a:prstGeom prst="line">
              <a:avLst/>
            </a:prstGeom>
            <a:noFill/>
            <a:ln w="9525">
              <a:solidFill>
                <a:srgbClr val="000000"/>
              </a:solidFill>
              <a:round/>
              <a:headEnd/>
              <a:tailEnd/>
            </a:ln>
          </p:spPr>
          <p:txBody>
            <a:bodyPr/>
            <a:lstStyle/>
            <a:p>
              <a:endParaRPr lang="tr-TR"/>
            </a:p>
          </p:txBody>
        </p:sp>
        <p:sp>
          <p:nvSpPr>
            <p:cNvPr id="26666" name="Text Box 38"/>
            <p:cNvSpPr txBox="1">
              <a:spLocks noChangeArrowheads="1"/>
            </p:cNvSpPr>
            <p:nvPr/>
          </p:nvSpPr>
          <p:spPr bwMode="auto">
            <a:xfrm>
              <a:off x="3600" y="1808"/>
              <a:ext cx="480" cy="320"/>
            </a:xfrm>
            <a:prstGeom prst="rect">
              <a:avLst/>
            </a:prstGeom>
            <a:noFill/>
            <a:ln w="9525">
              <a:noFill/>
              <a:miter lim="800000"/>
              <a:headEnd/>
              <a:tailEnd/>
            </a:ln>
          </p:spPr>
          <p:txBody>
            <a:bodyPr/>
            <a:lstStyle/>
            <a:p>
              <a:pPr eaLnBrk="0" hangingPunct="0"/>
              <a:r>
                <a:rPr lang="tr-TR" sz="1200"/>
                <a:t>H </a:t>
              </a:r>
            </a:p>
          </p:txBody>
        </p:sp>
        <p:sp>
          <p:nvSpPr>
            <p:cNvPr id="26667" name="Text Box 39"/>
            <p:cNvSpPr txBox="1">
              <a:spLocks noChangeArrowheads="1"/>
            </p:cNvSpPr>
            <p:nvPr/>
          </p:nvSpPr>
          <p:spPr bwMode="auto">
            <a:xfrm>
              <a:off x="3504" y="2368"/>
              <a:ext cx="480" cy="320"/>
            </a:xfrm>
            <a:prstGeom prst="rect">
              <a:avLst/>
            </a:prstGeom>
            <a:noFill/>
            <a:ln w="9525">
              <a:noFill/>
              <a:miter lim="800000"/>
              <a:headEnd/>
              <a:tailEnd/>
            </a:ln>
          </p:spPr>
          <p:txBody>
            <a:bodyPr/>
            <a:lstStyle/>
            <a:p>
              <a:pPr eaLnBrk="0" hangingPunct="0"/>
              <a:r>
                <a:rPr lang="tr-TR" sz="1200"/>
                <a:t>I</a:t>
              </a:r>
            </a:p>
          </p:txBody>
        </p:sp>
        <p:sp>
          <p:nvSpPr>
            <p:cNvPr id="26668" name="Text Box 40"/>
            <p:cNvSpPr txBox="1">
              <a:spLocks noChangeArrowheads="1"/>
            </p:cNvSpPr>
            <p:nvPr/>
          </p:nvSpPr>
          <p:spPr bwMode="auto">
            <a:xfrm>
              <a:off x="3168" y="1488"/>
              <a:ext cx="480" cy="320"/>
            </a:xfrm>
            <a:prstGeom prst="rect">
              <a:avLst/>
            </a:prstGeom>
            <a:noFill/>
            <a:ln w="9525">
              <a:noFill/>
              <a:miter lim="800000"/>
              <a:headEnd/>
              <a:tailEnd/>
            </a:ln>
          </p:spPr>
          <p:txBody>
            <a:bodyPr/>
            <a:lstStyle/>
            <a:p>
              <a:pPr eaLnBrk="0" hangingPunct="0"/>
              <a:r>
                <a:rPr lang="tr-TR" sz="1200"/>
                <a:t>1</a:t>
              </a:r>
            </a:p>
          </p:txBody>
        </p:sp>
        <p:sp>
          <p:nvSpPr>
            <p:cNvPr id="26669" name="Text Box 41"/>
            <p:cNvSpPr txBox="1">
              <a:spLocks noChangeArrowheads="1"/>
            </p:cNvSpPr>
            <p:nvPr/>
          </p:nvSpPr>
          <p:spPr bwMode="auto">
            <a:xfrm>
              <a:off x="2448" y="2368"/>
              <a:ext cx="480" cy="320"/>
            </a:xfrm>
            <a:prstGeom prst="rect">
              <a:avLst/>
            </a:prstGeom>
            <a:noFill/>
            <a:ln w="9525">
              <a:noFill/>
              <a:miter lim="800000"/>
              <a:headEnd/>
              <a:tailEnd/>
            </a:ln>
          </p:spPr>
          <p:txBody>
            <a:bodyPr/>
            <a:lstStyle/>
            <a:p>
              <a:pPr eaLnBrk="0" hangingPunct="0"/>
              <a:r>
                <a:rPr lang="tr-TR" sz="1200"/>
                <a:t>4</a:t>
              </a:r>
            </a:p>
          </p:txBody>
        </p:sp>
        <p:sp>
          <p:nvSpPr>
            <p:cNvPr id="26670" name="Text Box 42"/>
            <p:cNvSpPr txBox="1">
              <a:spLocks noChangeArrowheads="1"/>
            </p:cNvSpPr>
            <p:nvPr/>
          </p:nvSpPr>
          <p:spPr bwMode="auto">
            <a:xfrm>
              <a:off x="2064" y="2048"/>
              <a:ext cx="480" cy="320"/>
            </a:xfrm>
            <a:prstGeom prst="rect">
              <a:avLst/>
            </a:prstGeom>
            <a:noFill/>
            <a:ln w="9525">
              <a:noFill/>
              <a:miter lim="800000"/>
              <a:headEnd/>
              <a:tailEnd/>
            </a:ln>
          </p:spPr>
          <p:txBody>
            <a:bodyPr/>
            <a:lstStyle/>
            <a:p>
              <a:pPr eaLnBrk="0" hangingPunct="0"/>
              <a:r>
                <a:rPr lang="tr-TR" sz="1200"/>
                <a:t>2</a:t>
              </a:r>
            </a:p>
          </p:txBody>
        </p:sp>
        <p:sp>
          <p:nvSpPr>
            <p:cNvPr id="26671" name="Text Box 43"/>
            <p:cNvSpPr txBox="1">
              <a:spLocks noChangeArrowheads="1"/>
            </p:cNvSpPr>
            <p:nvPr/>
          </p:nvSpPr>
          <p:spPr bwMode="auto">
            <a:xfrm>
              <a:off x="3120" y="1728"/>
              <a:ext cx="480" cy="320"/>
            </a:xfrm>
            <a:prstGeom prst="rect">
              <a:avLst/>
            </a:prstGeom>
            <a:noFill/>
            <a:ln w="9525">
              <a:noFill/>
              <a:miter lim="800000"/>
              <a:headEnd/>
              <a:tailEnd/>
            </a:ln>
          </p:spPr>
          <p:txBody>
            <a:bodyPr/>
            <a:lstStyle/>
            <a:p>
              <a:pPr eaLnBrk="0" hangingPunct="0"/>
              <a:r>
                <a:rPr lang="tr-TR" sz="1200"/>
                <a:t>5</a:t>
              </a:r>
            </a:p>
          </p:txBody>
        </p:sp>
      </p:grpSp>
      <p:sp>
        <p:nvSpPr>
          <p:cNvPr id="26626" name="Rectangle 44"/>
          <p:cNvSpPr>
            <a:spLocks noChangeArrowheads="1"/>
          </p:cNvSpPr>
          <p:nvPr/>
        </p:nvSpPr>
        <p:spPr bwMode="auto">
          <a:xfrm>
            <a:off x="2895600" y="762000"/>
            <a:ext cx="3429000" cy="457200"/>
          </a:xfrm>
          <a:prstGeom prst="rect">
            <a:avLst/>
          </a:prstGeom>
          <a:noFill/>
          <a:ln w="9525">
            <a:noFill/>
            <a:miter lim="800000"/>
            <a:headEnd/>
            <a:tailEnd/>
          </a:ln>
        </p:spPr>
        <p:txBody>
          <a:bodyPr>
            <a:spAutoFit/>
          </a:bodyPr>
          <a:lstStyle/>
          <a:p>
            <a:pPr algn="ctr"/>
            <a:r>
              <a:rPr lang="tr-TR" sz="2400" b="1">
                <a:latin typeface="Comic Sans MS" pitchFamily="66" charset="0"/>
                <a:cs typeface="Times New Roman" pitchFamily="18" charset="0"/>
              </a:rPr>
              <a:t>Ağırlıklı Graflar </a:t>
            </a:r>
            <a:endParaRPr lang="tr-TR" sz="2400" b="1">
              <a:latin typeface="Comic Sans MS" pitchFamily="66" charset="0"/>
            </a:endParaRPr>
          </a:p>
        </p:txBody>
      </p:sp>
      <p:sp>
        <p:nvSpPr>
          <p:cNvPr id="26627" name="Rectangle 45"/>
          <p:cNvSpPr>
            <a:spLocks noChangeArrowheads="1"/>
          </p:cNvSpPr>
          <p:nvPr/>
        </p:nvSpPr>
        <p:spPr bwMode="auto">
          <a:xfrm>
            <a:off x="1447800" y="4495800"/>
            <a:ext cx="6934200" cy="1311275"/>
          </a:xfrm>
          <a:prstGeom prst="rect">
            <a:avLst/>
          </a:prstGeom>
          <a:noFill/>
          <a:ln w="9525">
            <a:noFill/>
            <a:miter lim="800000"/>
            <a:headEnd/>
            <a:tailEnd/>
          </a:ln>
        </p:spPr>
        <p:txBody>
          <a:bodyPr>
            <a:spAutoFit/>
          </a:bodyPr>
          <a:lstStyle/>
          <a:p>
            <a:pPr algn="just"/>
            <a:r>
              <a:rPr lang="tr-TR" sz="2000">
                <a:latin typeface="Comic Sans MS" pitchFamily="66" charset="0"/>
              </a:rPr>
              <a:t>Ş</a:t>
            </a:r>
            <a:r>
              <a:rPr lang="tr-TR" sz="2000">
                <a:latin typeface="Comic Sans MS" pitchFamily="66" charset="0"/>
                <a:cs typeface="Courier New" pitchFamily="49" charset="0"/>
              </a:rPr>
              <a:t>ekil </a:t>
            </a:r>
            <a:r>
              <a:rPr lang="tr-TR" sz="2000">
                <a:latin typeface="Comic Sans MS" pitchFamily="66" charset="0"/>
              </a:rPr>
              <a:t>de </a:t>
            </a:r>
            <a:r>
              <a:rPr lang="tr-TR" sz="2000">
                <a:latin typeface="Comic Sans MS" pitchFamily="66" charset="0"/>
                <a:cs typeface="Courier New" pitchFamily="49" charset="0"/>
              </a:rPr>
              <a:t>bir ağırlıklı   graf örneği verilmiştir. AEHI yolunun  ağırlığı 2+5+3=10 dur. CFEDG yolu ise  4+2+1+1=8 ağırlığındadır.</a:t>
            </a:r>
            <a:endParaRPr lang="tr-TR" sz="2000">
              <a:latin typeface="Comic Sans MS" pitchFamily="66" charset="0"/>
              <a:cs typeface="Arial" charset="0"/>
            </a:endParaRPr>
          </a:p>
          <a:p>
            <a:pPr eaLnBrk="0" hangingPunct="0"/>
            <a:endParaRPr lang="tr-TR" sz="2000">
              <a:latin typeface="Comic Sans MS" pitchFamily="66" charset="0"/>
            </a:endParaRPr>
          </a:p>
        </p:txBody>
      </p:sp>
      <p:sp>
        <p:nvSpPr>
          <p:cNvPr id="26628"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2662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B49EB43-0738-41DF-8757-079073A32E28}" type="slidenum">
              <a:rPr lang="tr-TR" sz="1400"/>
              <a:pPr algn="ctr" eaLnBrk="0" hangingPunct="0"/>
              <a:t>10</a:t>
            </a:fld>
            <a:r>
              <a:rPr lang="tr-TR" sz="1400"/>
              <a:t>. Sayfa</a:t>
            </a:r>
          </a:p>
        </p:txBody>
      </p:sp>
      <p:sp>
        <p:nvSpPr>
          <p:cNvPr id="26630"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2895600" y="762000"/>
            <a:ext cx="3429000" cy="457200"/>
          </a:xfrm>
          <a:prstGeom prst="rect">
            <a:avLst/>
          </a:prstGeom>
          <a:noFill/>
          <a:ln w="9525">
            <a:noFill/>
            <a:miter lim="800000"/>
            <a:headEnd/>
            <a:tailEnd/>
          </a:ln>
        </p:spPr>
        <p:txBody>
          <a:bodyPr>
            <a:spAutoFit/>
          </a:bodyPr>
          <a:lstStyle/>
          <a:p>
            <a:pPr algn="ctr"/>
            <a:r>
              <a:rPr lang="tr-TR" sz="2400" b="1">
                <a:latin typeface="Comic Sans MS" pitchFamily="66" charset="0"/>
                <a:cs typeface="Times New Roman" pitchFamily="18" charset="0"/>
              </a:rPr>
              <a:t>Ağırlıklı Graflar </a:t>
            </a:r>
            <a:endParaRPr lang="tr-TR" sz="2400" b="1">
              <a:latin typeface="Comic Sans MS" pitchFamily="66" charset="0"/>
            </a:endParaRPr>
          </a:p>
        </p:txBody>
      </p:sp>
      <p:sp>
        <p:nvSpPr>
          <p:cNvPr id="27650" name="Rectangle 3"/>
          <p:cNvSpPr>
            <a:spLocks noChangeArrowheads="1"/>
          </p:cNvSpPr>
          <p:nvPr/>
        </p:nvSpPr>
        <p:spPr bwMode="auto">
          <a:xfrm>
            <a:off x="1524000" y="1828800"/>
            <a:ext cx="6477000" cy="2225675"/>
          </a:xfrm>
          <a:prstGeom prst="rect">
            <a:avLst/>
          </a:prstGeom>
          <a:noFill/>
          <a:ln w="9525">
            <a:noFill/>
            <a:miter lim="800000"/>
            <a:headEnd/>
            <a:tailEnd/>
          </a:ln>
        </p:spPr>
        <p:txBody>
          <a:bodyPr>
            <a:spAutoFit/>
          </a:bodyPr>
          <a:lstStyle/>
          <a:p>
            <a:pPr algn="just"/>
            <a:r>
              <a:rPr lang="tr-TR" sz="2000">
                <a:latin typeface="Comic Sans MS" pitchFamily="66" charset="0"/>
                <a:cs typeface="Courier New" pitchFamily="49" charset="0"/>
              </a:rPr>
              <a:t>Şekil </a:t>
            </a:r>
            <a:r>
              <a:rPr lang="tr-TR" sz="2000">
                <a:latin typeface="Comic Sans MS" pitchFamily="66" charset="0"/>
              </a:rPr>
              <a:t>deki </a:t>
            </a:r>
            <a:r>
              <a:rPr lang="tr-TR" sz="2000">
                <a:latin typeface="Comic Sans MS" pitchFamily="66" charset="0"/>
                <a:cs typeface="Courier New" pitchFamily="49" charset="0"/>
              </a:rPr>
              <a:t>grafı ele alalım. ABCDE yolunun ağırlığı  4+5-3+2=8 dir. ABCEDAC yolu  ise 4+5-2+2+6-4=11 ağırlığındadır. Görüldüğü gibi ABCEDAC döngüsü tekrarlandıkça ağırlık giderek azalacaktır. Sonuç olarak ADC ve DCE düğümleri arasında en küçük ağırlıklı yol yoktur. </a:t>
            </a:r>
            <a:endParaRPr lang="tr-TR" sz="2000">
              <a:latin typeface="Comic Sans MS" pitchFamily="66" charset="0"/>
              <a:cs typeface="Arial" charset="0"/>
            </a:endParaRPr>
          </a:p>
          <a:p>
            <a:pPr eaLnBrk="0" hangingPunct="0"/>
            <a:endParaRPr lang="tr-TR" sz="2000">
              <a:latin typeface="Comic Sans MS" pitchFamily="66" charset="0"/>
            </a:endParaRPr>
          </a:p>
        </p:txBody>
      </p:sp>
      <p:grpSp>
        <p:nvGrpSpPr>
          <p:cNvPr id="27651" name="Group 4"/>
          <p:cNvGrpSpPr>
            <a:grpSpLocks/>
          </p:cNvGrpSpPr>
          <p:nvPr/>
        </p:nvGrpSpPr>
        <p:grpSpPr bwMode="auto">
          <a:xfrm>
            <a:off x="1828800" y="3886200"/>
            <a:ext cx="5562600" cy="2514600"/>
            <a:chOff x="1152" y="2448"/>
            <a:chExt cx="3504" cy="1584"/>
          </a:xfrm>
        </p:grpSpPr>
        <p:sp>
          <p:nvSpPr>
            <p:cNvPr id="27655" name="Rectangle 5"/>
            <p:cNvSpPr>
              <a:spLocks noChangeArrowheads="1"/>
            </p:cNvSpPr>
            <p:nvPr/>
          </p:nvSpPr>
          <p:spPr bwMode="auto">
            <a:xfrm>
              <a:off x="1152" y="2448"/>
              <a:ext cx="3504" cy="1584"/>
            </a:xfrm>
            <a:prstGeom prst="rect">
              <a:avLst/>
            </a:prstGeom>
            <a:solidFill>
              <a:srgbClr val="FF99CC"/>
            </a:solidFill>
            <a:ln w="9525">
              <a:solidFill>
                <a:srgbClr val="000000"/>
              </a:solidFill>
              <a:miter lim="800000"/>
              <a:headEnd/>
              <a:tailEnd/>
            </a:ln>
          </p:spPr>
          <p:txBody>
            <a:bodyPr/>
            <a:lstStyle/>
            <a:p>
              <a:endParaRPr lang="tr-TR"/>
            </a:p>
          </p:txBody>
        </p:sp>
        <p:sp>
          <p:nvSpPr>
            <p:cNvPr id="27656" name="Text Box 6"/>
            <p:cNvSpPr txBox="1">
              <a:spLocks noChangeArrowheads="1"/>
            </p:cNvSpPr>
            <p:nvPr/>
          </p:nvSpPr>
          <p:spPr bwMode="auto">
            <a:xfrm>
              <a:off x="2851" y="3271"/>
              <a:ext cx="531" cy="334"/>
            </a:xfrm>
            <a:prstGeom prst="rect">
              <a:avLst/>
            </a:prstGeom>
            <a:noFill/>
            <a:ln w="9525">
              <a:noFill/>
              <a:miter lim="800000"/>
              <a:headEnd/>
              <a:tailEnd/>
            </a:ln>
          </p:spPr>
          <p:txBody>
            <a:bodyPr/>
            <a:lstStyle/>
            <a:p>
              <a:pPr eaLnBrk="0" hangingPunct="0"/>
              <a:r>
                <a:rPr lang="tr-TR" sz="1200"/>
                <a:t>D</a:t>
              </a:r>
            </a:p>
          </p:txBody>
        </p:sp>
        <p:sp>
          <p:nvSpPr>
            <p:cNvPr id="27657" name="Text Box 7"/>
            <p:cNvSpPr txBox="1">
              <a:spLocks noChangeArrowheads="1"/>
            </p:cNvSpPr>
            <p:nvPr/>
          </p:nvSpPr>
          <p:spPr bwMode="auto">
            <a:xfrm>
              <a:off x="1471" y="3188"/>
              <a:ext cx="530" cy="333"/>
            </a:xfrm>
            <a:prstGeom prst="rect">
              <a:avLst/>
            </a:prstGeom>
            <a:noFill/>
            <a:ln w="9525">
              <a:noFill/>
              <a:miter lim="800000"/>
              <a:headEnd/>
              <a:tailEnd/>
            </a:ln>
          </p:spPr>
          <p:txBody>
            <a:bodyPr/>
            <a:lstStyle/>
            <a:p>
              <a:pPr eaLnBrk="0" hangingPunct="0"/>
              <a:r>
                <a:rPr lang="tr-TR" sz="1200"/>
                <a:t>A</a:t>
              </a:r>
            </a:p>
          </p:txBody>
        </p:sp>
        <p:sp>
          <p:nvSpPr>
            <p:cNvPr id="27658" name="Text Box 8"/>
            <p:cNvSpPr txBox="1">
              <a:spLocks noChangeArrowheads="1"/>
            </p:cNvSpPr>
            <p:nvPr/>
          </p:nvSpPr>
          <p:spPr bwMode="auto">
            <a:xfrm>
              <a:off x="1471" y="2521"/>
              <a:ext cx="530" cy="333"/>
            </a:xfrm>
            <a:prstGeom prst="rect">
              <a:avLst/>
            </a:prstGeom>
            <a:noFill/>
            <a:ln w="9525">
              <a:noFill/>
              <a:miter lim="800000"/>
              <a:headEnd/>
              <a:tailEnd/>
            </a:ln>
          </p:spPr>
          <p:txBody>
            <a:bodyPr/>
            <a:lstStyle/>
            <a:p>
              <a:pPr eaLnBrk="0" hangingPunct="0"/>
              <a:r>
                <a:rPr lang="tr-TR" sz="1200"/>
                <a:t>B</a:t>
              </a:r>
            </a:p>
          </p:txBody>
        </p:sp>
        <p:sp>
          <p:nvSpPr>
            <p:cNvPr id="27659" name="Text Box 9"/>
            <p:cNvSpPr txBox="1">
              <a:spLocks noChangeArrowheads="1"/>
            </p:cNvSpPr>
            <p:nvPr/>
          </p:nvSpPr>
          <p:spPr bwMode="auto">
            <a:xfrm>
              <a:off x="2532" y="2521"/>
              <a:ext cx="531" cy="333"/>
            </a:xfrm>
            <a:prstGeom prst="rect">
              <a:avLst/>
            </a:prstGeom>
            <a:noFill/>
            <a:ln w="9525">
              <a:noFill/>
              <a:miter lim="800000"/>
              <a:headEnd/>
              <a:tailEnd/>
            </a:ln>
          </p:spPr>
          <p:txBody>
            <a:bodyPr/>
            <a:lstStyle/>
            <a:p>
              <a:pPr eaLnBrk="0" hangingPunct="0"/>
              <a:r>
                <a:rPr lang="tr-TR" sz="1200"/>
                <a:t>C</a:t>
              </a:r>
            </a:p>
          </p:txBody>
        </p:sp>
        <p:sp>
          <p:nvSpPr>
            <p:cNvPr id="27660" name="Text Box 10"/>
            <p:cNvSpPr txBox="1">
              <a:spLocks noChangeArrowheads="1"/>
            </p:cNvSpPr>
            <p:nvPr/>
          </p:nvSpPr>
          <p:spPr bwMode="auto">
            <a:xfrm>
              <a:off x="3488" y="2604"/>
              <a:ext cx="531" cy="334"/>
            </a:xfrm>
            <a:prstGeom prst="rect">
              <a:avLst/>
            </a:prstGeom>
            <a:noFill/>
            <a:ln w="9525">
              <a:noFill/>
              <a:miter lim="800000"/>
              <a:headEnd/>
              <a:tailEnd/>
            </a:ln>
          </p:spPr>
          <p:txBody>
            <a:bodyPr/>
            <a:lstStyle/>
            <a:p>
              <a:pPr eaLnBrk="0" hangingPunct="0"/>
              <a:r>
                <a:rPr lang="tr-TR" sz="1200"/>
                <a:t>E</a:t>
              </a:r>
            </a:p>
          </p:txBody>
        </p:sp>
        <p:sp>
          <p:nvSpPr>
            <p:cNvPr id="27661" name="Text Box 11"/>
            <p:cNvSpPr txBox="1">
              <a:spLocks noChangeArrowheads="1"/>
            </p:cNvSpPr>
            <p:nvPr/>
          </p:nvSpPr>
          <p:spPr bwMode="auto">
            <a:xfrm>
              <a:off x="1471" y="2854"/>
              <a:ext cx="530" cy="334"/>
            </a:xfrm>
            <a:prstGeom prst="rect">
              <a:avLst/>
            </a:prstGeom>
            <a:noFill/>
            <a:ln w="9525">
              <a:noFill/>
              <a:miter lim="800000"/>
              <a:headEnd/>
              <a:tailEnd/>
            </a:ln>
          </p:spPr>
          <p:txBody>
            <a:bodyPr/>
            <a:lstStyle/>
            <a:p>
              <a:pPr eaLnBrk="0" hangingPunct="0"/>
              <a:r>
                <a:rPr lang="tr-TR" sz="1200"/>
                <a:t>4</a:t>
              </a:r>
            </a:p>
          </p:txBody>
        </p:sp>
        <p:sp>
          <p:nvSpPr>
            <p:cNvPr id="27662" name="Text Box 12"/>
            <p:cNvSpPr txBox="1">
              <a:spLocks noChangeArrowheads="1"/>
            </p:cNvSpPr>
            <p:nvPr/>
          </p:nvSpPr>
          <p:spPr bwMode="auto">
            <a:xfrm>
              <a:off x="2851" y="2521"/>
              <a:ext cx="531" cy="333"/>
            </a:xfrm>
            <a:prstGeom prst="rect">
              <a:avLst/>
            </a:prstGeom>
            <a:noFill/>
            <a:ln w="9525">
              <a:noFill/>
              <a:miter lim="800000"/>
              <a:headEnd/>
              <a:tailEnd/>
            </a:ln>
          </p:spPr>
          <p:txBody>
            <a:bodyPr/>
            <a:lstStyle/>
            <a:p>
              <a:pPr eaLnBrk="0" hangingPunct="0"/>
              <a:r>
                <a:rPr lang="tr-TR" sz="1200"/>
                <a:t>-2</a:t>
              </a:r>
            </a:p>
          </p:txBody>
        </p:sp>
        <p:sp>
          <p:nvSpPr>
            <p:cNvPr id="27663" name="Text Box 13"/>
            <p:cNvSpPr txBox="1">
              <a:spLocks noChangeArrowheads="1"/>
            </p:cNvSpPr>
            <p:nvPr/>
          </p:nvSpPr>
          <p:spPr bwMode="auto">
            <a:xfrm>
              <a:off x="1895" y="2854"/>
              <a:ext cx="531" cy="334"/>
            </a:xfrm>
            <a:prstGeom prst="rect">
              <a:avLst/>
            </a:prstGeom>
            <a:noFill/>
            <a:ln w="9525">
              <a:noFill/>
              <a:miter lim="800000"/>
              <a:headEnd/>
              <a:tailEnd/>
            </a:ln>
          </p:spPr>
          <p:txBody>
            <a:bodyPr/>
            <a:lstStyle/>
            <a:p>
              <a:pPr eaLnBrk="0" hangingPunct="0"/>
              <a:r>
                <a:rPr lang="tr-TR" sz="1200"/>
                <a:t>-4</a:t>
              </a:r>
            </a:p>
          </p:txBody>
        </p:sp>
        <p:sp>
          <p:nvSpPr>
            <p:cNvPr id="27664" name="Text Box 14"/>
            <p:cNvSpPr txBox="1">
              <a:spLocks noChangeArrowheads="1"/>
            </p:cNvSpPr>
            <p:nvPr/>
          </p:nvSpPr>
          <p:spPr bwMode="auto">
            <a:xfrm>
              <a:off x="2745" y="2771"/>
              <a:ext cx="531" cy="333"/>
            </a:xfrm>
            <a:prstGeom prst="rect">
              <a:avLst/>
            </a:prstGeom>
            <a:noFill/>
            <a:ln w="9525">
              <a:noFill/>
              <a:miter lim="800000"/>
              <a:headEnd/>
              <a:tailEnd/>
            </a:ln>
          </p:spPr>
          <p:txBody>
            <a:bodyPr/>
            <a:lstStyle/>
            <a:p>
              <a:pPr eaLnBrk="0" hangingPunct="0"/>
              <a:r>
                <a:rPr lang="tr-TR" sz="1200"/>
                <a:t>-3</a:t>
              </a:r>
            </a:p>
          </p:txBody>
        </p:sp>
        <p:sp>
          <p:nvSpPr>
            <p:cNvPr id="27665" name="Text Box 15"/>
            <p:cNvSpPr txBox="1">
              <a:spLocks noChangeArrowheads="1"/>
            </p:cNvSpPr>
            <p:nvPr/>
          </p:nvSpPr>
          <p:spPr bwMode="auto">
            <a:xfrm>
              <a:off x="2214" y="3077"/>
              <a:ext cx="531" cy="333"/>
            </a:xfrm>
            <a:prstGeom prst="rect">
              <a:avLst/>
            </a:prstGeom>
            <a:noFill/>
            <a:ln w="9525">
              <a:noFill/>
              <a:miter lim="800000"/>
              <a:headEnd/>
              <a:tailEnd/>
            </a:ln>
          </p:spPr>
          <p:txBody>
            <a:bodyPr/>
            <a:lstStyle/>
            <a:p>
              <a:pPr eaLnBrk="0" hangingPunct="0"/>
              <a:r>
                <a:rPr lang="tr-TR" sz="1200"/>
                <a:t>6</a:t>
              </a:r>
            </a:p>
          </p:txBody>
        </p:sp>
        <p:sp>
          <p:nvSpPr>
            <p:cNvPr id="27666" name="Line 16"/>
            <p:cNvSpPr>
              <a:spLocks noChangeShapeType="1"/>
            </p:cNvSpPr>
            <p:nvPr/>
          </p:nvSpPr>
          <p:spPr bwMode="auto">
            <a:xfrm>
              <a:off x="1683" y="2687"/>
              <a:ext cx="956" cy="0"/>
            </a:xfrm>
            <a:prstGeom prst="line">
              <a:avLst/>
            </a:prstGeom>
            <a:noFill/>
            <a:ln w="9525">
              <a:solidFill>
                <a:srgbClr val="000000"/>
              </a:solidFill>
              <a:round/>
              <a:headEnd type="oval" w="med" len="med"/>
              <a:tailEnd type="oval" w="med" len="med"/>
            </a:ln>
          </p:spPr>
          <p:txBody>
            <a:bodyPr/>
            <a:lstStyle/>
            <a:p>
              <a:endParaRPr lang="tr-TR"/>
            </a:p>
          </p:txBody>
        </p:sp>
        <p:sp>
          <p:nvSpPr>
            <p:cNvPr id="27667" name="Line 17"/>
            <p:cNvSpPr>
              <a:spLocks noChangeShapeType="1"/>
            </p:cNvSpPr>
            <p:nvPr/>
          </p:nvSpPr>
          <p:spPr bwMode="auto">
            <a:xfrm>
              <a:off x="2639" y="2687"/>
              <a:ext cx="424" cy="584"/>
            </a:xfrm>
            <a:prstGeom prst="line">
              <a:avLst/>
            </a:prstGeom>
            <a:noFill/>
            <a:ln w="9525">
              <a:solidFill>
                <a:srgbClr val="000000"/>
              </a:solidFill>
              <a:round/>
              <a:headEnd type="oval" w="med" len="med"/>
              <a:tailEnd type="oval" w="med" len="med"/>
            </a:ln>
          </p:spPr>
          <p:txBody>
            <a:bodyPr/>
            <a:lstStyle/>
            <a:p>
              <a:endParaRPr lang="tr-TR"/>
            </a:p>
          </p:txBody>
        </p:sp>
        <p:sp>
          <p:nvSpPr>
            <p:cNvPr id="27668" name="Line 18"/>
            <p:cNvSpPr>
              <a:spLocks noChangeShapeType="1"/>
            </p:cNvSpPr>
            <p:nvPr/>
          </p:nvSpPr>
          <p:spPr bwMode="auto">
            <a:xfrm flipV="1">
              <a:off x="3063" y="2687"/>
              <a:ext cx="425" cy="584"/>
            </a:xfrm>
            <a:prstGeom prst="line">
              <a:avLst/>
            </a:prstGeom>
            <a:noFill/>
            <a:ln w="9525">
              <a:solidFill>
                <a:srgbClr val="000000"/>
              </a:solidFill>
              <a:round/>
              <a:headEnd type="oval" w="med" len="med"/>
              <a:tailEnd type="oval" w="med" len="med"/>
            </a:ln>
          </p:spPr>
          <p:txBody>
            <a:bodyPr/>
            <a:lstStyle/>
            <a:p>
              <a:endParaRPr lang="tr-TR"/>
            </a:p>
          </p:txBody>
        </p:sp>
        <p:sp>
          <p:nvSpPr>
            <p:cNvPr id="27669" name="Line 19"/>
            <p:cNvSpPr>
              <a:spLocks noChangeShapeType="1"/>
            </p:cNvSpPr>
            <p:nvPr/>
          </p:nvSpPr>
          <p:spPr bwMode="auto">
            <a:xfrm flipH="1">
              <a:off x="2639" y="2687"/>
              <a:ext cx="849" cy="0"/>
            </a:xfrm>
            <a:prstGeom prst="line">
              <a:avLst/>
            </a:prstGeom>
            <a:noFill/>
            <a:ln w="9525">
              <a:solidFill>
                <a:srgbClr val="000000"/>
              </a:solidFill>
              <a:round/>
              <a:headEnd type="oval" w="med" len="med"/>
              <a:tailEnd type="oval" w="med" len="med"/>
            </a:ln>
          </p:spPr>
          <p:txBody>
            <a:bodyPr/>
            <a:lstStyle/>
            <a:p>
              <a:endParaRPr lang="tr-TR"/>
            </a:p>
          </p:txBody>
        </p:sp>
        <p:sp>
          <p:nvSpPr>
            <p:cNvPr id="27670" name="Line 20"/>
            <p:cNvSpPr>
              <a:spLocks noChangeShapeType="1"/>
            </p:cNvSpPr>
            <p:nvPr/>
          </p:nvSpPr>
          <p:spPr bwMode="auto">
            <a:xfrm>
              <a:off x="1683" y="2687"/>
              <a:ext cx="0" cy="501"/>
            </a:xfrm>
            <a:prstGeom prst="line">
              <a:avLst/>
            </a:prstGeom>
            <a:noFill/>
            <a:ln w="9525">
              <a:solidFill>
                <a:srgbClr val="000000"/>
              </a:solidFill>
              <a:round/>
              <a:headEnd type="oval" w="med" len="med"/>
              <a:tailEnd type="oval" w="med" len="med"/>
            </a:ln>
          </p:spPr>
          <p:txBody>
            <a:bodyPr/>
            <a:lstStyle/>
            <a:p>
              <a:endParaRPr lang="tr-TR"/>
            </a:p>
          </p:txBody>
        </p:sp>
        <p:sp>
          <p:nvSpPr>
            <p:cNvPr id="27671" name="Line 21"/>
            <p:cNvSpPr>
              <a:spLocks noChangeShapeType="1"/>
            </p:cNvSpPr>
            <p:nvPr/>
          </p:nvSpPr>
          <p:spPr bwMode="auto">
            <a:xfrm flipV="1">
              <a:off x="1683" y="2687"/>
              <a:ext cx="956" cy="501"/>
            </a:xfrm>
            <a:prstGeom prst="line">
              <a:avLst/>
            </a:prstGeom>
            <a:noFill/>
            <a:ln w="9525">
              <a:solidFill>
                <a:srgbClr val="000000"/>
              </a:solidFill>
              <a:round/>
              <a:headEnd type="oval" w="med" len="med"/>
              <a:tailEnd type="oval" w="med" len="med"/>
            </a:ln>
          </p:spPr>
          <p:txBody>
            <a:bodyPr/>
            <a:lstStyle/>
            <a:p>
              <a:endParaRPr lang="tr-TR"/>
            </a:p>
          </p:txBody>
        </p:sp>
        <p:sp>
          <p:nvSpPr>
            <p:cNvPr id="27672" name="Line 22"/>
            <p:cNvSpPr>
              <a:spLocks noChangeShapeType="1"/>
            </p:cNvSpPr>
            <p:nvPr/>
          </p:nvSpPr>
          <p:spPr bwMode="auto">
            <a:xfrm>
              <a:off x="1683" y="3188"/>
              <a:ext cx="1380" cy="83"/>
            </a:xfrm>
            <a:prstGeom prst="line">
              <a:avLst/>
            </a:prstGeom>
            <a:noFill/>
            <a:ln w="9525">
              <a:solidFill>
                <a:srgbClr val="000000"/>
              </a:solidFill>
              <a:round/>
              <a:headEnd type="oval" w="med" len="med"/>
              <a:tailEnd type="oval" w="med" len="med"/>
            </a:ln>
          </p:spPr>
          <p:txBody>
            <a:bodyPr/>
            <a:lstStyle/>
            <a:p>
              <a:endParaRPr lang="tr-TR"/>
            </a:p>
          </p:txBody>
        </p:sp>
        <p:sp>
          <p:nvSpPr>
            <p:cNvPr id="27673" name="Line 23"/>
            <p:cNvSpPr>
              <a:spLocks noChangeShapeType="1"/>
            </p:cNvSpPr>
            <p:nvPr/>
          </p:nvSpPr>
          <p:spPr bwMode="auto">
            <a:xfrm>
              <a:off x="3063" y="3271"/>
              <a:ext cx="744" cy="167"/>
            </a:xfrm>
            <a:prstGeom prst="line">
              <a:avLst/>
            </a:prstGeom>
            <a:noFill/>
            <a:ln w="9525">
              <a:solidFill>
                <a:srgbClr val="000000"/>
              </a:solidFill>
              <a:round/>
              <a:headEnd type="oval" w="med" len="med"/>
              <a:tailEnd type="oval" w="med" len="med"/>
            </a:ln>
          </p:spPr>
          <p:txBody>
            <a:bodyPr/>
            <a:lstStyle/>
            <a:p>
              <a:endParaRPr lang="tr-TR"/>
            </a:p>
          </p:txBody>
        </p:sp>
        <p:sp>
          <p:nvSpPr>
            <p:cNvPr id="27674" name="Line 24"/>
            <p:cNvSpPr>
              <a:spLocks noChangeShapeType="1"/>
            </p:cNvSpPr>
            <p:nvPr/>
          </p:nvSpPr>
          <p:spPr bwMode="auto">
            <a:xfrm flipH="1">
              <a:off x="3169" y="3438"/>
              <a:ext cx="638" cy="333"/>
            </a:xfrm>
            <a:prstGeom prst="line">
              <a:avLst/>
            </a:prstGeom>
            <a:noFill/>
            <a:ln w="9525">
              <a:solidFill>
                <a:srgbClr val="000000"/>
              </a:solidFill>
              <a:round/>
              <a:headEnd type="oval" w="med" len="med"/>
              <a:tailEnd type="oval" w="med" len="med"/>
            </a:ln>
          </p:spPr>
          <p:txBody>
            <a:bodyPr/>
            <a:lstStyle/>
            <a:p>
              <a:endParaRPr lang="tr-TR"/>
            </a:p>
          </p:txBody>
        </p:sp>
        <p:sp>
          <p:nvSpPr>
            <p:cNvPr id="27675" name="Text Box 25"/>
            <p:cNvSpPr txBox="1">
              <a:spLocks noChangeArrowheads="1"/>
            </p:cNvSpPr>
            <p:nvPr/>
          </p:nvSpPr>
          <p:spPr bwMode="auto">
            <a:xfrm>
              <a:off x="2957" y="3605"/>
              <a:ext cx="531" cy="333"/>
            </a:xfrm>
            <a:prstGeom prst="rect">
              <a:avLst/>
            </a:prstGeom>
            <a:noFill/>
            <a:ln w="9525">
              <a:noFill/>
              <a:miter lim="800000"/>
              <a:headEnd/>
              <a:tailEnd/>
            </a:ln>
          </p:spPr>
          <p:txBody>
            <a:bodyPr/>
            <a:lstStyle/>
            <a:p>
              <a:pPr eaLnBrk="0" hangingPunct="0"/>
              <a:r>
                <a:rPr lang="tr-TR" sz="1200"/>
                <a:t>G</a:t>
              </a:r>
            </a:p>
          </p:txBody>
        </p:sp>
        <p:sp>
          <p:nvSpPr>
            <p:cNvPr id="27676" name="Text Box 26"/>
            <p:cNvSpPr txBox="1">
              <a:spLocks noChangeArrowheads="1"/>
            </p:cNvSpPr>
            <p:nvPr/>
          </p:nvSpPr>
          <p:spPr bwMode="auto">
            <a:xfrm>
              <a:off x="3700" y="3271"/>
              <a:ext cx="531" cy="334"/>
            </a:xfrm>
            <a:prstGeom prst="rect">
              <a:avLst/>
            </a:prstGeom>
            <a:noFill/>
            <a:ln w="9525">
              <a:noFill/>
              <a:miter lim="800000"/>
              <a:headEnd/>
              <a:tailEnd/>
            </a:ln>
          </p:spPr>
          <p:txBody>
            <a:bodyPr/>
            <a:lstStyle/>
            <a:p>
              <a:pPr eaLnBrk="0" hangingPunct="0"/>
              <a:r>
                <a:rPr lang="tr-TR" sz="1200"/>
                <a:t>F</a:t>
              </a:r>
            </a:p>
          </p:txBody>
        </p:sp>
        <p:sp>
          <p:nvSpPr>
            <p:cNvPr id="27677" name="Text Box 27"/>
            <p:cNvSpPr txBox="1">
              <a:spLocks noChangeArrowheads="1"/>
            </p:cNvSpPr>
            <p:nvPr/>
          </p:nvSpPr>
          <p:spPr bwMode="auto">
            <a:xfrm>
              <a:off x="1895" y="2521"/>
              <a:ext cx="531" cy="333"/>
            </a:xfrm>
            <a:prstGeom prst="rect">
              <a:avLst/>
            </a:prstGeom>
            <a:noFill/>
            <a:ln w="9525">
              <a:noFill/>
              <a:miter lim="800000"/>
              <a:headEnd/>
              <a:tailEnd/>
            </a:ln>
          </p:spPr>
          <p:txBody>
            <a:bodyPr/>
            <a:lstStyle/>
            <a:p>
              <a:pPr eaLnBrk="0" hangingPunct="0"/>
              <a:r>
                <a:rPr lang="tr-TR" sz="1200"/>
                <a:t>5</a:t>
              </a:r>
            </a:p>
          </p:txBody>
        </p:sp>
        <p:sp>
          <p:nvSpPr>
            <p:cNvPr id="27678" name="Text Box 28"/>
            <p:cNvSpPr txBox="1">
              <a:spLocks noChangeArrowheads="1"/>
            </p:cNvSpPr>
            <p:nvPr/>
          </p:nvSpPr>
          <p:spPr bwMode="auto">
            <a:xfrm>
              <a:off x="3063" y="2854"/>
              <a:ext cx="531" cy="334"/>
            </a:xfrm>
            <a:prstGeom prst="rect">
              <a:avLst/>
            </a:prstGeom>
            <a:noFill/>
            <a:ln w="9525">
              <a:noFill/>
              <a:miter lim="800000"/>
              <a:headEnd/>
              <a:tailEnd/>
            </a:ln>
          </p:spPr>
          <p:txBody>
            <a:bodyPr/>
            <a:lstStyle/>
            <a:p>
              <a:pPr eaLnBrk="0" hangingPunct="0"/>
              <a:r>
                <a:rPr lang="tr-TR" sz="1200"/>
                <a:t>2</a:t>
              </a:r>
            </a:p>
          </p:txBody>
        </p:sp>
        <p:sp>
          <p:nvSpPr>
            <p:cNvPr id="27679" name="Text Box 29"/>
            <p:cNvSpPr txBox="1">
              <a:spLocks noChangeArrowheads="1"/>
            </p:cNvSpPr>
            <p:nvPr/>
          </p:nvSpPr>
          <p:spPr bwMode="auto">
            <a:xfrm>
              <a:off x="3276" y="3188"/>
              <a:ext cx="531" cy="333"/>
            </a:xfrm>
            <a:prstGeom prst="rect">
              <a:avLst/>
            </a:prstGeom>
            <a:noFill/>
            <a:ln w="9525">
              <a:noFill/>
              <a:miter lim="800000"/>
              <a:headEnd/>
              <a:tailEnd/>
            </a:ln>
          </p:spPr>
          <p:txBody>
            <a:bodyPr/>
            <a:lstStyle/>
            <a:p>
              <a:pPr eaLnBrk="0" hangingPunct="0"/>
              <a:r>
                <a:rPr lang="tr-TR" sz="1200"/>
                <a:t>7</a:t>
              </a:r>
            </a:p>
          </p:txBody>
        </p:sp>
        <p:sp>
          <p:nvSpPr>
            <p:cNvPr id="27680" name="Text Box 30"/>
            <p:cNvSpPr txBox="1">
              <a:spLocks noChangeArrowheads="1"/>
            </p:cNvSpPr>
            <p:nvPr/>
          </p:nvSpPr>
          <p:spPr bwMode="auto">
            <a:xfrm>
              <a:off x="3276" y="3438"/>
              <a:ext cx="531" cy="333"/>
            </a:xfrm>
            <a:prstGeom prst="rect">
              <a:avLst/>
            </a:prstGeom>
            <a:noFill/>
            <a:ln w="9525">
              <a:noFill/>
              <a:miter lim="800000"/>
              <a:headEnd/>
              <a:tailEnd/>
            </a:ln>
          </p:spPr>
          <p:txBody>
            <a:bodyPr/>
            <a:lstStyle/>
            <a:p>
              <a:pPr eaLnBrk="0" hangingPunct="0"/>
              <a:r>
                <a:rPr lang="tr-TR" sz="1200"/>
                <a:t>4</a:t>
              </a:r>
            </a:p>
          </p:txBody>
        </p:sp>
      </p:grpSp>
      <p:sp>
        <p:nvSpPr>
          <p:cNvPr id="27652"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2765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8D3016B-6037-414A-B886-0D214A5BE604}" type="slidenum">
              <a:rPr lang="tr-TR" sz="1400"/>
              <a:pPr algn="ctr" eaLnBrk="0" hangingPunct="0"/>
              <a:t>11</a:t>
            </a:fld>
            <a:r>
              <a:rPr lang="tr-TR" sz="1400"/>
              <a:t>. Sayfa</a:t>
            </a:r>
          </a:p>
        </p:txBody>
      </p:sp>
      <p:sp>
        <p:nvSpPr>
          <p:cNvPr id="2765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ChangeArrowheads="1"/>
          </p:cNvSpPr>
          <p:nvPr/>
        </p:nvSpPr>
        <p:spPr bwMode="auto">
          <a:xfrm>
            <a:off x="1981200" y="762000"/>
            <a:ext cx="6096000" cy="457200"/>
          </a:xfrm>
          <a:prstGeom prst="rect">
            <a:avLst/>
          </a:prstGeom>
          <a:noFill/>
          <a:ln w="9525">
            <a:noFill/>
            <a:miter lim="800000"/>
            <a:headEnd/>
            <a:tailEnd/>
          </a:ln>
        </p:spPr>
        <p:txBody>
          <a:bodyPr>
            <a:spAutoFit/>
          </a:bodyPr>
          <a:lstStyle/>
          <a:p>
            <a:pPr algn="ctr"/>
            <a:r>
              <a:rPr lang="tr-TR" sz="2400" b="1">
                <a:latin typeface="Comic Sans MS" pitchFamily="66" charset="0"/>
                <a:cs typeface="Times New Roman" pitchFamily="18" charset="0"/>
              </a:rPr>
              <a:t>Ağırlıklı Graflar</a:t>
            </a:r>
            <a:r>
              <a:rPr lang="tr-TR" sz="2400" b="1">
                <a:latin typeface="Comic Sans MS" pitchFamily="66" charset="0"/>
              </a:rPr>
              <a:t>- </a:t>
            </a:r>
            <a:r>
              <a:rPr lang="tr-TR" sz="2400" b="1">
                <a:latin typeface="Comic Sans MS" pitchFamily="66" charset="0"/>
                <a:cs typeface="Times New Roman" pitchFamily="18" charset="0"/>
              </a:rPr>
              <a:t>Dijkstra Algoritması </a:t>
            </a:r>
          </a:p>
        </p:txBody>
      </p:sp>
      <p:sp>
        <p:nvSpPr>
          <p:cNvPr id="28674" name="Rectangle 3"/>
          <p:cNvSpPr>
            <a:spLocks noChangeArrowheads="1"/>
          </p:cNvSpPr>
          <p:nvPr/>
        </p:nvSpPr>
        <p:spPr bwMode="auto">
          <a:xfrm>
            <a:off x="1752600" y="1557338"/>
            <a:ext cx="7391400" cy="3743325"/>
          </a:xfrm>
          <a:prstGeom prst="rect">
            <a:avLst/>
          </a:prstGeom>
          <a:noFill/>
          <a:ln w="9525">
            <a:noFill/>
            <a:miter lim="800000"/>
            <a:headEnd/>
            <a:tailEnd/>
          </a:ln>
        </p:spPr>
        <p:txBody>
          <a:bodyPr>
            <a:spAutoFit/>
          </a:bodyPr>
          <a:lstStyle/>
          <a:p>
            <a:pPr algn="ctr"/>
            <a:r>
              <a:rPr lang="tr-TR" sz="2400">
                <a:latin typeface="Comic Sans MS" pitchFamily="66" charset="0"/>
                <a:cs typeface="Times New Roman" pitchFamily="18" charset="0"/>
              </a:rPr>
              <a:t>G, birden fazla düğümü olan, tüm ağırlıkları pozitif olan, bir ağırlıklı graf olsun. Algoritma  S düğümünden, G deki diğer bir düğüme en kısa yolu ve uzaklığı bulur. Algoritmada P sabit etiketli düğümler kümesini gösterir. A düğümünün  önceli P de A yı etiketlemek için kullanılan düğümdür. W(U,V), U ve V düğümleri arasındaki kenarın ağırlığıdır U,V arasında kenar yoksa W(U,V) = </a:t>
            </a:r>
            <a:r>
              <a:rPr lang="tr-TR" sz="2400">
                <a:latin typeface="Comic Sans MS" pitchFamily="66" charset="0"/>
                <a:cs typeface="Times New Roman" pitchFamily="18" charset="0"/>
                <a:sym typeface="Symbol" pitchFamily="18" charset="2"/>
              </a:rPr>
              <a:t></a:t>
            </a:r>
            <a:r>
              <a:rPr lang="tr-TR" sz="2400">
                <a:latin typeface="Comic Sans MS" pitchFamily="66" charset="0"/>
                <a:cs typeface="Times New Roman" pitchFamily="18" charset="0"/>
              </a:rPr>
              <a:t> yazılır.</a:t>
            </a:r>
            <a:endParaRPr lang="tr-TR" sz="2400" i="1">
              <a:latin typeface="Comic Sans MS" pitchFamily="66" charset="0"/>
              <a:cs typeface="Times New Roman" pitchFamily="18" charset="0"/>
              <a:sym typeface="Symbol" pitchFamily="18" charset="2"/>
            </a:endParaRPr>
          </a:p>
          <a:p>
            <a:pPr algn="ctr" eaLnBrk="0" hangingPunct="0"/>
            <a:endParaRPr lang="tr-TR" sz="2400">
              <a:latin typeface="Comic Sans MS" pitchFamily="66" charset="0"/>
              <a:cs typeface="Times New Roman" pitchFamily="18" charset="0"/>
              <a:sym typeface="Symbol" pitchFamily="18" charset="2"/>
            </a:endParaRPr>
          </a:p>
        </p:txBody>
      </p:sp>
      <p:sp>
        <p:nvSpPr>
          <p:cNvPr id="28675"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28676"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10A5A0F-71C8-47C5-ADFF-E0E605B66DAE}" type="slidenum">
              <a:rPr lang="tr-TR" sz="1400"/>
              <a:pPr algn="ctr" eaLnBrk="0" hangingPunct="0"/>
              <a:t>12</a:t>
            </a:fld>
            <a:r>
              <a:rPr lang="tr-TR" sz="1400"/>
              <a:t>. Sayfa</a:t>
            </a:r>
          </a:p>
        </p:txBody>
      </p:sp>
      <p:sp>
        <p:nvSpPr>
          <p:cNvPr id="28677"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ChangeArrowheads="1"/>
          </p:cNvSpPr>
          <p:nvPr/>
        </p:nvSpPr>
        <p:spPr bwMode="auto">
          <a:xfrm>
            <a:off x="2411413" y="549275"/>
            <a:ext cx="6186487" cy="5959475"/>
          </a:xfrm>
          <a:prstGeom prst="rect">
            <a:avLst/>
          </a:prstGeom>
          <a:noFill/>
          <a:ln w="9525">
            <a:noFill/>
            <a:miter lim="800000"/>
            <a:headEnd/>
            <a:tailEnd/>
          </a:ln>
        </p:spPr>
        <p:txBody>
          <a:bodyPr>
            <a:spAutoFit/>
          </a:bodyPr>
          <a:lstStyle/>
          <a:p>
            <a:pPr indent="36513" algn="just"/>
            <a:r>
              <a:rPr lang="tr-TR" sz="1600" i="1">
                <a:latin typeface="Comic Sans MS" pitchFamily="66" charset="0"/>
                <a:cs typeface="Times New Roman" pitchFamily="18" charset="0"/>
              </a:rPr>
              <a:t>Adım 1 (S düğümünü etiketle)</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 (a)S’ e  0 etiketini ver  S in önceli yok olsun</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 (b)P ={S}</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  Adım  2 (Düğümleri  etiketle)	</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P de olmayan (geçici olabilir) her bir V düğümüne W(S,V) etiketini ata ve  V nin    önceli de S olsun </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Adım 3 (P’yi genişlet gözden geçir.)</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   Repeat </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   Adım 3.1: (Başka etiketi sabit yap.)</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   P’ de olmayan en küçük etiketli U düğümünü P’ ye ekle. (Böyle birden fazla  düğüm varsa keyfi olarak birini seç.)</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  Adım 3.2: (Geçici etiketleri revize et.)</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P’ de olmayan U’ ya komşu olan her X düğümü için, X’ in eski etiketi ile U’ nun etiketi ve W(U,X)’ in toplamından hangisi küçük ise X’ in etiketini    onunla değiştir. Eğer X’ in etiketi değişmiş ise U’ nun düğümünü X’ in önceli   yap.</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   until  (P’ de G’ deki tüm düğümler var.)</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   Adım 4  (Mesafeleri ve en kısa yolu bul).</a:t>
            </a:r>
            <a:endParaRPr lang="tr-TR" sz="1600">
              <a:latin typeface="Comic Sans MS" pitchFamily="66" charset="0"/>
              <a:cs typeface="Arial" charset="0"/>
            </a:endParaRPr>
          </a:p>
          <a:p>
            <a:pPr indent="36513" algn="just" eaLnBrk="0" hangingPunct="0"/>
            <a:r>
              <a:rPr lang="tr-TR" sz="1600" i="1">
                <a:latin typeface="Comic Sans MS" pitchFamily="66" charset="0"/>
                <a:cs typeface="Times New Roman" pitchFamily="18" charset="0"/>
              </a:rPr>
              <a:t>            Bir Y düğümü üzerindeki etiket S düğümüne uzaklığı göstermektedir. Eğer Y’  nin etiketi </a:t>
            </a:r>
            <a:r>
              <a:rPr lang="tr-TR" sz="1600" i="1">
                <a:latin typeface="Comic Sans MS" pitchFamily="66" charset="0"/>
                <a:cs typeface="Arial" charset="0"/>
                <a:sym typeface="Symbol" pitchFamily="18" charset="2"/>
              </a:rPr>
              <a:t></a:t>
            </a:r>
            <a:r>
              <a:rPr lang="tr-TR" sz="1600" i="1">
                <a:latin typeface="Comic Sans MS" pitchFamily="66" charset="0"/>
                <a:cs typeface="Times New Roman" pitchFamily="18" charset="0"/>
              </a:rPr>
              <a:t> ise yol yok demektir. Aksi halde S’ den Y’ ye yol Y’ nin önceli, </a:t>
            </a:r>
            <a:endParaRPr lang="tr-TR" sz="1600">
              <a:latin typeface="Comic Sans MS" pitchFamily="66" charset="0"/>
              <a:cs typeface="Arial" charset="0"/>
              <a:sym typeface="Symbol" pitchFamily="18" charset="2"/>
            </a:endParaRPr>
          </a:p>
          <a:p>
            <a:pPr indent="36513" algn="just" eaLnBrk="0" hangingPunct="0"/>
            <a:r>
              <a:rPr lang="tr-TR" sz="1600" i="1">
                <a:latin typeface="Comic Sans MS" pitchFamily="66" charset="0"/>
                <a:cs typeface="Times New Roman" pitchFamily="18" charset="0"/>
                <a:sym typeface="Symbol" pitchFamily="18" charset="2"/>
              </a:rPr>
              <a:t>            öncelinin önceli vb. , Y’ den S’ e doğru ters sırada izlenerek elde edilir.</a:t>
            </a:r>
            <a:endParaRPr lang="tr-TR" sz="1600">
              <a:latin typeface="Comic Sans MS" pitchFamily="66" charset="0"/>
              <a:cs typeface="Arial" charset="0"/>
              <a:sym typeface="Symbol" pitchFamily="18" charset="2"/>
            </a:endParaRPr>
          </a:p>
          <a:p>
            <a:pPr indent="36513" eaLnBrk="0" hangingPunct="0"/>
            <a:endParaRPr lang="tr-TR" sz="1600" i="1">
              <a:latin typeface="Comic Sans MS" pitchFamily="66" charset="0"/>
              <a:cs typeface="Arial" charset="0"/>
              <a:sym typeface="Symbol" pitchFamily="18" charset="2"/>
            </a:endParaRPr>
          </a:p>
        </p:txBody>
      </p:sp>
      <p:sp>
        <p:nvSpPr>
          <p:cNvPr id="29698"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2969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04D77F3F-35AC-4091-8D7D-89D0A44AF050}" type="slidenum">
              <a:rPr lang="tr-TR" sz="1400"/>
              <a:pPr algn="ctr" eaLnBrk="0" hangingPunct="0"/>
              <a:t>13</a:t>
            </a:fld>
            <a:r>
              <a:rPr lang="tr-TR" sz="1400"/>
              <a:t>. Sayfa</a:t>
            </a:r>
          </a:p>
        </p:txBody>
      </p:sp>
      <p:sp>
        <p:nvSpPr>
          <p:cNvPr id="29700"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9701" name="Rectangle 6"/>
          <p:cNvSpPr>
            <a:spLocks noChangeArrowheads="1"/>
          </p:cNvSpPr>
          <p:nvPr/>
        </p:nvSpPr>
        <p:spPr bwMode="auto">
          <a:xfrm>
            <a:off x="0" y="549275"/>
            <a:ext cx="2209800" cy="366713"/>
          </a:xfrm>
          <a:prstGeom prst="rect">
            <a:avLst/>
          </a:prstGeom>
          <a:noFill/>
          <a:ln w="9525">
            <a:noFill/>
            <a:miter lim="800000"/>
            <a:headEnd/>
            <a:tailEnd/>
          </a:ln>
        </p:spPr>
        <p:txBody>
          <a:bodyPr wrap="none">
            <a:spAutoFit/>
          </a:bodyPr>
          <a:lstStyle/>
          <a:p>
            <a:r>
              <a:rPr lang="tr-TR" b="1"/>
              <a:t>Dijkstra Algoritması</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0" name="Rectangle 2"/>
          <p:cNvSpPr>
            <a:spLocks noChangeArrowheads="1"/>
          </p:cNvSpPr>
          <p:nvPr/>
        </p:nvSpPr>
        <p:spPr bwMode="auto">
          <a:xfrm>
            <a:off x="1981200" y="762000"/>
            <a:ext cx="6096000" cy="457200"/>
          </a:xfrm>
          <a:prstGeom prst="rect">
            <a:avLst/>
          </a:prstGeom>
          <a:noFill/>
          <a:ln w="9525">
            <a:noFill/>
            <a:miter lim="800000"/>
            <a:headEnd/>
            <a:tailEnd/>
          </a:ln>
        </p:spPr>
        <p:txBody>
          <a:bodyPr>
            <a:spAutoFit/>
          </a:bodyPr>
          <a:lstStyle/>
          <a:p>
            <a:pPr algn="ctr"/>
            <a:r>
              <a:rPr lang="tr-TR" sz="2400" b="1">
                <a:latin typeface="Comic Sans MS" pitchFamily="66" charset="0"/>
                <a:cs typeface="Times New Roman" pitchFamily="18" charset="0"/>
              </a:rPr>
              <a:t>Ağırlıklı Graflar</a:t>
            </a:r>
            <a:r>
              <a:rPr lang="tr-TR" sz="2400" b="1">
                <a:latin typeface="Comic Sans MS" pitchFamily="66" charset="0"/>
              </a:rPr>
              <a:t>- </a:t>
            </a:r>
            <a:r>
              <a:rPr lang="tr-TR" sz="2400" b="1">
                <a:latin typeface="Comic Sans MS" pitchFamily="66" charset="0"/>
                <a:cs typeface="Times New Roman" pitchFamily="18" charset="0"/>
              </a:rPr>
              <a:t>Dijkstra Algoritması </a:t>
            </a:r>
          </a:p>
        </p:txBody>
      </p:sp>
      <p:sp>
        <p:nvSpPr>
          <p:cNvPr id="88071" name="Rectangle 3"/>
          <p:cNvSpPr>
            <a:spLocks noChangeArrowheads="1"/>
          </p:cNvSpPr>
          <p:nvPr/>
        </p:nvSpPr>
        <p:spPr bwMode="auto">
          <a:xfrm>
            <a:off x="1763713" y="1773238"/>
            <a:ext cx="7010400" cy="1006475"/>
          </a:xfrm>
          <a:prstGeom prst="rect">
            <a:avLst/>
          </a:prstGeom>
          <a:noFill/>
          <a:ln w="9525">
            <a:noFill/>
            <a:miter lim="800000"/>
            <a:headEnd/>
            <a:tailEnd/>
          </a:ln>
        </p:spPr>
        <p:txBody>
          <a:bodyPr>
            <a:spAutoFit/>
          </a:bodyPr>
          <a:lstStyle/>
          <a:p>
            <a:pPr algn="just"/>
            <a:r>
              <a:rPr lang="tr-TR" sz="2000">
                <a:latin typeface="Comic Sans MS" pitchFamily="66" charset="0"/>
                <a:cs typeface="Courier New" pitchFamily="49" charset="0"/>
              </a:rPr>
              <a:t>Şekild</a:t>
            </a:r>
            <a:r>
              <a:rPr lang="tr-TR" sz="2000">
                <a:latin typeface="Comic Sans MS" pitchFamily="66" charset="0"/>
              </a:rPr>
              <a:t>e</a:t>
            </a:r>
            <a:r>
              <a:rPr lang="tr-TR" sz="2000">
                <a:latin typeface="Comic Sans MS" pitchFamily="66" charset="0"/>
                <a:cs typeface="Courier New" pitchFamily="49" charset="0"/>
              </a:rPr>
              <a:t>ki grafa Dijkstra algoritmasını uygulayarak S düğümünden E düğümüne en kısa yolu bulunuz.</a:t>
            </a:r>
            <a:endParaRPr lang="tr-TR" sz="2000">
              <a:latin typeface="Comic Sans MS" pitchFamily="66" charset="0"/>
              <a:cs typeface="Arial" charset="0"/>
            </a:endParaRPr>
          </a:p>
          <a:p>
            <a:pPr eaLnBrk="0" hangingPunct="0"/>
            <a:endParaRPr lang="tr-TR" sz="2000">
              <a:latin typeface="Comic Sans MS" pitchFamily="66" charset="0"/>
            </a:endParaRPr>
          </a:p>
        </p:txBody>
      </p:sp>
      <p:sp>
        <p:nvSpPr>
          <p:cNvPr id="88072" name="Rectangle 4"/>
          <p:cNvSpPr>
            <a:spLocks noChangeArrowheads="1"/>
          </p:cNvSpPr>
          <p:nvPr/>
        </p:nvSpPr>
        <p:spPr bwMode="auto">
          <a:xfrm>
            <a:off x="3543300" y="2843213"/>
            <a:ext cx="9144000" cy="0"/>
          </a:xfrm>
          <a:prstGeom prst="rect">
            <a:avLst/>
          </a:prstGeom>
          <a:noFill/>
          <a:ln w="9525">
            <a:noFill/>
            <a:miter lim="800000"/>
            <a:headEnd/>
            <a:tailEnd/>
          </a:ln>
        </p:spPr>
        <p:txBody>
          <a:bodyPr>
            <a:spAutoFit/>
          </a:bodyPr>
          <a:lstStyle/>
          <a:p>
            <a:endParaRPr lang="tr-TR"/>
          </a:p>
        </p:txBody>
      </p:sp>
      <p:graphicFrame>
        <p:nvGraphicFramePr>
          <p:cNvPr id="88069" name="Object 5"/>
          <p:cNvGraphicFramePr>
            <a:graphicFrameLocks noChangeAspect="1"/>
          </p:cNvGraphicFramePr>
          <p:nvPr/>
        </p:nvGraphicFramePr>
        <p:xfrm>
          <a:off x="2514600" y="3581400"/>
          <a:ext cx="4191000" cy="2387600"/>
        </p:xfrm>
        <a:graphic>
          <a:graphicData uri="http://schemas.openxmlformats.org/presentationml/2006/ole">
            <p:oleObj spid="_x0000_s88069" name="Bit Eşlem Resmi" r:id="rId3" imgW="2057424" imgH="1171388" progId="PBrush">
              <p:embed/>
            </p:oleObj>
          </a:graphicData>
        </a:graphic>
      </p:graphicFrame>
      <p:sp>
        <p:nvSpPr>
          <p:cNvPr id="8807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8807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4A72CDC-5670-420D-8333-F98259767885}" type="slidenum">
              <a:rPr lang="tr-TR" sz="1400"/>
              <a:pPr algn="ctr" eaLnBrk="0" hangingPunct="0"/>
              <a:t>14</a:t>
            </a:fld>
            <a:r>
              <a:rPr lang="tr-TR" sz="1400"/>
              <a:t>. Sayfa</a:t>
            </a:r>
          </a:p>
        </p:txBody>
      </p:sp>
      <p:sp>
        <p:nvSpPr>
          <p:cNvPr id="8807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ChangeArrowheads="1"/>
          </p:cNvSpPr>
          <p:nvPr/>
        </p:nvSpPr>
        <p:spPr bwMode="auto">
          <a:xfrm>
            <a:off x="1066800" y="381000"/>
            <a:ext cx="7620000" cy="396875"/>
          </a:xfrm>
          <a:prstGeom prst="rect">
            <a:avLst/>
          </a:prstGeom>
          <a:noFill/>
          <a:ln w="9525">
            <a:noFill/>
            <a:miter lim="800000"/>
            <a:headEnd/>
            <a:tailEnd/>
          </a:ln>
        </p:spPr>
        <p:txBody>
          <a:bodyPr>
            <a:spAutoFit/>
          </a:bodyPr>
          <a:lstStyle/>
          <a:p>
            <a:pPr algn="just">
              <a:tabLst>
                <a:tab pos="2206625" algn="l"/>
              </a:tabLst>
            </a:pPr>
            <a:r>
              <a:rPr lang="tr-TR" sz="2000">
                <a:latin typeface="Comic Sans MS" pitchFamily="66" charset="0"/>
                <a:cs typeface="Courier New" pitchFamily="49" charset="0"/>
              </a:rPr>
              <a:t>Adım 1: S’ in etiketi 0 ve P={S}</a:t>
            </a:r>
            <a:endParaRPr lang="tr-TR" sz="2000">
              <a:latin typeface="Comic Sans MS" pitchFamily="66" charset="0"/>
            </a:endParaRPr>
          </a:p>
        </p:txBody>
      </p:sp>
      <p:sp>
        <p:nvSpPr>
          <p:cNvPr id="89090" name="Rectangle 3"/>
          <p:cNvSpPr>
            <a:spLocks noChangeArrowheads="1"/>
          </p:cNvSpPr>
          <p:nvPr/>
        </p:nvSpPr>
        <p:spPr bwMode="auto">
          <a:xfrm>
            <a:off x="1692275" y="1557338"/>
            <a:ext cx="9144000" cy="1311275"/>
          </a:xfrm>
          <a:prstGeom prst="rect">
            <a:avLst/>
          </a:prstGeom>
          <a:noFill/>
          <a:ln w="9525">
            <a:noFill/>
            <a:miter lim="800000"/>
            <a:headEnd/>
            <a:tailEnd/>
          </a:ln>
        </p:spPr>
        <p:txBody>
          <a:bodyPr>
            <a:spAutoFit/>
          </a:bodyPr>
          <a:lstStyle/>
          <a:p>
            <a:pPr algn="just"/>
            <a:r>
              <a:rPr lang="tr-TR" sz="2000">
                <a:latin typeface="Comic Sans MS" pitchFamily="66" charset="0"/>
                <a:cs typeface="Courier New" pitchFamily="49" charset="0"/>
              </a:rPr>
              <a:t>Adım 2: P’ de olmayan her V düğüme W(S,V) etiket  </a:t>
            </a:r>
            <a:endParaRPr lang="tr-TR" sz="2000">
              <a:latin typeface="Comic Sans MS" pitchFamily="66" charset="0"/>
              <a:cs typeface="Arial" charset="0"/>
            </a:endParaRPr>
          </a:p>
          <a:p>
            <a:pPr algn="just" eaLnBrk="0" hangingPunct="0"/>
            <a:r>
              <a:rPr lang="tr-TR" sz="2000">
                <a:latin typeface="Comic Sans MS" pitchFamily="66" charset="0"/>
                <a:cs typeface="Courier New" pitchFamily="49" charset="0"/>
              </a:rPr>
              <a:t>A</a:t>
            </a:r>
            <a:r>
              <a:rPr lang="tr-TR" sz="2000">
                <a:latin typeface="Comic Sans MS" pitchFamily="66" charset="0"/>
                <a:cs typeface="Courier New" pitchFamily="49" charset="0"/>
                <a:sym typeface="Symbol" pitchFamily="18" charset="2"/>
              </a:rPr>
              <a:t></a:t>
            </a:r>
            <a:r>
              <a:rPr lang="tr-TR" sz="2000">
                <a:latin typeface="Comic Sans MS" pitchFamily="66" charset="0"/>
                <a:cs typeface="Courier New" pitchFamily="49" charset="0"/>
              </a:rPr>
              <a:t>3(S),</a:t>
            </a:r>
            <a:r>
              <a:rPr lang="tr-TR" sz="2000">
                <a:latin typeface="Comic Sans MS" pitchFamily="66" charset="0"/>
                <a:cs typeface="Courier New" pitchFamily="49" charset="0"/>
                <a:sym typeface="Symbol" pitchFamily="18" charset="2"/>
              </a:rPr>
              <a:t>  B</a:t>
            </a:r>
            <a:r>
              <a:rPr lang="tr-TR" sz="2000">
                <a:latin typeface="Comic Sans MS" pitchFamily="66" charset="0"/>
                <a:cs typeface="Courier New" pitchFamily="49" charset="0"/>
              </a:rPr>
              <a:t>1(S),</a:t>
            </a:r>
            <a:r>
              <a:rPr lang="tr-TR" sz="2000">
                <a:latin typeface="Comic Sans MS" pitchFamily="66" charset="0"/>
                <a:cs typeface="Courier New" pitchFamily="49" charset="0"/>
                <a:sym typeface="Symbol" pitchFamily="18" charset="2"/>
              </a:rPr>
              <a:t>  C</a:t>
            </a:r>
            <a:r>
              <a:rPr lang="tr-TR" sz="2000">
                <a:latin typeface="Comic Sans MS" pitchFamily="66" charset="0"/>
                <a:cs typeface="Courier New" pitchFamily="49" charset="0"/>
              </a:rPr>
              <a:t>(S),</a:t>
            </a:r>
            <a:r>
              <a:rPr lang="tr-TR" sz="2000">
                <a:latin typeface="Comic Sans MS" pitchFamily="66" charset="0"/>
                <a:cs typeface="Courier New" pitchFamily="49" charset="0"/>
                <a:sym typeface="Symbol" pitchFamily="18" charset="2"/>
              </a:rPr>
              <a:t>  </a:t>
            </a:r>
            <a:endParaRPr lang="tr-TR" sz="2000">
              <a:latin typeface="Comic Sans MS" pitchFamily="66" charset="0"/>
              <a:cs typeface="Arial" charset="0"/>
              <a:sym typeface="Symbol" pitchFamily="18" charset="2"/>
            </a:endParaRPr>
          </a:p>
          <a:p>
            <a:pPr algn="just" eaLnBrk="0" hangingPunct="0"/>
            <a:r>
              <a:rPr lang="tr-TR" sz="2000">
                <a:latin typeface="Comic Sans MS" pitchFamily="66" charset="0"/>
                <a:cs typeface="Courier New" pitchFamily="49" charset="0"/>
                <a:sym typeface="Symbol" pitchFamily="18" charset="2"/>
              </a:rPr>
              <a:t>D</a:t>
            </a:r>
            <a:r>
              <a:rPr lang="tr-TR" sz="2000">
                <a:latin typeface="Comic Sans MS" pitchFamily="66" charset="0"/>
                <a:cs typeface="Courier New" pitchFamily="49" charset="0"/>
              </a:rPr>
              <a:t>(S),E </a:t>
            </a:r>
            <a:r>
              <a:rPr lang="tr-TR" sz="2000">
                <a:latin typeface="Comic Sans MS" pitchFamily="66" charset="0"/>
                <a:cs typeface="Courier New" pitchFamily="49" charset="0"/>
                <a:sym typeface="Symbol" pitchFamily="18" charset="2"/>
              </a:rPr>
              <a:t></a:t>
            </a:r>
            <a:r>
              <a:rPr lang="tr-TR" sz="2000">
                <a:latin typeface="Comic Sans MS" pitchFamily="66" charset="0"/>
                <a:cs typeface="Courier New" pitchFamily="49" charset="0"/>
              </a:rPr>
              <a:t> </a:t>
            </a:r>
            <a:r>
              <a:rPr lang="tr-TR" sz="2000">
                <a:latin typeface="Comic Sans MS" pitchFamily="66" charset="0"/>
                <a:cs typeface="Courier New" pitchFamily="49" charset="0"/>
                <a:sym typeface="Symbol" pitchFamily="18" charset="2"/>
              </a:rPr>
              <a:t></a:t>
            </a:r>
            <a:r>
              <a:rPr lang="tr-TR" sz="2000">
                <a:latin typeface="Comic Sans MS" pitchFamily="66" charset="0"/>
                <a:cs typeface="Courier New" pitchFamily="49" charset="0"/>
              </a:rPr>
              <a:t>(S)</a:t>
            </a:r>
            <a:endParaRPr lang="tr-TR" sz="2000">
              <a:latin typeface="Comic Sans MS" pitchFamily="66" charset="0"/>
              <a:cs typeface="Arial" charset="0"/>
              <a:sym typeface="Symbol" pitchFamily="18" charset="2"/>
            </a:endParaRPr>
          </a:p>
          <a:p>
            <a:pPr eaLnBrk="0" hangingPunct="0"/>
            <a:endParaRPr lang="tr-TR" sz="2000">
              <a:latin typeface="Comic Sans MS" pitchFamily="66" charset="0"/>
              <a:cs typeface="Courier New" pitchFamily="49" charset="0"/>
              <a:sym typeface="Symbol" pitchFamily="18" charset="2"/>
            </a:endParaRPr>
          </a:p>
        </p:txBody>
      </p:sp>
      <p:sp>
        <p:nvSpPr>
          <p:cNvPr id="89092" name="Rectangle 4"/>
          <p:cNvSpPr>
            <a:spLocks noChangeArrowheads="1"/>
          </p:cNvSpPr>
          <p:nvPr/>
        </p:nvSpPr>
        <p:spPr bwMode="auto">
          <a:xfrm>
            <a:off x="1692275" y="2708275"/>
            <a:ext cx="9144000" cy="1920875"/>
          </a:xfrm>
          <a:prstGeom prst="rect">
            <a:avLst/>
          </a:prstGeom>
          <a:noFill/>
          <a:ln w="9525">
            <a:noFill/>
            <a:miter lim="800000"/>
            <a:headEnd/>
            <a:tailEnd/>
          </a:ln>
        </p:spPr>
        <p:txBody>
          <a:bodyPr>
            <a:spAutoFit/>
          </a:bodyPr>
          <a:lstStyle/>
          <a:p>
            <a:pPr algn="just"/>
            <a:r>
              <a:rPr lang="tr-TR" sz="2000">
                <a:latin typeface="Comic Sans MS" pitchFamily="66" charset="0"/>
                <a:cs typeface="Courier New" pitchFamily="49" charset="0"/>
              </a:rPr>
              <a:t>Adım 3: (1)</a:t>
            </a:r>
            <a:endParaRPr lang="tr-TR" sz="2000">
              <a:latin typeface="Comic Sans MS" pitchFamily="66" charset="0"/>
              <a:cs typeface="Arial" charset="0"/>
            </a:endParaRPr>
          </a:p>
          <a:p>
            <a:pPr algn="just" eaLnBrk="0" hangingPunct="0"/>
            <a:r>
              <a:rPr lang="tr-TR" sz="2000">
                <a:latin typeface="Comic Sans MS" pitchFamily="66" charset="0"/>
                <a:cs typeface="Courier New" pitchFamily="49" charset="0"/>
              </a:rPr>
              <a:t>    repeat</a:t>
            </a:r>
            <a:endParaRPr lang="tr-TR" sz="2000">
              <a:latin typeface="Comic Sans MS" pitchFamily="66" charset="0"/>
              <a:cs typeface="Arial" charset="0"/>
            </a:endParaRPr>
          </a:p>
          <a:p>
            <a:pPr algn="just" eaLnBrk="0" hangingPunct="0"/>
            <a:r>
              <a:rPr lang="tr-TR" sz="2000">
                <a:latin typeface="Comic Sans MS" pitchFamily="66" charset="0"/>
                <a:cs typeface="Courier New" pitchFamily="49" charset="0"/>
              </a:rPr>
              <a:t>    Adım 3.1: P’ de olmayan     en küçük etiketli düğüm B, </a:t>
            </a:r>
          </a:p>
          <a:p>
            <a:pPr algn="just" eaLnBrk="0" hangingPunct="0"/>
            <a:r>
              <a:rPr lang="tr-TR" sz="2000">
                <a:latin typeface="Comic Sans MS" pitchFamily="66" charset="0"/>
                <a:cs typeface="Courier New" pitchFamily="49" charset="0"/>
              </a:rPr>
              <a:t>P={S,B}</a:t>
            </a:r>
            <a:endParaRPr lang="tr-TR" sz="2000">
              <a:latin typeface="Comic Sans MS" pitchFamily="66" charset="0"/>
              <a:cs typeface="Arial" charset="0"/>
            </a:endParaRPr>
          </a:p>
          <a:p>
            <a:pPr algn="just" eaLnBrk="0" hangingPunct="0"/>
            <a:r>
              <a:rPr lang="tr-TR" sz="2000">
                <a:latin typeface="Comic Sans MS" pitchFamily="66" charset="0"/>
                <a:cs typeface="Courier New" pitchFamily="49" charset="0"/>
              </a:rPr>
              <a:t>    Adım 3.2: B’ ye komşu A,C,D düğümleri var</a:t>
            </a:r>
            <a:endParaRPr lang="tr-TR" sz="2000">
              <a:latin typeface="Comic Sans MS" pitchFamily="66" charset="0"/>
              <a:cs typeface="Arial" charset="0"/>
            </a:endParaRPr>
          </a:p>
          <a:p>
            <a:pPr eaLnBrk="0" hangingPunct="0"/>
            <a:endParaRPr lang="tr-TR" sz="2000">
              <a:latin typeface="Comic Sans MS" pitchFamily="66" charset="0"/>
            </a:endParaRPr>
          </a:p>
        </p:txBody>
      </p:sp>
      <p:sp>
        <p:nvSpPr>
          <p:cNvPr id="2" name="Rectangle 5"/>
          <p:cNvSpPr>
            <a:spLocks noChangeArrowheads="1"/>
          </p:cNvSpPr>
          <p:nvPr/>
        </p:nvSpPr>
        <p:spPr bwMode="auto">
          <a:xfrm>
            <a:off x="1692275" y="4437063"/>
            <a:ext cx="9144000" cy="1920875"/>
          </a:xfrm>
          <a:prstGeom prst="rect">
            <a:avLst/>
          </a:prstGeom>
          <a:noFill/>
          <a:ln w="9525">
            <a:noFill/>
            <a:miter lim="800000"/>
            <a:headEnd/>
            <a:tailEnd/>
          </a:ln>
        </p:spPr>
        <p:txBody>
          <a:bodyPr>
            <a:spAutoFit/>
          </a:bodyPr>
          <a:lstStyle/>
          <a:p>
            <a:pPr algn="just"/>
            <a:r>
              <a:rPr lang="tr-TR" sz="2000" u="sng">
                <a:latin typeface="Comic Sans MS" pitchFamily="66" charset="0"/>
                <a:cs typeface="Courier New" pitchFamily="49" charset="0"/>
              </a:rPr>
              <a:t>Düğüm X  eski etiket   B etiketi+W(B,X)  Minimum</a:t>
            </a:r>
            <a:r>
              <a:rPr lang="tr-TR" sz="2000">
                <a:latin typeface="Comic Sans MS" pitchFamily="66" charset="0"/>
                <a:cs typeface="Courier New" pitchFamily="49" charset="0"/>
              </a:rPr>
              <a:t> </a:t>
            </a:r>
            <a:endParaRPr lang="tr-TR" sz="2000">
              <a:latin typeface="Comic Sans MS" pitchFamily="66" charset="0"/>
              <a:cs typeface="Arial" charset="0"/>
            </a:endParaRPr>
          </a:p>
          <a:p>
            <a:pPr algn="just" eaLnBrk="0" hangingPunct="0"/>
            <a:r>
              <a:rPr lang="tr-TR" sz="2000">
                <a:latin typeface="Comic Sans MS" pitchFamily="66" charset="0"/>
                <a:cs typeface="Courier New" pitchFamily="49" charset="0"/>
              </a:rPr>
              <a:t>    A       </a:t>
            </a:r>
            <a:r>
              <a:rPr lang="tr-TR" sz="2000">
                <a:latin typeface="Comic Sans MS" pitchFamily="66" charset="0"/>
              </a:rPr>
              <a:t>	</a:t>
            </a:r>
            <a:r>
              <a:rPr lang="tr-TR" sz="2000">
                <a:latin typeface="Comic Sans MS" pitchFamily="66" charset="0"/>
                <a:cs typeface="Courier New" pitchFamily="49" charset="0"/>
              </a:rPr>
              <a:t> 3        </a:t>
            </a:r>
            <a:r>
              <a:rPr lang="tr-TR" sz="2000">
                <a:latin typeface="Comic Sans MS" pitchFamily="66" charset="0"/>
              </a:rPr>
              <a:t>		</a:t>
            </a:r>
            <a:r>
              <a:rPr lang="tr-TR" sz="2000">
                <a:latin typeface="Comic Sans MS" pitchFamily="66" charset="0"/>
                <a:cs typeface="Courier New" pitchFamily="49" charset="0"/>
              </a:rPr>
              <a:t>1+1=2            2</a:t>
            </a:r>
            <a:r>
              <a:rPr lang="tr-TR" sz="2000">
                <a:latin typeface="Comic Sans MS" pitchFamily="66" charset="0"/>
                <a:cs typeface="Courier New" pitchFamily="49" charset="0"/>
                <a:sym typeface="Symbol" pitchFamily="18" charset="2"/>
              </a:rPr>
              <a:t></a:t>
            </a:r>
            <a:r>
              <a:rPr lang="tr-TR" sz="2000">
                <a:latin typeface="Comic Sans MS" pitchFamily="66" charset="0"/>
                <a:cs typeface="Courier New" pitchFamily="49" charset="0"/>
              </a:rPr>
              <a:t>2(B)</a:t>
            </a:r>
            <a:endParaRPr lang="tr-TR" sz="2000">
              <a:latin typeface="Comic Sans MS" pitchFamily="66" charset="0"/>
              <a:cs typeface="Arial" charset="0"/>
              <a:sym typeface="Symbol" pitchFamily="18" charset="2"/>
            </a:endParaRPr>
          </a:p>
          <a:p>
            <a:pPr algn="just" eaLnBrk="0" hangingPunct="0"/>
            <a:r>
              <a:rPr lang="tr-TR" sz="2000">
                <a:latin typeface="Comic Sans MS" pitchFamily="66" charset="0"/>
                <a:cs typeface="Courier New" pitchFamily="49" charset="0"/>
                <a:sym typeface="Symbol" pitchFamily="18" charset="2"/>
              </a:rPr>
              <a:t>    C        </a:t>
            </a:r>
            <a:r>
              <a:rPr lang="tr-TR" sz="2000">
                <a:latin typeface="Comic Sans MS" pitchFamily="66" charset="0"/>
                <a:sym typeface="Symbol" pitchFamily="18" charset="2"/>
              </a:rPr>
              <a:t>	</a:t>
            </a:r>
            <a:r>
              <a:rPr lang="tr-TR" sz="2000">
                <a:latin typeface="Comic Sans MS" pitchFamily="66" charset="0"/>
                <a:cs typeface="Courier New" pitchFamily="49" charset="0"/>
                <a:sym typeface="Symbol" pitchFamily="18" charset="2"/>
              </a:rPr>
              <a:t> </a:t>
            </a:r>
            <a:r>
              <a:rPr lang="tr-TR" sz="2000">
                <a:latin typeface="Comic Sans MS" pitchFamily="66" charset="0"/>
                <a:cs typeface="Courier New" pitchFamily="49" charset="0"/>
              </a:rPr>
              <a:t>         </a:t>
            </a:r>
            <a:r>
              <a:rPr lang="tr-TR" sz="2000">
                <a:latin typeface="Comic Sans MS" pitchFamily="66" charset="0"/>
              </a:rPr>
              <a:t>	</a:t>
            </a:r>
            <a:r>
              <a:rPr lang="tr-TR" sz="2000">
                <a:latin typeface="Comic Sans MS" pitchFamily="66" charset="0"/>
                <a:cs typeface="Courier New" pitchFamily="49" charset="0"/>
                <a:sym typeface="Symbol" pitchFamily="18" charset="2"/>
              </a:rPr>
              <a:t>1+3=4            4</a:t>
            </a:r>
            <a:r>
              <a:rPr lang="tr-TR" sz="2000">
                <a:latin typeface="Comic Sans MS" pitchFamily="66" charset="0"/>
                <a:cs typeface="Courier New" pitchFamily="49" charset="0"/>
              </a:rPr>
              <a:t>4(B)</a:t>
            </a:r>
            <a:endParaRPr lang="tr-TR" sz="2000">
              <a:latin typeface="Comic Sans MS" pitchFamily="66" charset="0"/>
              <a:cs typeface="Arial" charset="0"/>
              <a:sym typeface="Symbol" pitchFamily="18" charset="2"/>
            </a:endParaRPr>
          </a:p>
          <a:p>
            <a:pPr algn="just" eaLnBrk="0" hangingPunct="0"/>
            <a:r>
              <a:rPr lang="tr-TR" sz="2000">
                <a:latin typeface="Comic Sans MS" pitchFamily="66" charset="0"/>
                <a:cs typeface="Courier New" pitchFamily="49" charset="0"/>
                <a:sym typeface="Symbol" pitchFamily="18" charset="2"/>
              </a:rPr>
              <a:t>    D       </a:t>
            </a:r>
            <a:r>
              <a:rPr lang="tr-TR" sz="2000">
                <a:latin typeface="Comic Sans MS" pitchFamily="66" charset="0"/>
                <a:sym typeface="Symbol" pitchFamily="18" charset="2"/>
              </a:rPr>
              <a:t>	</a:t>
            </a:r>
            <a:r>
              <a:rPr lang="tr-TR" sz="2000">
                <a:latin typeface="Comic Sans MS" pitchFamily="66" charset="0"/>
                <a:cs typeface="Courier New" pitchFamily="49" charset="0"/>
                <a:sym typeface="Symbol" pitchFamily="18" charset="2"/>
              </a:rPr>
              <a:t>  </a:t>
            </a:r>
            <a:r>
              <a:rPr lang="tr-TR" sz="2000">
                <a:latin typeface="Comic Sans MS" pitchFamily="66" charset="0"/>
                <a:cs typeface="Courier New" pitchFamily="49" charset="0"/>
              </a:rPr>
              <a:t>        </a:t>
            </a:r>
            <a:r>
              <a:rPr lang="tr-TR" sz="2000">
                <a:latin typeface="Comic Sans MS" pitchFamily="66" charset="0"/>
              </a:rPr>
              <a:t>	</a:t>
            </a:r>
            <a:r>
              <a:rPr lang="tr-TR" sz="2000">
                <a:latin typeface="Comic Sans MS" pitchFamily="66" charset="0"/>
                <a:cs typeface="Courier New" pitchFamily="49" charset="0"/>
                <a:sym typeface="Symbol" pitchFamily="18" charset="2"/>
              </a:rPr>
              <a:t>1+5=6            6</a:t>
            </a:r>
            <a:r>
              <a:rPr lang="tr-TR" sz="2000">
                <a:latin typeface="Comic Sans MS" pitchFamily="66" charset="0"/>
                <a:cs typeface="Courier New" pitchFamily="49" charset="0"/>
              </a:rPr>
              <a:t>6(B)</a:t>
            </a:r>
            <a:endParaRPr lang="tr-TR" sz="2000">
              <a:latin typeface="Comic Sans MS" pitchFamily="66" charset="0"/>
              <a:cs typeface="Arial" charset="0"/>
              <a:sym typeface="Symbol" pitchFamily="18" charset="2"/>
            </a:endParaRPr>
          </a:p>
          <a:p>
            <a:pPr algn="just" eaLnBrk="0" hangingPunct="0"/>
            <a:r>
              <a:rPr lang="tr-TR" sz="2000">
                <a:latin typeface="Comic Sans MS" pitchFamily="66" charset="0"/>
                <a:cs typeface="Courier New" pitchFamily="49" charset="0"/>
                <a:sym typeface="Symbol" pitchFamily="18" charset="2"/>
              </a:rPr>
              <a:t>until P’ de tüm düğümler yok</a:t>
            </a:r>
            <a:endParaRPr lang="tr-TR" sz="2000">
              <a:latin typeface="Comic Sans MS" pitchFamily="66" charset="0"/>
              <a:cs typeface="Arial" charset="0"/>
              <a:sym typeface="Symbol" pitchFamily="18" charset="2"/>
            </a:endParaRPr>
          </a:p>
          <a:p>
            <a:pPr eaLnBrk="0" hangingPunct="0"/>
            <a:endParaRPr lang="tr-TR" sz="2000">
              <a:latin typeface="Comic Sans MS" pitchFamily="66" charset="0"/>
              <a:cs typeface="Courier New" pitchFamily="49" charset="0"/>
              <a:sym typeface="Symbol" pitchFamily="18" charset="2"/>
            </a:endParaRPr>
          </a:p>
        </p:txBody>
      </p:sp>
      <p:grpSp>
        <p:nvGrpSpPr>
          <p:cNvPr id="89094" name="Group 6"/>
          <p:cNvGrpSpPr>
            <a:grpSpLocks/>
          </p:cNvGrpSpPr>
          <p:nvPr/>
        </p:nvGrpSpPr>
        <p:grpSpPr bwMode="auto">
          <a:xfrm>
            <a:off x="2952750" y="3429000"/>
            <a:ext cx="6191250" cy="3024188"/>
            <a:chOff x="1066" y="1661"/>
            <a:chExt cx="3900" cy="1905"/>
          </a:xfrm>
        </p:grpSpPr>
        <p:sp>
          <p:nvSpPr>
            <p:cNvPr id="89117" name="Rectangle 7"/>
            <p:cNvSpPr>
              <a:spLocks noChangeArrowheads="1"/>
            </p:cNvSpPr>
            <p:nvPr/>
          </p:nvSpPr>
          <p:spPr bwMode="auto">
            <a:xfrm>
              <a:off x="1119" y="1661"/>
              <a:ext cx="3633" cy="1905"/>
            </a:xfrm>
            <a:prstGeom prst="rect">
              <a:avLst/>
            </a:prstGeom>
            <a:solidFill>
              <a:srgbClr val="FF99CC"/>
            </a:solidFill>
            <a:ln w="9525">
              <a:solidFill>
                <a:schemeClr val="tx1"/>
              </a:solidFill>
              <a:miter lim="800000"/>
              <a:headEnd/>
              <a:tailEnd/>
            </a:ln>
          </p:spPr>
          <p:txBody>
            <a:bodyPr wrap="none" anchor="ctr"/>
            <a:lstStyle/>
            <a:p>
              <a:endParaRPr lang="tr-TR"/>
            </a:p>
          </p:txBody>
        </p:sp>
        <p:sp>
          <p:nvSpPr>
            <p:cNvPr id="89118" name="Line 8"/>
            <p:cNvSpPr>
              <a:spLocks noChangeShapeType="1"/>
            </p:cNvSpPr>
            <p:nvPr/>
          </p:nvSpPr>
          <p:spPr bwMode="auto">
            <a:xfrm>
              <a:off x="2348" y="2951"/>
              <a:ext cx="1015" cy="0"/>
            </a:xfrm>
            <a:prstGeom prst="line">
              <a:avLst/>
            </a:prstGeom>
            <a:noFill/>
            <a:ln w="9525">
              <a:solidFill>
                <a:schemeClr val="tx1"/>
              </a:solidFill>
              <a:round/>
              <a:headEnd/>
              <a:tailEnd/>
            </a:ln>
          </p:spPr>
          <p:txBody>
            <a:bodyPr wrap="none"/>
            <a:lstStyle/>
            <a:p>
              <a:endParaRPr lang="tr-TR"/>
            </a:p>
          </p:txBody>
        </p:sp>
        <p:sp>
          <p:nvSpPr>
            <p:cNvPr id="89119" name="Line 9"/>
            <p:cNvSpPr>
              <a:spLocks noChangeShapeType="1"/>
            </p:cNvSpPr>
            <p:nvPr/>
          </p:nvSpPr>
          <p:spPr bwMode="auto">
            <a:xfrm flipV="1">
              <a:off x="2348" y="2028"/>
              <a:ext cx="0" cy="923"/>
            </a:xfrm>
            <a:prstGeom prst="line">
              <a:avLst/>
            </a:prstGeom>
            <a:noFill/>
            <a:ln w="19050">
              <a:solidFill>
                <a:schemeClr val="tx1"/>
              </a:solidFill>
              <a:round/>
              <a:headEnd/>
              <a:tailEnd/>
            </a:ln>
          </p:spPr>
          <p:txBody>
            <a:bodyPr wrap="none"/>
            <a:lstStyle/>
            <a:p>
              <a:endParaRPr lang="tr-TR"/>
            </a:p>
          </p:txBody>
        </p:sp>
        <p:sp>
          <p:nvSpPr>
            <p:cNvPr id="89120" name="Line 10"/>
            <p:cNvSpPr>
              <a:spLocks noChangeShapeType="1"/>
            </p:cNvSpPr>
            <p:nvPr/>
          </p:nvSpPr>
          <p:spPr bwMode="auto">
            <a:xfrm flipV="1">
              <a:off x="2348" y="2028"/>
              <a:ext cx="962" cy="923"/>
            </a:xfrm>
            <a:prstGeom prst="line">
              <a:avLst/>
            </a:prstGeom>
            <a:noFill/>
            <a:ln w="12700">
              <a:solidFill>
                <a:schemeClr val="tx1"/>
              </a:solidFill>
              <a:round/>
              <a:headEnd/>
              <a:tailEnd/>
            </a:ln>
          </p:spPr>
          <p:txBody>
            <a:bodyPr wrap="none"/>
            <a:lstStyle/>
            <a:p>
              <a:endParaRPr lang="tr-TR"/>
            </a:p>
          </p:txBody>
        </p:sp>
        <p:sp>
          <p:nvSpPr>
            <p:cNvPr id="3" name="Text Box 11"/>
            <p:cNvSpPr txBox="1">
              <a:spLocks noChangeArrowheads="1"/>
            </p:cNvSpPr>
            <p:nvPr/>
          </p:nvSpPr>
          <p:spPr bwMode="auto">
            <a:xfrm>
              <a:off x="2225" y="2398"/>
              <a:ext cx="137"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89122" name="Text Box 12"/>
            <p:cNvSpPr txBox="1">
              <a:spLocks noChangeArrowheads="1"/>
            </p:cNvSpPr>
            <p:nvPr/>
          </p:nvSpPr>
          <p:spPr bwMode="auto">
            <a:xfrm>
              <a:off x="2134" y="2275"/>
              <a:ext cx="321" cy="250"/>
            </a:xfrm>
            <a:prstGeom prst="rect">
              <a:avLst/>
            </a:prstGeom>
            <a:noFill/>
            <a:ln w="9525">
              <a:noFill/>
              <a:miter lim="800000"/>
              <a:headEnd/>
              <a:tailEnd/>
            </a:ln>
          </p:spPr>
          <p:txBody>
            <a:bodyPr>
              <a:spAutoFit/>
            </a:bodyPr>
            <a:lstStyle/>
            <a:p>
              <a:pPr>
                <a:spcBef>
                  <a:spcPct val="50000"/>
                </a:spcBef>
              </a:pPr>
              <a:endParaRPr lang="tr-TR" sz="2000">
                <a:latin typeface="Comic Sans MS" pitchFamily="66" charset="0"/>
              </a:endParaRPr>
            </a:p>
          </p:txBody>
        </p:sp>
        <p:sp>
          <p:nvSpPr>
            <p:cNvPr id="89123" name="Text Box 13"/>
            <p:cNvSpPr txBox="1">
              <a:spLocks noChangeArrowheads="1"/>
            </p:cNvSpPr>
            <p:nvPr/>
          </p:nvSpPr>
          <p:spPr bwMode="auto">
            <a:xfrm>
              <a:off x="2668" y="2151"/>
              <a:ext cx="32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89124" name="Text Box 14"/>
            <p:cNvSpPr txBox="1">
              <a:spLocks noChangeArrowheads="1"/>
            </p:cNvSpPr>
            <p:nvPr/>
          </p:nvSpPr>
          <p:spPr bwMode="auto">
            <a:xfrm>
              <a:off x="2722" y="2643"/>
              <a:ext cx="321"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5</a:t>
              </a:r>
            </a:p>
          </p:txBody>
        </p:sp>
        <p:sp>
          <p:nvSpPr>
            <p:cNvPr id="89125" name="Text Box 15"/>
            <p:cNvSpPr txBox="1">
              <a:spLocks noChangeArrowheads="1"/>
            </p:cNvSpPr>
            <p:nvPr/>
          </p:nvSpPr>
          <p:spPr bwMode="auto">
            <a:xfrm>
              <a:off x="1948" y="1722"/>
              <a:ext cx="1711"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A</a:t>
              </a:r>
              <a:r>
                <a:rPr lang="tr-TR" sz="2000">
                  <a:latin typeface="Comic Sans MS" pitchFamily="66" charset="0"/>
                  <a:sym typeface="Symbol" pitchFamily="18" charset="2"/>
                </a:rPr>
                <a:t>3(S)</a:t>
              </a:r>
            </a:p>
          </p:txBody>
        </p:sp>
        <p:sp>
          <p:nvSpPr>
            <p:cNvPr id="89126" name="Line 16"/>
            <p:cNvSpPr>
              <a:spLocks noChangeShapeType="1"/>
            </p:cNvSpPr>
            <p:nvPr/>
          </p:nvSpPr>
          <p:spPr bwMode="auto">
            <a:xfrm flipH="1" flipV="1">
              <a:off x="1492" y="2336"/>
              <a:ext cx="856" cy="615"/>
            </a:xfrm>
            <a:prstGeom prst="line">
              <a:avLst/>
            </a:prstGeom>
            <a:noFill/>
            <a:ln w="19050">
              <a:solidFill>
                <a:schemeClr val="tx1"/>
              </a:solidFill>
              <a:round/>
              <a:headEnd/>
              <a:tailEnd/>
            </a:ln>
          </p:spPr>
          <p:txBody>
            <a:bodyPr wrap="none"/>
            <a:lstStyle/>
            <a:p>
              <a:endParaRPr lang="tr-TR"/>
            </a:p>
          </p:txBody>
        </p:sp>
        <p:sp>
          <p:nvSpPr>
            <p:cNvPr id="89127" name="Text Box 17"/>
            <p:cNvSpPr txBox="1">
              <a:spLocks noChangeArrowheads="1"/>
            </p:cNvSpPr>
            <p:nvPr/>
          </p:nvSpPr>
          <p:spPr bwMode="auto">
            <a:xfrm>
              <a:off x="1066" y="2151"/>
              <a:ext cx="801"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S</a:t>
              </a:r>
              <a:r>
                <a:rPr lang="tr-TR" sz="2000">
                  <a:latin typeface="Comic Sans MS" pitchFamily="66" charset="0"/>
                  <a:sym typeface="Symbol" pitchFamily="18" charset="2"/>
                </a:rPr>
                <a:t>(-)</a:t>
              </a:r>
            </a:p>
          </p:txBody>
        </p:sp>
        <p:sp>
          <p:nvSpPr>
            <p:cNvPr id="89128" name="Text Box 18"/>
            <p:cNvSpPr txBox="1">
              <a:spLocks noChangeArrowheads="1"/>
            </p:cNvSpPr>
            <p:nvPr/>
          </p:nvSpPr>
          <p:spPr bwMode="auto">
            <a:xfrm>
              <a:off x="1867" y="2951"/>
              <a:ext cx="855"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B</a:t>
              </a:r>
              <a:r>
                <a:rPr lang="tr-TR" sz="2000">
                  <a:latin typeface="Comic Sans MS" pitchFamily="66" charset="0"/>
                  <a:sym typeface="Symbol" pitchFamily="18" charset="2"/>
                </a:rPr>
                <a:t></a:t>
              </a:r>
              <a:r>
                <a:rPr lang="tr-TR" sz="2000">
                  <a:latin typeface="Comic Sans MS" pitchFamily="66" charset="0"/>
                </a:rPr>
                <a:t>1(S)</a:t>
              </a:r>
            </a:p>
          </p:txBody>
        </p:sp>
        <p:sp>
          <p:nvSpPr>
            <p:cNvPr id="89129" name="Text Box 19"/>
            <p:cNvSpPr txBox="1">
              <a:spLocks noChangeArrowheads="1"/>
            </p:cNvSpPr>
            <p:nvPr/>
          </p:nvSpPr>
          <p:spPr bwMode="auto">
            <a:xfrm>
              <a:off x="2988" y="1722"/>
              <a:ext cx="1711"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C</a:t>
              </a:r>
              <a:r>
                <a:rPr lang="tr-TR" sz="2000">
                  <a:latin typeface="Comic Sans MS" pitchFamily="66" charset="0"/>
                  <a:sym typeface="Symbol" pitchFamily="18" charset="2"/>
                </a:rPr>
                <a:t>(S)</a:t>
              </a:r>
            </a:p>
          </p:txBody>
        </p:sp>
        <p:sp>
          <p:nvSpPr>
            <p:cNvPr id="89130" name="Text Box 20"/>
            <p:cNvSpPr txBox="1">
              <a:spLocks noChangeArrowheads="1"/>
            </p:cNvSpPr>
            <p:nvPr/>
          </p:nvSpPr>
          <p:spPr bwMode="auto">
            <a:xfrm>
              <a:off x="3096" y="2952"/>
              <a:ext cx="171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D</a:t>
              </a:r>
              <a:r>
                <a:rPr lang="tr-TR" sz="2000">
                  <a:latin typeface="Comic Sans MS" pitchFamily="66" charset="0"/>
                  <a:sym typeface="Symbol" pitchFamily="18" charset="2"/>
                </a:rPr>
                <a:t>(S)</a:t>
              </a:r>
            </a:p>
          </p:txBody>
        </p:sp>
        <p:sp>
          <p:nvSpPr>
            <p:cNvPr id="89131" name="Text Box 21"/>
            <p:cNvSpPr txBox="1">
              <a:spLocks noChangeArrowheads="1"/>
            </p:cNvSpPr>
            <p:nvPr/>
          </p:nvSpPr>
          <p:spPr bwMode="auto">
            <a:xfrm>
              <a:off x="1760" y="2337"/>
              <a:ext cx="320"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89132" name="Line 22"/>
            <p:cNvSpPr>
              <a:spLocks noChangeShapeType="1"/>
            </p:cNvSpPr>
            <p:nvPr/>
          </p:nvSpPr>
          <p:spPr bwMode="auto">
            <a:xfrm>
              <a:off x="2322" y="2030"/>
              <a:ext cx="962" cy="0"/>
            </a:xfrm>
            <a:prstGeom prst="line">
              <a:avLst/>
            </a:prstGeom>
            <a:noFill/>
            <a:ln w="19050">
              <a:solidFill>
                <a:schemeClr val="tx1"/>
              </a:solidFill>
              <a:round/>
              <a:headEnd/>
              <a:tailEnd/>
            </a:ln>
          </p:spPr>
          <p:txBody>
            <a:bodyPr wrap="none"/>
            <a:lstStyle/>
            <a:p>
              <a:endParaRPr lang="tr-TR"/>
            </a:p>
          </p:txBody>
        </p:sp>
        <p:sp>
          <p:nvSpPr>
            <p:cNvPr id="89133" name="Text Box 23"/>
            <p:cNvSpPr txBox="1">
              <a:spLocks noChangeArrowheads="1"/>
            </p:cNvSpPr>
            <p:nvPr/>
          </p:nvSpPr>
          <p:spPr bwMode="auto">
            <a:xfrm>
              <a:off x="2696" y="1784"/>
              <a:ext cx="321"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2</a:t>
              </a:r>
            </a:p>
          </p:txBody>
        </p:sp>
        <p:sp>
          <p:nvSpPr>
            <p:cNvPr id="89134" name="Line 24"/>
            <p:cNvSpPr>
              <a:spLocks noChangeShapeType="1"/>
            </p:cNvSpPr>
            <p:nvPr/>
          </p:nvSpPr>
          <p:spPr bwMode="auto">
            <a:xfrm>
              <a:off x="3310" y="2031"/>
              <a:ext cx="53" cy="920"/>
            </a:xfrm>
            <a:prstGeom prst="line">
              <a:avLst/>
            </a:prstGeom>
            <a:noFill/>
            <a:ln w="19050">
              <a:solidFill>
                <a:schemeClr val="tx1"/>
              </a:solidFill>
              <a:round/>
              <a:headEnd/>
              <a:tailEnd/>
            </a:ln>
          </p:spPr>
          <p:txBody>
            <a:bodyPr wrap="none"/>
            <a:lstStyle/>
            <a:p>
              <a:endParaRPr lang="tr-TR"/>
            </a:p>
          </p:txBody>
        </p:sp>
        <p:sp>
          <p:nvSpPr>
            <p:cNvPr id="89135" name="Line 25"/>
            <p:cNvSpPr>
              <a:spLocks noChangeShapeType="1"/>
            </p:cNvSpPr>
            <p:nvPr/>
          </p:nvSpPr>
          <p:spPr bwMode="auto">
            <a:xfrm>
              <a:off x="3310" y="2031"/>
              <a:ext cx="588" cy="492"/>
            </a:xfrm>
            <a:prstGeom prst="line">
              <a:avLst/>
            </a:prstGeom>
            <a:noFill/>
            <a:ln w="9525">
              <a:solidFill>
                <a:schemeClr val="tx1"/>
              </a:solidFill>
              <a:round/>
              <a:headEnd/>
              <a:tailEnd/>
            </a:ln>
          </p:spPr>
          <p:txBody>
            <a:bodyPr wrap="none"/>
            <a:lstStyle/>
            <a:p>
              <a:endParaRPr lang="tr-TR"/>
            </a:p>
          </p:txBody>
        </p:sp>
        <p:sp>
          <p:nvSpPr>
            <p:cNvPr id="89136" name="Text Box 26"/>
            <p:cNvSpPr txBox="1">
              <a:spLocks noChangeArrowheads="1"/>
            </p:cNvSpPr>
            <p:nvPr/>
          </p:nvSpPr>
          <p:spPr bwMode="auto">
            <a:xfrm>
              <a:off x="3577" y="2092"/>
              <a:ext cx="321"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89137" name="Text Box 27"/>
            <p:cNvSpPr txBox="1">
              <a:spLocks noChangeArrowheads="1"/>
            </p:cNvSpPr>
            <p:nvPr/>
          </p:nvSpPr>
          <p:spPr bwMode="auto">
            <a:xfrm>
              <a:off x="3096" y="2399"/>
              <a:ext cx="32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89138" name="Text Box 28"/>
            <p:cNvSpPr txBox="1">
              <a:spLocks noChangeArrowheads="1"/>
            </p:cNvSpPr>
            <p:nvPr/>
          </p:nvSpPr>
          <p:spPr bwMode="auto">
            <a:xfrm>
              <a:off x="3843" y="2276"/>
              <a:ext cx="1123"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E</a:t>
              </a:r>
              <a:r>
                <a:rPr lang="tr-TR" sz="2000">
                  <a:latin typeface="Comic Sans MS" pitchFamily="66" charset="0"/>
                  <a:sym typeface="Symbol" pitchFamily="18" charset="2"/>
                </a:rPr>
                <a:t>(S)</a:t>
              </a:r>
            </a:p>
          </p:txBody>
        </p:sp>
        <p:sp>
          <p:nvSpPr>
            <p:cNvPr id="89139" name="Line 29"/>
            <p:cNvSpPr>
              <a:spLocks noChangeShapeType="1"/>
            </p:cNvSpPr>
            <p:nvPr/>
          </p:nvSpPr>
          <p:spPr bwMode="auto">
            <a:xfrm flipV="1">
              <a:off x="3363" y="2521"/>
              <a:ext cx="535" cy="430"/>
            </a:xfrm>
            <a:prstGeom prst="line">
              <a:avLst/>
            </a:prstGeom>
            <a:noFill/>
            <a:ln w="19050">
              <a:solidFill>
                <a:schemeClr val="tx1"/>
              </a:solidFill>
              <a:round/>
              <a:headEnd/>
              <a:tailEnd/>
            </a:ln>
          </p:spPr>
          <p:txBody>
            <a:bodyPr wrap="none"/>
            <a:lstStyle/>
            <a:p>
              <a:endParaRPr lang="tr-TR"/>
            </a:p>
          </p:txBody>
        </p:sp>
        <p:sp>
          <p:nvSpPr>
            <p:cNvPr id="89140" name="Text Box 30"/>
            <p:cNvSpPr txBox="1">
              <a:spLocks noChangeArrowheads="1"/>
            </p:cNvSpPr>
            <p:nvPr/>
          </p:nvSpPr>
          <p:spPr bwMode="auto">
            <a:xfrm>
              <a:off x="3416" y="2521"/>
              <a:ext cx="32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89141" name="Line 31"/>
            <p:cNvSpPr>
              <a:spLocks noChangeShapeType="1"/>
            </p:cNvSpPr>
            <p:nvPr/>
          </p:nvSpPr>
          <p:spPr bwMode="auto">
            <a:xfrm flipV="1">
              <a:off x="1474" y="2024"/>
              <a:ext cx="862" cy="318"/>
            </a:xfrm>
            <a:prstGeom prst="line">
              <a:avLst/>
            </a:prstGeom>
            <a:noFill/>
            <a:ln w="9525">
              <a:solidFill>
                <a:schemeClr val="tx1"/>
              </a:solidFill>
              <a:round/>
              <a:headEnd/>
              <a:tailEnd/>
            </a:ln>
          </p:spPr>
          <p:txBody>
            <a:bodyPr wrap="none"/>
            <a:lstStyle/>
            <a:p>
              <a:endParaRPr lang="tr-TR"/>
            </a:p>
          </p:txBody>
        </p:sp>
        <p:sp>
          <p:nvSpPr>
            <p:cNvPr id="89142" name="Text Box 32"/>
            <p:cNvSpPr txBox="1">
              <a:spLocks noChangeArrowheads="1"/>
            </p:cNvSpPr>
            <p:nvPr/>
          </p:nvSpPr>
          <p:spPr bwMode="auto">
            <a:xfrm>
              <a:off x="1701" y="1979"/>
              <a:ext cx="320"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grpSp>
      <p:grpSp>
        <p:nvGrpSpPr>
          <p:cNvPr id="89121" name="Group 33"/>
          <p:cNvGrpSpPr>
            <a:grpSpLocks/>
          </p:cNvGrpSpPr>
          <p:nvPr/>
        </p:nvGrpSpPr>
        <p:grpSpPr bwMode="auto">
          <a:xfrm>
            <a:off x="4859338" y="188913"/>
            <a:ext cx="5400675" cy="2232025"/>
            <a:chOff x="612" y="572"/>
            <a:chExt cx="3402" cy="1406"/>
          </a:xfrm>
        </p:grpSpPr>
        <p:grpSp>
          <p:nvGrpSpPr>
            <p:cNvPr id="89098" name="Group 34"/>
            <p:cNvGrpSpPr>
              <a:grpSpLocks/>
            </p:cNvGrpSpPr>
            <p:nvPr/>
          </p:nvGrpSpPr>
          <p:grpSpPr bwMode="auto">
            <a:xfrm>
              <a:off x="612" y="572"/>
              <a:ext cx="2904" cy="1406"/>
              <a:chOff x="1655" y="845"/>
              <a:chExt cx="2904" cy="1406"/>
            </a:xfrm>
          </p:grpSpPr>
          <p:grpSp>
            <p:nvGrpSpPr>
              <p:cNvPr id="89101" name="Group 35"/>
              <p:cNvGrpSpPr>
                <a:grpSpLocks/>
              </p:cNvGrpSpPr>
              <p:nvPr/>
            </p:nvGrpSpPr>
            <p:grpSpPr bwMode="auto">
              <a:xfrm>
                <a:off x="1655" y="845"/>
                <a:ext cx="2676" cy="1406"/>
                <a:chOff x="2880" y="754"/>
                <a:chExt cx="2676" cy="1406"/>
              </a:xfrm>
            </p:grpSpPr>
            <p:sp>
              <p:nvSpPr>
                <p:cNvPr id="89104" name="Rectangle 36"/>
                <p:cNvSpPr>
                  <a:spLocks noChangeArrowheads="1"/>
                </p:cNvSpPr>
                <p:nvPr/>
              </p:nvSpPr>
              <p:spPr bwMode="auto">
                <a:xfrm>
                  <a:off x="2925" y="754"/>
                  <a:ext cx="2631" cy="140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89105" name="Line 37"/>
                <p:cNvSpPr>
                  <a:spLocks noChangeShapeType="1"/>
                </p:cNvSpPr>
                <p:nvPr/>
              </p:nvSpPr>
              <p:spPr bwMode="auto">
                <a:xfrm>
                  <a:off x="3968" y="1706"/>
                  <a:ext cx="862" cy="0"/>
                </a:xfrm>
                <a:prstGeom prst="line">
                  <a:avLst/>
                </a:prstGeom>
                <a:noFill/>
                <a:ln w="9525">
                  <a:solidFill>
                    <a:schemeClr val="tx1"/>
                  </a:solidFill>
                  <a:round/>
                  <a:headEnd/>
                  <a:tailEnd/>
                </a:ln>
              </p:spPr>
              <p:txBody>
                <a:bodyPr wrap="none"/>
                <a:lstStyle/>
                <a:p>
                  <a:endParaRPr lang="tr-TR"/>
                </a:p>
              </p:txBody>
            </p:sp>
            <p:sp>
              <p:nvSpPr>
                <p:cNvPr id="89106" name="Line 38"/>
                <p:cNvSpPr>
                  <a:spLocks noChangeShapeType="1"/>
                </p:cNvSpPr>
                <p:nvPr/>
              </p:nvSpPr>
              <p:spPr bwMode="auto">
                <a:xfrm flipV="1">
                  <a:off x="3968" y="1025"/>
                  <a:ext cx="0" cy="681"/>
                </a:xfrm>
                <a:prstGeom prst="line">
                  <a:avLst/>
                </a:prstGeom>
                <a:noFill/>
                <a:ln w="9525">
                  <a:solidFill>
                    <a:schemeClr val="tx1"/>
                  </a:solidFill>
                  <a:round/>
                  <a:headEnd/>
                  <a:tailEnd/>
                </a:ln>
              </p:spPr>
              <p:txBody>
                <a:bodyPr wrap="none"/>
                <a:lstStyle/>
                <a:p>
                  <a:endParaRPr lang="tr-TR"/>
                </a:p>
              </p:txBody>
            </p:sp>
            <p:sp>
              <p:nvSpPr>
                <p:cNvPr id="89107" name="Line 39"/>
                <p:cNvSpPr>
                  <a:spLocks noChangeShapeType="1"/>
                </p:cNvSpPr>
                <p:nvPr/>
              </p:nvSpPr>
              <p:spPr bwMode="auto">
                <a:xfrm flipV="1">
                  <a:off x="3968" y="1025"/>
                  <a:ext cx="817" cy="681"/>
                </a:xfrm>
                <a:prstGeom prst="line">
                  <a:avLst/>
                </a:prstGeom>
                <a:noFill/>
                <a:ln w="9525">
                  <a:solidFill>
                    <a:schemeClr val="tx1"/>
                  </a:solidFill>
                  <a:round/>
                  <a:headEnd/>
                  <a:tailEnd/>
                </a:ln>
              </p:spPr>
              <p:txBody>
                <a:bodyPr wrap="none"/>
                <a:lstStyle/>
                <a:p>
                  <a:endParaRPr lang="tr-TR"/>
                </a:p>
              </p:txBody>
            </p:sp>
            <p:sp>
              <p:nvSpPr>
                <p:cNvPr id="89108" name="Text Box 40"/>
                <p:cNvSpPr txBox="1">
                  <a:spLocks noChangeArrowheads="1"/>
                </p:cNvSpPr>
                <p:nvPr/>
              </p:nvSpPr>
              <p:spPr bwMode="auto">
                <a:xfrm>
                  <a:off x="3787" y="1207"/>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89109" name="Text Box 41"/>
                <p:cNvSpPr txBox="1">
                  <a:spLocks noChangeArrowheads="1"/>
                </p:cNvSpPr>
                <p:nvPr/>
              </p:nvSpPr>
              <p:spPr bwMode="auto">
                <a:xfrm>
                  <a:off x="4240" y="1116"/>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89110" name="Text Box 42"/>
                <p:cNvSpPr txBox="1">
                  <a:spLocks noChangeArrowheads="1"/>
                </p:cNvSpPr>
                <p:nvPr/>
              </p:nvSpPr>
              <p:spPr bwMode="auto">
                <a:xfrm>
                  <a:off x="4286" y="1479"/>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5</a:t>
                  </a:r>
                </a:p>
              </p:txBody>
            </p:sp>
            <p:sp>
              <p:nvSpPr>
                <p:cNvPr id="89111" name="Text Box 43"/>
                <p:cNvSpPr txBox="1">
                  <a:spLocks noChangeArrowheads="1"/>
                </p:cNvSpPr>
                <p:nvPr/>
              </p:nvSpPr>
              <p:spPr bwMode="auto">
                <a:xfrm>
                  <a:off x="3651" y="844"/>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A</a:t>
                  </a:r>
                  <a:r>
                    <a:rPr lang="tr-TR" sz="2000">
                      <a:latin typeface="Comic Sans MS" pitchFamily="66" charset="0"/>
                      <a:sym typeface="Symbol" pitchFamily="18" charset="2"/>
                    </a:rPr>
                    <a:t>2(B)</a:t>
                  </a:r>
                </a:p>
              </p:txBody>
            </p:sp>
            <p:sp>
              <p:nvSpPr>
                <p:cNvPr id="89112" name="Line 44"/>
                <p:cNvSpPr>
                  <a:spLocks noChangeShapeType="1"/>
                </p:cNvSpPr>
                <p:nvPr/>
              </p:nvSpPr>
              <p:spPr bwMode="auto">
                <a:xfrm flipH="1" flipV="1">
                  <a:off x="3242" y="1252"/>
                  <a:ext cx="726" cy="454"/>
                </a:xfrm>
                <a:prstGeom prst="line">
                  <a:avLst/>
                </a:prstGeom>
                <a:noFill/>
                <a:ln w="9525">
                  <a:solidFill>
                    <a:schemeClr val="tx1"/>
                  </a:solidFill>
                  <a:round/>
                  <a:headEnd/>
                  <a:tailEnd/>
                </a:ln>
              </p:spPr>
              <p:txBody>
                <a:bodyPr wrap="none"/>
                <a:lstStyle/>
                <a:p>
                  <a:endParaRPr lang="tr-TR"/>
                </a:p>
              </p:txBody>
            </p:sp>
            <p:sp>
              <p:nvSpPr>
                <p:cNvPr id="89113" name="Text Box 45"/>
                <p:cNvSpPr txBox="1">
                  <a:spLocks noChangeArrowheads="1"/>
                </p:cNvSpPr>
                <p:nvPr/>
              </p:nvSpPr>
              <p:spPr bwMode="auto">
                <a:xfrm>
                  <a:off x="2880" y="1116"/>
                  <a:ext cx="68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S</a:t>
                  </a:r>
                  <a:r>
                    <a:rPr lang="tr-TR" sz="2000">
                      <a:latin typeface="Comic Sans MS" pitchFamily="66" charset="0"/>
                      <a:sym typeface="Symbol" pitchFamily="18" charset="2"/>
                    </a:rPr>
                    <a:t>(-)</a:t>
                  </a:r>
                </a:p>
              </p:txBody>
            </p:sp>
            <p:sp>
              <p:nvSpPr>
                <p:cNvPr id="89114" name="Text Box 46"/>
                <p:cNvSpPr txBox="1">
                  <a:spLocks noChangeArrowheads="1"/>
                </p:cNvSpPr>
                <p:nvPr/>
              </p:nvSpPr>
              <p:spPr bwMode="auto">
                <a:xfrm>
                  <a:off x="3560" y="1706"/>
                  <a:ext cx="726"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B</a:t>
                  </a:r>
                  <a:r>
                    <a:rPr lang="tr-TR" sz="2000">
                      <a:latin typeface="Comic Sans MS" pitchFamily="66" charset="0"/>
                      <a:sym typeface="Symbol" pitchFamily="18" charset="2"/>
                    </a:rPr>
                    <a:t></a:t>
                  </a:r>
                  <a:r>
                    <a:rPr lang="tr-TR" sz="2000">
                      <a:latin typeface="Comic Sans MS" pitchFamily="66" charset="0"/>
                    </a:rPr>
                    <a:t>1(S)</a:t>
                  </a:r>
                </a:p>
              </p:txBody>
            </p:sp>
            <p:sp>
              <p:nvSpPr>
                <p:cNvPr id="89115" name="Text Box 47"/>
                <p:cNvSpPr txBox="1">
                  <a:spLocks noChangeArrowheads="1"/>
                </p:cNvSpPr>
                <p:nvPr/>
              </p:nvSpPr>
              <p:spPr bwMode="auto">
                <a:xfrm>
                  <a:off x="3469" y="1253"/>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89116" name="Line 48"/>
                <p:cNvSpPr>
                  <a:spLocks noChangeShapeType="1"/>
                </p:cNvSpPr>
                <p:nvPr/>
              </p:nvSpPr>
              <p:spPr bwMode="auto">
                <a:xfrm>
                  <a:off x="4785" y="1026"/>
                  <a:ext cx="408" cy="408"/>
                </a:xfrm>
                <a:prstGeom prst="line">
                  <a:avLst/>
                </a:prstGeom>
                <a:noFill/>
                <a:ln w="9525">
                  <a:solidFill>
                    <a:schemeClr val="tx1"/>
                  </a:solidFill>
                  <a:round/>
                  <a:headEnd/>
                  <a:tailEnd/>
                </a:ln>
              </p:spPr>
              <p:txBody>
                <a:bodyPr wrap="none"/>
                <a:lstStyle/>
                <a:p>
                  <a:endParaRPr lang="tr-TR"/>
                </a:p>
              </p:txBody>
            </p:sp>
          </p:grpSp>
          <p:sp>
            <p:nvSpPr>
              <p:cNvPr id="89102" name="Text Box 49"/>
              <p:cNvSpPr txBox="1">
                <a:spLocks noChangeArrowheads="1"/>
              </p:cNvSpPr>
              <p:nvPr/>
            </p:nvSpPr>
            <p:spPr bwMode="auto">
              <a:xfrm>
                <a:off x="3107" y="890"/>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C</a:t>
                </a:r>
                <a:r>
                  <a:rPr lang="tr-TR" sz="2000">
                    <a:latin typeface="Comic Sans MS" pitchFamily="66" charset="0"/>
                    <a:sym typeface="Symbol" pitchFamily="18" charset="2"/>
                  </a:rPr>
                  <a:t>4(B)</a:t>
                </a:r>
              </a:p>
            </p:txBody>
          </p:sp>
          <p:sp>
            <p:nvSpPr>
              <p:cNvPr id="89103" name="Line 50"/>
              <p:cNvSpPr>
                <a:spLocks noChangeShapeType="1"/>
              </p:cNvSpPr>
              <p:nvPr/>
            </p:nvSpPr>
            <p:spPr bwMode="auto">
              <a:xfrm flipV="1">
                <a:off x="3606" y="1525"/>
                <a:ext cx="363" cy="272"/>
              </a:xfrm>
              <a:prstGeom prst="line">
                <a:avLst/>
              </a:prstGeom>
              <a:noFill/>
              <a:ln w="9525">
                <a:solidFill>
                  <a:schemeClr val="tx1"/>
                </a:solidFill>
                <a:round/>
                <a:headEnd/>
                <a:tailEnd/>
              </a:ln>
            </p:spPr>
            <p:txBody>
              <a:bodyPr wrap="none"/>
              <a:lstStyle/>
              <a:p>
                <a:endParaRPr lang="tr-TR"/>
              </a:p>
            </p:txBody>
          </p:sp>
        </p:grpSp>
        <p:sp>
          <p:nvSpPr>
            <p:cNvPr id="89099" name="Text Box 51"/>
            <p:cNvSpPr txBox="1">
              <a:spLocks noChangeArrowheads="1"/>
            </p:cNvSpPr>
            <p:nvPr/>
          </p:nvSpPr>
          <p:spPr bwMode="auto">
            <a:xfrm>
              <a:off x="2562" y="1117"/>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E</a:t>
              </a:r>
              <a:r>
                <a:rPr lang="tr-TR" sz="2000">
                  <a:latin typeface="Comic Sans MS" pitchFamily="66" charset="0"/>
                  <a:sym typeface="Symbol" pitchFamily="18" charset="2"/>
                </a:rPr>
                <a:t>(S)</a:t>
              </a:r>
            </a:p>
          </p:txBody>
        </p:sp>
        <p:sp>
          <p:nvSpPr>
            <p:cNvPr id="89100" name="Text Box 52"/>
            <p:cNvSpPr txBox="1">
              <a:spLocks noChangeArrowheads="1"/>
            </p:cNvSpPr>
            <p:nvPr/>
          </p:nvSpPr>
          <p:spPr bwMode="auto">
            <a:xfrm>
              <a:off x="2245" y="1480"/>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D</a:t>
              </a:r>
              <a:r>
                <a:rPr lang="tr-TR" sz="2000">
                  <a:latin typeface="Comic Sans MS" pitchFamily="66" charset="0"/>
                  <a:sym typeface="Symbol" pitchFamily="18" charset="2"/>
                </a:rPr>
                <a:t>6(B)</a:t>
              </a:r>
            </a:p>
          </p:txBody>
        </p:sp>
      </p:grpSp>
      <p:sp>
        <p:nvSpPr>
          <p:cNvPr id="89095"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89096"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F5B8152B-D64D-4D1B-9D9C-C91B63D4A5B4}" type="slidenum">
              <a:rPr lang="tr-TR" sz="1400"/>
              <a:pPr algn="ctr" eaLnBrk="0" hangingPunct="0"/>
              <a:t>15</a:t>
            </a:fld>
            <a:r>
              <a:rPr lang="tr-TR" sz="1400"/>
              <a:t>. Sayfa</a:t>
            </a:r>
          </a:p>
        </p:txBody>
      </p:sp>
      <p:sp>
        <p:nvSpPr>
          <p:cNvPr id="89097"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checkerboard(across)">
                                      <p:cBhvr>
                                        <p:cTn id="7" dur="500"/>
                                        <p:tgtEl>
                                          <p:spTgt spid="8909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nodeType="clickEffect">
                                  <p:stCondLst>
                                    <p:cond delay="0"/>
                                  </p:stCondLst>
                                  <p:childTnLst>
                                    <p:animEffect transition="out" filter="diamond(in)">
                                      <p:cBhvr>
                                        <p:cTn id="11" dur="2000"/>
                                        <p:tgtEl>
                                          <p:spTgt spid="89094"/>
                                        </p:tgtEl>
                                      </p:cBhvr>
                                    </p:animEffect>
                                    <p:set>
                                      <p:cBhvr>
                                        <p:cTn id="12" dur="1" fill="hold">
                                          <p:stCondLst>
                                            <p:cond delay="1999"/>
                                          </p:stCondLst>
                                        </p:cTn>
                                        <p:tgtEl>
                                          <p:spTgt spid="8909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21600000">
                                      <p:cBhvr>
                                        <p:cTn id="16" dur="2000" fill="hold"/>
                                        <p:tgtEl>
                                          <p:spTgt spid="89092">
                                            <p:txEl>
                                              <p:pRg st="3" end="3"/>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9121"/>
                                        </p:tgtEl>
                                        <p:attrNameLst>
                                          <p:attrName>style.visibility</p:attrName>
                                        </p:attrNameLst>
                                      </p:cBhvr>
                                      <p:to>
                                        <p:strVal val="visible"/>
                                      </p:to>
                                    </p:set>
                                    <p:anim calcmode="lin" valueType="num">
                                      <p:cBhvr additive="base">
                                        <p:cTn id="21" dur="500" fill="hold"/>
                                        <p:tgtEl>
                                          <p:spTgt spid="89121"/>
                                        </p:tgtEl>
                                        <p:attrNameLst>
                                          <p:attrName>ppt_x</p:attrName>
                                        </p:attrNameLst>
                                      </p:cBhvr>
                                      <p:tavLst>
                                        <p:tav tm="0">
                                          <p:val>
                                            <p:strVal val="#ppt_x"/>
                                          </p:val>
                                        </p:tav>
                                        <p:tav tm="100000">
                                          <p:val>
                                            <p:strVal val="#ppt_x"/>
                                          </p:val>
                                        </p:tav>
                                      </p:tavLst>
                                    </p:anim>
                                    <p:anim calcmode="lin" valueType="num">
                                      <p:cBhvr additive="base">
                                        <p:cTn id="22" dur="500" fill="hold"/>
                                        <p:tgtEl>
                                          <p:spTgt spid="891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nodeType="clickEffect">
                                  <p:stCondLst>
                                    <p:cond delay="0"/>
                                  </p:stCondLst>
                                  <p:childTnLst>
                                    <p:animEffect transition="out" filter="diamond(in)">
                                      <p:cBhvr>
                                        <p:cTn id="26" dur="2000"/>
                                        <p:tgtEl>
                                          <p:spTgt spid="89121"/>
                                        </p:tgtEl>
                                      </p:cBhvr>
                                    </p:animEffect>
                                    <p:set>
                                      <p:cBhvr>
                                        <p:cTn id="27" dur="1" fill="hold">
                                          <p:stCondLst>
                                            <p:cond delay="1999"/>
                                          </p:stCondLst>
                                        </p:cTn>
                                        <p:tgtEl>
                                          <p:spTgt spid="89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258888" y="1169988"/>
            <a:ext cx="7391400" cy="2835275"/>
          </a:xfrm>
          <a:prstGeom prst="rect">
            <a:avLst/>
          </a:prstGeom>
          <a:noFill/>
          <a:ln w="9525">
            <a:noFill/>
            <a:miter lim="800000"/>
            <a:headEnd/>
            <a:tailEnd/>
          </a:ln>
        </p:spPr>
        <p:txBody>
          <a:bodyPr>
            <a:spAutoFit/>
          </a:bodyPr>
          <a:lstStyle/>
          <a:p>
            <a:pPr indent="449263" algn="just"/>
            <a:r>
              <a:rPr lang="tr-TR" sz="2000">
                <a:latin typeface="Comic Sans MS" pitchFamily="66" charset="0"/>
                <a:cs typeface="Courier New" pitchFamily="49" charset="0"/>
              </a:rPr>
              <a:t>Adım 3: (2)</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Adım 3.1: P’ de olmayan en küçük etiketli düğüm A           </a:t>
            </a:r>
            <a:endParaRPr lang="tr-TR" sz="2000">
              <a:latin typeface="Comic Sans MS" pitchFamily="66" charset="0"/>
            </a:endParaRPr>
          </a:p>
          <a:p>
            <a:pPr indent="449263" algn="just" eaLnBrk="0" hangingPunct="0"/>
            <a:r>
              <a:rPr lang="tr-TR" sz="2000">
                <a:latin typeface="Comic Sans MS" pitchFamily="66" charset="0"/>
                <a:cs typeface="Courier New" pitchFamily="49" charset="0"/>
              </a:rPr>
              <a:t> P={S,B,A}</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Adım 3.2: A’ ya komşu P’ de olmayan C düğümü var.</a:t>
            </a:r>
            <a:endParaRPr lang="tr-TR" sz="2000">
              <a:latin typeface="Comic Sans MS" pitchFamily="66" charset="0"/>
              <a:cs typeface="Arial" charset="0"/>
            </a:endParaRPr>
          </a:p>
          <a:p>
            <a:pPr indent="449263" algn="just" eaLnBrk="0" hangingPunct="0"/>
            <a:r>
              <a:rPr lang="tr-TR" sz="2000" u="sng">
                <a:latin typeface="Comic Sans MS" pitchFamily="66" charset="0"/>
                <a:cs typeface="Courier New" pitchFamily="49" charset="0"/>
              </a:rPr>
              <a:t> </a:t>
            </a:r>
            <a:endParaRPr lang="tr-TR" sz="2000">
              <a:latin typeface="Comic Sans MS" pitchFamily="66" charset="0"/>
              <a:cs typeface="Arial" charset="0"/>
            </a:endParaRPr>
          </a:p>
          <a:p>
            <a:pPr indent="449263" algn="just" eaLnBrk="0" hangingPunct="0"/>
            <a:r>
              <a:rPr lang="tr-TR" sz="2000" u="sng">
                <a:latin typeface="Comic Sans MS" pitchFamily="66" charset="0"/>
                <a:cs typeface="Courier New" pitchFamily="49" charset="0"/>
              </a:rPr>
              <a:t>Düğüm X</a:t>
            </a:r>
            <a:r>
              <a:rPr lang="tr-TR" sz="2000">
                <a:latin typeface="Comic Sans MS" pitchFamily="66" charset="0"/>
                <a:cs typeface="Courier New" pitchFamily="49" charset="0"/>
              </a:rPr>
              <a:t>  </a:t>
            </a:r>
            <a:r>
              <a:rPr lang="tr-TR" sz="2000" u="sng">
                <a:latin typeface="Comic Sans MS" pitchFamily="66" charset="0"/>
                <a:cs typeface="Courier New" pitchFamily="49" charset="0"/>
              </a:rPr>
              <a:t>eski etiket</a:t>
            </a:r>
            <a:r>
              <a:rPr lang="tr-TR" sz="2000">
                <a:latin typeface="Comic Sans MS" pitchFamily="66" charset="0"/>
                <a:cs typeface="Courier New" pitchFamily="49" charset="0"/>
              </a:rPr>
              <a:t>  </a:t>
            </a:r>
            <a:r>
              <a:rPr lang="tr-TR" sz="2000" u="sng">
                <a:latin typeface="Comic Sans MS" pitchFamily="66" charset="0"/>
                <a:cs typeface="Courier New" pitchFamily="49" charset="0"/>
              </a:rPr>
              <a:t>A etiketi+W(A,X)</a:t>
            </a:r>
            <a:r>
              <a:rPr lang="tr-TR" sz="2000">
                <a:latin typeface="Comic Sans MS" pitchFamily="66" charset="0"/>
                <a:cs typeface="Courier New" pitchFamily="49" charset="0"/>
              </a:rPr>
              <a:t>  </a:t>
            </a:r>
            <a:r>
              <a:rPr lang="tr-TR" sz="2000" u="sng">
                <a:latin typeface="Comic Sans MS" pitchFamily="66" charset="0"/>
                <a:cs typeface="Courier New" pitchFamily="49" charset="0"/>
              </a:rPr>
              <a:t>Minimum</a:t>
            </a:r>
            <a:r>
              <a:rPr lang="tr-TR" sz="2000">
                <a:latin typeface="Comic Sans MS" pitchFamily="66" charset="0"/>
                <a:cs typeface="Courier New" pitchFamily="49" charset="0"/>
              </a:rPr>
              <a:t> </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 C       </a:t>
            </a:r>
            <a:r>
              <a:rPr lang="tr-TR" sz="2000">
                <a:latin typeface="Comic Sans MS" pitchFamily="66" charset="0"/>
              </a:rPr>
              <a:t>            </a:t>
            </a:r>
            <a:r>
              <a:rPr lang="tr-TR" sz="2000">
                <a:latin typeface="Comic Sans MS" pitchFamily="66" charset="0"/>
                <a:cs typeface="Courier New" pitchFamily="49" charset="0"/>
              </a:rPr>
              <a:t>     4         2+2=4         </a:t>
            </a:r>
            <a:r>
              <a:rPr lang="tr-TR" sz="2000">
                <a:latin typeface="Comic Sans MS" pitchFamily="66" charset="0"/>
              </a:rPr>
              <a:t>   </a:t>
            </a:r>
            <a:r>
              <a:rPr lang="tr-TR" sz="2000">
                <a:latin typeface="Comic Sans MS" pitchFamily="66" charset="0"/>
                <a:cs typeface="Courier New" pitchFamily="49" charset="0"/>
              </a:rPr>
              <a:t> değişiklik yok</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until P’ de tüm düğümler yok</a:t>
            </a:r>
            <a:endParaRPr lang="tr-TR" sz="2000">
              <a:latin typeface="Comic Sans MS" pitchFamily="66" charset="0"/>
              <a:cs typeface="Arial" charset="0"/>
            </a:endParaRPr>
          </a:p>
          <a:p>
            <a:pPr indent="449263" eaLnBrk="0" hangingPunct="0"/>
            <a:endParaRPr lang="tr-TR" sz="2000">
              <a:latin typeface="Comic Sans MS" pitchFamily="66" charset="0"/>
            </a:endParaRPr>
          </a:p>
        </p:txBody>
      </p:sp>
      <p:sp>
        <p:nvSpPr>
          <p:cNvPr id="90115" name="Rectangle 3"/>
          <p:cNvSpPr>
            <a:spLocks noChangeArrowheads="1"/>
          </p:cNvSpPr>
          <p:nvPr/>
        </p:nvSpPr>
        <p:spPr bwMode="auto">
          <a:xfrm>
            <a:off x="1258888" y="3717925"/>
            <a:ext cx="7467600" cy="3140075"/>
          </a:xfrm>
          <a:prstGeom prst="rect">
            <a:avLst/>
          </a:prstGeom>
          <a:noFill/>
          <a:ln w="9525">
            <a:noFill/>
            <a:miter lim="800000"/>
            <a:headEnd/>
            <a:tailEnd/>
          </a:ln>
        </p:spPr>
        <p:txBody>
          <a:bodyPr>
            <a:spAutoFit/>
          </a:bodyPr>
          <a:lstStyle/>
          <a:p>
            <a:pPr indent="449263" algn="just"/>
            <a:r>
              <a:rPr lang="tr-TR" sz="2000">
                <a:latin typeface="Comic Sans MS" pitchFamily="66" charset="0"/>
                <a:cs typeface="Courier New" pitchFamily="49" charset="0"/>
              </a:rPr>
              <a:t>Adım 3: (3)</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Adım 3.1: P’ de olmayan en küçük etiketli düğüm C,                </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P={S,B,A,C}</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Adım 3.2: C’ ye komşu D,E var</a:t>
            </a:r>
            <a:endParaRPr lang="tr-TR" sz="2000">
              <a:latin typeface="Comic Sans MS" pitchFamily="66" charset="0"/>
              <a:cs typeface="Arial" charset="0"/>
            </a:endParaRPr>
          </a:p>
          <a:p>
            <a:pPr indent="449263" algn="just" eaLnBrk="0" hangingPunct="0"/>
            <a:r>
              <a:rPr lang="tr-TR" sz="2000" u="sng">
                <a:latin typeface="Comic Sans MS" pitchFamily="66" charset="0"/>
                <a:cs typeface="Courier New" pitchFamily="49" charset="0"/>
              </a:rPr>
              <a:t> </a:t>
            </a:r>
            <a:endParaRPr lang="tr-TR" sz="2000">
              <a:latin typeface="Comic Sans MS" pitchFamily="66" charset="0"/>
              <a:cs typeface="Arial" charset="0"/>
            </a:endParaRPr>
          </a:p>
          <a:p>
            <a:pPr indent="449263" algn="just" eaLnBrk="0" hangingPunct="0"/>
            <a:r>
              <a:rPr lang="tr-TR" sz="2000" u="sng">
                <a:latin typeface="Comic Sans MS" pitchFamily="66" charset="0"/>
                <a:cs typeface="Courier New" pitchFamily="49" charset="0"/>
              </a:rPr>
              <a:t>Düğüm X</a:t>
            </a:r>
            <a:r>
              <a:rPr lang="tr-TR" sz="2000">
                <a:latin typeface="Comic Sans MS" pitchFamily="66" charset="0"/>
                <a:cs typeface="Courier New" pitchFamily="49" charset="0"/>
              </a:rPr>
              <a:t> </a:t>
            </a:r>
            <a:r>
              <a:rPr lang="tr-TR" sz="2000" u="sng">
                <a:latin typeface="Comic Sans MS" pitchFamily="66" charset="0"/>
                <a:cs typeface="Courier New" pitchFamily="49" charset="0"/>
              </a:rPr>
              <a:t>eski etiket</a:t>
            </a:r>
            <a:r>
              <a:rPr lang="tr-TR" sz="2000">
                <a:latin typeface="Comic Sans MS" pitchFamily="66" charset="0"/>
                <a:cs typeface="Courier New" pitchFamily="49" charset="0"/>
              </a:rPr>
              <a:t> </a:t>
            </a:r>
            <a:r>
              <a:rPr lang="tr-TR" sz="2000" u="sng">
                <a:latin typeface="Comic Sans MS" pitchFamily="66" charset="0"/>
                <a:cs typeface="Courier New" pitchFamily="49" charset="0"/>
              </a:rPr>
              <a:t>C etiketi+W(C,X)</a:t>
            </a:r>
            <a:r>
              <a:rPr lang="tr-TR" sz="2000">
                <a:latin typeface="Comic Sans MS" pitchFamily="66" charset="0"/>
                <a:cs typeface="Courier New" pitchFamily="49" charset="0"/>
              </a:rPr>
              <a:t> </a:t>
            </a:r>
            <a:r>
              <a:rPr lang="tr-TR" sz="2000" u="sng">
                <a:latin typeface="Comic Sans MS" pitchFamily="66" charset="0"/>
                <a:cs typeface="Courier New" pitchFamily="49" charset="0"/>
              </a:rPr>
              <a:t>Minimum</a:t>
            </a:r>
            <a:r>
              <a:rPr lang="tr-TR" sz="2000">
                <a:latin typeface="Comic Sans MS" pitchFamily="66" charset="0"/>
                <a:cs typeface="Courier New" pitchFamily="49" charset="0"/>
              </a:rPr>
              <a:t> </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 D   </a:t>
            </a:r>
            <a:r>
              <a:rPr lang="tr-TR" sz="2000">
                <a:latin typeface="Comic Sans MS" pitchFamily="66" charset="0"/>
              </a:rPr>
              <a:t>        </a:t>
            </a:r>
            <a:r>
              <a:rPr lang="tr-TR" sz="2000">
                <a:latin typeface="Comic Sans MS" pitchFamily="66" charset="0"/>
                <a:cs typeface="Courier New" pitchFamily="49" charset="0"/>
              </a:rPr>
              <a:t>      6          </a:t>
            </a:r>
            <a:r>
              <a:rPr lang="tr-TR" sz="2000">
                <a:latin typeface="Comic Sans MS" pitchFamily="66" charset="0"/>
              </a:rPr>
              <a:t>   </a:t>
            </a:r>
            <a:r>
              <a:rPr lang="tr-TR" sz="2000">
                <a:latin typeface="Comic Sans MS" pitchFamily="66" charset="0"/>
                <a:cs typeface="Courier New" pitchFamily="49" charset="0"/>
              </a:rPr>
              <a:t> 4+1=5        </a:t>
            </a:r>
            <a:r>
              <a:rPr lang="tr-TR" sz="2000">
                <a:latin typeface="Comic Sans MS" pitchFamily="66" charset="0"/>
              </a:rPr>
              <a:t>      </a:t>
            </a:r>
            <a:r>
              <a:rPr lang="tr-TR" sz="2000">
                <a:latin typeface="Comic Sans MS" pitchFamily="66" charset="0"/>
                <a:cs typeface="Courier New" pitchFamily="49" charset="0"/>
              </a:rPr>
              <a:t> 5 </a:t>
            </a:r>
            <a:r>
              <a:rPr lang="tr-TR" sz="2000">
                <a:latin typeface="Comic Sans MS" pitchFamily="66" charset="0"/>
              </a:rPr>
              <a:t>---</a:t>
            </a:r>
            <a:r>
              <a:rPr lang="tr-TR" sz="2000">
                <a:latin typeface="Comic Sans MS" pitchFamily="66" charset="0"/>
                <a:cs typeface="Courier New" pitchFamily="49" charset="0"/>
              </a:rPr>
              <a:t>5(C)</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 E      </a:t>
            </a:r>
            <a:r>
              <a:rPr lang="tr-TR" sz="2000">
                <a:latin typeface="Comic Sans MS" pitchFamily="66" charset="0"/>
              </a:rPr>
              <a:t>        </a:t>
            </a:r>
            <a:r>
              <a:rPr lang="tr-TR" sz="2000">
                <a:latin typeface="Comic Sans MS" pitchFamily="66" charset="0"/>
                <a:cs typeface="Courier New" pitchFamily="49" charset="0"/>
              </a:rPr>
              <a:t>   </a:t>
            </a:r>
            <a:r>
              <a:rPr lang="tr-TR" sz="2000">
                <a:latin typeface="Comic Sans MS" pitchFamily="66" charset="0"/>
                <a:cs typeface="Courier New" pitchFamily="49" charset="0"/>
                <a:sym typeface="Symbol" pitchFamily="18" charset="2"/>
              </a:rPr>
              <a:t></a:t>
            </a:r>
            <a:r>
              <a:rPr lang="tr-TR" sz="2000">
                <a:latin typeface="Comic Sans MS" pitchFamily="66" charset="0"/>
                <a:cs typeface="Courier New" pitchFamily="49" charset="0"/>
              </a:rPr>
              <a:t>          </a:t>
            </a:r>
            <a:r>
              <a:rPr lang="tr-TR" sz="2000">
                <a:latin typeface="Comic Sans MS" pitchFamily="66" charset="0"/>
              </a:rPr>
              <a:t>    </a:t>
            </a:r>
            <a:r>
              <a:rPr lang="tr-TR" sz="2000">
                <a:latin typeface="Comic Sans MS" pitchFamily="66" charset="0"/>
                <a:cs typeface="Courier New" pitchFamily="49" charset="0"/>
              </a:rPr>
              <a:t>4+3=7        </a:t>
            </a:r>
            <a:r>
              <a:rPr lang="tr-TR" sz="2000">
                <a:latin typeface="Comic Sans MS" pitchFamily="66" charset="0"/>
              </a:rPr>
              <a:t>      </a:t>
            </a:r>
            <a:r>
              <a:rPr lang="tr-TR" sz="2000">
                <a:latin typeface="Comic Sans MS" pitchFamily="66" charset="0"/>
                <a:cs typeface="Courier New" pitchFamily="49" charset="0"/>
              </a:rPr>
              <a:t> 7</a:t>
            </a:r>
            <a:r>
              <a:rPr lang="tr-TR" sz="2000">
                <a:latin typeface="Comic Sans MS" pitchFamily="66" charset="0"/>
              </a:rPr>
              <a:t> ---</a:t>
            </a:r>
            <a:r>
              <a:rPr lang="tr-TR" sz="2000">
                <a:latin typeface="Comic Sans MS" pitchFamily="66" charset="0"/>
                <a:cs typeface="Courier New" pitchFamily="49" charset="0"/>
              </a:rPr>
              <a:t>7(C)</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until P’ de tüm düğümler yok</a:t>
            </a:r>
            <a:endParaRPr lang="tr-TR" sz="2000">
              <a:latin typeface="Comic Sans MS" pitchFamily="66" charset="0"/>
              <a:cs typeface="Arial" charset="0"/>
            </a:endParaRPr>
          </a:p>
          <a:p>
            <a:pPr indent="449263" eaLnBrk="0" hangingPunct="0"/>
            <a:endParaRPr lang="tr-TR" sz="2000">
              <a:latin typeface="Comic Sans MS" pitchFamily="66" charset="0"/>
            </a:endParaRPr>
          </a:p>
        </p:txBody>
      </p:sp>
      <p:grpSp>
        <p:nvGrpSpPr>
          <p:cNvPr id="90116" name="Group 4"/>
          <p:cNvGrpSpPr>
            <a:grpSpLocks/>
          </p:cNvGrpSpPr>
          <p:nvPr/>
        </p:nvGrpSpPr>
        <p:grpSpPr bwMode="auto">
          <a:xfrm>
            <a:off x="3708400" y="836613"/>
            <a:ext cx="5256213" cy="2232025"/>
            <a:chOff x="2336" y="708"/>
            <a:chExt cx="3311" cy="1406"/>
          </a:xfrm>
        </p:grpSpPr>
        <p:sp>
          <p:nvSpPr>
            <p:cNvPr id="90142" name="Rectangle 5"/>
            <p:cNvSpPr>
              <a:spLocks noChangeArrowheads="1"/>
            </p:cNvSpPr>
            <p:nvPr/>
          </p:nvSpPr>
          <p:spPr bwMode="auto">
            <a:xfrm>
              <a:off x="2381" y="708"/>
              <a:ext cx="3084" cy="140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90143" name="Line 6"/>
            <p:cNvSpPr>
              <a:spLocks noChangeShapeType="1"/>
            </p:cNvSpPr>
            <p:nvPr/>
          </p:nvSpPr>
          <p:spPr bwMode="auto">
            <a:xfrm>
              <a:off x="3424" y="1660"/>
              <a:ext cx="862" cy="0"/>
            </a:xfrm>
            <a:prstGeom prst="line">
              <a:avLst/>
            </a:prstGeom>
            <a:noFill/>
            <a:ln w="9525">
              <a:solidFill>
                <a:schemeClr val="tx1"/>
              </a:solidFill>
              <a:round/>
              <a:headEnd/>
              <a:tailEnd/>
            </a:ln>
          </p:spPr>
          <p:txBody>
            <a:bodyPr wrap="none"/>
            <a:lstStyle/>
            <a:p>
              <a:endParaRPr lang="tr-TR"/>
            </a:p>
          </p:txBody>
        </p:sp>
        <p:sp>
          <p:nvSpPr>
            <p:cNvPr id="90144" name="Line 7"/>
            <p:cNvSpPr>
              <a:spLocks noChangeShapeType="1"/>
            </p:cNvSpPr>
            <p:nvPr/>
          </p:nvSpPr>
          <p:spPr bwMode="auto">
            <a:xfrm flipV="1">
              <a:off x="3424" y="979"/>
              <a:ext cx="0" cy="681"/>
            </a:xfrm>
            <a:prstGeom prst="line">
              <a:avLst/>
            </a:prstGeom>
            <a:noFill/>
            <a:ln w="9525">
              <a:solidFill>
                <a:schemeClr val="tx1"/>
              </a:solidFill>
              <a:round/>
              <a:headEnd/>
              <a:tailEnd/>
            </a:ln>
          </p:spPr>
          <p:txBody>
            <a:bodyPr wrap="none"/>
            <a:lstStyle/>
            <a:p>
              <a:endParaRPr lang="tr-TR"/>
            </a:p>
          </p:txBody>
        </p:sp>
        <p:sp>
          <p:nvSpPr>
            <p:cNvPr id="90145" name="Line 8"/>
            <p:cNvSpPr>
              <a:spLocks noChangeShapeType="1"/>
            </p:cNvSpPr>
            <p:nvPr/>
          </p:nvSpPr>
          <p:spPr bwMode="auto">
            <a:xfrm flipV="1">
              <a:off x="3424" y="979"/>
              <a:ext cx="817" cy="681"/>
            </a:xfrm>
            <a:prstGeom prst="line">
              <a:avLst/>
            </a:prstGeom>
            <a:noFill/>
            <a:ln w="9525">
              <a:solidFill>
                <a:schemeClr val="tx1"/>
              </a:solidFill>
              <a:round/>
              <a:headEnd/>
              <a:tailEnd/>
            </a:ln>
          </p:spPr>
          <p:txBody>
            <a:bodyPr wrap="none"/>
            <a:lstStyle/>
            <a:p>
              <a:endParaRPr lang="tr-TR"/>
            </a:p>
          </p:txBody>
        </p:sp>
        <p:sp>
          <p:nvSpPr>
            <p:cNvPr id="90146" name="Text Box 9"/>
            <p:cNvSpPr txBox="1">
              <a:spLocks noChangeArrowheads="1"/>
            </p:cNvSpPr>
            <p:nvPr/>
          </p:nvSpPr>
          <p:spPr bwMode="auto">
            <a:xfrm>
              <a:off x="3320" y="1252"/>
              <a:ext cx="116"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0147" name="Text Box 10"/>
            <p:cNvSpPr txBox="1">
              <a:spLocks noChangeArrowheads="1"/>
            </p:cNvSpPr>
            <p:nvPr/>
          </p:nvSpPr>
          <p:spPr bwMode="auto">
            <a:xfrm>
              <a:off x="3243" y="1161"/>
              <a:ext cx="272" cy="250"/>
            </a:xfrm>
            <a:prstGeom prst="rect">
              <a:avLst/>
            </a:prstGeom>
            <a:noFill/>
            <a:ln w="9525">
              <a:noFill/>
              <a:miter lim="800000"/>
              <a:headEnd/>
              <a:tailEnd/>
            </a:ln>
          </p:spPr>
          <p:txBody>
            <a:bodyPr>
              <a:spAutoFit/>
            </a:bodyPr>
            <a:lstStyle/>
            <a:p>
              <a:pPr>
                <a:spcBef>
                  <a:spcPct val="50000"/>
                </a:spcBef>
              </a:pPr>
              <a:endParaRPr lang="tr-TR" sz="2000">
                <a:latin typeface="Comic Sans MS" pitchFamily="66" charset="0"/>
              </a:endParaRPr>
            </a:p>
          </p:txBody>
        </p:sp>
        <p:sp>
          <p:nvSpPr>
            <p:cNvPr id="90148" name="Text Box 11"/>
            <p:cNvSpPr txBox="1">
              <a:spLocks noChangeArrowheads="1"/>
            </p:cNvSpPr>
            <p:nvPr/>
          </p:nvSpPr>
          <p:spPr bwMode="auto">
            <a:xfrm>
              <a:off x="3696" y="1070"/>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90149" name="Text Box 12"/>
            <p:cNvSpPr txBox="1">
              <a:spLocks noChangeArrowheads="1"/>
            </p:cNvSpPr>
            <p:nvPr/>
          </p:nvSpPr>
          <p:spPr bwMode="auto">
            <a:xfrm>
              <a:off x="3742" y="1433"/>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5</a:t>
              </a:r>
            </a:p>
          </p:txBody>
        </p:sp>
        <p:sp>
          <p:nvSpPr>
            <p:cNvPr id="90150" name="Text Box 13"/>
            <p:cNvSpPr txBox="1">
              <a:spLocks noChangeArrowheads="1"/>
            </p:cNvSpPr>
            <p:nvPr/>
          </p:nvSpPr>
          <p:spPr bwMode="auto">
            <a:xfrm>
              <a:off x="3085" y="753"/>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A</a:t>
              </a:r>
              <a:r>
                <a:rPr lang="tr-TR" sz="2000">
                  <a:latin typeface="Comic Sans MS" pitchFamily="66" charset="0"/>
                  <a:sym typeface="Symbol" pitchFamily="18" charset="2"/>
                </a:rPr>
                <a:t>2(B)</a:t>
              </a:r>
            </a:p>
          </p:txBody>
        </p:sp>
        <p:sp>
          <p:nvSpPr>
            <p:cNvPr id="90151" name="Line 14"/>
            <p:cNvSpPr>
              <a:spLocks noChangeShapeType="1"/>
            </p:cNvSpPr>
            <p:nvPr/>
          </p:nvSpPr>
          <p:spPr bwMode="auto">
            <a:xfrm flipH="1" flipV="1">
              <a:off x="2698" y="1206"/>
              <a:ext cx="726" cy="454"/>
            </a:xfrm>
            <a:prstGeom prst="line">
              <a:avLst/>
            </a:prstGeom>
            <a:noFill/>
            <a:ln w="9525">
              <a:solidFill>
                <a:schemeClr val="tx1"/>
              </a:solidFill>
              <a:round/>
              <a:headEnd/>
              <a:tailEnd/>
            </a:ln>
          </p:spPr>
          <p:txBody>
            <a:bodyPr wrap="none"/>
            <a:lstStyle/>
            <a:p>
              <a:endParaRPr lang="tr-TR"/>
            </a:p>
          </p:txBody>
        </p:sp>
        <p:sp>
          <p:nvSpPr>
            <p:cNvPr id="90152" name="Text Box 15"/>
            <p:cNvSpPr txBox="1">
              <a:spLocks noChangeArrowheads="1"/>
            </p:cNvSpPr>
            <p:nvPr/>
          </p:nvSpPr>
          <p:spPr bwMode="auto">
            <a:xfrm>
              <a:off x="2336" y="1070"/>
              <a:ext cx="68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S</a:t>
              </a:r>
              <a:r>
                <a:rPr lang="tr-TR" sz="2000">
                  <a:latin typeface="Comic Sans MS" pitchFamily="66" charset="0"/>
                  <a:sym typeface="Symbol" pitchFamily="18" charset="2"/>
                </a:rPr>
                <a:t>(-)</a:t>
              </a:r>
            </a:p>
          </p:txBody>
        </p:sp>
        <p:sp>
          <p:nvSpPr>
            <p:cNvPr id="90153" name="Text Box 16"/>
            <p:cNvSpPr txBox="1">
              <a:spLocks noChangeArrowheads="1"/>
            </p:cNvSpPr>
            <p:nvPr/>
          </p:nvSpPr>
          <p:spPr bwMode="auto">
            <a:xfrm>
              <a:off x="3016" y="1660"/>
              <a:ext cx="726"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B</a:t>
              </a:r>
              <a:r>
                <a:rPr lang="tr-TR" sz="2000">
                  <a:latin typeface="Comic Sans MS" pitchFamily="66" charset="0"/>
                  <a:sym typeface="Symbol" pitchFamily="18" charset="2"/>
                </a:rPr>
                <a:t></a:t>
              </a:r>
              <a:r>
                <a:rPr lang="tr-TR" sz="2000">
                  <a:latin typeface="Comic Sans MS" pitchFamily="66" charset="0"/>
                </a:rPr>
                <a:t>1(S)</a:t>
              </a:r>
            </a:p>
          </p:txBody>
        </p:sp>
        <p:sp>
          <p:nvSpPr>
            <p:cNvPr id="90154" name="Text Box 17"/>
            <p:cNvSpPr txBox="1">
              <a:spLocks noChangeArrowheads="1"/>
            </p:cNvSpPr>
            <p:nvPr/>
          </p:nvSpPr>
          <p:spPr bwMode="auto">
            <a:xfrm>
              <a:off x="3968" y="753"/>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C</a:t>
              </a:r>
              <a:r>
                <a:rPr lang="tr-TR" sz="2000">
                  <a:latin typeface="Comic Sans MS" pitchFamily="66" charset="0"/>
                  <a:sym typeface="Symbol" pitchFamily="18" charset="2"/>
                </a:rPr>
                <a:t>4(B)=4(A)</a:t>
              </a:r>
            </a:p>
          </p:txBody>
        </p:sp>
        <p:sp>
          <p:nvSpPr>
            <p:cNvPr id="90155" name="Text Box 18"/>
            <p:cNvSpPr txBox="1">
              <a:spLocks noChangeArrowheads="1"/>
            </p:cNvSpPr>
            <p:nvPr/>
          </p:nvSpPr>
          <p:spPr bwMode="auto">
            <a:xfrm>
              <a:off x="4059" y="1661"/>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D</a:t>
              </a:r>
              <a:r>
                <a:rPr lang="tr-TR" sz="2000">
                  <a:latin typeface="Comic Sans MS" pitchFamily="66" charset="0"/>
                  <a:sym typeface="Symbol" pitchFamily="18" charset="2"/>
                </a:rPr>
                <a:t>5(C)</a:t>
              </a:r>
            </a:p>
          </p:txBody>
        </p:sp>
        <p:sp>
          <p:nvSpPr>
            <p:cNvPr id="90156" name="Text Box 19"/>
            <p:cNvSpPr txBox="1">
              <a:spLocks noChangeArrowheads="1"/>
            </p:cNvSpPr>
            <p:nvPr/>
          </p:nvSpPr>
          <p:spPr bwMode="auto">
            <a:xfrm>
              <a:off x="2925" y="1207"/>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0157" name="Line 20"/>
            <p:cNvSpPr>
              <a:spLocks noChangeShapeType="1"/>
            </p:cNvSpPr>
            <p:nvPr/>
          </p:nvSpPr>
          <p:spPr bwMode="auto">
            <a:xfrm>
              <a:off x="3402" y="980"/>
              <a:ext cx="817" cy="0"/>
            </a:xfrm>
            <a:prstGeom prst="line">
              <a:avLst/>
            </a:prstGeom>
            <a:noFill/>
            <a:ln w="9525">
              <a:solidFill>
                <a:schemeClr val="tx1"/>
              </a:solidFill>
              <a:round/>
              <a:headEnd/>
              <a:tailEnd/>
            </a:ln>
          </p:spPr>
          <p:txBody>
            <a:bodyPr wrap="none"/>
            <a:lstStyle/>
            <a:p>
              <a:endParaRPr lang="tr-TR"/>
            </a:p>
          </p:txBody>
        </p:sp>
        <p:sp>
          <p:nvSpPr>
            <p:cNvPr id="90158" name="Text Box 21"/>
            <p:cNvSpPr txBox="1">
              <a:spLocks noChangeArrowheads="1"/>
            </p:cNvSpPr>
            <p:nvPr/>
          </p:nvSpPr>
          <p:spPr bwMode="auto">
            <a:xfrm>
              <a:off x="3720" y="799"/>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2</a:t>
              </a:r>
            </a:p>
          </p:txBody>
        </p:sp>
        <p:sp>
          <p:nvSpPr>
            <p:cNvPr id="90159" name="Line 22"/>
            <p:cNvSpPr>
              <a:spLocks noChangeShapeType="1"/>
            </p:cNvSpPr>
            <p:nvPr/>
          </p:nvSpPr>
          <p:spPr bwMode="auto">
            <a:xfrm>
              <a:off x="4241" y="981"/>
              <a:ext cx="0" cy="680"/>
            </a:xfrm>
            <a:prstGeom prst="line">
              <a:avLst/>
            </a:prstGeom>
            <a:noFill/>
            <a:ln w="9525">
              <a:solidFill>
                <a:schemeClr val="tx1"/>
              </a:solidFill>
              <a:round/>
              <a:headEnd/>
              <a:tailEnd/>
            </a:ln>
          </p:spPr>
          <p:txBody>
            <a:bodyPr wrap="none"/>
            <a:lstStyle/>
            <a:p>
              <a:endParaRPr lang="tr-TR"/>
            </a:p>
          </p:txBody>
        </p:sp>
        <p:sp>
          <p:nvSpPr>
            <p:cNvPr id="90160" name="Line 23"/>
            <p:cNvSpPr>
              <a:spLocks noChangeShapeType="1"/>
            </p:cNvSpPr>
            <p:nvPr/>
          </p:nvSpPr>
          <p:spPr bwMode="auto">
            <a:xfrm>
              <a:off x="4241" y="981"/>
              <a:ext cx="499" cy="363"/>
            </a:xfrm>
            <a:prstGeom prst="line">
              <a:avLst/>
            </a:prstGeom>
            <a:noFill/>
            <a:ln w="9525">
              <a:solidFill>
                <a:schemeClr val="tx1"/>
              </a:solidFill>
              <a:round/>
              <a:headEnd/>
              <a:tailEnd/>
            </a:ln>
          </p:spPr>
          <p:txBody>
            <a:bodyPr wrap="none"/>
            <a:lstStyle/>
            <a:p>
              <a:endParaRPr lang="tr-TR"/>
            </a:p>
          </p:txBody>
        </p:sp>
        <p:sp>
          <p:nvSpPr>
            <p:cNvPr id="90161" name="Text Box 24"/>
            <p:cNvSpPr txBox="1">
              <a:spLocks noChangeArrowheads="1"/>
            </p:cNvSpPr>
            <p:nvPr/>
          </p:nvSpPr>
          <p:spPr bwMode="auto">
            <a:xfrm>
              <a:off x="4468" y="1026"/>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90162" name="Text Box 25"/>
            <p:cNvSpPr txBox="1">
              <a:spLocks noChangeArrowheads="1"/>
            </p:cNvSpPr>
            <p:nvPr/>
          </p:nvSpPr>
          <p:spPr bwMode="auto">
            <a:xfrm>
              <a:off x="4059" y="1253"/>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0163" name="Text Box 26"/>
            <p:cNvSpPr txBox="1">
              <a:spLocks noChangeArrowheads="1"/>
            </p:cNvSpPr>
            <p:nvPr/>
          </p:nvSpPr>
          <p:spPr bwMode="auto">
            <a:xfrm>
              <a:off x="4694" y="1162"/>
              <a:ext cx="953"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E</a:t>
              </a:r>
              <a:r>
                <a:rPr lang="tr-TR" sz="2000">
                  <a:latin typeface="Comic Sans MS" pitchFamily="66" charset="0"/>
                  <a:sym typeface="Symbol" pitchFamily="18" charset="2"/>
                </a:rPr>
                <a:t>7(C)</a:t>
              </a:r>
            </a:p>
          </p:txBody>
        </p:sp>
      </p:grpSp>
      <p:grpSp>
        <p:nvGrpSpPr>
          <p:cNvPr id="90139" name="Group 27"/>
          <p:cNvGrpSpPr>
            <a:grpSpLocks/>
          </p:cNvGrpSpPr>
          <p:nvPr/>
        </p:nvGrpSpPr>
        <p:grpSpPr bwMode="auto">
          <a:xfrm>
            <a:off x="4103688" y="3716338"/>
            <a:ext cx="5040312" cy="2232025"/>
            <a:chOff x="2585" y="2341"/>
            <a:chExt cx="3175" cy="1406"/>
          </a:xfrm>
        </p:grpSpPr>
        <p:sp>
          <p:nvSpPr>
            <p:cNvPr id="90123" name="Rectangle 28"/>
            <p:cNvSpPr>
              <a:spLocks noChangeArrowheads="1"/>
            </p:cNvSpPr>
            <p:nvPr/>
          </p:nvSpPr>
          <p:spPr bwMode="auto">
            <a:xfrm>
              <a:off x="2630" y="2341"/>
              <a:ext cx="2835" cy="140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90124" name="Line 29"/>
            <p:cNvSpPr>
              <a:spLocks noChangeShapeType="1"/>
            </p:cNvSpPr>
            <p:nvPr/>
          </p:nvSpPr>
          <p:spPr bwMode="auto">
            <a:xfrm>
              <a:off x="3673" y="3293"/>
              <a:ext cx="862" cy="0"/>
            </a:xfrm>
            <a:prstGeom prst="line">
              <a:avLst/>
            </a:prstGeom>
            <a:noFill/>
            <a:ln w="9525">
              <a:solidFill>
                <a:schemeClr val="tx1"/>
              </a:solidFill>
              <a:round/>
              <a:headEnd/>
              <a:tailEnd/>
            </a:ln>
          </p:spPr>
          <p:txBody>
            <a:bodyPr wrap="none"/>
            <a:lstStyle/>
            <a:p>
              <a:endParaRPr lang="tr-TR"/>
            </a:p>
          </p:txBody>
        </p:sp>
        <p:sp>
          <p:nvSpPr>
            <p:cNvPr id="90125" name="Line 30"/>
            <p:cNvSpPr>
              <a:spLocks noChangeShapeType="1"/>
            </p:cNvSpPr>
            <p:nvPr/>
          </p:nvSpPr>
          <p:spPr bwMode="auto">
            <a:xfrm flipV="1">
              <a:off x="3673" y="2612"/>
              <a:ext cx="0" cy="681"/>
            </a:xfrm>
            <a:prstGeom prst="line">
              <a:avLst/>
            </a:prstGeom>
            <a:noFill/>
            <a:ln w="9525">
              <a:solidFill>
                <a:schemeClr val="tx1"/>
              </a:solidFill>
              <a:round/>
              <a:headEnd/>
              <a:tailEnd/>
            </a:ln>
          </p:spPr>
          <p:txBody>
            <a:bodyPr wrap="none"/>
            <a:lstStyle/>
            <a:p>
              <a:endParaRPr lang="tr-TR"/>
            </a:p>
          </p:txBody>
        </p:sp>
        <p:sp>
          <p:nvSpPr>
            <p:cNvPr id="90126" name="Line 31"/>
            <p:cNvSpPr>
              <a:spLocks noChangeShapeType="1"/>
            </p:cNvSpPr>
            <p:nvPr/>
          </p:nvSpPr>
          <p:spPr bwMode="auto">
            <a:xfrm flipV="1">
              <a:off x="3673" y="2612"/>
              <a:ext cx="817" cy="681"/>
            </a:xfrm>
            <a:prstGeom prst="line">
              <a:avLst/>
            </a:prstGeom>
            <a:noFill/>
            <a:ln w="9525">
              <a:solidFill>
                <a:schemeClr val="tx1"/>
              </a:solidFill>
              <a:round/>
              <a:headEnd/>
              <a:tailEnd/>
            </a:ln>
          </p:spPr>
          <p:txBody>
            <a:bodyPr wrap="none"/>
            <a:lstStyle/>
            <a:p>
              <a:endParaRPr lang="tr-TR"/>
            </a:p>
          </p:txBody>
        </p:sp>
        <p:sp>
          <p:nvSpPr>
            <p:cNvPr id="90127" name="Text Box 32"/>
            <p:cNvSpPr txBox="1">
              <a:spLocks noChangeArrowheads="1"/>
            </p:cNvSpPr>
            <p:nvPr/>
          </p:nvSpPr>
          <p:spPr bwMode="auto">
            <a:xfrm>
              <a:off x="3569" y="2885"/>
              <a:ext cx="116"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0128" name="Text Box 33"/>
            <p:cNvSpPr txBox="1">
              <a:spLocks noChangeArrowheads="1"/>
            </p:cNvSpPr>
            <p:nvPr/>
          </p:nvSpPr>
          <p:spPr bwMode="auto">
            <a:xfrm>
              <a:off x="3492" y="2794"/>
              <a:ext cx="272" cy="250"/>
            </a:xfrm>
            <a:prstGeom prst="rect">
              <a:avLst/>
            </a:prstGeom>
            <a:noFill/>
            <a:ln w="9525">
              <a:noFill/>
              <a:miter lim="800000"/>
              <a:headEnd/>
              <a:tailEnd/>
            </a:ln>
          </p:spPr>
          <p:txBody>
            <a:bodyPr>
              <a:spAutoFit/>
            </a:bodyPr>
            <a:lstStyle/>
            <a:p>
              <a:pPr>
                <a:spcBef>
                  <a:spcPct val="50000"/>
                </a:spcBef>
              </a:pPr>
              <a:endParaRPr lang="tr-TR" sz="2000">
                <a:latin typeface="Comic Sans MS" pitchFamily="66" charset="0"/>
              </a:endParaRPr>
            </a:p>
          </p:txBody>
        </p:sp>
        <p:sp>
          <p:nvSpPr>
            <p:cNvPr id="90129" name="Text Box 34"/>
            <p:cNvSpPr txBox="1">
              <a:spLocks noChangeArrowheads="1"/>
            </p:cNvSpPr>
            <p:nvPr/>
          </p:nvSpPr>
          <p:spPr bwMode="auto">
            <a:xfrm>
              <a:off x="3945" y="2703"/>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90130" name="Text Box 35"/>
            <p:cNvSpPr txBox="1">
              <a:spLocks noChangeArrowheads="1"/>
            </p:cNvSpPr>
            <p:nvPr/>
          </p:nvSpPr>
          <p:spPr bwMode="auto">
            <a:xfrm>
              <a:off x="3991" y="3066"/>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5</a:t>
              </a:r>
            </a:p>
          </p:txBody>
        </p:sp>
        <p:sp>
          <p:nvSpPr>
            <p:cNvPr id="90131" name="Text Box 36"/>
            <p:cNvSpPr txBox="1">
              <a:spLocks noChangeArrowheads="1"/>
            </p:cNvSpPr>
            <p:nvPr/>
          </p:nvSpPr>
          <p:spPr bwMode="auto">
            <a:xfrm>
              <a:off x="3334" y="2386"/>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A</a:t>
              </a:r>
              <a:r>
                <a:rPr lang="tr-TR" sz="2000">
                  <a:latin typeface="Comic Sans MS" pitchFamily="66" charset="0"/>
                  <a:sym typeface="Symbol" pitchFamily="18" charset="2"/>
                </a:rPr>
                <a:t>2(B)</a:t>
              </a:r>
            </a:p>
          </p:txBody>
        </p:sp>
        <p:sp>
          <p:nvSpPr>
            <p:cNvPr id="90132" name="Line 37"/>
            <p:cNvSpPr>
              <a:spLocks noChangeShapeType="1"/>
            </p:cNvSpPr>
            <p:nvPr/>
          </p:nvSpPr>
          <p:spPr bwMode="auto">
            <a:xfrm flipH="1" flipV="1">
              <a:off x="2947" y="2839"/>
              <a:ext cx="726" cy="454"/>
            </a:xfrm>
            <a:prstGeom prst="line">
              <a:avLst/>
            </a:prstGeom>
            <a:noFill/>
            <a:ln w="9525">
              <a:solidFill>
                <a:schemeClr val="tx1"/>
              </a:solidFill>
              <a:round/>
              <a:headEnd/>
              <a:tailEnd/>
            </a:ln>
          </p:spPr>
          <p:txBody>
            <a:bodyPr wrap="none"/>
            <a:lstStyle/>
            <a:p>
              <a:endParaRPr lang="tr-TR"/>
            </a:p>
          </p:txBody>
        </p:sp>
        <p:sp>
          <p:nvSpPr>
            <p:cNvPr id="90133" name="Text Box 38"/>
            <p:cNvSpPr txBox="1">
              <a:spLocks noChangeArrowheads="1"/>
            </p:cNvSpPr>
            <p:nvPr/>
          </p:nvSpPr>
          <p:spPr bwMode="auto">
            <a:xfrm>
              <a:off x="2585" y="2703"/>
              <a:ext cx="68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S</a:t>
              </a:r>
              <a:r>
                <a:rPr lang="tr-TR" sz="2000">
                  <a:latin typeface="Comic Sans MS" pitchFamily="66" charset="0"/>
                  <a:sym typeface="Symbol" pitchFamily="18" charset="2"/>
                </a:rPr>
                <a:t>(-)</a:t>
              </a:r>
            </a:p>
          </p:txBody>
        </p:sp>
        <p:sp>
          <p:nvSpPr>
            <p:cNvPr id="90134" name="Text Box 39"/>
            <p:cNvSpPr txBox="1">
              <a:spLocks noChangeArrowheads="1"/>
            </p:cNvSpPr>
            <p:nvPr/>
          </p:nvSpPr>
          <p:spPr bwMode="auto">
            <a:xfrm>
              <a:off x="3265" y="3293"/>
              <a:ext cx="726"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B</a:t>
              </a:r>
              <a:r>
                <a:rPr lang="tr-TR" sz="2000">
                  <a:latin typeface="Comic Sans MS" pitchFamily="66" charset="0"/>
                  <a:sym typeface="Symbol" pitchFamily="18" charset="2"/>
                </a:rPr>
                <a:t></a:t>
              </a:r>
              <a:r>
                <a:rPr lang="tr-TR" sz="2000">
                  <a:latin typeface="Comic Sans MS" pitchFamily="66" charset="0"/>
                </a:rPr>
                <a:t>1(S)</a:t>
              </a:r>
            </a:p>
          </p:txBody>
        </p:sp>
        <p:sp>
          <p:nvSpPr>
            <p:cNvPr id="90135" name="Text Box 40"/>
            <p:cNvSpPr txBox="1">
              <a:spLocks noChangeArrowheads="1"/>
            </p:cNvSpPr>
            <p:nvPr/>
          </p:nvSpPr>
          <p:spPr bwMode="auto">
            <a:xfrm>
              <a:off x="4217" y="2386"/>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C</a:t>
              </a:r>
              <a:r>
                <a:rPr lang="tr-TR" sz="2000">
                  <a:latin typeface="Comic Sans MS" pitchFamily="66" charset="0"/>
                  <a:sym typeface="Symbol" pitchFamily="18" charset="2"/>
                </a:rPr>
                <a:t>4(B)=4(A)</a:t>
              </a:r>
            </a:p>
          </p:txBody>
        </p:sp>
        <p:sp>
          <p:nvSpPr>
            <p:cNvPr id="90136" name="Text Box 41"/>
            <p:cNvSpPr txBox="1">
              <a:spLocks noChangeArrowheads="1"/>
            </p:cNvSpPr>
            <p:nvPr/>
          </p:nvSpPr>
          <p:spPr bwMode="auto">
            <a:xfrm>
              <a:off x="4308" y="3293"/>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D</a:t>
              </a:r>
              <a:r>
                <a:rPr lang="tr-TR" sz="2000">
                  <a:latin typeface="Comic Sans MS" pitchFamily="66" charset="0"/>
                  <a:sym typeface="Symbol" pitchFamily="18" charset="2"/>
                </a:rPr>
                <a:t>6(B)</a:t>
              </a:r>
            </a:p>
          </p:txBody>
        </p:sp>
        <p:sp>
          <p:nvSpPr>
            <p:cNvPr id="90137" name="Text Box 42"/>
            <p:cNvSpPr txBox="1">
              <a:spLocks noChangeArrowheads="1"/>
            </p:cNvSpPr>
            <p:nvPr/>
          </p:nvSpPr>
          <p:spPr bwMode="auto">
            <a:xfrm>
              <a:off x="3174" y="2840"/>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0138" name="Line 43"/>
            <p:cNvSpPr>
              <a:spLocks noChangeShapeType="1"/>
            </p:cNvSpPr>
            <p:nvPr/>
          </p:nvSpPr>
          <p:spPr bwMode="auto">
            <a:xfrm>
              <a:off x="3651" y="2613"/>
              <a:ext cx="817" cy="0"/>
            </a:xfrm>
            <a:prstGeom prst="line">
              <a:avLst/>
            </a:prstGeom>
            <a:noFill/>
            <a:ln w="9525">
              <a:solidFill>
                <a:schemeClr val="tx1"/>
              </a:solidFill>
              <a:round/>
              <a:headEnd/>
              <a:tailEnd/>
            </a:ln>
          </p:spPr>
          <p:txBody>
            <a:bodyPr wrap="none"/>
            <a:lstStyle/>
            <a:p>
              <a:endParaRPr lang="tr-TR"/>
            </a:p>
          </p:txBody>
        </p:sp>
        <p:sp>
          <p:nvSpPr>
            <p:cNvPr id="2" name="Text Box 44"/>
            <p:cNvSpPr txBox="1">
              <a:spLocks noChangeArrowheads="1"/>
            </p:cNvSpPr>
            <p:nvPr/>
          </p:nvSpPr>
          <p:spPr bwMode="auto">
            <a:xfrm>
              <a:off x="3969" y="2432"/>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2</a:t>
              </a:r>
            </a:p>
          </p:txBody>
        </p:sp>
        <p:sp>
          <p:nvSpPr>
            <p:cNvPr id="90140" name="Line 45"/>
            <p:cNvSpPr>
              <a:spLocks noChangeShapeType="1"/>
            </p:cNvSpPr>
            <p:nvPr/>
          </p:nvSpPr>
          <p:spPr bwMode="auto">
            <a:xfrm>
              <a:off x="4468" y="2614"/>
              <a:ext cx="499" cy="362"/>
            </a:xfrm>
            <a:prstGeom prst="line">
              <a:avLst/>
            </a:prstGeom>
            <a:noFill/>
            <a:ln w="9525">
              <a:solidFill>
                <a:schemeClr val="tx1"/>
              </a:solidFill>
              <a:round/>
              <a:headEnd/>
              <a:tailEnd/>
            </a:ln>
          </p:spPr>
          <p:txBody>
            <a:bodyPr wrap="none"/>
            <a:lstStyle/>
            <a:p>
              <a:endParaRPr lang="tr-TR"/>
            </a:p>
          </p:txBody>
        </p:sp>
        <p:sp>
          <p:nvSpPr>
            <p:cNvPr id="90141" name="Text Box 46"/>
            <p:cNvSpPr txBox="1">
              <a:spLocks noChangeArrowheads="1"/>
            </p:cNvSpPr>
            <p:nvPr/>
          </p:nvSpPr>
          <p:spPr bwMode="auto">
            <a:xfrm>
              <a:off x="4740" y="2976"/>
              <a:ext cx="771"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sym typeface="Symbol" pitchFamily="18" charset="2"/>
                </a:rPr>
                <a:t>E(S)</a:t>
              </a:r>
            </a:p>
          </p:txBody>
        </p:sp>
      </p:grpSp>
      <p:sp>
        <p:nvSpPr>
          <p:cNvPr id="90117"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9011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EB27A1D-82BF-4A04-B24B-9EE6D1ECA730}" type="slidenum">
              <a:rPr lang="tr-TR" sz="1400"/>
              <a:pPr algn="ctr" eaLnBrk="0" hangingPunct="0"/>
              <a:t>16</a:t>
            </a:fld>
            <a:r>
              <a:rPr lang="tr-TR" sz="1400"/>
              <a:t>. Sayfa</a:t>
            </a:r>
          </a:p>
        </p:txBody>
      </p:sp>
      <p:sp>
        <p:nvSpPr>
          <p:cNvPr id="90119"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90120" name="9 Veri Yer Tutucusu"/>
          <p:cNvSpPr txBox="1">
            <a:spLocks noGrp="1"/>
          </p:cNvSpPr>
          <p:nvPr/>
        </p:nvSpPr>
        <p:spPr bwMode="auto">
          <a:xfrm>
            <a:off x="573088" y="52165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90121" name="4 Slayt Numarası Yer Tutucusu"/>
          <p:cNvSpPr txBox="1">
            <a:spLocks noGrp="1"/>
          </p:cNvSpPr>
          <p:nvPr/>
        </p:nvSpPr>
        <p:spPr bwMode="auto">
          <a:xfrm>
            <a:off x="573088" y="6145213"/>
            <a:ext cx="714375" cy="571500"/>
          </a:xfrm>
          <a:prstGeom prst="rect">
            <a:avLst/>
          </a:prstGeom>
          <a:noFill/>
          <a:ln w="9525">
            <a:noFill/>
            <a:miter lim="800000"/>
            <a:headEnd/>
            <a:tailEnd/>
          </a:ln>
        </p:spPr>
        <p:txBody>
          <a:bodyPr/>
          <a:lstStyle/>
          <a:p>
            <a:pPr algn="ctr" eaLnBrk="0" hangingPunct="0"/>
            <a:fld id="{12A57F9B-47DB-4923-81E3-CEC19860E372}" type="slidenum">
              <a:rPr lang="tr-TR" sz="1400"/>
              <a:pPr algn="ctr" eaLnBrk="0" hangingPunct="0"/>
              <a:t>16</a:t>
            </a:fld>
            <a:r>
              <a:rPr lang="tr-TR" sz="1400"/>
              <a:t>. Sayfa</a:t>
            </a:r>
          </a:p>
        </p:txBody>
      </p:sp>
      <p:sp>
        <p:nvSpPr>
          <p:cNvPr id="90122" name="8 Metin kutusu"/>
          <p:cNvSpPr txBox="1">
            <a:spLocks noChangeArrowheads="1"/>
          </p:cNvSpPr>
          <p:nvPr/>
        </p:nvSpPr>
        <p:spPr bwMode="auto">
          <a:xfrm>
            <a:off x="715963" y="44307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90114">
                                            <p:txEl>
                                              <p:pRg st="2" end="2"/>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90139"/>
                                        </p:tgtEl>
                                        <p:attrNameLst>
                                          <p:attrName>style.visibility</p:attrName>
                                        </p:attrNameLst>
                                      </p:cBhvr>
                                      <p:to>
                                        <p:strVal val="visible"/>
                                      </p:to>
                                    </p:set>
                                    <p:animEffect transition="in" filter="checkerboard(across)">
                                      <p:cBhvr>
                                        <p:cTn id="11" dur="500"/>
                                        <p:tgtEl>
                                          <p:spTgt spid="90139"/>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xit" presetSubtype="16" fill="hold" nodeType="clickEffect">
                                  <p:stCondLst>
                                    <p:cond delay="0"/>
                                  </p:stCondLst>
                                  <p:childTnLst>
                                    <p:animEffect transition="out" filter="diamond(in)">
                                      <p:cBhvr>
                                        <p:cTn id="15" dur="2000"/>
                                        <p:tgtEl>
                                          <p:spTgt spid="90139"/>
                                        </p:tgtEl>
                                      </p:cBhvr>
                                    </p:animEffect>
                                    <p:set>
                                      <p:cBhvr>
                                        <p:cTn id="16" dur="1" fill="hold">
                                          <p:stCondLst>
                                            <p:cond delay="1999"/>
                                          </p:stCondLst>
                                        </p:cTn>
                                        <p:tgtEl>
                                          <p:spTgt spid="9013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1600000">
                                      <p:cBhvr>
                                        <p:cTn id="20" dur="2000" fill="hold"/>
                                        <p:tgtEl>
                                          <p:spTgt spid="90115">
                                            <p:txEl>
                                              <p:pRg st="2" end="2"/>
                                            </p:txEl>
                                          </p:spTgt>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90116"/>
                                        </p:tgtEl>
                                        <p:attrNameLst>
                                          <p:attrName>style.visibility</p:attrName>
                                        </p:attrNameLst>
                                      </p:cBhvr>
                                      <p:to>
                                        <p:strVal val="visible"/>
                                      </p:to>
                                    </p:set>
                                    <p:animEffect transition="in" filter="checkerboard(across)">
                                      <p:cBhvr>
                                        <p:cTn id="25" dur="500"/>
                                        <p:tgtEl>
                                          <p:spTgt spid="90116"/>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xit" presetSubtype="16" fill="hold" nodeType="clickEffect">
                                  <p:stCondLst>
                                    <p:cond delay="0"/>
                                  </p:stCondLst>
                                  <p:childTnLst>
                                    <p:animEffect transition="out" filter="diamond(in)">
                                      <p:cBhvr>
                                        <p:cTn id="29" dur="2000"/>
                                        <p:tgtEl>
                                          <p:spTgt spid="90116"/>
                                        </p:tgtEl>
                                      </p:cBhvr>
                                    </p:animEffect>
                                    <p:set>
                                      <p:cBhvr>
                                        <p:cTn id="30" dur="1" fill="hold">
                                          <p:stCondLst>
                                            <p:cond delay="1999"/>
                                          </p:stCondLst>
                                        </p:cTn>
                                        <p:tgtEl>
                                          <p:spTgt spid="901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692275" y="1484313"/>
            <a:ext cx="9144000" cy="2530475"/>
          </a:xfrm>
          <a:prstGeom prst="rect">
            <a:avLst/>
          </a:prstGeom>
          <a:noFill/>
          <a:ln w="9525">
            <a:noFill/>
            <a:miter lim="800000"/>
            <a:headEnd/>
            <a:tailEnd/>
          </a:ln>
        </p:spPr>
        <p:txBody>
          <a:bodyPr>
            <a:spAutoFit/>
          </a:bodyPr>
          <a:lstStyle/>
          <a:p>
            <a:pPr indent="449263" algn="just"/>
            <a:r>
              <a:rPr lang="tr-TR" sz="2000">
                <a:latin typeface="Comic Sans MS" pitchFamily="66" charset="0"/>
                <a:cs typeface="Courier New" pitchFamily="49" charset="0"/>
              </a:rPr>
              <a:t>Adım 3: (4)</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Adım 3.1: P’ de olmayan en küçük etiketli düğüm D,       </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P={S,A,B,C,D}</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 	Adım 3.2: D’ ye komşu E var</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 </a:t>
            </a:r>
            <a:endParaRPr lang="tr-TR" sz="2000">
              <a:latin typeface="Comic Sans MS" pitchFamily="66" charset="0"/>
              <a:cs typeface="Arial" charset="0"/>
            </a:endParaRPr>
          </a:p>
          <a:p>
            <a:pPr indent="449263" algn="just" eaLnBrk="0" hangingPunct="0"/>
            <a:r>
              <a:rPr lang="tr-TR" sz="2000" u="sng">
                <a:latin typeface="Comic Sans MS" pitchFamily="66" charset="0"/>
                <a:cs typeface="Courier New" pitchFamily="49" charset="0"/>
              </a:rPr>
              <a:t>Düğüm X</a:t>
            </a:r>
            <a:r>
              <a:rPr lang="tr-TR" sz="2000">
                <a:latin typeface="Comic Sans MS" pitchFamily="66" charset="0"/>
                <a:cs typeface="Courier New" pitchFamily="49" charset="0"/>
              </a:rPr>
              <a:t> </a:t>
            </a:r>
            <a:r>
              <a:rPr lang="tr-TR" sz="2000" u="sng">
                <a:latin typeface="Comic Sans MS" pitchFamily="66" charset="0"/>
                <a:cs typeface="Courier New" pitchFamily="49" charset="0"/>
              </a:rPr>
              <a:t>eski etiket</a:t>
            </a:r>
            <a:r>
              <a:rPr lang="tr-TR" sz="2000">
                <a:latin typeface="Comic Sans MS" pitchFamily="66" charset="0"/>
                <a:cs typeface="Courier New" pitchFamily="49" charset="0"/>
              </a:rPr>
              <a:t> </a:t>
            </a:r>
            <a:r>
              <a:rPr lang="tr-TR" sz="2000" u="sng">
                <a:latin typeface="Comic Sans MS" pitchFamily="66" charset="0"/>
                <a:cs typeface="Courier New" pitchFamily="49" charset="0"/>
              </a:rPr>
              <a:t>B etiketi+W(B,X)</a:t>
            </a:r>
            <a:r>
              <a:rPr lang="tr-TR" sz="2000">
                <a:latin typeface="Comic Sans MS" pitchFamily="66" charset="0"/>
                <a:cs typeface="Courier New" pitchFamily="49" charset="0"/>
              </a:rPr>
              <a:t> </a:t>
            </a:r>
            <a:r>
              <a:rPr lang="tr-TR" sz="2000" u="sng">
                <a:latin typeface="Comic Sans MS" pitchFamily="66" charset="0"/>
                <a:cs typeface="Courier New" pitchFamily="49" charset="0"/>
              </a:rPr>
              <a:t>Minimum</a:t>
            </a:r>
            <a:r>
              <a:rPr lang="tr-TR" sz="2000">
                <a:latin typeface="Comic Sans MS" pitchFamily="66" charset="0"/>
                <a:cs typeface="Courier New" pitchFamily="49" charset="0"/>
              </a:rPr>
              <a:t> </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  E         </a:t>
            </a:r>
            <a:r>
              <a:rPr lang="tr-TR" sz="2000">
                <a:latin typeface="Comic Sans MS" pitchFamily="66" charset="0"/>
              </a:rPr>
              <a:t>      </a:t>
            </a:r>
            <a:r>
              <a:rPr lang="tr-TR" sz="2000">
                <a:latin typeface="Comic Sans MS" pitchFamily="66" charset="0"/>
                <a:cs typeface="Courier New" pitchFamily="49" charset="0"/>
              </a:rPr>
              <a:t> 7      </a:t>
            </a:r>
            <a:r>
              <a:rPr lang="tr-TR" sz="2000">
                <a:latin typeface="Comic Sans MS" pitchFamily="66" charset="0"/>
              </a:rPr>
              <a:t>      </a:t>
            </a:r>
            <a:r>
              <a:rPr lang="tr-TR" sz="2000">
                <a:latin typeface="Comic Sans MS" pitchFamily="66" charset="0"/>
                <a:cs typeface="Courier New" pitchFamily="49" charset="0"/>
              </a:rPr>
              <a:t>  5+1=6        </a:t>
            </a:r>
            <a:r>
              <a:rPr lang="tr-TR" sz="2000">
                <a:latin typeface="Comic Sans MS" pitchFamily="66" charset="0"/>
              </a:rPr>
              <a:t>    </a:t>
            </a:r>
            <a:r>
              <a:rPr lang="tr-TR" sz="2000">
                <a:latin typeface="Comic Sans MS" pitchFamily="66" charset="0"/>
                <a:cs typeface="Courier New" pitchFamily="49" charset="0"/>
              </a:rPr>
              <a:t> </a:t>
            </a:r>
            <a:r>
              <a:rPr lang="tr-TR" sz="2000">
                <a:latin typeface="Comic Sans MS" pitchFamily="66" charset="0"/>
              </a:rPr>
              <a:t> </a:t>
            </a:r>
            <a:r>
              <a:rPr lang="tr-TR" sz="2000">
                <a:latin typeface="Comic Sans MS" pitchFamily="66" charset="0"/>
                <a:cs typeface="Courier New" pitchFamily="49" charset="0"/>
              </a:rPr>
              <a:t> E</a:t>
            </a:r>
            <a:r>
              <a:rPr lang="tr-TR" sz="2000">
                <a:latin typeface="Comic Sans MS" pitchFamily="66" charset="0"/>
              </a:rPr>
              <a:t>---</a:t>
            </a:r>
            <a:r>
              <a:rPr lang="tr-TR" sz="2000">
                <a:latin typeface="Comic Sans MS" pitchFamily="66" charset="0"/>
                <a:cs typeface="Courier New" pitchFamily="49" charset="0"/>
              </a:rPr>
              <a:t> 6(D)</a:t>
            </a:r>
            <a:endParaRPr lang="tr-TR" sz="2000">
              <a:latin typeface="Comic Sans MS" pitchFamily="66" charset="0"/>
              <a:cs typeface="Arial" charset="0"/>
            </a:endParaRPr>
          </a:p>
          <a:p>
            <a:pPr indent="449263" eaLnBrk="0" hangingPunct="0"/>
            <a:r>
              <a:rPr lang="tr-TR" sz="2000">
                <a:latin typeface="Comic Sans MS" pitchFamily="66" charset="0"/>
                <a:cs typeface="Courier New" pitchFamily="49" charset="0"/>
              </a:rPr>
              <a:t>until P’ de tüm düğümler yok</a:t>
            </a:r>
            <a:r>
              <a:rPr lang="tr-TR" sz="2000">
                <a:latin typeface="Comic Sans MS" pitchFamily="66" charset="0"/>
              </a:rPr>
              <a:t> </a:t>
            </a:r>
          </a:p>
        </p:txBody>
      </p:sp>
      <p:sp>
        <p:nvSpPr>
          <p:cNvPr id="2" name="Rectangle 3"/>
          <p:cNvSpPr>
            <a:spLocks noChangeArrowheads="1"/>
          </p:cNvSpPr>
          <p:nvPr/>
        </p:nvSpPr>
        <p:spPr bwMode="auto">
          <a:xfrm>
            <a:off x="1619250" y="4581525"/>
            <a:ext cx="9144000" cy="1616075"/>
          </a:xfrm>
          <a:prstGeom prst="rect">
            <a:avLst/>
          </a:prstGeom>
          <a:noFill/>
          <a:ln w="9525">
            <a:noFill/>
            <a:miter lim="800000"/>
            <a:headEnd/>
            <a:tailEnd/>
          </a:ln>
        </p:spPr>
        <p:txBody>
          <a:bodyPr>
            <a:spAutoFit/>
          </a:bodyPr>
          <a:lstStyle/>
          <a:p>
            <a:pPr indent="449263" algn="just"/>
            <a:r>
              <a:rPr lang="tr-TR" sz="2000">
                <a:latin typeface="Comic Sans MS" pitchFamily="66" charset="0"/>
                <a:cs typeface="Courier New" pitchFamily="49" charset="0"/>
              </a:rPr>
              <a:t>Adım 3: (5)</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Adım 3.1: P’ de olmayan E var P={S,A,B,C,D,E}</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Adım 3.2: E’ ye komşu düğüm yok</a:t>
            </a:r>
            <a:endParaRPr lang="tr-TR" sz="2000">
              <a:latin typeface="Comic Sans MS" pitchFamily="66" charset="0"/>
              <a:cs typeface="Arial" charset="0"/>
            </a:endParaRPr>
          </a:p>
          <a:p>
            <a:pPr indent="449263" algn="just" eaLnBrk="0" hangingPunct="0"/>
            <a:r>
              <a:rPr lang="tr-TR" sz="2000">
                <a:latin typeface="Comic Sans MS" pitchFamily="66" charset="0"/>
                <a:cs typeface="Courier New" pitchFamily="49" charset="0"/>
              </a:rPr>
              <a:t>until (Tüm düğümler P’ de)</a:t>
            </a:r>
            <a:endParaRPr lang="tr-TR" sz="2000">
              <a:latin typeface="Comic Sans MS" pitchFamily="66" charset="0"/>
              <a:cs typeface="Arial" charset="0"/>
            </a:endParaRPr>
          </a:p>
          <a:p>
            <a:pPr indent="449263" eaLnBrk="0" hangingPunct="0"/>
            <a:r>
              <a:rPr lang="tr-TR" sz="2000">
                <a:latin typeface="Comic Sans MS" pitchFamily="66" charset="0"/>
                <a:cs typeface="Courier New" pitchFamily="49" charset="0"/>
              </a:rPr>
              <a:t>.</a:t>
            </a:r>
            <a:r>
              <a:rPr lang="tr-TR" sz="2000">
                <a:latin typeface="Comic Sans MS" pitchFamily="66" charset="0"/>
              </a:rPr>
              <a:t> </a:t>
            </a:r>
          </a:p>
        </p:txBody>
      </p:sp>
      <p:grpSp>
        <p:nvGrpSpPr>
          <p:cNvPr id="91140" name="Group 4"/>
          <p:cNvGrpSpPr>
            <a:grpSpLocks/>
          </p:cNvGrpSpPr>
          <p:nvPr/>
        </p:nvGrpSpPr>
        <p:grpSpPr bwMode="auto">
          <a:xfrm>
            <a:off x="2952750" y="1268413"/>
            <a:ext cx="6191250" cy="3024187"/>
            <a:chOff x="930" y="799"/>
            <a:chExt cx="3900" cy="1905"/>
          </a:xfrm>
        </p:grpSpPr>
        <p:sp>
          <p:nvSpPr>
            <p:cNvPr id="91198" name="Rectangle 5"/>
            <p:cNvSpPr>
              <a:spLocks noChangeArrowheads="1"/>
            </p:cNvSpPr>
            <p:nvPr/>
          </p:nvSpPr>
          <p:spPr bwMode="auto">
            <a:xfrm>
              <a:off x="983" y="799"/>
              <a:ext cx="3633" cy="1905"/>
            </a:xfrm>
            <a:prstGeom prst="rect">
              <a:avLst/>
            </a:prstGeom>
            <a:solidFill>
              <a:srgbClr val="FF99CC"/>
            </a:solidFill>
            <a:ln w="9525">
              <a:solidFill>
                <a:schemeClr val="tx1"/>
              </a:solidFill>
              <a:miter lim="800000"/>
              <a:headEnd/>
              <a:tailEnd/>
            </a:ln>
          </p:spPr>
          <p:txBody>
            <a:bodyPr wrap="none" anchor="ctr"/>
            <a:lstStyle/>
            <a:p>
              <a:endParaRPr lang="tr-TR"/>
            </a:p>
          </p:txBody>
        </p:sp>
        <p:sp>
          <p:nvSpPr>
            <p:cNvPr id="91199" name="Line 6"/>
            <p:cNvSpPr>
              <a:spLocks noChangeShapeType="1"/>
            </p:cNvSpPr>
            <p:nvPr/>
          </p:nvSpPr>
          <p:spPr bwMode="auto">
            <a:xfrm>
              <a:off x="2212" y="2089"/>
              <a:ext cx="1015" cy="0"/>
            </a:xfrm>
            <a:prstGeom prst="line">
              <a:avLst/>
            </a:prstGeom>
            <a:noFill/>
            <a:ln w="9525">
              <a:solidFill>
                <a:schemeClr val="tx1"/>
              </a:solidFill>
              <a:round/>
              <a:headEnd/>
              <a:tailEnd/>
            </a:ln>
          </p:spPr>
          <p:txBody>
            <a:bodyPr wrap="none"/>
            <a:lstStyle/>
            <a:p>
              <a:endParaRPr lang="tr-TR"/>
            </a:p>
          </p:txBody>
        </p:sp>
        <p:sp>
          <p:nvSpPr>
            <p:cNvPr id="91200" name="Line 7"/>
            <p:cNvSpPr>
              <a:spLocks noChangeShapeType="1"/>
            </p:cNvSpPr>
            <p:nvPr/>
          </p:nvSpPr>
          <p:spPr bwMode="auto">
            <a:xfrm flipV="1">
              <a:off x="2212" y="1166"/>
              <a:ext cx="0" cy="923"/>
            </a:xfrm>
            <a:prstGeom prst="line">
              <a:avLst/>
            </a:prstGeom>
            <a:noFill/>
            <a:ln w="9525">
              <a:solidFill>
                <a:schemeClr val="tx1"/>
              </a:solidFill>
              <a:round/>
              <a:headEnd/>
              <a:tailEnd/>
            </a:ln>
          </p:spPr>
          <p:txBody>
            <a:bodyPr wrap="none"/>
            <a:lstStyle/>
            <a:p>
              <a:endParaRPr lang="tr-TR"/>
            </a:p>
          </p:txBody>
        </p:sp>
        <p:sp>
          <p:nvSpPr>
            <p:cNvPr id="91201" name="Line 8"/>
            <p:cNvSpPr>
              <a:spLocks noChangeShapeType="1"/>
            </p:cNvSpPr>
            <p:nvPr/>
          </p:nvSpPr>
          <p:spPr bwMode="auto">
            <a:xfrm flipV="1">
              <a:off x="2212" y="1166"/>
              <a:ext cx="962" cy="923"/>
            </a:xfrm>
            <a:prstGeom prst="line">
              <a:avLst/>
            </a:prstGeom>
            <a:noFill/>
            <a:ln w="38100">
              <a:solidFill>
                <a:srgbClr val="0000FF"/>
              </a:solidFill>
              <a:round/>
              <a:headEnd/>
              <a:tailEnd/>
            </a:ln>
          </p:spPr>
          <p:txBody>
            <a:bodyPr wrap="none"/>
            <a:lstStyle/>
            <a:p>
              <a:endParaRPr lang="tr-TR"/>
            </a:p>
          </p:txBody>
        </p:sp>
        <p:sp>
          <p:nvSpPr>
            <p:cNvPr id="91202" name="Text Box 9"/>
            <p:cNvSpPr txBox="1">
              <a:spLocks noChangeArrowheads="1"/>
            </p:cNvSpPr>
            <p:nvPr/>
          </p:nvSpPr>
          <p:spPr bwMode="auto">
            <a:xfrm>
              <a:off x="2089" y="1536"/>
              <a:ext cx="137"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1203" name="Text Box 10"/>
            <p:cNvSpPr txBox="1">
              <a:spLocks noChangeArrowheads="1"/>
            </p:cNvSpPr>
            <p:nvPr/>
          </p:nvSpPr>
          <p:spPr bwMode="auto">
            <a:xfrm>
              <a:off x="1998" y="1413"/>
              <a:ext cx="321" cy="250"/>
            </a:xfrm>
            <a:prstGeom prst="rect">
              <a:avLst/>
            </a:prstGeom>
            <a:noFill/>
            <a:ln w="9525">
              <a:noFill/>
              <a:miter lim="800000"/>
              <a:headEnd/>
              <a:tailEnd/>
            </a:ln>
          </p:spPr>
          <p:txBody>
            <a:bodyPr>
              <a:spAutoFit/>
            </a:bodyPr>
            <a:lstStyle/>
            <a:p>
              <a:pPr>
                <a:spcBef>
                  <a:spcPct val="50000"/>
                </a:spcBef>
              </a:pPr>
              <a:endParaRPr lang="tr-TR" sz="2000">
                <a:latin typeface="Comic Sans MS" pitchFamily="66" charset="0"/>
              </a:endParaRPr>
            </a:p>
          </p:txBody>
        </p:sp>
        <p:sp>
          <p:nvSpPr>
            <p:cNvPr id="91204" name="Text Box 11"/>
            <p:cNvSpPr txBox="1">
              <a:spLocks noChangeArrowheads="1"/>
            </p:cNvSpPr>
            <p:nvPr/>
          </p:nvSpPr>
          <p:spPr bwMode="auto">
            <a:xfrm>
              <a:off x="2532" y="1289"/>
              <a:ext cx="32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91205" name="Text Box 12"/>
            <p:cNvSpPr txBox="1">
              <a:spLocks noChangeArrowheads="1"/>
            </p:cNvSpPr>
            <p:nvPr/>
          </p:nvSpPr>
          <p:spPr bwMode="auto">
            <a:xfrm>
              <a:off x="2586" y="1781"/>
              <a:ext cx="321"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5</a:t>
              </a:r>
            </a:p>
          </p:txBody>
        </p:sp>
        <p:sp>
          <p:nvSpPr>
            <p:cNvPr id="91206" name="Text Box 13"/>
            <p:cNvSpPr txBox="1">
              <a:spLocks noChangeArrowheads="1"/>
            </p:cNvSpPr>
            <p:nvPr/>
          </p:nvSpPr>
          <p:spPr bwMode="auto">
            <a:xfrm>
              <a:off x="1812" y="860"/>
              <a:ext cx="1711"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A</a:t>
              </a:r>
              <a:r>
                <a:rPr lang="tr-TR" sz="2000">
                  <a:latin typeface="Comic Sans MS" pitchFamily="66" charset="0"/>
                  <a:sym typeface="Symbol" pitchFamily="18" charset="2"/>
                </a:rPr>
                <a:t>2(B)</a:t>
              </a:r>
            </a:p>
          </p:txBody>
        </p:sp>
        <p:sp>
          <p:nvSpPr>
            <p:cNvPr id="91207" name="Line 14"/>
            <p:cNvSpPr>
              <a:spLocks noChangeShapeType="1"/>
            </p:cNvSpPr>
            <p:nvPr/>
          </p:nvSpPr>
          <p:spPr bwMode="auto">
            <a:xfrm flipH="1" flipV="1">
              <a:off x="1356" y="1474"/>
              <a:ext cx="856" cy="615"/>
            </a:xfrm>
            <a:prstGeom prst="line">
              <a:avLst/>
            </a:prstGeom>
            <a:noFill/>
            <a:ln w="38100">
              <a:solidFill>
                <a:srgbClr val="0000FF"/>
              </a:solidFill>
              <a:round/>
              <a:headEnd/>
              <a:tailEnd/>
            </a:ln>
          </p:spPr>
          <p:txBody>
            <a:bodyPr wrap="none"/>
            <a:lstStyle/>
            <a:p>
              <a:endParaRPr lang="tr-TR"/>
            </a:p>
          </p:txBody>
        </p:sp>
        <p:sp>
          <p:nvSpPr>
            <p:cNvPr id="91208" name="Text Box 15"/>
            <p:cNvSpPr txBox="1">
              <a:spLocks noChangeArrowheads="1"/>
            </p:cNvSpPr>
            <p:nvPr/>
          </p:nvSpPr>
          <p:spPr bwMode="auto">
            <a:xfrm>
              <a:off x="930" y="1289"/>
              <a:ext cx="801"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S</a:t>
              </a:r>
              <a:r>
                <a:rPr lang="tr-TR" sz="2000">
                  <a:latin typeface="Comic Sans MS" pitchFamily="66" charset="0"/>
                  <a:sym typeface="Symbol" pitchFamily="18" charset="2"/>
                </a:rPr>
                <a:t>(-)</a:t>
              </a:r>
            </a:p>
          </p:txBody>
        </p:sp>
        <p:sp>
          <p:nvSpPr>
            <p:cNvPr id="91209" name="Text Box 16"/>
            <p:cNvSpPr txBox="1">
              <a:spLocks noChangeArrowheads="1"/>
            </p:cNvSpPr>
            <p:nvPr/>
          </p:nvSpPr>
          <p:spPr bwMode="auto">
            <a:xfrm>
              <a:off x="1731" y="2089"/>
              <a:ext cx="855"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B</a:t>
              </a:r>
              <a:r>
                <a:rPr lang="tr-TR" sz="2000">
                  <a:latin typeface="Comic Sans MS" pitchFamily="66" charset="0"/>
                  <a:sym typeface="Symbol" pitchFamily="18" charset="2"/>
                </a:rPr>
                <a:t></a:t>
              </a:r>
              <a:r>
                <a:rPr lang="tr-TR" sz="2000">
                  <a:latin typeface="Comic Sans MS" pitchFamily="66" charset="0"/>
                </a:rPr>
                <a:t>1(S)</a:t>
              </a:r>
            </a:p>
          </p:txBody>
        </p:sp>
        <p:sp>
          <p:nvSpPr>
            <p:cNvPr id="91210" name="Text Box 17"/>
            <p:cNvSpPr txBox="1">
              <a:spLocks noChangeArrowheads="1"/>
            </p:cNvSpPr>
            <p:nvPr/>
          </p:nvSpPr>
          <p:spPr bwMode="auto">
            <a:xfrm>
              <a:off x="2852" y="860"/>
              <a:ext cx="1711"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C</a:t>
              </a:r>
              <a:r>
                <a:rPr lang="tr-TR" sz="2000">
                  <a:latin typeface="Comic Sans MS" pitchFamily="66" charset="0"/>
                  <a:sym typeface="Symbol" pitchFamily="18" charset="2"/>
                </a:rPr>
                <a:t>4(B)=4(A)</a:t>
              </a:r>
            </a:p>
          </p:txBody>
        </p:sp>
        <p:sp>
          <p:nvSpPr>
            <p:cNvPr id="91211" name="Text Box 18"/>
            <p:cNvSpPr txBox="1">
              <a:spLocks noChangeArrowheads="1"/>
            </p:cNvSpPr>
            <p:nvPr/>
          </p:nvSpPr>
          <p:spPr bwMode="auto">
            <a:xfrm>
              <a:off x="2960" y="2090"/>
              <a:ext cx="171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D</a:t>
              </a:r>
              <a:r>
                <a:rPr lang="tr-TR" sz="2000">
                  <a:latin typeface="Comic Sans MS" pitchFamily="66" charset="0"/>
                  <a:sym typeface="Symbol" pitchFamily="18" charset="2"/>
                </a:rPr>
                <a:t>5(C)</a:t>
              </a:r>
            </a:p>
          </p:txBody>
        </p:sp>
        <p:sp>
          <p:nvSpPr>
            <p:cNvPr id="91212" name="Text Box 19"/>
            <p:cNvSpPr txBox="1">
              <a:spLocks noChangeArrowheads="1"/>
            </p:cNvSpPr>
            <p:nvPr/>
          </p:nvSpPr>
          <p:spPr bwMode="auto">
            <a:xfrm>
              <a:off x="1624" y="1475"/>
              <a:ext cx="320"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1213" name="Line 20"/>
            <p:cNvSpPr>
              <a:spLocks noChangeShapeType="1"/>
            </p:cNvSpPr>
            <p:nvPr/>
          </p:nvSpPr>
          <p:spPr bwMode="auto">
            <a:xfrm>
              <a:off x="2186" y="1168"/>
              <a:ext cx="962" cy="0"/>
            </a:xfrm>
            <a:prstGeom prst="line">
              <a:avLst/>
            </a:prstGeom>
            <a:noFill/>
            <a:ln w="9525">
              <a:solidFill>
                <a:schemeClr val="tx1"/>
              </a:solidFill>
              <a:round/>
              <a:headEnd/>
              <a:tailEnd/>
            </a:ln>
          </p:spPr>
          <p:txBody>
            <a:bodyPr wrap="none"/>
            <a:lstStyle/>
            <a:p>
              <a:endParaRPr lang="tr-TR"/>
            </a:p>
          </p:txBody>
        </p:sp>
        <p:sp>
          <p:nvSpPr>
            <p:cNvPr id="91214" name="Text Box 21"/>
            <p:cNvSpPr txBox="1">
              <a:spLocks noChangeArrowheads="1"/>
            </p:cNvSpPr>
            <p:nvPr/>
          </p:nvSpPr>
          <p:spPr bwMode="auto">
            <a:xfrm>
              <a:off x="2560" y="922"/>
              <a:ext cx="321"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2</a:t>
              </a:r>
            </a:p>
          </p:txBody>
        </p:sp>
        <p:sp>
          <p:nvSpPr>
            <p:cNvPr id="91215" name="Line 22"/>
            <p:cNvSpPr>
              <a:spLocks noChangeShapeType="1"/>
            </p:cNvSpPr>
            <p:nvPr/>
          </p:nvSpPr>
          <p:spPr bwMode="auto">
            <a:xfrm>
              <a:off x="3174" y="1169"/>
              <a:ext cx="53" cy="920"/>
            </a:xfrm>
            <a:prstGeom prst="line">
              <a:avLst/>
            </a:prstGeom>
            <a:noFill/>
            <a:ln w="38100">
              <a:solidFill>
                <a:srgbClr val="0000FF"/>
              </a:solidFill>
              <a:round/>
              <a:headEnd/>
              <a:tailEnd/>
            </a:ln>
          </p:spPr>
          <p:txBody>
            <a:bodyPr wrap="none"/>
            <a:lstStyle/>
            <a:p>
              <a:endParaRPr lang="tr-TR"/>
            </a:p>
          </p:txBody>
        </p:sp>
        <p:sp>
          <p:nvSpPr>
            <p:cNvPr id="91216" name="Line 23"/>
            <p:cNvSpPr>
              <a:spLocks noChangeShapeType="1"/>
            </p:cNvSpPr>
            <p:nvPr/>
          </p:nvSpPr>
          <p:spPr bwMode="auto">
            <a:xfrm>
              <a:off x="3174" y="1169"/>
              <a:ext cx="588" cy="492"/>
            </a:xfrm>
            <a:prstGeom prst="line">
              <a:avLst/>
            </a:prstGeom>
            <a:noFill/>
            <a:ln w="9525">
              <a:solidFill>
                <a:schemeClr val="tx1"/>
              </a:solidFill>
              <a:round/>
              <a:headEnd/>
              <a:tailEnd/>
            </a:ln>
          </p:spPr>
          <p:txBody>
            <a:bodyPr wrap="none"/>
            <a:lstStyle/>
            <a:p>
              <a:endParaRPr lang="tr-TR"/>
            </a:p>
          </p:txBody>
        </p:sp>
        <p:sp>
          <p:nvSpPr>
            <p:cNvPr id="91217" name="Text Box 24"/>
            <p:cNvSpPr txBox="1">
              <a:spLocks noChangeArrowheads="1"/>
            </p:cNvSpPr>
            <p:nvPr/>
          </p:nvSpPr>
          <p:spPr bwMode="auto">
            <a:xfrm>
              <a:off x="3441" y="1230"/>
              <a:ext cx="321"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91218" name="Text Box 25"/>
            <p:cNvSpPr txBox="1">
              <a:spLocks noChangeArrowheads="1"/>
            </p:cNvSpPr>
            <p:nvPr/>
          </p:nvSpPr>
          <p:spPr bwMode="auto">
            <a:xfrm>
              <a:off x="2960" y="1537"/>
              <a:ext cx="32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1219" name="Text Box 26"/>
            <p:cNvSpPr txBox="1">
              <a:spLocks noChangeArrowheads="1"/>
            </p:cNvSpPr>
            <p:nvPr/>
          </p:nvSpPr>
          <p:spPr bwMode="auto">
            <a:xfrm>
              <a:off x="3707" y="1414"/>
              <a:ext cx="1123"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E</a:t>
              </a:r>
              <a:r>
                <a:rPr lang="tr-TR" sz="2000">
                  <a:latin typeface="Comic Sans MS" pitchFamily="66" charset="0"/>
                  <a:sym typeface="Symbol" pitchFamily="18" charset="2"/>
                </a:rPr>
                <a:t>6(D)</a:t>
              </a:r>
            </a:p>
          </p:txBody>
        </p:sp>
        <p:sp>
          <p:nvSpPr>
            <p:cNvPr id="91220" name="Line 27"/>
            <p:cNvSpPr>
              <a:spLocks noChangeShapeType="1"/>
            </p:cNvSpPr>
            <p:nvPr/>
          </p:nvSpPr>
          <p:spPr bwMode="auto">
            <a:xfrm flipV="1">
              <a:off x="3227" y="1659"/>
              <a:ext cx="535" cy="430"/>
            </a:xfrm>
            <a:prstGeom prst="line">
              <a:avLst/>
            </a:prstGeom>
            <a:noFill/>
            <a:ln w="38100">
              <a:solidFill>
                <a:srgbClr val="0000FF"/>
              </a:solidFill>
              <a:round/>
              <a:headEnd/>
              <a:tailEnd/>
            </a:ln>
          </p:spPr>
          <p:txBody>
            <a:bodyPr wrap="none"/>
            <a:lstStyle/>
            <a:p>
              <a:endParaRPr lang="tr-TR"/>
            </a:p>
          </p:txBody>
        </p:sp>
        <p:sp>
          <p:nvSpPr>
            <p:cNvPr id="91221" name="Text Box 28"/>
            <p:cNvSpPr txBox="1">
              <a:spLocks noChangeArrowheads="1"/>
            </p:cNvSpPr>
            <p:nvPr/>
          </p:nvSpPr>
          <p:spPr bwMode="auto">
            <a:xfrm>
              <a:off x="3280" y="1659"/>
              <a:ext cx="32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1222" name="Line 29"/>
            <p:cNvSpPr>
              <a:spLocks noChangeShapeType="1"/>
            </p:cNvSpPr>
            <p:nvPr/>
          </p:nvSpPr>
          <p:spPr bwMode="auto">
            <a:xfrm flipV="1">
              <a:off x="1338" y="1162"/>
              <a:ext cx="862" cy="318"/>
            </a:xfrm>
            <a:prstGeom prst="line">
              <a:avLst/>
            </a:prstGeom>
            <a:noFill/>
            <a:ln w="9525">
              <a:solidFill>
                <a:schemeClr val="tx1"/>
              </a:solidFill>
              <a:round/>
              <a:headEnd/>
              <a:tailEnd/>
            </a:ln>
          </p:spPr>
          <p:txBody>
            <a:bodyPr wrap="none"/>
            <a:lstStyle/>
            <a:p>
              <a:endParaRPr lang="tr-TR"/>
            </a:p>
          </p:txBody>
        </p:sp>
        <p:sp>
          <p:nvSpPr>
            <p:cNvPr id="91223" name="Text Box 30"/>
            <p:cNvSpPr txBox="1">
              <a:spLocks noChangeArrowheads="1"/>
            </p:cNvSpPr>
            <p:nvPr/>
          </p:nvSpPr>
          <p:spPr bwMode="auto">
            <a:xfrm>
              <a:off x="1565" y="1117"/>
              <a:ext cx="320"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grpSp>
      <p:grpSp>
        <p:nvGrpSpPr>
          <p:cNvPr id="91167" name="Group 31"/>
          <p:cNvGrpSpPr>
            <a:grpSpLocks/>
          </p:cNvGrpSpPr>
          <p:nvPr/>
        </p:nvGrpSpPr>
        <p:grpSpPr bwMode="auto">
          <a:xfrm>
            <a:off x="3887788" y="4292600"/>
            <a:ext cx="5256212" cy="2232025"/>
            <a:chOff x="1701" y="2024"/>
            <a:chExt cx="3311" cy="1406"/>
          </a:xfrm>
        </p:grpSpPr>
        <p:sp>
          <p:nvSpPr>
            <p:cNvPr id="91174" name="Rectangle 32"/>
            <p:cNvSpPr>
              <a:spLocks noChangeArrowheads="1"/>
            </p:cNvSpPr>
            <p:nvPr/>
          </p:nvSpPr>
          <p:spPr bwMode="auto">
            <a:xfrm>
              <a:off x="1746" y="2024"/>
              <a:ext cx="3084" cy="140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91175" name="Line 33"/>
            <p:cNvSpPr>
              <a:spLocks noChangeShapeType="1"/>
            </p:cNvSpPr>
            <p:nvPr/>
          </p:nvSpPr>
          <p:spPr bwMode="auto">
            <a:xfrm>
              <a:off x="2789" y="2976"/>
              <a:ext cx="862" cy="0"/>
            </a:xfrm>
            <a:prstGeom prst="line">
              <a:avLst/>
            </a:prstGeom>
            <a:noFill/>
            <a:ln w="9525">
              <a:solidFill>
                <a:schemeClr val="tx1"/>
              </a:solidFill>
              <a:round/>
              <a:headEnd/>
              <a:tailEnd/>
            </a:ln>
          </p:spPr>
          <p:txBody>
            <a:bodyPr wrap="none"/>
            <a:lstStyle/>
            <a:p>
              <a:endParaRPr lang="tr-TR"/>
            </a:p>
          </p:txBody>
        </p:sp>
        <p:sp>
          <p:nvSpPr>
            <p:cNvPr id="91176" name="Line 34"/>
            <p:cNvSpPr>
              <a:spLocks noChangeShapeType="1"/>
            </p:cNvSpPr>
            <p:nvPr/>
          </p:nvSpPr>
          <p:spPr bwMode="auto">
            <a:xfrm flipV="1">
              <a:off x="2789" y="2295"/>
              <a:ext cx="0" cy="681"/>
            </a:xfrm>
            <a:prstGeom prst="line">
              <a:avLst/>
            </a:prstGeom>
            <a:noFill/>
            <a:ln w="9525">
              <a:solidFill>
                <a:schemeClr val="tx1"/>
              </a:solidFill>
              <a:round/>
              <a:headEnd/>
              <a:tailEnd/>
            </a:ln>
          </p:spPr>
          <p:txBody>
            <a:bodyPr wrap="none"/>
            <a:lstStyle/>
            <a:p>
              <a:endParaRPr lang="tr-TR"/>
            </a:p>
          </p:txBody>
        </p:sp>
        <p:sp>
          <p:nvSpPr>
            <p:cNvPr id="91177" name="Line 35"/>
            <p:cNvSpPr>
              <a:spLocks noChangeShapeType="1"/>
            </p:cNvSpPr>
            <p:nvPr/>
          </p:nvSpPr>
          <p:spPr bwMode="auto">
            <a:xfrm flipV="1">
              <a:off x="2789" y="2295"/>
              <a:ext cx="817" cy="681"/>
            </a:xfrm>
            <a:prstGeom prst="line">
              <a:avLst/>
            </a:prstGeom>
            <a:noFill/>
            <a:ln w="9525">
              <a:solidFill>
                <a:schemeClr val="tx1"/>
              </a:solidFill>
              <a:round/>
              <a:headEnd/>
              <a:tailEnd/>
            </a:ln>
          </p:spPr>
          <p:txBody>
            <a:bodyPr wrap="none"/>
            <a:lstStyle/>
            <a:p>
              <a:endParaRPr lang="tr-TR"/>
            </a:p>
          </p:txBody>
        </p:sp>
        <p:sp>
          <p:nvSpPr>
            <p:cNvPr id="91178" name="Text Box 36"/>
            <p:cNvSpPr txBox="1">
              <a:spLocks noChangeArrowheads="1"/>
            </p:cNvSpPr>
            <p:nvPr/>
          </p:nvSpPr>
          <p:spPr bwMode="auto">
            <a:xfrm>
              <a:off x="2685" y="2568"/>
              <a:ext cx="116"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1179" name="Text Box 37"/>
            <p:cNvSpPr txBox="1">
              <a:spLocks noChangeArrowheads="1"/>
            </p:cNvSpPr>
            <p:nvPr/>
          </p:nvSpPr>
          <p:spPr bwMode="auto">
            <a:xfrm>
              <a:off x="2608" y="2477"/>
              <a:ext cx="272" cy="250"/>
            </a:xfrm>
            <a:prstGeom prst="rect">
              <a:avLst/>
            </a:prstGeom>
            <a:noFill/>
            <a:ln w="9525">
              <a:noFill/>
              <a:miter lim="800000"/>
              <a:headEnd/>
              <a:tailEnd/>
            </a:ln>
          </p:spPr>
          <p:txBody>
            <a:bodyPr>
              <a:spAutoFit/>
            </a:bodyPr>
            <a:lstStyle/>
            <a:p>
              <a:pPr>
                <a:spcBef>
                  <a:spcPct val="50000"/>
                </a:spcBef>
              </a:pPr>
              <a:endParaRPr lang="tr-TR" sz="2000">
                <a:latin typeface="Comic Sans MS" pitchFamily="66" charset="0"/>
              </a:endParaRPr>
            </a:p>
          </p:txBody>
        </p:sp>
        <p:sp>
          <p:nvSpPr>
            <p:cNvPr id="91180" name="Text Box 38"/>
            <p:cNvSpPr txBox="1">
              <a:spLocks noChangeArrowheads="1"/>
            </p:cNvSpPr>
            <p:nvPr/>
          </p:nvSpPr>
          <p:spPr bwMode="auto">
            <a:xfrm>
              <a:off x="3061" y="2386"/>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91181" name="Text Box 39"/>
            <p:cNvSpPr txBox="1">
              <a:spLocks noChangeArrowheads="1"/>
            </p:cNvSpPr>
            <p:nvPr/>
          </p:nvSpPr>
          <p:spPr bwMode="auto">
            <a:xfrm>
              <a:off x="3107" y="2749"/>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5</a:t>
              </a:r>
            </a:p>
          </p:txBody>
        </p:sp>
        <p:sp>
          <p:nvSpPr>
            <p:cNvPr id="91182" name="Text Box 40"/>
            <p:cNvSpPr txBox="1">
              <a:spLocks noChangeArrowheads="1"/>
            </p:cNvSpPr>
            <p:nvPr/>
          </p:nvSpPr>
          <p:spPr bwMode="auto">
            <a:xfrm>
              <a:off x="2450" y="2069"/>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A</a:t>
              </a:r>
              <a:r>
                <a:rPr lang="tr-TR" sz="2000">
                  <a:latin typeface="Comic Sans MS" pitchFamily="66" charset="0"/>
                  <a:sym typeface="Symbol" pitchFamily="18" charset="2"/>
                </a:rPr>
                <a:t>2(B)</a:t>
              </a:r>
            </a:p>
          </p:txBody>
        </p:sp>
        <p:sp>
          <p:nvSpPr>
            <p:cNvPr id="91183" name="Line 41"/>
            <p:cNvSpPr>
              <a:spLocks noChangeShapeType="1"/>
            </p:cNvSpPr>
            <p:nvPr/>
          </p:nvSpPr>
          <p:spPr bwMode="auto">
            <a:xfrm flipH="1" flipV="1">
              <a:off x="2063" y="2522"/>
              <a:ext cx="726" cy="454"/>
            </a:xfrm>
            <a:prstGeom prst="line">
              <a:avLst/>
            </a:prstGeom>
            <a:noFill/>
            <a:ln w="9525">
              <a:solidFill>
                <a:schemeClr val="tx1"/>
              </a:solidFill>
              <a:round/>
              <a:headEnd/>
              <a:tailEnd/>
            </a:ln>
          </p:spPr>
          <p:txBody>
            <a:bodyPr wrap="none"/>
            <a:lstStyle/>
            <a:p>
              <a:endParaRPr lang="tr-TR"/>
            </a:p>
          </p:txBody>
        </p:sp>
        <p:sp>
          <p:nvSpPr>
            <p:cNvPr id="91184" name="Text Box 42"/>
            <p:cNvSpPr txBox="1">
              <a:spLocks noChangeArrowheads="1"/>
            </p:cNvSpPr>
            <p:nvPr/>
          </p:nvSpPr>
          <p:spPr bwMode="auto">
            <a:xfrm>
              <a:off x="1701" y="2386"/>
              <a:ext cx="68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S</a:t>
              </a:r>
              <a:r>
                <a:rPr lang="tr-TR" sz="2000">
                  <a:latin typeface="Comic Sans MS" pitchFamily="66" charset="0"/>
                  <a:sym typeface="Symbol" pitchFamily="18" charset="2"/>
                </a:rPr>
                <a:t>(-)</a:t>
              </a:r>
            </a:p>
          </p:txBody>
        </p:sp>
        <p:sp>
          <p:nvSpPr>
            <p:cNvPr id="91185" name="Text Box 43"/>
            <p:cNvSpPr txBox="1">
              <a:spLocks noChangeArrowheads="1"/>
            </p:cNvSpPr>
            <p:nvPr/>
          </p:nvSpPr>
          <p:spPr bwMode="auto">
            <a:xfrm>
              <a:off x="2381" y="2976"/>
              <a:ext cx="726"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B</a:t>
              </a:r>
              <a:r>
                <a:rPr lang="tr-TR" sz="2000">
                  <a:latin typeface="Comic Sans MS" pitchFamily="66" charset="0"/>
                  <a:sym typeface="Symbol" pitchFamily="18" charset="2"/>
                </a:rPr>
                <a:t></a:t>
              </a:r>
              <a:r>
                <a:rPr lang="tr-TR" sz="2000">
                  <a:latin typeface="Comic Sans MS" pitchFamily="66" charset="0"/>
                </a:rPr>
                <a:t>1(S)</a:t>
              </a:r>
            </a:p>
          </p:txBody>
        </p:sp>
        <p:sp>
          <p:nvSpPr>
            <p:cNvPr id="91186" name="Text Box 44"/>
            <p:cNvSpPr txBox="1">
              <a:spLocks noChangeArrowheads="1"/>
            </p:cNvSpPr>
            <p:nvPr/>
          </p:nvSpPr>
          <p:spPr bwMode="auto">
            <a:xfrm>
              <a:off x="3333" y="2069"/>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C</a:t>
              </a:r>
              <a:r>
                <a:rPr lang="tr-TR" sz="2000">
                  <a:latin typeface="Comic Sans MS" pitchFamily="66" charset="0"/>
                  <a:sym typeface="Symbol" pitchFamily="18" charset="2"/>
                </a:rPr>
                <a:t>4(B)=4(A)</a:t>
              </a:r>
            </a:p>
          </p:txBody>
        </p:sp>
        <p:sp>
          <p:nvSpPr>
            <p:cNvPr id="91187" name="Text Box 45"/>
            <p:cNvSpPr txBox="1">
              <a:spLocks noChangeArrowheads="1"/>
            </p:cNvSpPr>
            <p:nvPr/>
          </p:nvSpPr>
          <p:spPr bwMode="auto">
            <a:xfrm>
              <a:off x="3424" y="2977"/>
              <a:ext cx="145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D</a:t>
              </a:r>
              <a:r>
                <a:rPr lang="tr-TR" sz="2000">
                  <a:latin typeface="Comic Sans MS" pitchFamily="66" charset="0"/>
                  <a:sym typeface="Symbol" pitchFamily="18" charset="2"/>
                </a:rPr>
                <a:t>5(C)</a:t>
              </a:r>
            </a:p>
          </p:txBody>
        </p:sp>
        <p:sp>
          <p:nvSpPr>
            <p:cNvPr id="91188" name="Text Box 46"/>
            <p:cNvSpPr txBox="1">
              <a:spLocks noChangeArrowheads="1"/>
            </p:cNvSpPr>
            <p:nvPr/>
          </p:nvSpPr>
          <p:spPr bwMode="auto">
            <a:xfrm>
              <a:off x="2290" y="2523"/>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1189" name="Line 47"/>
            <p:cNvSpPr>
              <a:spLocks noChangeShapeType="1"/>
            </p:cNvSpPr>
            <p:nvPr/>
          </p:nvSpPr>
          <p:spPr bwMode="auto">
            <a:xfrm>
              <a:off x="2767" y="2296"/>
              <a:ext cx="817" cy="0"/>
            </a:xfrm>
            <a:prstGeom prst="line">
              <a:avLst/>
            </a:prstGeom>
            <a:noFill/>
            <a:ln w="9525">
              <a:solidFill>
                <a:schemeClr val="tx1"/>
              </a:solidFill>
              <a:round/>
              <a:headEnd/>
              <a:tailEnd/>
            </a:ln>
          </p:spPr>
          <p:txBody>
            <a:bodyPr wrap="none"/>
            <a:lstStyle/>
            <a:p>
              <a:endParaRPr lang="tr-TR"/>
            </a:p>
          </p:txBody>
        </p:sp>
        <p:sp>
          <p:nvSpPr>
            <p:cNvPr id="91190" name="Text Box 48"/>
            <p:cNvSpPr txBox="1">
              <a:spLocks noChangeArrowheads="1"/>
            </p:cNvSpPr>
            <p:nvPr/>
          </p:nvSpPr>
          <p:spPr bwMode="auto">
            <a:xfrm>
              <a:off x="3085" y="2115"/>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2</a:t>
              </a:r>
            </a:p>
          </p:txBody>
        </p:sp>
        <p:sp>
          <p:nvSpPr>
            <p:cNvPr id="91191" name="Line 49"/>
            <p:cNvSpPr>
              <a:spLocks noChangeShapeType="1"/>
            </p:cNvSpPr>
            <p:nvPr/>
          </p:nvSpPr>
          <p:spPr bwMode="auto">
            <a:xfrm>
              <a:off x="3606" y="2297"/>
              <a:ext cx="45" cy="679"/>
            </a:xfrm>
            <a:prstGeom prst="line">
              <a:avLst/>
            </a:prstGeom>
            <a:noFill/>
            <a:ln w="9525">
              <a:solidFill>
                <a:schemeClr val="tx1"/>
              </a:solidFill>
              <a:round/>
              <a:headEnd/>
              <a:tailEnd/>
            </a:ln>
          </p:spPr>
          <p:txBody>
            <a:bodyPr wrap="none"/>
            <a:lstStyle/>
            <a:p>
              <a:endParaRPr lang="tr-TR"/>
            </a:p>
          </p:txBody>
        </p:sp>
        <p:sp>
          <p:nvSpPr>
            <p:cNvPr id="3" name="Line 50"/>
            <p:cNvSpPr>
              <a:spLocks noChangeShapeType="1"/>
            </p:cNvSpPr>
            <p:nvPr/>
          </p:nvSpPr>
          <p:spPr bwMode="auto">
            <a:xfrm>
              <a:off x="3606" y="2297"/>
              <a:ext cx="499" cy="363"/>
            </a:xfrm>
            <a:prstGeom prst="line">
              <a:avLst/>
            </a:prstGeom>
            <a:noFill/>
            <a:ln w="9525">
              <a:solidFill>
                <a:schemeClr val="tx1"/>
              </a:solidFill>
              <a:round/>
              <a:headEnd/>
              <a:tailEnd/>
            </a:ln>
          </p:spPr>
          <p:txBody>
            <a:bodyPr wrap="none"/>
            <a:lstStyle/>
            <a:p>
              <a:endParaRPr lang="tr-TR"/>
            </a:p>
          </p:txBody>
        </p:sp>
        <p:sp>
          <p:nvSpPr>
            <p:cNvPr id="91193" name="Text Box 51"/>
            <p:cNvSpPr txBox="1">
              <a:spLocks noChangeArrowheads="1"/>
            </p:cNvSpPr>
            <p:nvPr/>
          </p:nvSpPr>
          <p:spPr bwMode="auto">
            <a:xfrm>
              <a:off x="3833" y="2342"/>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91194" name="Text Box 52"/>
            <p:cNvSpPr txBox="1">
              <a:spLocks noChangeArrowheads="1"/>
            </p:cNvSpPr>
            <p:nvPr/>
          </p:nvSpPr>
          <p:spPr bwMode="auto">
            <a:xfrm>
              <a:off x="3424" y="2569"/>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1195" name="Text Box 53"/>
            <p:cNvSpPr txBox="1">
              <a:spLocks noChangeArrowheads="1"/>
            </p:cNvSpPr>
            <p:nvPr/>
          </p:nvSpPr>
          <p:spPr bwMode="auto">
            <a:xfrm>
              <a:off x="4059" y="2478"/>
              <a:ext cx="953"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E</a:t>
              </a:r>
              <a:r>
                <a:rPr lang="tr-TR" sz="2000">
                  <a:latin typeface="Comic Sans MS" pitchFamily="66" charset="0"/>
                  <a:sym typeface="Symbol" pitchFamily="18" charset="2"/>
                </a:rPr>
                <a:t>6(D)</a:t>
              </a:r>
            </a:p>
          </p:txBody>
        </p:sp>
        <p:sp>
          <p:nvSpPr>
            <p:cNvPr id="91196" name="Line 54"/>
            <p:cNvSpPr>
              <a:spLocks noChangeShapeType="1"/>
            </p:cNvSpPr>
            <p:nvPr/>
          </p:nvSpPr>
          <p:spPr bwMode="auto">
            <a:xfrm flipV="1">
              <a:off x="3651" y="2659"/>
              <a:ext cx="454" cy="317"/>
            </a:xfrm>
            <a:prstGeom prst="line">
              <a:avLst/>
            </a:prstGeom>
            <a:noFill/>
            <a:ln w="9525">
              <a:solidFill>
                <a:schemeClr val="tx1"/>
              </a:solidFill>
              <a:round/>
              <a:headEnd/>
              <a:tailEnd/>
            </a:ln>
          </p:spPr>
          <p:txBody>
            <a:bodyPr wrap="none"/>
            <a:lstStyle/>
            <a:p>
              <a:endParaRPr lang="tr-TR"/>
            </a:p>
          </p:txBody>
        </p:sp>
        <p:sp>
          <p:nvSpPr>
            <p:cNvPr id="91197" name="Text Box 55"/>
            <p:cNvSpPr txBox="1">
              <a:spLocks noChangeArrowheads="1"/>
            </p:cNvSpPr>
            <p:nvPr/>
          </p:nvSpPr>
          <p:spPr bwMode="auto">
            <a:xfrm>
              <a:off x="3696" y="2659"/>
              <a:ext cx="272"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grpSp>
      <p:grpSp>
        <p:nvGrpSpPr>
          <p:cNvPr id="91192" name="Group 56"/>
          <p:cNvGrpSpPr>
            <a:grpSpLocks/>
          </p:cNvGrpSpPr>
          <p:nvPr/>
        </p:nvGrpSpPr>
        <p:grpSpPr bwMode="auto">
          <a:xfrm>
            <a:off x="3132138" y="260350"/>
            <a:ext cx="6191250" cy="3024188"/>
            <a:chOff x="1474" y="1933"/>
            <a:chExt cx="3900" cy="1905"/>
          </a:xfrm>
        </p:grpSpPr>
        <p:sp>
          <p:nvSpPr>
            <p:cNvPr id="91148" name="Rectangle 57"/>
            <p:cNvSpPr>
              <a:spLocks noChangeArrowheads="1"/>
            </p:cNvSpPr>
            <p:nvPr/>
          </p:nvSpPr>
          <p:spPr bwMode="auto">
            <a:xfrm>
              <a:off x="1527" y="1933"/>
              <a:ext cx="3633" cy="1905"/>
            </a:xfrm>
            <a:prstGeom prst="rect">
              <a:avLst/>
            </a:prstGeom>
            <a:solidFill>
              <a:srgbClr val="FF99CC"/>
            </a:solidFill>
            <a:ln w="9525">
              <a:solidFill>
                <a:schemeClr val="tx1"/>
              </a:solidFill>
              <a:miter lim="800000"/>
              <a:headEnd/>
              <a:tailEnd/>
            </a:ln>
          </p:spPr>
          <p:txBody>
            <a:bodyPr wrap="none" anchor="ctr"/>
            <a:lstStyle/>
            <a:p>
              <a:endParaRPr lang="tr-TR"/>
            </a:p>
          </p:txBody>
        </p:sp>
        <p:sp>
          <p:nvSpPr>
            <p:cNvPr id="91149" name="Line 58"/>
            <p:cNvSpPr>
              <a:spLocks noChangeShapeType="1"/>
            </p:cNvSpPr>
            <p:nvPr/>
          </p:nvSpPr>
          <p:spPr bwMode="auto">
            <a:xfrm>
              <a:off x="2756" y="3223"/>
              <a:ext cx="1015" cy="0"/>
            </a:xfrm>
            <a:prstGeom prst="line">
              <a:avLst/>
            </a:prstGeom>
            <a:noFill/>
            <a:ln w="9525">
              <a:solidFill>
                <a:schemeClr val="tx1"/>
              </a:solidFill>
              <a:round/>
              <a:headEnd/>
              <a:tailEnd/>
            </a:ln>
          </p:spPr>
          <p:txBody>
            <a:bodyPr wrap="none"/>
            <a:lstStyle/>
            <a:p>
              <a:endParaRPr lang="tr-TR"/>
            </a:p>
          </p:txBody>
        </p:sp>
        <p:sp>
          <p:nvSpPr>
            <p:cNvPr id="91150" name="Line 59"/>
            <p:cNvSpPr>
              <a:spLocks noChangeShapeType="1"/>
            </p:cNvSpPr>
            <p:nvPr/>
          </p:nvSpPr>
          <p:spPr bwMode="auto">
            <a:xfrm flipV="1">
              <a:off x="2756" y="2300"/>
              <a:ext cx="0" cy="923"/>
            </a:xfrm>
            <a:prstGeom prst="line">
              <a:avLst/>
            </a:prstGeom>
            <a:noFill/>
            <a:ln w="38100">
              <a:solidFill>
                <a:srgbClr val="FF0000"/>
              </a:solidFill>
              <a:round/>
              <a:headEnd/>
              <a:tailEnd/>
            </a:ln>
          </p:spPr>
          <p:txBody>
            <a:bodyPr wrap="none"/>
            <a:lstStyle/>
            <a:p>
              <a:endParaRPr lang="tr-TR"/>
            </a:p>
          </p:txBody>
        </p:sp>
        <p:sp>
          <p:nvSpPr>
            <p:cNvPr id="91151" name="Line 60"/>
            <p:cNvSpPr>
              <a:spLocks noChangeShapeType="1"/>
            </p:cNvSpPr>
            <p:nvPr/>
          </p:nvSpPr>
          <p:spPr bwMode="auto">
            <a:xfrm flipV="1">
              <a:off x="2756" y="2300"/>
              <a:ext cx="962" cy="923"/>
            </a:xfrm>
            <a:prstGeom prst="line">
              <a:avLst/>
            </a:prstGeom>
            <a:noFill/>
            <a:ln w="12700">
              <a:solidFill>
                <a:schemeClr val="tx1"/>
              </a:solidFill>
              <a:round/>
              <a:headEnd/>
              <a:tailEnd/>
            </a:ln>
          </p:spPr>
          <p:txBody>
            <a:bodyPr wrap="none"/>
            <a:lstStyle/>
            <a:p>
              <a:endParaRPr lang="tr-TR"/>
            </a:p>
          </p:txBody>
        </p:sp>
        <p:sp>
          <p:nvSpPr>
            <p:cNvPr id="91152" name="Text Box 61"/>
            <p:cNvSpPr txBox="1">
              <a:spLocks noChangeArrowheads="1"/>
            </p:cNvSpPr>
            <p:nvPr/>
          </p:nvSpPr>
          <p:spPr bwMode="auto">
            <a:xfrm>
              <a:off x="2633" y="2670"/>
              <a:ext cx="137"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1153" name="Text Box 62"/>
            <p:cNvSpPr txBox="1">
              <a:spLocks noChangeArrowheads="1"/>
            </p:cNvSpPr>
            <p:nvPr/>
          </p:nvSpPr>
          <p:spPr bwMode="auto">
            <a:xfrm>
              <a:off x="2542" y="2547"/>
              <a:ext cx="321" cy="250"/>
            </a:xfrm>
            <a:prstGeom prst="rect">
              <a:avLst/>
            </a:prstGeom>
            <a:noFill/>
            <a:ln w="9525">
              <a:noFill/>
              <a:miter lim="800000"/>
              <a:headEnd/>
              <a:tailEnd/>
            </a:ln>
          </p:spPr>
          <p:txBody>
            <a:bodyPr>
              <a:spAutoFit/>
            </a:bodyPr>
            <a:lstStyle/>
            <a:p>
              <a:pPr>
                <a:spcBef>
                  <a:spcPct val="50000"/>
                </a:spcBef>
              </a:pPr>
              <a:endParaRPr lang="tr-TR" sz="2000">
                <a:latin typeface="Comic Sans MS" pitchFamily="66" charset="0"/>
              </a:endParaRPr>
            </a:p>
          </p:txBody>
        </p:sp>
        <p:sp>
          <p:nvSpPr>
            <p:cNvPr id="91154" name="Text Box 63"/>
            <p:cNvSpPr txBox="1">
              <a:spLocks noChangeArrowheads="1"/>
            </p:cNvSpPr>
            <p:nvPr/>
          </p:nvSpPr>
          <p:spPr bwMode="auto">
            <a:xfrm>
              <a:off x="3076" y="2423"/>
              <a:ext cx="32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91155" name="Text Box 64"/>
            <p:cNvSpPr txBox="1">
              <a:spLocks noChangeArrowheads="1"/>
            </p:cNvSpPr>
            <p:nvPr/>
          </p:nvSpPr>
          <p:spPr bwMode="auto">
            <a:xfrm>
              <a:off x="3130" y="2915"/>
              <a:ext cx="321"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5</a:t>
              </a:r>
            </a:p>
          </p:txBody>
        </p:sp>
        <p:sp>
          <p:nvSpPr>
            <p:cNvPr id="91156" name="Text Box 65"/>
            <p:cNvSpPr txBox="1">
              <a:spLocks noChangeArrowheads="1"/>
            </p:cNvSpPr>
            <p:nvPr/>
          </p:nvSpPr>
          <p:spPr bwMode="auto">
            <a:xfrm>
              <a:off x="2356" y="1994"/>
              <a:ext cx="1711"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A</a:t>
              </a:r>
              <a:r>
                <a:rPr lang="tr-TR" sz="2000">
                  <a:latin typeface="Comic Sans MS" pitchFamily="66" charset="0"/>
                  <a:sym typeface="Symbol" pitchFamily="18" charset="2"/>
                </a:rPr>
                <a:t>2(B)</a:t>
              </a:r>
            </a:p>
          </p:txBody>
        </p:sp>
        <p:sp>
          <p:nvSpPr>
            <p:cNvPr id="91157" name="Line 66"/>
            <p:cNvSpPr>
              <a:spLocks noChangeShapeType="1"/>
            </p:cNvSpPr>
            <p:nvPr/>
          </p:nvSpPr>
          <p:spPr bwMode="auto">
            <a:xfrm flipH="1" flipV="1">
              <a:off x="1900" y="2608"/>
              <a:ext cx="856" cy="615"/>
            </a:xfrm>
            <a:prstGeom prst="line">
              <a:avLst/>
            </a:prstGeom>
            <a:noFill/>
            <a:ln w="38100">
              <a:solidFill>
                <a:srgbClr val="FF0000"/>
              </a:solidFill>
              <a:round/>
              <a:headEnd/>
              <a:tailEnd/>
            </a:ln>
          </p:spPr>
          <p:txBody>
            <a:bodyPr wrap="none"/>
            <a:lstStyle/>
            <a:p>
              <a:endParaRPr lang="tr-TR"/>
            </a:p>
          </p:txBody>
        </p:sp>
        <p:sp>
          <p:nvSpPr>
            <p:cNvPr id="91158" name="Text Box 67"/>
            <p:cNvSpPr txBox="1">
              <a:spLocks noChangeArrowheads="1"/>
            </p:cNvSpPr>
            <p:nvPr/>
          </p:nvSpPr>
          <p:spPr bwMode="auto">
            <a:xfrm>
              <a:off x="1474" y="2423"/>
              <a:ext cx="801"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S</a:t>
              </a:r>
              <a:r>
                <a:rPr lang="tr-TR" sz="2000">
                  <a:latin typeface="Comic Sans MS" pitchFamily="66" charset="0"/>
                  <a:sym typeface="Symbol" pitchFamily="18" charset="2"/>
                </a:rPr>
                <a:t>(-)</a:t>
              </a:r>
            </a:p>
          </p:txBody>
        </p:sp>
        <p:sp>
          <p:nvSpPr>
            <p:cNvPr id="91159" name="Text Box 68"/>
            <p:cNvSpPr txBox="1">
              <a:spLocks noChangeArrowheads="1"/>
            </p:cNvSpPr>
            <p:nvPr/>
          </p:nvSpPr>
          <p:spPr bwMode="auto">
            <a:xfrm>
              <a:off x="2275" y="3223"/>
              <a:ext cx="855"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B</a:t>
              </a:r>
              <a:r>
                <a:rPr lang="tr-TR" sz="2000">
                  <a:latin typeface="Comic Sans MS" pitchFamily="66" charset="0"/>
                  <a:sym typeface="Symbol" pitchFamily="18" charset="2"/>
                </a:rPr>
                <a:t></a:t>
              </a:r>
              <a:r>
                <a:rPr lang="tr-TR" sz="2000">
                  <a:latin typeface="Comic Sans MS" pitchFamily="66" charset="0"/>
                </a:rPr>
                <a:t>1(S)</a:t>
              </a:r>
            </a:p>
          </p:txBody>
        </p:sp>
        <p:sp>
          <p:nvSpPr>
            <p:cNvPr id="91160" name="Text Box 69"/>
            <p:cNvSpPr txBox="1">
              <a:spLocks noChangeArrowheads="1"/>
            </p:cNvSpPr>
            <p:nvPr/>
          </p:nvSpPr>
          <p:spPr bwMode="auto">
            <a:xfrm>
              <a:off x="3396" y="1994"/>
              <a:ext cx="1711"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C</a:t>
              </a:r>
              <a:r>
                <a:rPr lang="tr-TR" sz="2000">
                  <a:latin typeface="Comic Sans MS" pitchFamily="66" charset="0"/>
                  <a:sym typeface="Symbol" pitchFamily="18" charset="2"/>
                </a:rPr>
                <a:t>4(B)=4(A)</a:t>
              </a:r>
            </a:p>
          </p:txBody>
        </p:sp>
        <p:sp>
          <p:nvSpPr>
            <p:cNvPr id="91161" name="Text Box 70"/>
            <p:cNvSpPr txBox="1">
              <a:spLocks noChangeArrowheads="1"/>
            </p:cNvSpPr>
            <p:nvPr/>
          </p:nvSpPr>
          <p:spPr bwMode="auto">
            <a:xfrm>
              <a:off x="3504" y="3224"/>
              <a:ext cx="171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D</a:t>
              </a:r>
              <a:r>
                <a:rPr lang="tr-TR" sz="2000">
                  <a:latin typeface="Comic Sans MS" pitchFamily="66" charset="0"/>
                  <a:sym typeface="Symbol" pitchFamily="18" charset="2"/>
                </a:rPr>
                <a:t>5(C)</a:t>
              </a:r>
            </a:p>
          </p:txBody>
        </p:sp>
        <p:sp>
          <p:nvSpPr>
            <p:cNvPr id="91162" name="Text Box 71"/>
            <p:cNvSpPr txBox="1">
              <a:spLocks noChangeArrowheads="1"/>
            </p:cNvSpPr>
            <p:nvPr/>
          </p:nvSpPr>
          <p:spPr bwMode="auto">
            <a:xfrm>
              <a:off x="2168" y="2609"/>
              <a:ext cx="320"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1163" name="Line 72"/>
            <p:cNvSpPr>
              <a:spLocks noChangeShapeType="1"/>
            </p:cNvSpPr>
            <p:nvPr/>
          </p:nvSpPr>
          <p:spPr bwMode="auto">
            <a:xfrm>
              <a:off x="2730" y="2302"/>
              <a:ext cx="962" cy="0"/>
            </a:xfrm>
            <a:prstGeom prst="line">
              <a:avLst/>
            </a:prstGeom>
            <a:noFill/>
            <a:ln w="38100">
              <a:solidFill>
                <a:srgbClr val="FF0000"/>
              </a:solidFill>
              <a:round/>
              <a:headEnd/>
              <a:tailEnd/>
            </a:ln>
          </p:spPr>
          <p:txBody>
            <a:bodyPr wrap="none"/>
            <a:lstStyle/>
            <a:p>
              <a:endParaRPr lang="tr-TR"/>
            </a:p>
          </p:txBody>
        </p:sp>
        <p:sp>
          <p:nvSpPr>
            <p:cNvPr id="91164" name="Text Box 73"/>
            <p:cNvSpPr txBox="1">
              <a:spLocks noChangeArrowheads="1"/>
            </p:cNvSpPr>
            <p:nvPr/>
          </p:nvSpPr>
          <p:spPr bwMode="auto">
            <a:xfrm>
              <a:off x="3104" y="2056"/>
              <a:ext cx="321"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2</a:t>
              </a:r>
            </a:p>
          </p:txBody>
        </p:sp>
        <p:sp>
          <p:nvSpPr>
            <p:cNvPr id="91165" name="Line 74"/>
            <p:cNvSpPr>
              <a:spLocks noChangeShapeType="1"/>
            </p:cNvSpPr>
            <p:nvPr/>
          </p:nvSpPr>
          <p:spPr bwMode="auto">
            <a:xfrm>
              <a:off x="3718" y="2303"/>
              <a:ext cx="53" cy="920"/>
            </a:xfrm>
            <a:prstGeom prst="line">
              <a:avLst/>
            </a:prstGeom>
            <a:noFill/>
            <a:ln w="38100">
              <a:solidFill>
                <a:srgbClr val="FF0000"/>
              </a:solidFill>
              <a:round/>
              <a:headEnd/>
              <a:tailEnd/>
            </a:ln>
          </p:spPr>
          <p:txBody>
            <a:bodyPr wrap="none"/>
            <a:lstStyle/>
            <a:p>
              <a:endParaRPr lang="tr-TR"/>
            </a:p>
          </p:txBody>
        </p:sp>
        <p:sp>
          <p:nvSpPr>
            <p:cNvPr id="91166" name="Line 75"/>
            <p:cNvSpPr>
              <a:spLocks noChangeShapeType="1"/>
            </p:cNvSpPr>
            <p:nvPr/>
          </p:nvSpPr>
          <p:spPr bwMode="auto">
            <a:xfrm>
              <a:off x="3718" y="2303"/>
              <a:ext cx="588" cy="492"/>
            </a:xfrm>
            <a:prstGeom prst="line">
              <a:avLst/>
            </a:prstGeom>
            <a:noFill/>
            <a:ln w="9525">
              <a:solidFill>
                <a:schemeClr val="tx1"/>
              </a:solidFill>
              <a:round/>
              <a:headEnd/>
              <a:tailEnd/>
            </a:ln>
          </p:spPr>
          <p:txBody>
            <a:bodyPr wrap="none"/>
            <a:lstStyle/>
            <a:p>
              <a:endParaRPr lang="tr-TR"/>
            </a:p>
          </p:txBody>
        </p:sp>
        <p:sp>
          <p:nvSpPr>
            <p:cNvPr id="4" name="Text Box 76"/>
            <p:cNvSpPr txBox="1">
              <a:spLocks noChangeArrowheads="1"/>
            </p:cNvSpPr>
            <p:nvPr/>
          </p:nvSpPr>
          <p:spPr bwMode="auto">
            <a:xfrm>
              <a:off x="3985" y="2364"/>
              <a:ext cx="321" cy="251"/>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sp>
          <p:nvSpPr>
            <p:cNvPr id="91168" name="Text Box 77"/>
            <p:cNvSpPr txBox="1">
              <a:spLocks noChangeArrowheads="1"/>
            </p:cNvSpPr>
            <p:nvPr/>
          </p:nvSpPr>
          <p:spPr bwMode="auto">
            <a:xfrm>
              <a:off x="3504" y="2671"/>
              <a:ext cx="32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1169" name="Text Box 78"/>
            <p:cNvSpPr txBox="1">
              <a:spLocks noChangeArrowheads="1"/>
            </p:cNvSpPr>
            <p:nvPr/>
          </p:nvSpPr>
          <p:spPr bwMode="auto">
            <a:xfrm>
              <a:off x="4251" y="2548"/>
              <a:ext cx="1123"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E</a:t>
              </a:r>
              <a:r>
                <a:rPr lang="tr-TR" sz="2000">
                  <a:latin typeface="Comic Sans MS" pitchFamily="66" charset="0"/>
                  <a:sym typeface="Symbol" pitchFamily="18" charset="2"/>
                </a:rPr>
                <a:t>6(D)</a:t>
              </a:r>
            </a:p>
          </p:txBody>
        </p:sp>
        <p:sp>
          <p:nvSpPr>
            <p:cNvPr id="91170" name="Line 79"/>
            <p:cNvSpPr>
              <a:spLocks noChangeShapeType="1"/>
            </p:cNvSpPr>
            <p:nvPr/>
          </p:nvSpPr>
          <p:spPr bwMode="auto">
            <a:xfrm flipV="1">
              <a:off x="3771" y="2793"/>
              <a:ext cx="535" cy="430"/>
            </a:xfrm>
            <a:prstGeom prst="line">
              <a:avLst/>
            </a:prstGeom>
            <a:noFill/>
            <a:ln w="38100">
              <a:solidFill>
                <a:srgbClr val="FF0000"/>
              </a:solidFill>
              <a:round/>
              <a:headEnd/>
              <a:tailEnd/>
            </a:ln>
          </p:spPr>
          <p:txBody>
            <a:bodyPr wrap="none"/>
            <a:lstStyle/>
            <a:p>
              <a:endParaRPr lang="tr-TR"/>
            </a:p>
          </p:txBody>
        </p:sp>
        <p:sp>
          <p:nvSpPr>
            <p:cNvPr id="91171" name="Text Box 80"/>
            <p:cNvSpPr txBox="1">
              <a:spLocks noChangeArrowheads="1"/>
            </p:cNvSpPr>
            <p:nvPr/>
          </p:nvSpPr>
          <p:spPr bwMode="auto">
            <a:xfrm>
              <a:off x="3824" y="2793"/>
              <a:ext cx="320" cy="250"/>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1</a:t>
              </a:r>
            </a:p>
          </p:txBody>
        </p:sp>
        <p:sp>
          <p:nvSpPr>
            <p:cNvPr id="91172" name="Line 81"/>
            <p:cNvSpPr>
              <a:spLocks noChangeShapeType="1"/>
            </p:cNvSpPr>
            <p:nvPr/>
          </p:nvSpPr>
          <p:spPr bwMode="auto">
            <a:xfrm flipV="1">
              <a:off x="1882" y="2296"/>
              <a:ext cx="862" cy="318"/>
            </a:xfrm>
            <a:prstGeom prst="line">
              <a:avLst/>
            </a:prstGeom>
            <a:noFill/>
            <a:ln w="9525">
              <a:solidFill>
                <a:schemeClr val="tx1"/>
              </a:solidFill>
              <a:round/>
              <a:headEnd/>
              <a:tailEnd/>
            </a:ln>
          </p:spPr>
          <p:txBody>
            <a:bodyPr wrap="none"/>
            <a:lstStyle/>
            <a:p>
              <a:endParaRPr lang="tr-TR"/>
            </a:p>
          </p:txBody>
        </p:sp>
        <p:sp>
          <p:nvSpPr>
            <p:cNvPr id="91173" name="Text Box 82"/>
            <p:cNvSpPr txBox="1">
              <a:spLocks noChangeArrowheads="1"/>
            </p:cNvSpPr>
            <p:nvPr/>
          </p:nvSpPr>
          <p:spPr bwMode="auto">
            <a:xfrm>
              <a:off x="2109" y="2251"/>
              <a:ext cx="320" cy="249"/>
            </a:xfrm>
            <a:prstGeom prst="rect">
              <a:avLst/>
            </a:prstGeom>
            <a:noFill/>
            <a:ln w="9525">
              <a:noFill/>
              <a:miter lim="800000"/>
              <a:headEnd/>
              <a:tailEnd/>
            </a:ln>
          </p:spPr>
          <p:txBody>
            <a:bodyPr>
              <a:spAutoFit/>
            </a:bodyPr>
            <a:lstStyle/>
            <a:p>
              <a:pPr>
                <a:spcBef>
                  <a:spcPct val="50000"/>
                </a:spcBef>
              </a:pPr>
              <a:r>
                <a:rPr lang="tr-TR" sz="2000">
                  <a:latin typeface="Comic Sans MS" pitchFamily="66" charset="0"/>
                </a:rPr>
                <a:t>3</a:t>
              </a:r>
            </a:p>
          </p:txBody>
        </p:sp>
      </p:grpSp>
      <p:sp>
        <p:nvSpPr>
          <p:cNvPr id="91142"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9114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78FF61C-ED86-4483-830E-B73D888291C7}" type="slidenum">
              <a:rPr lang="tr-TR" sz="1400"/>
              <a:pPr algn="ctr" eaLnBrk="0" hangingPunct="0"/>
              <a:t>17</a:t>
            </a:fld>
            <a:r>
              <a:rPr lang="tr-TR" sz="1400"/>
              <a:t>. Sayfa</a:t>
            </a:r>
          </a:p>
        </p:txBody>
      </p:sp>
      <p:sp>
        <p:nvSpPr>
          <p:cNvPr id="9114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91145" name="9 Veri Yer Tutucusu"/>
          <p:cNvSpPr txBox="1">
            <a:spLocks noGrp="1"/>
          </p:cNvSpPr>
          <p:nvPr/>
        </p:nvSpPr>
        <p:spPr bwMode="auto">
          <a:xfrm>
            <a:off x="573088" y="52165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91146" name="4 Slayt Numarası Yer Tutucusu"/>
          <p:cNvSpPr txBox="1">
            <a:spLocks noGrp="1"/>
          </p:cNvSpPr>
          <p:nvPr/>
        </p:nvSpPr>
        <p:spPr bwMode="auto">
          <a:xfrm>
            <a:off x="573088" y="6145213"/>
            <a:ext cx="714375" cy="571500"/>
          </a:xfrm>
          <a:prstGeom prst="rect">
            <a:avLst/>
          </a:prstGeom>
          <a:noFill/>
          <a:ln w="9525">
            <a:noFill/>
            <a:miter lim="800000"/>
            <a:headEnd/>
            <a:tailEnd/>
          </a:ln>
        </p:spPr>
        <p:txBody>
          <a:bodyPr/>
          <a:lstStyle/>
          <a:p>
            <a:pPr algn="ctr" eaLnBrk="0" hangingPunct="0"/>
            <a:fld id="{6DB6A107-587D-41F1-93D6-ED4DCC2F9B88}" type="slidenum">
              <a:rPr lang="tr-TR" sz="1400"/>
              <a:pPr algn="ctr" eaLnBrk="0" hangingPunct="0"/>
              <a:t>17</a:t>
            </a:fld>
            <a:r>
              <a:rPr lang="tr-TR" sz="1400"/>
              <a:t>. Sayfa</a:t>
            </a:r>
          </a:p>
        </p:txBody>
      </p:sp>
      <p:sp>
        <p:nvSpPr>
          <p:cNvPr id="91147" name="8 Metin kutusu"/>
          <p:cNvSpPr txBox="1">
            <a:spLocks noChangeArrowheads="1"/>
          </p:cNvSpPr>
          <p:nvPr/>
        </p:nvSpPr>
        <p:spPr bwMode="auto">
          <a:xfrm>
            <a:off x="715963" y="44307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91138">
                                            <p:txEl>
                                              <p:pRg st="2" end="2"/>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91167"/>
                                        </p:tgtEl>
                                        <p:attrNameLst>
                                          <p:attrName>style.visibility</p:attrName>
                                        </p:attrNameLst>
                                      </p:cBhvr>
                                      <p:to>
                                        <p:strVal val="visible"/>
                                      </p:to>
                                    </p:set>
                                    <p:animEffect transition="in" filter="checkerboard(across)">
                                      <p:cBhvr>
                                        <p:cTn id="11" dur="500"/>
                                        <p:tgtEl>
                                          <p:spTgt spid="91167"/>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xit" presetSubtype="16" fill="hold" nodeType="clickEffect">
                                  <p:stCondLst>
                                    <p:cond delay="0"/>
                                  </p:stCondLst>
                                  <p:childTnLst>
                                    <p:animEffect transition="out" filter="diamond(in)">
                                      <p:cBhvr>
                                        <p:cTn id="15" dur="2000"/>
                                        <p:tgtEl>
                                          <p:spTgt spid="91167"/>
                                        </p:tgtEl>
                                      </p:cBhvr>
                                    </p:animEffect>
                                    <p:set>
                                      <p:cBhvr>
                                        <p:cTn id="16" dur="1" fill="hold">
                                          <p:stCondLst>
                                            <p:cond delay="1999"/>
                                          </p:stCondLst>
                                        </p:cTn>
                                        <p:tgtEl>
                                          <p:spTgt spid="9116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1140"/>
                                        </p:tgtEl>
                                        <p:attrNameLst>
                                          <p:attrName>style.visibility</p:attrName>
                                        </p:attrNameLst>
                                      </p:cBhvr>
                                      <p:to>
                                        <p:strVal val="visible"/>
                                      </p:to>
                                    </p:set>
                                    <p:animEffect transition="in" filter="blinds(horizontal)">
                                      <p:cBhvr>
                                        <p:cTn id="21" dur="500"/>
                                        <p:tgtEl>
                                          <p:spTgt spid="9114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nodeType="clickEffect">
                                  <p:stCondLst>
                                    <p:cond delay="0"/>
                                  </p:stCondLst>
                                  <p:childTnLst>
                                    <p:animEffect transition="out" filter="dissolve">
                                      <p:cBhvr>
                                        <p:cTn id="25" dur="500"/>
                                        <p:tgtEl>
                                          <p:spTgt spid="91140"/>
                                        </p:tgtEl>
                                      </p:cBhvr>
                                    </p:animEffect>
                                    <p:set>
                                      <p:cBhvr>
                                        <p:cTn id="26" dur="1" fill="hold">
                                          <p:stCondLst>
                                            <p:cond delay="499"/>
                                          </p:stCondLst>
                                        </p:cTn>
                                        <p:tgtEl>
                                          <p:spTgt spid="9114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1192"/>
                                        </p:tgtEl>
                                        <p:attrNameLst>
                                          <p:attrName>style.visibility</p:attrName>
                                        </p:attrNameLst>
                                      </p:cBhvr>
                                      <p:to>
                                        <p:strVal val="visible"/>
                                      </p:to>
                                    </p:set>
                                    <p:animEffect transition="in" filter="blinds(horizontal)">
                                      <p:cBhvr>
                                        <p:cTn id="31" dur="500"/>
                                        <p:tgtEl>
                                          <p:spTgt spid="9119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1192"/>
                                        </p:tgtEl>
                                      </p:cBhvr>
                                    </p:animEffect>
                                    <p:set>
                                      <p:cBhvr>
                                        <p:cTn id="36" dur="1" fill="hold">
                                          <p:stCondLst>
                                            <p:cond delay="499"/>
                                          </p:stCondLst>
                                        </p:cTn>
                                        <p:tgtEl>
                                          <p:spTgt spid="911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ChangeArrowheads="1"/>
          </p:cNvSpPr>
          <p:nvPr/>
        </p:nvSpPr>
        <p:spPr bwMode="auto">
          <a:xfrm>
            <a:off x="1835150" y="2276475"/>
            <a:ext cx="6934200" cy="2179638"/>
          </a:xfrm>
          <a:prstGeom prst="rect">
            <a:avLst/>
          </a:prstGeom>
          <a:noFill/>
          <a:ln w="9525">
            <a:noFill/>
            <a:miter lim="800000"/>
            <a:headEnd/>
            <a:tailEnd/>
          </a:ln>
        </p:spPr>
        <p:txBody>
          <a:bodyPr bIns="0">
            <a:spAutoFit/>
          </a:bodyPr>
          <a:lstStyle/>
          <a:p>
            <a:pPr algn="just"/>
            <a:r>
              <a:rPr lang="tr-TR" sz="2000" b="1">
                <a:latin typeface="Comic Sans MS" pitchFamily="66" charset="0"/>
                <a:cs typeface="Times New Roman" pitchFamily="18" charset="0"/>
              </a:rPr>
              <a:t>Teorem </a:t>
            </a:r>
            <a:endParaRPr lang="tr-TR" sz="2000">
              <a:latin typeface="Comic Sans MS" pitchFamily="66" charset="0"/>
              <a:cs typeface="Times New Roman" pitchFamily="18" charset="0"/>
            </a:endParaRPr>
          </a:p>
          <a:p>
            <a:pPr algn="just" eaLnBrk="0" hangingPunct="0"/>
            <a:r>
              <a:rPr lang="tr-TR" sz="2000" b="1">
                <a:latin typeface="Comic Sans MS" pitchFamily="66" charset="0"/>
                <a:cs typeface="Times New Roman" pitchFamily="18" charset="0"/>
              </a:rPr>
              <a:t> </a:t>
            </a:r>
            <a:endParaRPr lang="tr-TR" sz="2000">
              <a:latin typeface="Comic Sans MS" pitchFamily="66" charset="0"/>
              <a:cs typeface="Arial" charset="0"/>
            </a:endParaRPr>
          </a:p>
          <a:p>
            <a:pPr algn="just" eaLnBrk="0" hangingPunct="0"/>
            <a:r>
              <a:rPr lang="tr-TR" sz="2000" b="1">
                <a:latin typeface="Comic Sans MS" pitchFamily="66" charset="0"/>
                <a:cs typeface="Times New Roman" pitchFamily="18" charset="0"/>
              </a:rPr>
              <a:t>Bir G grafının V</a:t>
            </a:r>
            <a:r>
              <a:rPr lang="tr-TR" sz="2000" b="1" baseline="-30000">
                <a:latin typeface="Comic Sans MS" pitchFamily="66" charset="0"/>
                <a:cs typeface="Times New Roman" pitchFamily="18" charset="0"/>
              </a:rPr>
              <a:t>1</a:t>
            </a:r>
            <a:r>
              <a:rPr lang="tr-TR" sz="2000" b="1">
                <a:latin typeface="Comic Sans MS" pitchFamily="66" charset="0"/>
                <a:cs typeface="Times New Roman" pitchFamily="18" charset="0"/>
              </a:rPr>
              <a:t>,V</a:t>
            </a:r>
            <a:r>
              <a:rPr lang="tr-TR" sz="2000" b="1" baseline="-30000">
                <a:latin typeface="Comic Sans MS" pitchFamily="66" charset="0"/>
                <a:cs typeface="Times New Roman" pitchFamily="18" charset="0"/>
              </a:rPr>
              <a:t>2</a:t>
            </a:r>
            <a:r>
              <a:rPr lang="tr-TR" sz="2000" b="1">
                <a:latin typeface="Comic Sans MS" pitchFamily="66" charset="0"/>
                <a:cs typeface="Times New Roman" pitchFamily="18" charset="0"/>
              </a:rPr>
              <a:t>,V</a:t>
            </a:r>
            <a:r>
              <a:rPr lang="tr-TR" sz="2000" b="1" baseline="-30000">
                <a:latin typeface="Comic Sans MS" pitchFamily="66" charset="0"/>
                <a:cs typeface="Times New Roman" pitchFamily="18" charset="0"/>
              </a:rPr>
              <a:t>3</a:t>
            </a:r>
            <a:r>
              <a:rPr lang="tr-TR" sz="2000" b="1">
                <a:latin typeface="Comic Sans MS" pitchFamily="66" charset="0"/>
                <a:cs typeface="Times New Roman" pitchFamily="18" charset="0"/>
              </a:rPr>
              <a:t>,...,V</a:t>
            </a:r>
            <a:r>
              <a:rPr lang="tr-TR" sz="2000" b="1" baseline="-30000">
                <a:latin typeface="Comic Sans MS" pitchFamily="66" charset="0"/>
                <a:cs typeface="Times New Roman" pitchFamily="18" charset="0"/>
              </a:rPr>
              <a:t>n</a:t>
            </a:r>
            <a:r>
              <a:rPr lang="tr-TR" sz="2000" b="1">
                <a:latin typeface="Comic Sans MS" pitchFamily="66" charset="0"/>
                <a:cs typeface="Times New Roman" pitchFamily="18" charset="0"/>
              </a:rPr>
              <a:t> etiketli n düğümü ve komşuluk matrisi de A olsun. V</a:t>
            </a:r>
            <a:r>
              <a:rPr lang="tr-TR" sz="2000" b="1" baseline="-30000">
                <a:latin typeface="Comic Sans MS" pitchFamily="66" charset="0"/>
                <a:cs typeface="Times New Roman" pitchFamily="18" charset="0"/>
              </a:rPr>
              <a:t>i</a:t>
            </a:r>
            <a:r>
              <a:rPr lang="tr-TR" sz="2000" b="1">
                <a:latin typeface="Comic Sans MS" pitchFamily="66" charset="0"/>
                <a:cs typeface="Times New Roman" pitchFamily="18" charset="0"/>
              </a:rPr>
              <a:t> ve V</a:t>
            </a:r>
            <a:r>
              <a:rPr lang="tr-TR" sz="2000" b="1" baseline="-30000">
                <a:latin typeface="Comic Sans MS" pitchFamily="66" charset="0"/>
                <a:cs typeface="Times New Roman" pitchFamily="18" charset="0"/>
              </a:rPr>
              <a:t>j </a:t>
            </a:r>
            <a:r>
              <a:rPr lang="tr-TR" sz="2000" b="1">
                <a:latin typeface="Comic Sans MS" pitchFamily="66" charset="0"/>
                <a:cs typeface="Times New Roman" pitchFamily="18" charset="0"/>
              </a:rPr>
              <a:t>düğümleri arsındaki m uzunluklu yolların sayısı A</a:t>
            </a:r>
            <a:r>
              <a:rPr lang="tr-TR" sz="2000" b="1" baseline="30000">
                <a:latin typeface="Comic Sans MS" pitchFamily="66" charset="0"/>
                <a:cs typeface="Times New Roman" pitchFamily="18" charset="0"/>
              </a:rPr>
              <a:t>m</a:t>
            </a:r>
            <a:r>
              <a:rPr lang="tr-TR" sz="2000" b="1">
                <a:latin typeface="Comic Sans MS" pitchFamily="66" charset="0"/>
                <a:cs typeface="Times New Roman" pitchFamily="18" charset="0"/>
              </a:rPr>
              <a:t> matrisinin i,j. elemanına eşittir.</a:t>
            </a:r>
            <a:endParaRPr lang="tr-TR" sz="2000">
              <a:latin typeface="Comic Sans MS" pitchFamily="66" charset="0"/>
              <a:cs typeface="Arial" charset="0"/>
            </a:endParaRPr>
          </a:p>
          <a:p>
            <a:pPr eaLnBrk="0" hangingPunct="0"/>
            <a:endParaRPr lang="tr-TR" sz="2000">
              <a:latin typeface="Comic Sans MS" pitchFamily="66" charset="0"/>
            </a:endParaRPr>
          </a:p>
        </p:txBody>
      </p:sp>
      <p:sp>
        <p:nvSpPr>
          <p:cNvPr id="92162" name="Rectangle 3"/>
          <p:cNvSpPr>
            <a:spLocks noChangeArrowheads="1"/>
          </p:cNvSpPr>
          <p:nvPr/>
        </p:nvSpPr>
        <p:spPr bwMode="auto">
          <a:xfrm>
            <a:off x="1981200" y="762000"/>
            <a:ext cx="6096000" cy="457200"/>
          </a:xfrm>
          <a:prstGeom prst="rect">
            <a:avLst/>
          </a:prstGeom>
          <a:noFill/>
          <a:ln w="9525">
            <a:noFill/>
            <a:miter lim="800000"/>
            <a:headEnd/>
            <a:tailEnd/>
          </a:ln>
        </p:spPr>
        <p:txBody>
          <a:bodyPr>
            <a:spAutoFit/>
          </a:bodyPr>
          <a:lstStyle/>
          <a:p>
            <a:pPr algn="ctr"/>
            <a:r>
              <a:rPr lang="tr-TR" sz="2400" b="1">
                <a:latin typeface="Comic Sans MS" pitchFamily="66" charset="0"/>
                <a:cs typeface="Times New Roman" pitchFamily="18" charset="0"/>
              </a:rPr>
              <a:t>Ağırlıklı Graflar</a:t>
            </a:r>
          </a:p>
        </p:txBody>
      </p:sp>
      <p:sp>
        <p:nvSpPr>
          <p:cNvPr id="9216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9216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FE67764-12C0-44C8-876D-FB7AE216FFB4}" type="slidenum">
              <a:rPr lang="tr-TR" sz="1400"/>
              <a:pPr algn="ctr" eaLnBrk="0" hangingPunct="0"/>
              <a:t>18</a:t>
            </a:fld>
            <a:r>
              <a:rPr lang="tr-TR" sz="1400"/>
              <a:t>. Sayfa</a:t>
            </a:r>
          </a:p>
        </p:txBody>
      </p:sp>
      <p:sp>
        <p:nvSpPr>
          <p:cNvPr id="9216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7" name="Rectangle 2"/>
          <p:cNvSpPr>
            <a:spLocks noChangeArrowheads="1"/>
          </p:cNvSpPr>
          <p:nvPr/>
        </p:nvSpPr>
        <p:spPr bwMode="auto">
          <a:xfrm>
            <a:off x="1981200" y="762000"/>
            <a:ext cx="6096000" cy="457200"/>
          </a:xfrm>
          <a:prstGeom prst="rect">
            <a:avLst/>
          </a:prstGeom>
          <a:noFill/>
          <a:ln w="9525">
            <a:noFill/>
            <a:miter lim="800000"/>
            <a:headEnd/>
            <a:tailEnd/>
          </a:ln>
        </p:spPr>
        <p:txBody>
          <a:bodyPr>
            <a:spAutoFit/>
          </a:bodyPr>
          <a:lstStyle/>
          <a:p>
            <a:pPr algn="ctr"/>
            <a:r>
              <a:rPr lang="tr-TR" sz="2400" b="1">
                <a:latin typeface="Comic Sans MS" pitchFamily="66" charset="0"/>
                <a:cs typeface="Times New Roman" pitchFamily="18" charset="0"/>
              </a:rPr>
              <a:t>Ağırlıklı Graflar</a:t>
            </a:r>
          </a:p>
        </p:txBody>
      </p:sp>
      <p:sp>
        <p:nvSpPr>
          <p:cNvPr id="94218" name="Rectangle 3"/>
          <p:cNvSpPr>
            <a:spLocks noChangeArrowheads="1"/>
          </p:cNvSpPr>
          <p:nvPr/>
        </p:nvSpPr>
        <p:spPr bwMode="auto">
          <a:xfrm>
            <a:off x="1763713" y="1196975"/>
            <a:ext cx="1981200" cy="655638"/>
          </a:xfrm>
          <a:prstGeom prst="rect">
            <a:avLst/>
          </a:prstGeom>
          <a:noFill/>
          <a:ln w="9525">
            <a:noFill/>
            <a:miter lim="800000"/>
            <a:headEnd/>
            <a:tailEnd/>
          </a:ln>
        </p:spPr>
        <p:txBody>
          <a:bodyPr bIns="0">
            <a:spAutoFit/>
          </a:bodyPr>
          <a:lstStyle/>
          <a:p>
            <a:pPr algn="just"/>
            <a:r>
              <a:rPr lang="tr-TR" sz="2000" b="1">
                <a:latin typeface="Comic Sans MS" pitchFamily="66" charset="0"/>
                <a:cs typeface="Courier New" pitchFamily="49" charset="0"/>
              </a:rPr>
              <a:t>Örnek</a:t>
            </a:r>
          </a:p>
          <a:p>
            <a:pPr eaLnBrk="0" hangingPunct="0"/>
            <a:endParaRPr lang="tr-TR" sz="2000" b="1">
              <a:latin typeface="Comic Sans MS" pitchFamily="66" charset="0"/>
            </a:endParaRPr>
          </a:p>
        </p:txBody>
      </p:sp>
      <p:sp>
        <p:nvSpPr>
          <p:cNvPr id="94219" name="Rectangle 4"/>
          <p:cNvSpPr>
            <a:spLocks noChangeArrowheads="1"/>
          </p:cNvSpPr>
          <p:nvPr/>
        </p:nvSpPr>
        <p:spPr bwMode="auto">
          <a:xfrm>
            <a:off x="3395663" y="2900363"/>
            <a:ext cx="9144000" cy="0"/>
          </a:xfrm>
          <a:prstGeom prst="rect">
            <a:avLst/>
          </a:prstGeom>
          <a:noFill/>
          <a:ln w="9525">
            <a:noFill/>
            <a:miter lim="800000"/>
            <a:headEnd/>
            <a:tailEnd/>
          </a:ln>
        </p:spPr>
        <p:txBody>
          <a:bodyPr>
            <a:spAutoFit/>
          </a:bodyPr>
          <a:lstStyle/>
          <a:p>
            <a:endParaRPr lang="tr-TR"/>
          </a:p>
        </p:txBody>
      </p:sp>
      <p:graphicFrame>
        <p:nvGraphicFramePr>
          <p:cNvPr id="94213" name="Object 5"/>
          <p:cNvGraphicFramePr>
            <a:graphicFrameLocks noChangeAspect="1"/>
          </p:cNvGraphicFramePr>
          <p:nvPr/>
        </p:nvGraphicFramePr>
        <p:xfrm>
          <a:off x="1763713" y="1844675"/>
          <a:ext cx="3505200" cy="1574800"/>
        </p:xfrm>
        <a:graphic>
          <a:graphicData uri="http://schemas.openxmlformats.org/presentationml/2006/ole">
            <p:oleObj spid="_x0000_s94213" r:id="rId3" imgW="2914703" imgH="876289" progId="PBrush">
              <p:embed/>
            </p:oleObj>
          </a:graphicData>
        </a:graphic>
      </p:graphicFrame>
      <p:sp>
        <p:nvSpPr>
          <p:cNvPr id="94220" name="Rectangle 6"/>
          <p:cNvSpPr>
            <a:spLocks noChangeArrowheads="1"/>
          </p:cNvSpPr>
          <p:nvPr/>
        </p:nvSpPr>
        <p:spPr bwMode="auto">
          <a:xfrm>
            <a:off x="5410200" y="2205038"/>
            <a:ext cx="3733800" cy="1006475"/>
          </a:xfrm>
          <a:prstGeom prst="rect">
            <a:avLst/>
          </a:prstGeom>
          <a:noFill/>
          <a:ln w="9525">
            <a:noFill/>
            <a:miter lim="800000"/>
            <a:headEnd/>
            <a:tailEnd/>
          </a:ln>
        </p:spPr>
        <p:txBody>
          <a:bodyPr>
            <a:spAutoFit/>
          </a:bodyPr>
          <a:lstStyle/>
          <a:p>
            <a:r>
              <a:rPr lang="tr-TR" sz="2000">
                <a:latin typeface="Comic Sans MS" pitchFamily="66" charset="0"/>
                <a:cs typeface="Courier New" pitchFamily="49" charset="0"/>
              </a:rPr>
              <a:t>2 uzunluklu yolların sayısı için A*A=A</a:t>
            </a:r>
            <a:r>
              <a:rPr lang="tr-TR" sz="2000" baseline="30000">
                <a:latin typeface="Comic Sans MS" pitchFamily="66" charset="0"/>
                <a:cs typeface="Courier New" pitchFamily="49" charset="0"/>
              </a:rPr>
              <a:t>2</a:t>
            </a:r>
            <a:r>
              <a:rPr lang="tr-TR" sz="2000">
                <a:latin typeface="Comic Sans MS" pitchFamily="66" charset="0"/>
                <a:cs typeface="Courier New" pitchFamily="49" charset="0"/>
              </a:rPr>
              <a:t> matrisini hesaplayalım.</a:t>
            </a:r>
            <a:r>
              <a:rPr lang="tr-TR" sz="2000">
                <a:latin typeface="Comic Sans MS" pitchFamily="66" charset="0"/>
              </a:rPr>
              <a:t> </a:t>
            </a:r>
          </a:p>
        </p:txBody>
      </p:sp>
      <p:sp>
        <p:nvSpPr>
          <p:cNvPr id="94221" name="Rectangle 7"/>
          <p:cNvSpPr>
            <a:spLocks noChangeArrowheads="1"/>
          </p:cNvSpPr>
          <p:nvPr/>
        </p:nvSpPr>
        <p:spPr bwMode="auto">
          <a:xfrm>
            <a:off x="3962400" y="2990850"/>
            <a:ext cx="9144000" cy="0"/>
          </a:xfrm>
          <a:prstGeom prst="rect">
            <a:avLst/>
          </a:prstGeom>
          <a:noFill/>
          <a:ln w="9525">
            <a:noFill/>
            <a:miter lim="800000"/>
            <a:headEnd/>
            <a:tailEnd/>
          </a:ln>
        </p:spPr>
        <p:txBody>
          <a:bodyPr>
            <a:spAutoFit/>
          </a:bodyPr>
          <a:lstStyle/>
          <a:p>
            <a:endParaRPr lang="tr-TR"/>
          </a:p>
        </p:txBody>
      </p:sp>
      <p:graphicFrame>
        <p:nvGraphicFramePr>
          <p:cNvPr id="94216" name="Object 8"/>
          <p:cNvGraphicFramePr>
            <a:graphicFrameLocks noChangeAspect="1"/>
          </p:cNvGraphicFramePr>
          <p:nvPr/>
        </p:nvGraphicFramePr>
        <p:xfrm>
          <a:off x="1619250" y="3860800"/>
          <a:ext cx="1752600" cy="1752600"/>
        </p:xfrm>
        <a:graphic>
          <a:graphicData uri="http://schemas.openxmlformats.org/presentationml/2006/ole">
            <p:oleObj spid="_x0000_s94216" r:id="rId4" imgW="961910" imgH="942784" progId="PBrush">
              <p:embed/>
            </p:oleObj>
          </a:graphicData>
        </a:graphic>
      </p:graphicFrame>
      <p:sp>
        <p:nvSpPr>
          <p:cNvPr id="94222" name="Rectangle 9"/>
          <p:cNvSpPr>
            <a:spLocks noChangeArrowheads="1"/>
          </p:cNvSpPr>
          <p:nvPr/>
        </p:nvSpPr>
        <p:spPr bwMode="auto">
          <a:xfrm>
            <a:off x="3657600" y="3860800"/>
            <a:ext cx="5486400" cy="2225675"/>
          </a:xfrm>
          <a:prstGeom prst="rect">
            <a:avLst/>
          </a:prstGeom>
          <a:noFill/>
          <a:ln w="9525">
            <a:noFill/>
            <a:miter lim="800000"/>
            <a:headEnd/>
            <a:tailEnd/>
          </a:ln>
        </p:spPr>
        <p:txBody>
          <a:bodyPr>
            <a:spAutoFit/>
          </a:bodyPr>
          <a:lstStyle/>
          <a:p>
            <a:pPr algn="just"/>
            <a:r>
              <a:rPr lang="tr-TR" sz="2000">
                <a:latin typeface="Comic Sans MS" pitchFamily="66" charset="0"/>
                <a:cs typeface="Courier New" pitchFamily="49" charset="0"/>
              </a:rPr>
              <a:t>3,4 elemanının 2 olması V3 ile V4 arasında iki uzunluklu iki yol var demektir; V</a:t>
            </a:r>
            <a:r>
              <a:rPr lang="tr-TR" sz="2000" baseline="-30000">
                <a:latin typeface="Comic Sans MS" pitchFamily="66" charset="0"/>
                <a:cs typeface="Courier New" pitchFamily="49" charset="0"/>
              </a:rPr>
              <a:t>3</a:t>
            </a:r>
            <a:r>
              <a:rPr lang="tr-TR" sz="2000">
                <a:latin typeface="Comic Sans MS" pitchFamily="66" charset="0"/>
                <a:cs typeface="Courier New" pitchFamily="49" charset="0"/>
              </a:rPr>
              <a:t> V</a:t>
            </a:r>
            <a:r>
              <a:rPr lang="tr-TR" sz="2000" baseline="-30000">
                <a:latin typeface="Comic Sans MS" pitchFamily="66" charset="0"/>
                <a:cs typeface="Courier New" pitchFamily="49" charset="0"/>
              </a:rPr>
              <a:t>2</a:t>
            </a:r>
            <a:r>
              <a:rPr lang="tr-TR" sz="2000">
                <a:latin typeface="Comic Sans MS" pitchFamily="66" charset="0"/>
                <a:cs typeface="Courier New" pitchFamily="49" charset="0"/>
              </a:rPr>
              <a:t> V</a:t>
            </a:r>
            <a:r>
              <a:rPr lang="tr-TR" sz="2000" baseline="-30000">
                <a:latin typeface="Comic Sans MS" pitchFamily="66" charset="0"/>
                <a:cs typeface="Courier New" pitchFamily="49" charset="0"/>
              </a:rPr>
              <a:t>4</a:t>
            </a:r>
            <a:r>
              <a:rPr lang="tr-TR" sz="2000">
                <a:latin typeface="Comic Sans MS" pitchFamily="66" charset="0"/>
                <a:cs typeface="Courier New" pitchFamily="49" charset="0"/>
              </a:rPr>
              <a:t> ve V</a:t>
            </a:r>
            <a:r>
              <a:rPr lang="tr-TR" sz="2000" baseline="-30000">
                <a:latin typeface="Comic Sans MS" pitchFamily="66" charset="0"/>
                <a:cs typeface="Courier New" pitchFamily="49" charset="0"/>
              </a:rPr>
              <a:t>3</a:t>
            </a:r>
            <a:r>
              <a:rPr lang="tr-TR" sz="2000">
                <a:latin typeface="Comic Sans MS" pitchFamily="66" charset="0"/>
                <a:cs typeface="Courier New" pitchFamily="49" charset="0"/>
              </a:rPr>
              <a:t> 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 V</a:t>
            </a:r>
            <a:r>
              <a:rPr lang="tr-TR" sz="2000" baseline="-30000">
                <a:latin typeface="Comic Sans MS" pitchFamily="66" charset="0"/>
                <a:cs typeface="Courier New" pitchFamily="49" charset="0"/>
              </a:rPr>
              <a:t>4</a:t>
            </a:r>
            <a:r>
              <a:rPr lang="tr-TR" sz="2000">
                <a:latin typeface="Comic Sans MS" pitchFamily="66" charset="0"/>
                <a:cs typeface="Courier New" pitchFamily="49" charset="0"/>
              </a:rPr>
              <a:t>.</a:t>
            </a:r>
            <a:endParaRPr lang="tr-TR" sz="2000">
              <a:latin typeface="Comic Sans MS" pitchFamily="66" charset="0"/>
            </a:endParaRPr>
          </a:p>
          <a:p>
            <a:pPr algn="just"/>
            <a:endParaRPr lang="tr-TR" sz="2000">
              <a:latin typeface="Comic Sans MS" pitchFamily="66" charset="0"/>
            </a:endParaRPr>
          </a:p>
          <a:p>
            <a:pPr eaLnBrk="0" hangingPunct="0"/>
            <a:r>
              <a:rPr lang="tr-TR" sz="2000">
                <a:latin typeface="Comic Sans MS" pitchFamily="66" charset="0"/>
                <a:cs typeface="Courier New" pitchFamily="49" charset="0"/>
              </a:rPr>
              <a:t>Benzer şekilde 1</a:t>
            </a:r>
            <a:r>
              <a:rPr lang="tr-TR" sz="2000">
                <a:latin typeface="Comic Sans MS" pitchFamily="66" charset="0"/>
              </a:rPr>
              <a:t>,</a:t>
            </a:r>
            <a:r>
              <a:rPr lang="tr-TR" sz="2000">
                <a:latin typeface="Comic Sans MS" pitchFamily="66" charset="0"/>
                <a:cs typeface="Courier New" pitchFamily="49" charset="0"/>
              </a:rPr>
              <a:t>3 elemanının </a:t>
            </a:r>
            <a:r>
              <a:rPr lang="tr-TR" sz="2000">
                <a:latin typeface="Comic Sans MS" pitchFamily="66" charset="0"/>
              </a:rPr>
              <a:t> </a:t>
            </a:r>
            <a:r>
              <a:rPr lang="tr-TR" sz="2000">
                <a:latin typeface="Comic Sans MS" pitchFamily="66" charset="0"/>
                <a:cs typeface="Courier New" pitchFamily="49" charset="0"/>
              </a:rPr>
              <a:t>1 olması 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’den V</a:t>
            </a:r>
            <a:r>
              <a:rPr lang="tr-TR" sz="2000" baseline="-30000">
                <a:latin typeface="Comic Sans MS" pitchFamily="66" charset="0"/>
                <a:cs typeface="Courier New" pitchFamily="49" charset="0"/>
              </a:rPr>
              <a:t>3</a:t>
            </a:r>
            <a:r>
              <a:rPr lang="tr-TR" sz="2000">
                <a:latin typeface="Comic Sans MS" pitchFamily="66" charset="0"/>
                <a:cs typeface="Courier New" pitchFamily="49" charset="0"/>
              </a:rPr>
              <a:t>’e 2 uzunluklu bir yol yani 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 V</a:t>
            </a:r>
            <a:r>
              <a:rPr lang="tr-TR" sz="2000" baseline="-30000">
                <a:latin typeface="Comic Sans MS" pitchFamily="66" charset="0"/>
                <a:cs typeface="Courier New" pitchFamily="49" charset="0"/>
              </a:rPr>
              <a:t>2</a:t>
            </a:r>
            <a:r>
              <a:rPr lang="tr-TR" sz="2000">
                <a:latin typeface="Comic Sans MS" pitchFamily="66" charset="0"/>
                <a:cs typeface="Courier New" pitchFamily="49" charset="0"/>
              </a:rPr>
              <a:t>, V</a:t>
            </a:r>
            <a:r>
              <a:rPr lang="tr-TR" sz="2000" baseline="-30000">
                <a:latin typeface="Comic Sans MS" pitchFamily="66" charset="0"/>
                <a:cs typeface="Courier New" pitchFamily="49" charset="0"/>
              </a:rPr>
              <a:t>3</a:t>
            </a:r>
            <a:r>
              <a:rPr lang="tr-TR" sz="2000">
                <a:latin typeface="Comic Sans MS" pitchFamily="66" charset="0"/>
                <a:cs typeface="Courier New" pitchFamily="49" charset="0"/>
              </a:rPr>
              <a:t> yolu var demektir. m=3 için A</a:t>
            </a:r>
            <a:r>
              <a:rPr lang="tr-TR" sz="2000" baseline="30000">
                <a:latin typeface="Comic Sans MS" pitchFamily="66" charset="0"/>
                <a:cs typeface="Courier New" pitchFamily="49" charset="0"/>
              </a:rPr>
              <a:t>3</a:t>
            </a:r>
            <a:r>
              <a:rPr lang="tr-TR" sz="2000">
                <a:latin typeface="Comic Sans MS" pitchFamily="66" charset="0"/>
                <a:cs typeface="Courier New" pitchFamily="49" charset="0"/>
              </a:rPr>
              <a:t> hesaplanırsa;</a:t>
            </a:r>
            <a:r>
              <a:rPr lang="tr-TR" sz="2000">
                <a:latin typeface="Comic Sans MS" pitchFamily="66" charset="0"/>
              </a:rPr>
              <a:t> </a:t>
            </a:r>
          </a:p>
        </p:txBody>
      </p:sp>
      <p:sp>
        <p:nvSpPr>
          <p:cNvPr id="9422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9422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309B39D-5CC8-4F71-B70B-EB7BEAFCF450}" type="slidenum">
              <a:rPr lang="tr-TR" sz="1400"/>
              <a:pPr algn="ctr" eaLnBrk="0" hangingPunct="0"/>
              <a:t>19</a:t>
            </a:fld>
            <a:r>
              <a:rPr lang="tr-TR" sz="1400"/>
              <a:t>. Sayfa</a:t>
            </a:r>
          </a:p>
        </p:txBody>
      </p:sp>
      <p:sp>
        <p:nvSpPr>
          <p:cNvPr id="9422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ChangeArrowheads="1"/>
          </p:cNvSpPr>
          <p:nvPr/>
        </p:nvSpPr>
        <p:spPr bwMode="auto">
          <a:xfrm>
            <a:off x="2057400" y="685800"/>
            <a:ext cx="5181600" cy="920750"/>
          </a:xfrm>
          <a:prstGeom prst="rect">
            <a:avLst/>
          </a:prstGeom>
          <a:noFill/>
          <a:ln w="9525">
            <a:noFill/>
            <a:miter lim="800000"/>
            <a:headEnd/>
            <a:tailEnd/>
          </a:ln>
        </p:spPr>
        <p:txBody>
          <a:bodyPr tIns="152352" bIns="38088">
            <a:spAutoFit/>
          </a:bodyPr>
          <a:lstStyle/>
          <a:p>
            <a:pPr algn="ctr"/>
            <a:r>
              <a:rPr lang="tr-TR" sz="2400" b="1">
                <a:latin typeface="Comic Sans MS" pitchFamily="66" charset="0"/>
              </a:rPr>
              <a:t>En Kısa Yol ve Uzaklık</a:t>
            </a:r>
            <a:r>
              <a:rPr lang="tr-TR" sz="2400" b="1"/>
              <a:t> </a:t>
            </a:r>
          </a:p>
          <a:p>
            <a:pPr algn="ctr" eaLnBrk="0" hangingPunct="0"/>
            <a:endParaRPr lang="tr-TR" sz="2400"/>
          </a:p>
        </p:txBody>
      </p:sp>
      <p:grpSp>
        <p:nvGrpSpPr>
          <p:cNvPr id="73731" name="Group 3"/>
          <p:cNvGrpSpPr>
            <a:grpSpLocks/>
          </p:cNvGrpSpPr>
          <p:nvPr/>
        </p:nvGrpSpPr>
        <p:grpSpPr bwMode="auto">
          <a:xfrm>
            <a:off x="3059113" y="1341438"/>
            <a:ext cx="4343400" cy="2057400"/>
            <a:chOff x="1680" y="1152"/>
            <a:chExt cx="2736" cy="1296"/>
          </a:xfrm>
        </p:grpSpPr>
        <p:sp>
          <p:nvSpPr>
            <p:cNvPr id="18439" name="Rectangle 4"/>
            <p:cNvSpPr>
              <a:spLocks noChangeArrowheads="1"/>
            </p:cNvSpPr>
            <p:nvPr/>
          </p:nvSpPr>
          <p:spPr bwMode="auto">
            <a:xfrm>
              <a:off x="1680" y="1152"/>
              <a:ext cx="2736" cy="1296"/>
            </a:xfrm>
            <a:prstGeom prst="rect">
              <a:avLst/>
            </a:prstGeom>
            <a:solidFill>
              <a:srgbClr val="FF99CC"/>
            </a:solidFill>
            <a:ln w="9525">
              <a:solidFill>
                <a:srgbClr val="000000"/>
              </a:solidFill>
              <a:miter lim="800000"/>
              <a:headEnd/>
              <a:tailEnd/>
            </a:ln>
          </p:spPr>
          <p:txBody>
            <a:bodyPr/>
            <a:lstStyle/>
            <a:p>
              <a:endParaRPr lang="tr-TR"/>
            </a:p>
          </p:txBody>
        </p:sp>
        <p:grpSp>
          <p:nvGrpSpPr>
            <p:cNvPr id="18440" name="Group 5"/>
            <p:cNvGrpSpPr>
              <a:grpSpLocks/>
            </p:cNvGrpSpPr>
            <p:nvPr/>
          </p:nvGrpSpPr>
          <p:grpSpPr bwMode="auto">
            <a:xfrm>
              <a:off x="1752" y="1224"/>
              <a:ext cx="2664" cy="1224"/>
              <a:chOff x="1161" y="5224"/>
              <a:chExt cx="6660" cy="3060"/>
            </a:xfrm>
          </p:grpSpPr>
          <p:sp>
            <p:nvSpPr>
              <p:cNvPr id="18441" name="Line 6"/>
              <p:cNvSpPr>
                <a:spLocks noChangeShapeType="1"/>
              </p:cNvSpPr>
              <p:nvPr/>
            </p:nvSpPr>
            <p:spPr bwMode="auto">
              <a:xfrm flipH="1">
                <a:off x="1881" y="5764"/>
                <a:ext cx="720" cy="900"/>
              </a:xfrm>
              <a:prstGeom prst="line">
                <a:avLst/>
              </a:prstGeom>
              <a:noFill/>
              <a:ln w="9525">
                <a:solidFill>
                  <a:srgbClr val="000000"/>
                </a:solidFill>
                <a:round/>
                <a:headEnd type="oval" w="med" len="med"/>
                <a:tailEnd type="oval" w="med" len="med"/>
              </a:ln>
            </p:spPr>
            <p:txBody>
              <a:bodyPr/>
              <a:lstStyle/>
              <a:p>
                <a:endParaRPr lang="tr-TR"/>
              </a:p>
            </p:txBody>
          </p:sp>
          <p:sp>
            <p:nvSpPr>
              <p:cNvPr id="18442" name="Line 7"/>
              <p:cNvSpPr>
                <a:spLocks noChangeShapeType="1"/>
              </p:cNvSpPr>
              <p:nvPr/>
            </p:nvSpPr>
            <p:spPr bwMode="auto">
              <a:xfrm>
                <a:off x="1881" y="6664"/>
                <a:ext cx="720" cy="900"/>
              </a:xfrm>
              <a:prstGeom prst="line">
                <a:avLst/>
              </a:prstGeom>
              <a:noFill/>
              <a:ln w="9525">
                <a:solidFill>
                  <a:srgbClr val="000000"/>
                </a:solidFill>
                <a:round/>
                <a:headEnd type="oval" w="med" len="med"/>
                <a:tailEnd type="oval" w="med" len="med"/>
              </a:ln>
            </p:spPr>
            <p:txBody>
              <a:bodyPr/>
              <a:lstStyle/>
              <a:p>
                <a:endParaRPr lang="tr-TR"/>
              </a:p>
            </p:txBody>
          </p:sp>
          <p:sp>
            <p:nvSpPr>
              <p:cNvPr id="18443" name="Line 8"/>
              <p:cNvSpPr>
                <a:spLocks noChangeShapeType="1"/>
              </p:cNvSpPr>
              <p:nvPr/>
            </p:nvSpPr>
            <p:spPr bwMode="auto">
              <a:xfrm flipV="1">
                <a:off x="2601" y="5764"/>
                <a:ext cx="0" cy="1800"/>
              </a:xfrm>
              <a:prstGeom prst="line">
                <a:avLst/>
              </a:prstGeom>
              <a:noFill/>
              <a:ln w="9525">
                <a:solidFill>
                  <a:srgbClr val="000000"/>
                </a:solidFill>
                <a:round/>
                <a:headEnd type="oval" w="med" len="med"/>
                <a:tailEnd type="oval" w="med" len="med"/>
              </a:ln>
            </p:spPr>
            <p:txBody>
              <a:bodyPr/>
              <a:lstStyle/>
              <a:p>
                <a:endParaRPr lang="tr-TR"/>
              </a:p>
            </p:txBody>
          </p:sp>
          <p:sp>
            <p:nvSpPr>
              <p:cNvPr id="18444" name="Line 9"/>
              <p:cNvSpPr>
                <a:spLocks noChangeShapeType="1"/>
              </p:cNvSpPr>
              <p:nvPr/>
            </p:nvSpPr>
            <p:spPr bwMode="auto">
              <a:xfrm>
                <a:off x="2601" y="576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8445" name="Line 10"/>
              <p:cNvSpPr>
                <a:spLocks noChangeShapeType="1"/>
              </p:cNvSpPr>
              <p:nvPr/>
            </p:nvSpPr>
            <p:spPr bwMode="auto">
              <a:xfrm>
                <a:off x="3861" y="576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8446" name="Line 11"/>
              <p:cNvSpPr>
                <a:spLocks noChangeShapeType="1"/>
              </p:cNvSpPr>
              <p:nvPr/>
            </p:nvSpPr>
            <p:spPr bwMode="auto">
              <a:xfrm>
                <a:off x="5121" y="576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8447" name="Line 12"/>
              <p:cNvSpPr>
                <a:spLocks noChangeShapeType="1"/>
              </p:cNvSpPr>
              <p:nvPr/>
            </p:nvSpPr>
            <p:spPr bwMode="auto">
              <a:xfrm>
                <a:off x="5121" y="666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8448" name="Line 13"/>
              <p:cNvSpPr>
                <a:spLocks noChangeShapeType="1"/>
              </p:cNvSpPr>
              <p:nvPr/>
            </p:nvSpPr>
            <p:spPr bwMode="auto">
              <a:xfrm flipV="1">
                <a:off x="5121" y="6664"/>
                <a:ext cx="1440" cy="900"/>
              </a:xfrm>
              <a:prstGeom prst="line">
                <a:avLst/>
              </a:prstGeom>
              <a:noFill/>
              <a:ln w="9525">
                <a:solidFill>
                  <a:srgbClr val="000000"/>
                </a:solidFill>
                <a:round/>
                <a:headEnd type="oval" w="med" len="med"/>
                <a:tailEnd type="oval" w="med" len="med"/>
              </a:ln>
            </p:spPr>
            <p:txBody>
              <a:bodyPr/>
              <a:lstStyle/>
              <a:p>
                <a:endParaRPr lang="tr-TR"/>
              </a:p>
            </p:txBody>
          </p:sp>
          <p:sp>
            <p:nvSpPr>
              <p:cNvPr id="18449" name="Line 14"/>
              <p:cNvSpPr>
                <a:spLocks noChangeShapeType="1"/>
              </p:cNvSpPr>
              <p:nvPr/>
            </p:nvSpPr>
            <p:spPr bwMode="auto">
              <a:xfrm flipH="1">
                <a:off x="5121" y="666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8450" name="Line 15"/>
              <p:cNvSpPr>
                <a:spLocks noChangeShapeType="1"/>
              </p:cNvSpPr>
              <p:nvPr/>
            </p:nvSpPr>
            <p:spPr bwMode="auto">
              <a:xfrm>
                <a:off x="5121" y="5764"/>
                <a:ext cx="1440" cy="900"/>
              </a:xfrm>
              <a:prstGeom prst="line">
                <a:avLst/>
              </a:prstGeom>
              <a:noFill/>
              <a:ln w="9525">
                <a:solidFill>
                  <a:srgbClr val="000000"/>
                </a:solidFill>
                <a:round/>
                <a:headEnd type="oval" w="med" len="med"/>
                <a:tailEnd type="oval" w="med" len="med"/>
              </a:ln>
            </p:spPr>
            <p:txBody>
              <a:bodyPr/>
              <a:lstStyle/>
              <a:p>
                <a:endParaRPr lang="tr-TR"/>
              </a:p>
            </p:txBody>
          </p:sp>
          <p:sp>
            <p:nvSpPr>
              <p:cNvPr id="18451" name="Line 16"/>
              <p:cNvSpPr>
                <a:spLocks noChangeShapeType="1"/>
              </p:cNvSpPr>
              <p:nvPr/>
            </p:nvSpPr>
            <p:spPr bwMode="auto">
              <a:xfrm>
                <a:off x="2601" y="7564"/>
                <a:ext cx="2520" cy="0"/>
              </a:xfrm>
              <a:prstGeom prst="line">
                <a:avLst/>
              </a:prstGeom>
              <a:noFill/>
              <a:ln w="9525">
                <a:solidFill>
                  <a:srgbClr val="000000"/>
                </a:solidFill>
                <a:round/>
                <a:headEnd type="oval" w="med" len="med"/>
                <a:tailEnd type="oval" w="med" len="med"/>
              </a:ln>
            </p:spPr>
            <p:txBody>
              <a:bodyPr/>
              <a:lstStyle/>
              <a:p>
                <a:endParaRPr lang="tr-TR"/>
              </a:p>
            </p:txBody>
          </p:sp>
          <p:sp>
            <p:nvSpPr>
              <p:cNvPr id="18452" name="Line 17"/>
              <p:cNvSpPr>
                <a:spLocks noChangeShapeType="1"/>
              </p:cNvSpPr>
              <p:nvPr/>
            </p:nvSpPr>
            <p:spPr bwMode="auto">
              <a:xfrm flipH="1" flipV="1">
                <a:off x="3861" y="6664"/>
                <a:ext cx="1260" cy="900"/>
              </a:xfrm>
              <a:prstGeom prst="line">
                <a:avLst/>
              </a:prstGeom>
              <a:noFill/>
              <a:ln w="9525">
                <a:solidFill>
                  <a:srgbClr val="000000"/>
                </a:solidFill>
                <a:round/>
                <a:headEnd type="oval" w="med" len="med"/>
                <a:tailEnd type="oval" w="med" len="med"/>
              </a:ln>
            </p:spPr>
            <p:txBody>
              <a:bodyPr/>
              <a:lstStyle/>
              <a:p>
                <a:endParaRPr lang="tr-TR"/>
              </a:p>
            </p:txBody>
          </p:sp>
          <p:sp>
            <p:nvSpPr>
              <p:cNvPr id="18453" name="Line 18"/>
              <p:cNvSpPr>
                <a:spLocks noChangeShapeType="1"/>
              </p:cNvSpPr>
              <p:nvPr/>
            </p:nvSpPr>
            <p:spPr bwMode="auto">
              <a:xfrm flipH="1" flipV="1">
                <a:off x="2601" y="5764"/>
                <a:ext cx="1260" cy="900"/>
              </a:xfrm>
              <a:prstGeom prst="line">
                <a:avLst/>
              </a:prstGeom>
              <a:noFill/>
              <a:ln w="9525">
                <a:solidFill>
                  <a:srgbClr val="000000"/>
                </a:solidFill>
                <a:round/>
                <a:headEnd type="oval" w="med" len="med"/>
                <a:tailEnd type="oval" w="med" len="med"/>
              </a:ln>
            </p:spPr>
            <p:txBody>
              <a:bodyPr/>
              <a:lstStyle/>
              <a:p>
                <a:endParaRPr lang="tr-TR"/>
              </a:p>
            </p:txBody>
          </p:sp>
          <p:sp>
            <p:nvSpPr>
              <p:cNvPr id="18454" name="Line 19"/>
              <p:cNvSpPr>
                <a:spLocks noChangeShapeType="1"/>
              </p:cNvSpPr>
              <p:nvPr/>
            </p:nvSpPr>
            <p:spPr bwMode="auto">
              <a:xfrm flipV="1">
                <a:off x="2601" y="6664"/>
                <a:ext cx="1260" cy="900"/>
              </a:xfrm>
              <a:prstGeom prst="line">
                <a:avLst/>
              </a:prstGeom>
              <a:noFill/>
              <a:ln w="9525">
                <a:solidFill>
                  <a:srgbClr val="000000"/>
                </a:solidFill>
                <a:round/>
                <a:headEnd type="oval" w="med" len="med"/>
                <a:tailEnd type="oval" w="med" len="med"/>
              </a:ln>
            </p:spPr>
            <p:txBody>
              <a:bodyPr/>
              <a:lstStyle/>
              <a:p>
                <a:endParaRPr lang="tr-TR"/>
              </a:p>
            </p:txBody>
          </p:sp>
          <p:sp>
            <p:nvSpPr>
              <p:cNvPr id="18455" name="Line 20"/>
              <p:cNvSpPr>
                <a:spLocks noChangeShapeType="1"/>
              </p:cNvSpPr>
              <p:nvPr/>
            </p:nvSpPr>
            <p:spPr bwMode="auto">
              <a:xfrm flipV="1">
                <a:off x="3861" y="5764"/>
                <a:ext cx="1260" cy="900"/>
              </a:xfrm>
              <a:prstGeom prst="line">
                <a:avLst/>
              </a:prstGeom>
              <a:noFill/>
              <a:ln w="9525">
                <a:solidFill>
                  <a:srgbClr val="000000"/>
                </a:solidFill>
                <a:round/>
                <a:headEnd type="oval" w="med" len="med"/>
                <a:tailEnd type="oval" w="med" len="med"/>
              </a:ln>
            </p:spPr>
            <p:txBody>
              <a:bodyPr/>
              <a:lstStyle/>
              <a:p>
                <a:endParaRPr lang="tr-TR"/>
              </a:p>
            </p:txBody>
          </p:sp>
          <p:sp>
            <p:nvSpPr>
              <p:cNvPr id="18456" name="Line 21"/>
              <p:cNvSpPr>
                <a:spLocks noChangeShapeType="1"/>
              </p:cNvSpPr>
              <p:nvPr/>
            </p:nvSpPr>
            <p:spPr bwMode="auto">
              <a:xfrm>
                <a:off x="1881" y="6664"/>
                <a:ext cx="720" cy="0"/>
              </a:xfrm>
              <a:prstGeom prst="line">
                <a:avLst/>
              </a:prstGeom>
              <a:noFill/>
              <a:ln w="9525">
                <a:solidFill>
                  <a:srgbClr val="000000"/>
                </a:solidFill>
                <a:round/>
                <a:headEnd type="oval" w="med" len="med"/>
                <a:tailEnd type="oval" w="med" len="med"/>
              </a:ln>
            </p:spPr>
            <p:txBody>
              <a:bodyPr/>
              <a:lstStyle/>
              <a:p>
                <a:endParaRPr lang="tr-TR"/>
              </a:p>
            </p:txBody>
          </p:sp>
          <p:sp>
            <p:nvSpPr>
              <p:cNvPr id="18457" name="Text Box 22"/>
              <p:cNvSpPr txBox="1">
                <a:spLocks noChangeArrowheads="1"/>
              </p:cNvSpPr>
              <p:nvPr/>
            </p:nvSpPr>
            <p:spPr bwMode="auto">
              <a:xfrm>
                <a:off x="2061" y="5224"/>
                <a:ext cx="1440" cy="720"/>
              </a:xfrm>
              <a:prstGeom prst="rect">
                <a:avLst/>
              </a:prstGeom>
              <a:noFill/>
              <a:ln w="9525">
                <a:noFill/>
                <a:miter lim="800000"/>
                <a:headEnd/>
                <a:tailEnd/>
              </a:ln>
            </p:spPr>
            <p:txBody>
              <a:bodyPr/>
              <a:lstStyle/>
              <a:p>
                <a:pPr eaLnBrk="0" hangingPunct="0"/>
                <a:r>
                  <a:rPr lang="tr-TR" sz="1200"/>
                  <a:t>Eskişehir </a:t>
                </a:r>
              </a:p>
            </p:txBody>
          </p:sp>
          <p:sp>
            <p:nvSpPr>
              <p:cNvPr id="18458" name="Text Box 23"/>
              <p:cNvSpPr txBox="1">
                <a:spLocks noChangeArrowheads="1"/>
              </p:cNvSpPr>
              <p:nvPr/>
            </p:nvSpPr>
            <p:spPr bwMode="auto">
              <a:xfrm>
                <a:off x="3321" y="5224"/>
                <a:ext cx="1440" cy="720"/>
              </a:xfrm>
              <a:prstGeom prst="rect">
                <a:avLst/>
              </a:prstGeom>
              <a:noFill/>
              <a:ln w="9525">
                <a:noFill/>
                <a:miter lim="800000"/>
                <a:headEnd/>
                <a:tailEnd/>
              </a:ln>
            </p:spPr>
            <p:txBody>
              <a:bodyPr/>
              <a:lstStyle/>
              <a:p>
                <a:pPr eaLnBrk="0" hangingPunct="0"/>
                <a:r>
                  <a:rPr lang="tr-TR" sz="1200"/>
                  <a:t>Çankırı </a:t>
                </a:r>
              </a:p>
            </p:txBody>
          </p:sp>
          <p:sp>
            <p:nvSpPr>
              <p:cNvPr id="18459" name="Text Box 24"/>
              <p:cNvSpPr txBox="1">
                <a:spLocks noChangeArrowheads="1"/>
              </p:cNvSpPr>
              <p:nvPr/>
            </p:nvSpPr>
            <p:spPr bwMode="auto">
              <a:xfrm>
                <a:off x="4581" y="5224"/>
                <a:ext cx="1440" cy="720"/>
              </a:xfrm>
              <a:prstGeom prst="rect">
                <a:avLst/>
              </a:prstGeom>
              <a:noFill/>
              <a:ln w="9525">
                <a:noFill/>
                <a:miter lim="800000"/>
                <a:headEnd/>
                <a:tailEnd/>
              </a:ln>
            </p:spPr>
            <p:txBody>
              <a:bodyPr/>
              <a:lstStyle/>
              <a:p>
                <a:pPr eaLnBrk="0" hangingPunct="0"/>
                <a:r>
                  <a:rPr lang="tr-TR" sz="1200"/>
                  <a:t>Yozgat </a:t>
                </a:r>
              </a:p>
            </p:txBody>
          </p:sp>
          <p:sp>
            <p:nvSpPr>
              <p:cNvPr id="18460" name="Text Box 25"/>
              <p:cNvSpPr txBox="1">
                <a:spLocks noChangeArrowheads="1"/>
              </p:cNvSpPr>
              <p:nvPr/>
            </p:nvSpPr>
            <p:spPr bwMode="auto">
              <a:xfrm>
                <a:off x="1161" y="6304"/>
                <a:ext cx="1440" cy="720"/>
              </a:xfrm>
              <a:prstGeom prst="rect">
                <a:avLst/>
              </a:prstGeom>
              <a:noFill/>
              <a:ln w="9525">
                <a:noFill/>
                <a:miter lim="800000"/>
                <a:headEnd/>
                <a:tailEnd/>
              </a:ln>
            </p:spPr>
            <p:txBody>
              <a:bodyPr/>
              <a:lstStyle/>
              <a:p>
                <a:pPr eaLnBrk="0" hangingPunct="0"/>
                <a:r>
                  <a:rPr lang="tr-TR" sz="1200"/>
                  <a:t>Uşak </a:t>
                </a:r>
              </a:p>
            </p:txBody>
          </p:sp>
          <p:sp>
            <p:nvSpPr>
              <p:cNvPr id="18461" name="Text Box 26"/>
              <p:cNvSpPr txBox="1">
                <a:spLocks noChangeArrowheads="1"/>
              </p:cNvSpPr>
              <p:nvPr/>
            </p:nvSpPr>
            <p:spPr bwMode="auto">
              <a:xfrm>
                <a:off x="3321" y="6124"/>
                <a:ext cx="1440" cy="720"/>
              </a:xfrm>
              <a:prstGeom prst="rect">
                <a:avLst/>
              </a:prstGeom>
              <a:noFill/>
              <a:ln w="9525">
                <a:noFill/>
                <a:miter lim="800000"/>
                <a:headEnd/>
                <a:tailEnd/>
              </a:ln>
            </p:spPr>
            <p:txBody>
              <a:bodyPr/>
              <a:lstStyle/>
              <a:p>
                <a:pPr eaLnBrk="0" hangingPunct="0"/>
                <a:r>
                  <a:rPr lang="tr-TR" sz="1200"/>
                  <a:t>Ankara </a:t>
                </a:r>
              </a:p>
            </p:txBody>
          </p:sp>
          <p:sp>
            <p:nvSpPr>
              <p:cNvPr id="18462" name="Text Box 27"/>
              <p:cNvSpPr txBox="1">
                <a:spLocks noChangeArrowheads="1"/>
              </p:cNvSpPr>
              <p:nvPr/>
            </p:nvSpPr>
            <p:spPr bwMode="auto">
              <a:xfrm>
                <a:off x="2601" y="6484"/>
                <a:ext cx="1440" cy="720"/>
              </a:xfrm>
              <a:prstGeom prst="rect">
                <a:avLst/>
              </a:prstGeom>
              <a:noFill/>
              <a:ln w="9525">
                <a:noFill/>
                <a:miter lim="800000"/>
                <a:headEnd/>
                <a:tailEnd/>
              </a:ln>
            </p:spPr>
            <p:txBody>
              <a:bodyPr/>
              <a:lstStyle/>
              <a:p>
                <a:pPr eaLnBrk="0" hangingPunct="0"/>
                <a:r>
                  <a:rPr lang="tr-TR" sz="1200"/>
                  <a:t>Afyon </a:t>
                </a:r>
              </a:p>
            </p:txBody>
          </p:sp>
          <p:sp>
            <p:nvSpPr>
              <p:cNvPr id="18463" name="Text Box 28"/>
              <p:cNvSpPr txBox="1">
                <a:spLocks noChangeArrowheads="1"/>
              </p:cNvSpPr>
              <p:nvPr/>
            </p:nvSpPr>
            <p:spPr bwMode="auto">
              <a:xfrm>
                <a:off x="4221" y="6484"/>
                <a:ext cx="1440" cy="720"/>
              </a:xfrm>
              <a:prstGeom prst="rect">
                <a:avLst/>
              </a:prstGeom>
              <a:noFill/>
              <a:ln w="9525">
                <a:noFill/>
                <a:miter lim="800000"/>
                <a:headEnd/>
                <a:tailEnd/>
              </a:ln>
            </p:spPr>
            <p:txBody>
              <a:bodyPr/>
              <a:lstStyle/>
              <a:p>
                <a:pPr eaLnBrk="0" hangingPunct="0"/>
                <a:r>
                  <a:rPr lang="tr-TR" sz="1200"/>
                  <a:t>Kırşehir </a:t>
                </a:r>
              </a:p>
            </p:txBody>
          </p:sp>
          <p:sp>
            <p:nvSpPr>
              <p:cNvPr id="18464" name="Text Box 29"/>
              <p:cNvSpPr txBox="1">
                <a:spLocks noChangeArrowheads="1"/>
              </p:cNvSpPr>
              <p:nvPr/>
            </p:nvSpPr>
            <p:spPr bwMode="auto">
              <a:xfrm>
                <a:off x="6381" y="6304"/>
                <a:ext cx="1440" cy="720"/>
              </a:xfrm>
              <a:prstGeom prst="rect">
                <a:avLst/>
              </a:prstGeom>
              <a:noFill/>
              <a:ln w="9525">
                <a:noFill/>
                <a:miter lim="800000"/>
                <a:headEnd/>
                <a:tailEnd/>
              </a:ln>
            </p:spPr>
            <p:txBody>
              <a:bodyPr/>
              <a:lstStyle/>
              <a:p>
                <a:pPr eaLnBrk="0" hangingPunct="0"/>
                <a:r>
                  <a:rPr lang="tr-TR" sz="1200"/>
                  <a:t>Sivas </a:t>
                </a:r>
              </a:p>
            </p:txBody>
          </p:sp>
          <p:sp>
            <p:nvSpPr>
              <p:cNvPr id="18465" name="Text Box 30"/>
              <p:cNvSpPr txBox="1">
                <a:spLocks noChangeArrowheads="1"/>
              </p:cNvSpPr>
              <p:nvPr/>
            </p:nvSpPr>
            <p:spPr bwMode="auto">
              <a:xfrm>
                <a:off x="2061" y="7564"/>
                <a:ext cx="1440" cy="720"/>
              </a:xfrm>
              <a:prstGeom prst="rect">
                <a:avLst/>
              </a:prstGeom>
              <a:noFill/>
              <a:ln w="9525">
                <a:noFill/>
                <a:miter lim="800000"/>
                <a:headEnd/>
                <a:tailEnd/>
              </a:ln>
            </p:spPr>
            <p:txBody>
              <a:bodyPr/>
              <a:lstStyle/>
              <a:p>
                <a:pPr eaLnBrk="0" hangingPunct="0"/>
                <a:r>
                  <a:rPr lang="tr-TR" sz="1200"/>
                  <a:t>Isparta </a:t>
                </a:r>
              </a:p>
            </p:txBody>
          </p:sp>
          <p:sp>
            <p:nvSpPr>
              <p:cNvPr id="18466" name="Text Box 31"/>
              <p:cNvSpPr txBox="1">
                <a:spLocks noChangeArrowheads="1"/>
              </p:cNvSpPr>
              <p:nvPr/>
            </p:nvSpPr>
            <p:spPr bwMode="auto">
              <a:xfrm>
                <a:off x="4581" y="7564"/>
                <a:ext cx="1440" cy="720"/>
              </a:xfrm>
              <a:prstGeom prst="rect">
                <a:avLst/>
              </a:prstGeom>
              <a:noFill/>
              <a:ln w="9525">
                <a:noFill/>
                <a:miter lim="800000"/>
                <a:headEnd/>
                <a:tailEnd/>
              </a:ln>
            </p:spPr>
            <p:txBody>
              <a:bodyPr/>
              <a:lstStyle/>
              <a:p>
                <a:pPr eaLnBrk="0" hangingPunct="0"/>
                <a:r>
                  <a:rPr lang="tr-TR" sz="1200"/>
                  <a:t>Niğde </a:t>
                </a:r>
              </a:p>
            </p:txBody>
          </p:sp>
        </p:grpSp>
      </p:grpSp>
      <p:sp>
        <p:nvSpPr>
          <p:cNvPr id="18435" name="Rectangle 32"/>
          <p:cNvSpPr>
            <a:spLocks noChangeArrowheads="1"/>
          </p:cNvSpPr>
          <p:nvPr/>
        </p:nvSpPr>
        <p:spPr bwMode="auto">
          <a:xfrm>
            <a:off x="1698625" y="3860800"/>
            <a:ext cx="7445375" cy="1803400"/>
          </a:xfrm>
          <a:prstGeom prst="rect">
            <a:avLst/>
          </a:prstGeom>
          <a:noFill/>
          <a:ln w="9525">
            <a:noFill/>
            <a:miter lim="800000"/>
            <a:headEnd/>
            <a:tailEnd/>
          </a:ln>
        </p:spPr>
        <p:txBody>
          <a:bodyPr>
            <a:spAutoFit/>
          </a:bodyPr>
          <a:lstStyle/>
          <a:p>
            <a:r>
              <a:rPr lang="tr-TR" sz="1600">
                <a:latin typeface="Comic Sans MS" pitchFamily="66" charset="0"/>
                <a:cs typeface="Arial" charset="0"/>
              </a:rPr>
              <a:t>Bir grafta herhangi bir S ve T düğümleri arasında , en az kenar içeren yola en kısa yol denir. Bu S-T yolu üzerindeki toplam kenar sayısı S ’den T ‘ye uzaklık (distance) olarak adlandırılır. En kısa yolu bulmak için yapılacak işlem S düğümünün komşularını bulmak , bu komşulara , komşu olan diğer düğümleri bulmak biçiminde olacaktır. Hangi düğümlerin incelendiğinin kaydından geriye inceleyerek da S’den T’ye en kısa yol bulunacaktır. Bunun için önerilen algoritma Breadth-First Search algoritmasıdır. </a:t>
            </a:r>
            <a:endParaRPr lang="tr-TR" sz="1600">
              <a:latin typeface="Comic Sans MS" pitchFamily="66" charset="0"/>
            </a:endParaRPr>
          </a:p>
        </p:txBody>
      </p:sp>
      <p:sp>
        <p:nvSpPr>
          <p:cNvPr id="18436"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1843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56A34CAA-30A1-4038-BCE1-4B2C5E846A74}" type="slidenum">
              <a:rPr lang="tr-TR" sz="1400"/>
              <a:pPr algn="ctr" eaLnBrk="0" hangingPunct="0"/>
              <a:t>2</a:t>
            </a:fld>
            <a:r>
              <a:rPr lang="tr-TR" sz="1400"/>
              <a:t>. Sayfa</a:t>
            </a:r>
          </a:p>
        </p:txBody>
      </p:sp>
      <p:sp>
        <p:nvSpPr>
          <p:cNvPr id="1843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strips(downLeft)">
                                      <p:cBhvr>
                                        <p:cTn id="7"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2"/>
          <p:cNvSpPr>
            <a:spLocks noChangeArrowheads="1"/>
          </p:cNvSpPr>
          <p:nvPr/>
        </p:nvSpPr>
        <p:spPr bwMode="auto">
          <a:xfrm>
            <a:off x="3933825" y="2976563"/>
            <a:ext cx="9144000" cy="0"/>
          </a:xfrm>
          <a:prstGeom prst="rect">
            <a:avLst/>
          </a:prstGeom>
          <a:noFill/>
          <a:ln w="9525">
            <a:noFill/>
            <a:miter lim="800000"/>
            <a:headEnd/>
            <a:tailEnd/>
          </a:ln>
        </p:spPr>
        <p:txBody>
          <a:bodyPr>
            <a:spAutoFit/>
          </a:bodyPr>
          <a:lstStyle/>
          <a:p>
            <a:endParaRPr lang="tr-TR"/>
          </a:p>
        </p:txBody>
      </p:sp>
      <p:graphicFrame>
        <p:nvGraphicFramePr>
          <p:cNvPr id="95235" name="Object 3"/>
          <p:cNvGraphicFramePr>
            <a:graphicFrameLocks noChangeAspect="1"/>
          </p:cNvGraphicFramePr>
          <p:nvPr/>
        </p:nvGraphicFramePr>
        <p:xfrm>
          <a:off x="1979613" y="1844675"/>
          <a:ext cx="2209800" cy="1566863"/>
        </p:xfrm>
        <a:graphic>
          <a:graphicData uri="http://schemas.openxmlformats.org/presentationml/2006/ole">
            <p:oleObj spid="_x0000_s95235" r:id="rId3" imgW="1019253" imgH="905143" progId="PBrush">
              <p:embed/>
            </p:oleObj>
          </a:graphicData>
        </a:graphic>
      </p:graphicFrame>
      <p:sp>
        <p:nvSpPr>
          <p:cNvPr id="95239" name="Rectangle 4"/>
          <p:cNvSpPr>
            <a:spLocks noChangeArrowheads="1"/>
          </p:cNvSpPr>
          <p:nvPr/>
        </p:nvSpPr>
        <p:spPr bwMode="auto">
          <a:xfrm>
            <a:off x="4427538" y="1844675"/>
            <a:ext cx="4495800" cy="2225675"/>
          </a:xfrm>
          <a:prstGeom prst="rect">
            <a:avLst/>
          </a:prstGeom>
          <a:noFill/>
          <a:ln w="9525">
            <a:noFill/>
            <a:miter lim="800000"/>
            <a:headEnd/>
            <a:tailEnd/>
          </a:ln>
        </p:spPr>
        <p:txBody>
          <a:bodyPr>
            <a:spAutoFit/>
          </a:bodyPr>
          <a:lstStyle/>
          <a:p>
            <a:pPr algn="just"/>
            <a:r>
              <a:rPr lang="tr-TR" sz="2000">
                <a:latin typeface="Comic Sans MS" pitchFamily="66" charset="0"/>
                <a:cs typeface="Courier New" pitchFamily="49" charset="0"/>
              </a:rPr>
              <a:t>Biçiminde elde edilir. 1,2 elemanı 5 olduğuna göre 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’den V</a:t>
            </a:r>
            <a:r>
              <a:rPr lang="tr-TR" sz="2000" baseline="-30000">
                <a:latin typeface="Comic Sans MS" pitchFamily="66" charset="0"/>
                <a:cs typeface="Courier New" pitchFamily="49" charset="0"/>
              </a:rPr>
              <a:t>2</a:t>
            </a:r>
            <a:r>
              <a:rPr lang="tr-TR" sz="2000">
                <a:latin typeface="Comic Sans MS" pitchFamily="66" charset="0"/>
                <a:cs typeface="Courier New" pitchFamily="49" charset="0"/>
              </a:rPr>
              <a:t>’ye 3 uzunluklu 5 yol var.</a:t>
            </a:r>
            <a:endParaRPr lang="tr-TR" sz="2000">
              <a:latin typeface="Comic Sans MS" pitchFamily="66" charset="0"/>
            </a:endParaRPr>
          </a:p>
          <a:p>
            <a:pPr algn="just"/>
            <a:endParaRPr lang="tr-TR" sz="2000">
              <a:latin typeface="Comic Sans MS" pitchFamily="66" charset="0"/>
            </a:endParaRPr>
          </a:p>
          <a:p>
            <a:pPr algn="just" eaLnBrk="0" hangingPunct="0"/>
            <a:r>
              <a:rPr lang="tr-TR" sz="2000">
                <a:latin typeface="Comic Sans MS" pitchFamily="66" charset="0"/>
                <a:cs typeface="Courier New" pitchFamily="49" charset="0"/>
              </a:rPr>
              <a:t>(1) 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2</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2</a:t>
            </a:r>
            <a:r>
              <a:rPr lang="tr-TR" sz="2000">
                <a:latin typeface="Comic Sans MS" pitchFamily="66" charset="0"/>
                <a:cs typeface="Courier New" pitchFamily="49" charset="0"/>
              </a:rPr>
              <a:t>  (2) 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2</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4</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2</a:t>
            </a:r>
            <a:endParaRPr lang="tr-TR" sz="2000">
              <a:latin typeface="Comic Sans MS" pitchFamily="66" charset="0"/>
              <a:cs typeface="Arial" charset="0"/>
            </a:endParaRPr>
          </a:p>
          <a:p>
            <a:pPr algn="just" eaLnBrk="0" hangingPunct="0"/>
            <a:r>
              <a:rPr lang="tr-TR" sz="2000">
                <a:latin typeface="Comic Sans MS" pitchFamily="66" charset="0"/>
                <a:cs typeface="Courier New" pitchFamily="49" charset="0"/>
              </a:rPr>
              <a:t>(3) 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2</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3</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2</a:t>
            </a:r>
            <a:r>
              <a:rPr lang="tr-TR" sz="2000">
                <a:latin typeface="Comic Sans MS" pitchFamily="66" charset="0"/>
                <a:cs typeface="Courier New" pitchFamily="49" charset="0"/>
              </a:rPr>
              <a:t>  (4) 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3</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2</a:t>
            </a:r>
            <a:endParaRPr lang="tr-TR" sz="2000">
              <a:latin typeface="Comic Sans MS" pitchFamily="66" charset="0"/>
              <a:cs typeface="Arial" charset="0"/>
            </a:endParaRPr>
          </a:p>
          <a:p>
            <a:pPr eaLnBrk="0" hangingPunct="0"/>
            <a:r>
              <a:rPr lang="tr-TR" sz="2000">
                <a:latin typeface="Comic Sans MS" pitchFamily="66" charset="0"/>
                <a:cs typeface="Courier New" pitchFamily="49" charset="0"/>
              </a:rPr>
              <a:t>(5) 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4</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1</a:t>
            </a:r>
            <a:r>
              <a:rPr lang="tr-TR" sz="2000">
                <a:latin typeface="Comic Sans MS" pitchFamily="66" charset="0"/>
                <a:cs typeface="Courier New" pitchFamily="49" charset="0"/>
              </a:rPr>
              <a:t>,V</a:t>
            </a:r>
            <a:r>
              <a:rPr lang="tr-TR" sz="2000" baseline="-30000">
                <a:latin typeface="Comic Sans MS" pitchFamily="66" charset="0"/>
                <a:cs typeface="Courier New" pitchFamily="49" charset="0"/>
              </a:rPr>
              <a:t>2</a:t>
            </a:r>
            <a:r>
              <a:rPr lang="tr-TR" sz="2000">
                <a:latin typeface="Comic Sans MS" pitchFamily="66" charset="0"/>
              </a:rPr>
              <a:t> </a:t>
            </a:r>
          </a:p>
        </p:txBody>
      </p:sp>
      <p:graphicFrame>
        <p:nvGraphicFramePr>
          <p:cNvPr id="95237" name="Object 5"/>
          <p:cNvGraphicFramePr>
            <a:graphicFrameLocks noChangeAspect="1"/>
          </p:cNvGraphicFramePr>
          <p:nvPr/>
        </p:nvGraphicFramePr>
        <p:xfrm>
          <a:off x="2124075" y="4437063"/>
          <a:ext cx="3505200" cy="1574800"/>
        </p:xfrm>
        <a:graphic>
          <a:graphicData uri="http://schemas.openxmlformats.org/presentationml/2006/ole">
            <p:oleObj spid="_x0000_s95237" r:id="rId4" imgW="2914703" imgH="876289" progId="PBrush">
              <p:embed/>
            </p:oleObj>
          </a:graphicData>
        </a:graphic>
      </p:graphicFrame>
      <p:sp>
        <p:nvSpPr>
          <p:cNvPr id="95240"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9524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C2AE2A4-2941-46C3-BB49-63A121C8DAC4}" type="slidenum">
              <a:rPr lang="tr-TR" sz="1400"/>
              <a:pPr algn="ctr" eaLnBrk="0" hangingPunct="0"/>
              <a:t>20</a:t>
            </a:fld>
            <a:r>
              <a:rPr lang="tr-TR" sz="1400"/>
              <a:t>. Sayfa</a:t>
            </a:r>
          </a:p>
        </p:txBody>
      </p:sp>
      <p:sp>
        <p:nvSpPr>
          <p:cNvPr id="9524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p:cNvSpPr>
          <p:nvPr/>
        </p:nvSpPr>
        <p:spPr bwMode="auto">
          <a:xfrm>
            <a:off x="3933825" y="2976563"/>
            <a:ext cx="9144000" cy="0"/>
          </a:xfrm>
          <a:prstGeom prst="rect">
            <a:avLst/>
          </a:prstGeom>
          <a:noFill/>
          <a:ln w="9525">
            <a:noFill/>
            <a:miter lim="800000"/>
            <a:headEnd/>
            <a:tailEnd/>
          </a:ln>
        </p:spPr>
        <p:txBody>
          <a:bodyPr>
            <a:spAutoFit/>
          </a:bodyPr>
          <a:lstStyle/>
          <a:p>
            <a:endParaRPr lang="tr-TR"/>
          </a:p>
        </p:txBody>
      </p:sp>
      <p:sp>
        <p:nvSpPr>
          <p:cNvPr id="96258"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9625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86EC1B25-6A20-4D83-B83E-E5AA7F4A2DC1}" type="slidenum">
              <a:rPr lang="tr-TR" sz="1400"/>
              <a:pPr algn="ctr" eaLnBrk="0" hangingPunct="0"/>
              <a:t>21</a:t>
            </a:fld>
            <a:r>
              <a:rPr lang="tr-TR" sz="1400"/>
              <a:t>. Sayfa</a:t>
            </a:r>
          </a:p>
        </p:txBody>
      </p:sp>
      <p:sp>
        <p:nvSpPr>
          <p:cNvPr id="96260"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pic>
        <p:nvPicPr>
          <p:cNvPr id="96261" name="Picture 9"/>
          <p:cNvPicPr>
            <a:picLocks noChangeAspect="1" noChangeArrowheads="1"/>
          </p:cNvPicPr>
          <p:nvPr/>
        </p:nvPicPr>
        <p:blipFill>
          <a:blip r:embed="rId2"/>
          <a:srcRect/>
          <a:stretch>
            <a:fillRect/>
          </a:stretch>
        </p:blipFill>
        <p:spPr bwMode="auto">
          <a:xfrm>
            <a:off x="1908175" y="2144713"/>
            <a:ext cx="5976938" cy="356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1 Başlık"/>
          <p:cNvSpPr>
            <a:spLocks noGrp="1"/>
          </p:cNvSpPr>
          <p:nvPr>
            <p:ph type="title"/>
          </p:nvPr>
        </p:nvSpPr>
        <p:spPr>
          <a:xfrm>
            <a:off x="0" y="0"/>
            <a:ext cx="7381875" cy="490538"/>
          </a:xfrm>
        </p:spPr>
        <p:txBody>
          <a:bodyPr/>
          <a:lstStyle/>
          <a:p>
            <a:pPr eaLnBrk="1" hangingPunct="1"/>
            <a:r>
              <a:rPr lang="tr-TR" sz="2400" smtClean="0">
                <a:latin typeface="Harrington"/>
              </a:rPr>
              <a:t>Diferansiyel Denklemler</a:t>
            </a:r>
            <a:endParaRPr lang="tr-TR" sz="2400" smtClean="0"/>
          </a:p>
        </p:txBody>
      </p:sp>
      <p:sp>
        <p:nvSpPr>
          <p:cNvPr id="97282" name="9 Veri Yer Tutucusu"/>
          <p:cNvSpPr>
            <a:spLocks noGrp="1"/>
          </p:cNvSpPr>
          <p:nvPr>
            <p:ph type="dt" sz="quarter" idx="10"/>
          </p:nvPr>
        </p:nvSpPr>
        <p:spPr>
          <a:xfrm>
            <a:off x="357188" y="5000625"/>
            <a:ext cx="714375" cy="642938"/>
          </a:xfrm>
          <a:noFill/>
        </p:spPr>
        <p:txBody>
          <a:bodyPr/>
          <a:lstStyle/>
          <a:p>
            <a:pPr algn="ctr"/>
            <a:r>
              <a:rPr lang="tr-TR" smtClean="0"/>
              <a:t>11.  Hafta</a:t>
            </a:r>
          </a:p>
        </p:txBody>
      </p:sp>
      <p:sp>
        <p:nvSpPr>
          <p:cNvPr id="97283"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97284" name="4 Slayt Numarası Yer Tutucusu"/>
          <p:cNvSpPr>
            <a:spLocks noGrp="1"/>
          </p:cNvSpPr>
          <p:nvPr>
            <p:ph type="sldNum" sz="quarter" idx="12"/>
          </p:nvPr>
        </p:nvSpPr>
        <p:spPr>
          <a:xfrm>
            <a:off x="357188" y="5929313"/>
            <a:ext cx="714375" cy="571500"/>
          </a:xfrm>
          <a:noFill/>
        </p:spPr>
        <p:txBody>
          <a:bodyPr/>
          <a:lstStyle/>
          <a:p>
            <a:pPr algn="ctr"/>
            <a:fld id="{0D1EB546-BBD4-43E4-A89A-870695D30089}" type="slidenum">
              <a:rPr lang="tr-TR" smtClean="0"/>
              <a:pPr algn="ctr"/>
              <a:t>22</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9728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522413"/>
            <a:ext cx="7345363" cy="4656137"/>
          </a:xfrm>
          <a:prstGeom prst="rect">
            <a:avLst/>
          </a:prstGeom>
          <a:noFill/>
          <a:ln w="9525">
            <a:noFill/>
            <a:miter lim="800000"/>
            <a:headEnd/>
            <a:tailEnd/>
          </a:ln>
        </p:spPr>
        <p:txBody>
          <a:bodyPr anchor="ctr">
            <a:spAutoFit/>
          </a:bodyPr>
          <a:lstStyle/>
          <a:p>
            <a:r>
              <a:rPr lang="tr-TR" sz="1200"/>
              <a:t>F.Selçuk,N.Yurtay,N.Yumuşak,Ayrık İşlemsel Yapılar, Sakarya Kitabevi,2005.</a:t>
            </a:r>
          </a:p>
          <a:p>
            <a:r>
              <a:rPr lang="tr-TR" sz="1200"/>
              <a:t>İ.Kara, Olasılık, Bilim Teknik Yayınevi, Eskişehir, 2000.</a:t>
            </a:r>
          </a:p>
          <a:p>
            <a:r>
              <a:rPr lang="tr-TR" sz="1200"/>
              <a:t>“Soyut Matematik”, S.Aktaş,H.Hacısalihoğlu,Z.Özel,A.Sabuncuoğlu, Gazi Ünv.Yayınları,1984,Ankara.</a:t>
            </a:r>
            <a:endParaRPr lang="en-AU" sz="1200"/>
          </a:p>
          <a:p>
            <a:r>
              <a:rPr lang="en-AU" sz="1200"/>
              <a:t>“Applied Combinatorics”, Alan Tucker, John Wiley&amp;Sons Inc, 1994.</a:t>
            </a:r>
          </a:p>
          <a:p>
            <a:r>
              <a:rPr lang="en-AU" sz="1200"/>
              <a:t>“Applications of Discrete Mathematics”, John G. Michaels, Kenneth H. Rosen, McGraw-Hill International Edition, 1991.</a:t>
            </a:r>
            <a:endParaRPr lang="en-US" sz="1200"/>
          </a:p>
          <a:p>
            <a:r>
              <a:rPr lang="en-US" sz="1200"/>
              <a:t> “Discrete Mathematics”, Paul F. Dierker and William L.Voxman, Harcourt Brace Jovanovich International  Edition, 1986.</a:t>
            </a:r>
          </a:p>
          <a:p>
            <a:r>
              <a:rPr lang="en-US" sz="1200"/>
              <a:t>“Discrete Mathematic and  Its Applications”, Kenneth H. Rosen, McGraw-Hill International Editions, 5th Edition, 1999.</a:t>
            </a:r>
          </a:p>
          <a:p>
            <a:r>
              <a:rPr lang="en-US" sz="1200"/>
              <a:t>“Discrete Mathematics”, Richard Johnson Baugh, Prentice Hall, </a:t>
            </a:r>
            <a:r>
              <a:rPr lang="en-AU" sz="1200"/>
              <a:t>Fifth Edition, 2001.</a:t>
            </a:r>
          </a:p>
          <a:p>
            <a:r>
              <a:rPr lang="en-AU" sz="1200"/>
              <a:t>“Discrete Mathematics with Graph Theory” , Edgar G. Goodaire, Michael M. Parmenter, Prentice Hall, 2nd Edition, 2001.</a:t>
            </a:r>
          </a:p>
          <a:p>
            <a:r>
              <a:rPr lang="en-AU" sz="1200"/>
              <a:t>“Discrete Mathematics  Using a Computer”, Cordelia Hall and  John O’Donnell, Springer, 2000.</a:t>
            </a:r>
          </a:p>
          <a:p>
            <a:r>
              <a:rPr lang="en-AU" sz="1200"/>
              <a:t>“Discrete Mathematics with Combinatorics”, James A. Anderson, Prentice Hall, 2000.</a:t>
            </a:r>
          </a:p>
          <a:p>
            <a:r>
              <a:rPr lang="en-AU" sz="1200"/>
              <a:t>“Discrete and Combinatorial Mathematics”, Ralph P. Grimaldi, Addison-Wesley, 1998.</a:t>
            </a:r>
          </a:p>
          <a:p>
            <a:r>
              <a:rPr lang="en-AU" sz="1200"/>
              <a:t>“Discrete Mathematics”, John A. Dossey, Albert D. Otto, Lawrence E. Spence, C. Vanden Eynden, Pearson Addison Wesley; 4th edition 2001.</a:t>
            </a:r>
          </a:p>
          <a:p>
            <a:r>
              <a:rPr lang="en-AU" sz="1200"/>
              <a:t>“Essence of Discrete Mathematics”, Neville Dean, Prentice Hall PTR, 1st Edition, 1996.</a:t>
            </a:r>
          </a:p>
          <a:p>
            <a:r>
              <a:rPr lang="en-AU" sz="1200"/>
              <a:t>“Mathematics:A Discrete Introduction”, Edvard R. Schneiderman, Brooks Cole; 1st edition, 2000.</a:t>
            </a:r>
            <a:endParaRPr lang="en-US" sz="1200"/>
          </a:p>
          <a:p>
            <a:r>
              <a:rPr lang="en-US" sz="1200"/>
              <a:t>“Mathematics for Computer Science”, A.Arnold and I.Guessarian, Prentice Hall, 1996.</a:t>
            </a:r>
            <a:endParaRPr lang="en-AU" sz="1200"/>
          </a:p>
          <a:p>
            <a:r>
              <a:rPr lang="en-AU" sz="1200"/>
              <a:t>“Theory and Problems of Discrete Mathematics”, Seymour Lipschuts, Marc. L. Lipson, Shaum’s Outline Series, McGraw-Hill Book Company, 1997.</a:t>
            </a:r>
          </a:p>
          <a:p>
            <a:r>
              <a:rPr lang="en-AU" sz="1200"/>
              <a:t>“2000 Solved Problems in Discrete Mathematics”,  Seymour Lipschuts, McGraw- Hill Trade, 1991.</a:t>
            </a:r>
            <a:endParaRPr lang="tr-TR" sz="1200"/>
          </a:p>
          <a:p>
            <a:pPr eaLnBrk="0" hangingPunct="0"/>
            <a:endParaRPr lang="tr-TR" sz="12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ChangeArrowheads="1"/>
          </p:cNvSpPr>
          <p:nvPr/>
        </p:nvSpPr>
        <p:spPr bwMode="auto">
          <a:xfrm>
            <a:off x="1547813" y="1916113"/>
            <a:ext cx="2844800" cy="1657350"/>
          </a:xfrm>
          <a:prstGeom prst="rect">
            <a:avLst/>
          </a:prstGeom>
          <a:solidFill>
            <a:srgbClr val="FFCC99"/>
          </a:solidFill>
          <a:ln w="9525">
            <a:solidFill>
              <a:srgbClr val="000000"/>
            </a:solidFill>
            <a:miter lim="800000"/>
            <a:headEnd/>
            <a:tailEnd/>
          </a:ln>
        </p:spPr>
        <p:txBody>
          <a:bodyPr/>
          <a:lstStyle/>
          <a:p>
            <a:endParaRPr lang="tr-TR"/>
          </a:p>
        </p:txBody>
      </p:sp>
      <p:sp>
        <p:nvSpPr>
          <p:cNvPr id="19458" name="Rectangle 3"/>
          <p:cNvSpPr>
            <a:spLocks noChangeArrowheads="1"/>
          </p:cNvSpPr>
          <p:nvPr/>
        </p:nvSpPr>
        <p:spPr bwMode="auto">
          <a:xfrm>
            <a:off x="2057400" y="685800"/>
            <a:ext cx="5181600" cy="920750"/>
          </a:xfrm>
          <a:prstGeom prst="rect">
            <a:avLst/>
          </a:prstGeom>
          <a:noFill/>
          <a:ln w="9525">
            <a:noFill/>
            <a:miter lim="800000"/>
            <a:headEnd/>
            <a:tailEnd/>
          </a:ln>
        </p:spPr>
        <p:txBody>
          <a:bodyPr tIns="152352" bIns="38088">
            <a:spAutoFit/>
          </a:bodyPr>
          <a:lstStyle/>
          <a:p>
            <a:pPr algn="ctr"/>
            <a:r>
              <a:rPr lang="tr-TR" sz="2400" b="1">
                <a:latin typeface="Comic Sans MS" pitchFamily="66" charset="0"/>
              </a:rPr>
              <a:t>En Kısa Yol ve Uzaklık</a:t>
            </a:r>
            <a:r>
              <a:rPr lang="tr-TR" sz="2400" b="1"/>
              <a:t> </a:t>
            </a:r>
          </a:p>
          <a:p>
            <a:pPr algn="ctr" eaLnBrk="0" hangingPunct="0"/>
            <a:endParaRPr lang="tr-TR" sz="2400"/>
          </a:p>
        </p:txBody>
      </p:sp>
      <p:sp>
        <p:nvSpPr>
          <p:cNvPr id="19459" name="Rectangle 4"/>
          <p:cNvSpPr>
            <a:spLocks noChangeArrowheads="1"/>
          </p:cNvSpPr>
          <p:nvPr/>
        </p:nvSpPr>
        <p:spPr bwMode="auto">
          <a:xfrm>
            <a:off x="1619250" y="1341438"/>
            <a:ext cx="9144000" cy="581025"/>
          </a:xfrm>
          <a:prstGeom prst="rect">
            <a:avLst/>
          </a:prstGeom>
          <a:noFill/>
          <a:ln w="9525">
            <a:noFill/>
            <a:miter lim="800000"/>
            <a:headEnd/>
            <a:tailEnd/>
          </a:ln>
        </p:spPr>
        <p:txBody>
          <a:bodyPr>
            <a:spAutoFit/>
          </a:bodyPr>
          <a:lstStyle/>
          <a:p>
            <a:pPr algn="just"/>
            <a:r>
              <a:rPr lang="tr-TR" sz="1600">
                <a:latin typeface="Comic Sans MS" pitchFamily="66" charset="0"/>
                <a:cs typeface="Times New Roman" pitchFamily="18" charset="0"/>
              </a:rPr>
              <a:t>Örnek olarak aşağıdaki şekilde verilen graf için bunları izlemeye çalışalım. </a:t>
            </a:r>
          </a:p>
          <a:p>
            <a:pPr eaLnBrk="0" hangingPunct="0"/>
            <a:endParaRPr lang="tr-TR" sz="1600">
              <a:latin typeface="Comic Sans MS" pitchFamily="66" charset="0"/>
            </a:endParaRPr>
          </a:p>
        </p:txBody>
      </p:sp>
      <p:sp>
        <p:nvSpPr>
          <p:cNvPr id="19460" name="Rectangle 5"/>
          <p:cNvSpPr>
            <a:spLocks noChangeArrowheads="1"/>
          </p:cNvSpPr>
          <p:nvPr/>
        </p:nvSpPr>
        <p:spPr bwMode="auto">
          <a:xfrm>
            <a:off x="4427538" y="1989138"/>
            <a:ext cx="4419600" cy="1155700"/>
          </a:xfrm>
          <a:prstGeom prst="rect">
            <a:avLst/>
          </a:prstGeom>
          <a:noFill/>
          <a:ln w="9525">
            <a:noFill/>
            <a:miter lim="800000"/>
            <a:headEnd/>
            <a:tailEnd/>
          </a:ln>
        </p:spPr>
        <p:txBody>
          <a:bodyPr>
            <a:spAutoFit/>
          </a:bodyPr>
          <a:lstStyle/>
          <a:p>
            <a:pPr algn="just"/>
            <a:r>
              <a:rPr lang="tr-TR" sz="1400">
                <a:latin typeface="Arial" charset="0"/>
                <a:cs typeface="Times New Roman" pitchFamily="18" charset="0"/>
              </a:rPr>
              <a:t>e</a:t>
            </a:r>
            <a:r>
              <a:rPr lang="tr-TR" sz="1400">
                <a:latin typeface="Comic Sans MS" pitchFamily="66" charset="0"/>
                <a:cs typeface="Times New Roman" pitchFamily="18" charset="0"/>
              </a:rPr>
              <a:t> düğümünü seçelim ve bu e düğümüne bütün diğer düğümlerin mesafelerini belirlemeye çalışalım. e’ye komşu b,d,f ve i düğümleri bulunmaktadır. Bu düğümler ağacın birinci seviyesini oluşturur. </a:t>
            </a:r>
          </a:p>
          <a:p>
            <a:pPr eaLnBrk="0" hangingPunct="0"/>
            <a:endParaRPr lang="tr-TR" sz="1400">
              <a:latin typeface="Comic Sans MS" pitchFamily="66" charset="0"/>
            </a:endParaRPr>
          </a:p>
        </p:txBody>
      </p:sp>
      <p:sp>
        <p:nvSpPr>
          <p:cNvPr id="19461" name="Text Box 6"/>
          <p:cNvSpPr txBox="1">
            <a:spLocks noChangeArrowheads="1"/>
          </p:cNvSpPr>
          <p:nvPr/>
        </p:nvSpPr>
        <p:spPr bwMode="auto">
          <a:xfrm>
            <a:off x="1714500" y="3238500"/>
            <a:ext cx="457200" cy="457200"/>
          </a:xfrm>
          <a:prstGeom prst="rect">
            <a:avLst/>
          </a:prstGeom>
          <a:noFill/>
          <a:ln w="9525">
            <a:noFill/>
            <a:miter lim="800000"/>
            <a:headEnd/>
            <a:tailEnd/>
          </a:ln>
        </p:spPr>
        <p:txBody>
          <a:bodyPr/>
          <a:lstStyle/>
          <a:p>
            <a:pPr eaLnBrk="0" hangingPunct="0"/>
            <a:r>
              <a:rPr lang="tr-TR" sz="1200"/>
              <a:t>m</a:t>
            </a:r>
          </a:p>
        </p:txBody>
      </p:sp>
      <p:sp>
        <p:nvSpPr>
          <p:cNvPr id="19462" name="Text Box 7"/>
          <p:cNvSpPr txBox="1">
            <a:spLocks noChangeArrowheads="1"/>
          </p:cNvSpPr>
          <p:nvPr/>
        </p:nvSpPr>
        <p:spPr bwMode="auto">
          <a:xfrm>
            <a:off x="2514600" y="3238500"/>
            <a:ext cx="457200" cy="457200"/>
          </a:xfrm>
          <a:prstGeom prst="rect">
            <a:avLst/>
          </a:prstGeom>
          <a:noFill/>
          <a:ln w="9525">
            <a:noFill/>
            <a:miter lim="800000"/>
            <a:headEnd/>
            <a:tailEnd/>
          </a:ln>
        </p:spPr>
        <p:txBody>
          <a:bodyPr/>
          <a:lstStyle/>
          <a:p>
            <a:pPr eaLnBrk="0" hangingPunct="0"/>
            <a:r>
              <a:rPr lang="tr-TR" sz="1200"/>
              <a:t>k</a:t>
            </a:r>
          </a:p>
        </p:txBody>
      </p:sp>
      <p:grpSp>
        <p:nvGrpSpPr>
          <p:cNvPr id="19463" name="Group 8"/>
          <p:cNvGrpSpPr>
            <a:grpSpLocks/>
          </p:cNvGrpSpPr>
          <p:nvPr/>
        </p:nvGrpSpPr>
        <p:grpSpPr bwMode="auto">
          <a:xfrm>
            <a:off x="1790700" y="2209800"/>
            <a:ext cx="1828800" cy="1257300"/>
            <a:chOff x="1521" y="13324"/>
            <a:chExt cx="3780" cy="2700"/>
          </a:xfrm>
        </p:grpSpPr>
        <p:sp>
          <p:nvSpPr>
            <p:cNvPr id="19546" name="Line 9"/>
            <p:cNvSpPr>
              <a:spLocks noChangeShapeType="1"/>
            </p:cNvSpPr>
            <p:nvPr/>
          </p:nvSpPr>
          <p:spPr bwMode="auto">
            <a:xfrm>
              <a:off x="1521" y="1332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9547" name="Line 10"/>
            <p:cNvSpPr>
              <a:spLocks noChangeShapeType="1"/>
            </p:cNvSpPr>
            <p:nvPr/>
          </p:nvSpPr>
          <p:spPr bwMode="auto">
            <a:xfrm>
              <a:off x="2781" y="1332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9548" name="Line 11"/>
            <p:cNvSpPr>
              <a:spLocks noChangeShapeType="1"/>
            </p:cNvSpPr>
            <p:nvPr/>
          </p:nvSpPr>
          <p:spPr bwMode="auto">
            <a:xfrm>
              <a:off x="4041" y="1332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9549" name="Line 12"/>
            <p:cNvSpPr>
              <a:spLocks noChangeShapeType="1"/>
            </p:cNvSpPr>
            <p:nvPr/>
          </p:nvSpPr>
          <p:spPr bwMode="auto">
            <a:xfrm flipH="1">
              <a:off x="2781" y="1422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9550" name="Line 13"/>
            <p:cNvSpPr>
              <a:spLocks noChangeShapeType="1"/>
            </p:cNvSpPr>
            <p:nvPr/>
          </p:nvSpPr>
          <p:spPr bwMode="auto">
            <a:xfrm flipH="1">
              <a:off x="1521" y="1422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9551" name="Line 14"/>
            <p:cNvSpPr>
              <a:spLocks noChangeShapeType="1"/>
            </p:cNvSpPr>
            <p:nvPr/>
          </p:nvSpPr>
          <p:spPr bwMode="auto">
            <a:xfrm flipV="1">
              <a:off x="1521" y="1332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9552" name="Line 15"/>
            <p:cNvSpPr>
              <a:spLocks noChangeShapeType="1"/>
            </p:cNvSpPr>
            <p:nvPr/>
          </p:nvSpPr>
          <p:spPr bwMode="auto">
            <a:xfrm>
              <a:off x="1521" y="1422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9553" name="Line 16"/>
            <p:cNvSpPr>
              <a:spLocks noChangeShapeType="1"/>
            </p:cNvSpPr>
            <p:nvPr/>
          </p:nvSpPr>
          <p:spPr bwMode="auto">
            <a:xfrm>
              <a:off x="1521" y="1512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9554" name="Line 17"/>
            <p:cNvSpPr>
              <a:spLocks noChangeShapeType="1"/>
            </p:cNvSpPr>
            <p:nvPr/>
          </p:nvSpPr>
          <p:spPr bwMode="auto">
            <a:xfrm>
              <a:off x="2781" y="1512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9555" name="Line 18"/>
            <p:cNvSpPr>
              <a:spLocks noChangeShapeType="1"/>
            </p:cNvSpPr>
            <p:nvPr/>
          </p:nvSpPr>
          <p:spPr bwMode="auto">
            <a:xfrm flipV="1">
              <a:off x="4041" y="1422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9556" name="Line 19"/>
            <p:cNvSpPr>
              <a:spLocks noChangeShapeType="1"/>
            </p:cNvSpPr>
            <p:nvPr/>
          </p:nvSpPr>
          <p:spPr bwMode="auto">
            <a:xfrm>
              <a:off x="4041" y="1422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9557" name="Line 20"/>
            <p:cNvSpPr>
              <a:spLocks noChangeShapeType="1"/>
            </p:cNvSpPr>
            <p:nvPr/>
          </p:nvSpPr>
          <p:spPr bwMode="auto">
            <a:xfrm flipV="1">
              <a:off x="5301" y="1332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9558" name="Line 21"/>
            <p:cNvSpPr>
              <a:spLocks noChangeShapeType="1"/>
            </p:cNvSpPr>
            <p:nvPr/>
          </p:nvSpPr>
          <p:spPr bwMode="auto">
            <a:xfrm flipH="1">
              <a:off x="4041" y="14224"/>
              <a:ext cx="1260" cy="900"/>
            </a:xfrm>
            <a:prstGeom prst="line">
              <a:avLst/>
            </a:prstGeom>
            <a:noFill/>
            <a:ln w="9525">
              <a:solidFill>
                <a:srgbClr val="000000"/>
              </a:solidFill>
              <a:round/>
              <a:headEnd type="oval" w="med" len="med"/>
              <a:tailEnd type="oval" w="med" len="med"/>
            </a:ln>
          </p:spPr>
          <p:txBody>
            <a:bodyPr/>
            <a:lstStyle/>
            <a:p>
              <a:endParaRPr lang="tr-TR"/>
            </a:p>
          </p:txBody>
        </p:sp>
        <p:sp>
          <p:nvSpPr>
            <p:cNvPr id="19559" name="Line 22"/>
            <p:cNvSpPr>
              <a:spLocks noChangeShapeType="1"/>
            </p:cNvSpPr>
            <p:nvPr/>
          </p:nvSpPr>
          <p:spPr bwMode="auto">
            <a:xfrm>
              <a:off x="2781" y="1512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9560" name="Line 23"/>
            <p:cNvSpPr>
              <a:spLocks noChangeShapeType="1"/>
            </p:cNvSpPr>
            <p:nvPr/>
          </p:nvSpPr>
          <p:spPr bwMode="auto">
            <a:xfrm flipH="1" flipV="1">
              <a:off x="1521" y="15124"/>
              <a:ext cx="1260" cy="900"/>
            </a:xfrm>
            <a:prstGeom prst="line">
              <a:avLst/>
            </a:prstGeom>
            <a:noFill/>
            <a:ln w="9525">
              <a:solidFill>
                <a:srgbClr val="000000"/>
              </a:solidFill>
              <a:round/>
              <a:headEnd type="oval" w="med" len="med"/>
              <a:tailEnd type="oval" w="med" len="med"/>
            </a:ln>
          </p:spPr>
          <p:txBody>
            <a:bodyPr/>
            <a:lstStyle/>
            <a:p>
              <a:endParaRPr lang="tr-TR"/>
            </a:p>
          </p:txBody>
        </p:sp>
        <p:sp>
          <p:nvSpPr>
            <p:cNvPr id="19561" name="Line 24"/>
            <p:cNvSpPr>
              <a:spLocks noChangeShapeType="1"/>
            </p:cNvSpPr>
            <p:nvPr/>
          </p:nvSpPr>
          <p:spPr bwMode="auto">
            <a:xfrm flipH="1">
              <a:off x="1521" y="16024"/>
              <a:ext cx="1260" cy="0"/>
            </a:xfrm>
            <a:prstGeom prst="line">
              <a:avLst/>
            </a:prstGeom>
            <a:noFill/>
            <a:ln w="9525">
              <a:solidFill>
                <a:srgbClr val="000000"/>
              </a:solidFill>
              <a:round/>
              <a:headEnd type="oval" w="med" len="med"/>
              <a:tailEnd type="oval" w="med" len="med"/>
            </a:ln>
          </p:spPr>
          <p:txBody>
            <a:bodyPr/>
            <a:lstStyle/>
            <a:p>
              <a:endParaRPr lang="tr-TR"/>
            </a:p>
          </p:txBody>
        </p:sp>
      </p:grpSp>
      <p:sp>
        <p:nvSpPr>
          <p:cNvPr id="19464" name="Text Box 25"/>
          <p:cNvSpPr txBox="1">
            <a:spLocks noChangeArrowheads="1"/>
          </p:cNvSpPr>
          <p:nvPr/>
        </p:nvSpPr>
        <p:spPr bwMode="auto">
          <a:xfrm>
            <a:off x="1562100" y="1981200"/>
            <a:ext cx="457200" cy="457200"/>
          </a:xfrm>
          <a:prstGeom prst="rect">
            <a:avLst/>
          </a:prstGeom>
          <a:noFill/>
          <a:ln w="9525">
            <a:noFill/>
            <a:miter lim="800000"/>
            <a:headEnd/>
            <a:tailEnd/>
          </a:ln>
        </p:spPr>
        <p:txBody>
          <a:bodyPr/>
          <a:lstStyle/>
          <a:p>
            <a:pPr eaLnBrk="0" hangingPunct="0"/>
            <a:r>
              <a:rPr lang="tr-TR" sz="1200"/>
              <a:t>a</a:t>
            </a:r>
          </a:p>
        </p:txBody>
      </p:sp>
      <p:sp>
        <p:nvSpPr>
          <p:cNvPr id="19465" name="Text Box 26"/>
          <p:cNvSpPr txBox="1">
            <a:spLocks noChangeArrowheads="1"/>
          </p:cNvSpPr>
          <p:nvPr/>
        </p:nvSpPr>
        <p:spPr bwMode="auto">
          <a:xfrm>
            <a:off x="2247900" y="1981200"/>
            <a:ext cx="457200" cy="457200"/>
          </a:xfrm>
          <a:prstGeom prst="rect">
            <a:avLst/>
          </a:prstGeom>
          <a:noFill/>
          <a:ln w="9525">
            <a:noFill/>
            <a:miter lim="800000"/>
            <a:headEnd/>
            <a:tailEnd/>
          </a:ln>
        </p:spPr>
        <p:txBody>
          <a:bodyPr/>
          <a:lstStyle/>
          <a:p>
            <a:pPr eaLnBrk="0" hangingPunct="0"/>
            <a:r>
              <a:rPr lang="tr-TR" sz="1200"/>
              <a:t>b</a:t>
            </a:r>
          </a:p>
        </p:txBody>
      </p:sp>
      <p:sp>
        <p:nvSpPr>
          <p:cNvPr id="19466" name="Text Box 27"/>
          <p:cNvSpPr txBox="1">
            <a:spLocks noChangeArrowheads="1"/>
          </p:cNvSpPr>
          <p:nvPr/>
        </p:nvSpPr>
        <p:spPr bwMode="auto">
          <a:xfrm>
            <a:off x="2933700" y="1981200"/>
            <a:ext cx="457200" cy="457200"/>
          </a:xfrm>
          <a:prstGeom prst="rect">
            <a:avLst/>
          </a:prstGeom>
          <a:noFill/>
          <a:ln w="9525">
            <a:noFill/>
            <a:miter lim="800000"/>
            <a:headEnd/>
            <a:tailEnd/>
          </a:ln>
        </p:spPr>
        <p:txBody>
          <a:bodyPr/>
          <a:lstStyle/>
          <a:p>
            <a:pPr eaLnBrk="0" hangingPunct="0"/>
            <a:r>
              <a:rPr lang="tr-TR" sz="1200"/>
              <a:t>c</a:t>
            </a:r>
          </a:p>
        </p:txBody>
      </p:sp>
      <p:sp>
        <p:nvSpPr>
          <p:cNvPr id="19467" name="Text Box 28"/>
          <p:cNvSpPr txBox="1">
            <a:spLocks noChangeArrowheads="1"/>
          </p:cNvSpPr>
          <p:nvPr/>
        </p:nvSpPr>
        <p:spPr bwMode="auto">
          <a:xfrm>
            <a:off x="3505200" y="1981200"/>
            <a:ext cx="457200" cy="457200"/>
          </a:xfrm>
          <a:prstGeom prst="rect">
            <a:avLst/>
          </a:prstGeom>
          <a:noFill/>
          <a:ln w="9525">
            <a:noFill/>
            <a:miter lim="800000"/>
            <a:headEnd/>
            <a:tailEnd/>
          </a:ln>
        </p:spPr>
        <p:txBody>
          <a:bodyPr/>
          <a:lstStyle/>
          <a:p>
            <a:pPr eaLnBrk="0" hangingPunct="0"/>
            <a:r>
              <a:rPr lang="tr-TR" sz="1200"/>
              <a:t>l</a:t>
            </a:r>
          </a:p>
        </p:txBody>
      </p:sp>
      <p:sp>
        <p:nvSpPr>
          <p:cNvPr id="19468" name="Text Box 29"/>
          <p:cNvSpPr txBox="1">
            <a:spLocks noChangeArrowheads="1"/>
          </p:cNvSpPr>
          <p:nvPr/>
        </p:nvSpPr>
        <p:spPr bwMode="auto">
          <a:xfrm>
            <a:off x="1562100" y="2438400"/>
            <a:ext cx="457200" cy="457200"/>
          </a:xfrm>
          <a:prstGeom prst="rect">
            <a:avLst/>
          </a:prstGeom>
          <a:noFill/>
          <a:ln w="9525">
            <a:noFill/>
            <a:miter lim="800000"/>
            <a:headEnd/>
            <a:tailEnd/>
          </a:ln>
        </p:spPr>
        <p:txBody>
          <a:bodyPr/>
          <a:lstStyle/>
          <a:p>
            <a:pPr eaLnBrk="0" hangingPunct="0"/>
            <a:r>
              <a:rPr lang="tr-TR" sz="1200"/>
              <a:t>d</a:t>
            </a:r>
          </a:p>
        </p:txBody>
      </p:sp>
      <p:sp>
        <p:nvSpPr>
          <p:cNvPr id="19469" name="Text Box 30"/>
          <p:cNvSpPr txBox="1">
            <a:spLocks noChangeArrowheads="1"/>
          </p:cNvSpPr>
          <p:nvPr/>
        </p:nvSpPr>
        <p:spPr bwMode="auto">
          <a:xfrm>
            <a:off x="1562100" y="2895600"/>
            <a:ext cx="457200" cy="457200"/>
          </a:xfrm>
          <a:prstGeom prst="rect">
            <a:avLst/>
          </a:prstGeom>
          <a:noFill/>
          <a:ln w="9525">
            <a:noFill/>
            <a:miter lim="800000"/>
            <a:headEnd/>
            <a:tailEnd/>
          </a:ln>
        </p:spPr>
        <p:txBody>
          <a:bodyPr/>
          <a:lstStyle/>
          <a:p>
            <a:pPr eaLnBrk="0" hangingPunct="0"/>
            <a:r>
              <a:rPr lang="tr-TR" sz="1200"/>
              <a:t>h</a:t>
            </a:r>
          </a:p>
        </p:txBody>
      </p:sp>
      <p:sp>
        <p:nvSpPr>
          <p:cNvPr id="19470" name="Text Box 31"/>
          <p:cNvSpPr txBox="1">
            <a:spLocks noChangeArrowheads="1"/>
          </p:cNvSpPr>
          <p:nvPr/>
        </p:nvSpPr>
        <p:spPr bwMode="auto">
          <a:xfrm>
            <a:off x="2209800" y="2362200"/>
            <a:ext cx="457200" cy="457200"/>
          </a:xfrm>
          <a:prstGeom prst="rect">
            <a:avLst/>
          </a:prstGeom>
          <a:noFill/>
          <a:ln w="9525">
            <a:noFill/>
            <a:miter lim="800000"/>
            <a:headEnd/>
            <a:tailEnd/>
          </a:ln>
        </p:spPr>
        <p:txBody>
          <a:bodyPr/>
          <a:lstStyle/>
          <a:p>
            <a:pPr eaLnBrk="0" hangingPunct="0"/>
            <a:r>
              <a:rPr lang="tr-TR" sz="1200"/>
              <a:t>e</a:t>
            </a:r>
          </a:p>
        </p:txBody>
      </p:sp>
      <p:sp>
        <p:nvSpPr>
          <p:cNvPr id="19471" name="Text Box 32"/>
          <p:cNvSpPr txBox="1">
            <a:spLocks noChangeArrowheads="1"/>
          </p:cNvSpPr>
          <p:nvPr/>
        </p:nvSpPr>
        <p:spPr bwMode="auto">
          <a:xfrm>
            <a:off x="2247900" y="2781300"/>
            <a:ext cx="457200" cy="457200"/>
          </a:xfrm>
          <a:prstGeom prst="rect">
            <a:avLst/>
          </a:prstGeom>
          <a:noFill/>
          <a:ln w="9525">
            <a:noFill/>
            <a:miter lim="800000"/>
            <a:headEnd/>
            <a:tailEnd/>
          </a:ln>
        </p:spPr>
        <p:txBody>
          <a:bodyPr/>
          <a:lstStyle/>
          <a:p>
            <a:pPr eaLnBrk="0" hangingPunct="0"/>
            <a:r>
              <a:rPr lang="tr-TR" sz="1200"/>
              <a:t>i</a:t>
            </a:r>
          </a:p>
        </p:txBody>
      </p:sp>
      <p:sp>
        <p:nvSpPr>
          <p:cNvPr id="19472" name="Text Box 33"/>
          <p:cNvSpPr txBox="1">
            <a:spLocks noChangeArrowheads="1"/>
          </p:cNvSpPr>
          <p:nvPr/>
        </p:nvSpPr>
        <p:spPr bwMode="auto">
          <a:xfrm>
            <a:off x="2952750" y="2362200"/>
            <a:ext cx="457200" cy="457200"/>
          </a:xfrm>
          <a:prstGeom prst="rect">
            <a:avLst/>
          </a:prstGeom>
          <a:noFill/>
          <a:ln w="9525">
            <a:noFill/>
            <a:miter lim="800000"/>
            <a:headEnd/>
            <a:tailEnd/>
          </a:ln>
        </p:spPr>
        <p:txBody>
          <a:bodyPr/>
          <a:lstStyle/>
          <a:p>
            <a:pPr eaLnBrk="0" hangingPunct="0"/>
            <a:r>
              <a:rPr lang="tr-TR" sz="1200"/>
              <a:t>f</a:t>
            </a:r>
          </a:p>
        </p:txBody>
      </p:sp>
      <p:sp>
        <p:nvSpPr>
          <p:cNvPr id="19473" name="Text Box 34"/>
          <p:cNvSpPr txBox="1">
            <a:spLocks noChangeArrowheads="1"/>
          </p:cNvSpPr>
          <p:nvPr/>
        </p:nvSpPr>
        <p:spPr bwMode="auto">
          <a:xfrm>
            <a:off x="3581400" y="2381250"/>
            <a:ext cx="457200" cy="457200"/>
          </a:xfrm>
          <a:prstGeom prst="rect">
            <a:avLst/>
          </a:prstGeom>
          <a:noFill/>
          <a:ln w="9525">
            <a:noFill/>
            <a:miter lim="800000"/>
            <a:headEnd/>
            <a:tailEnd/>
          </a:ln>
        </p:spPr>
        <p:txBody>
          <a:bodyPr/>
          <a:lstStyle/>
          <a:p>
            <a:pPr eaLnBrk="0" hangingPunct="0"/>
            <a:r>
              <a:rPr lang="tr-TR" sz="1200"/>
              <a:t>g</a:t>
            </a:r>
          </a:p>
        </p:txBody>
      </p:sp>
      <p:sp>
        <p:nvSpPr>
          <p:cNvPr id="19474" name="Text Box 35"/>
          <p:cNvSpPr txBox="1">
            <a:spLocks noChangeArrowheads="1"/>
          </p:cNvSpPr>
          <p:nvPr/>
        </p:nvSpPr>
        <p:spPr bwMode="auto">
          <a:xfrm>
            <a:off x="2886075" y="3038475"/>
            <a:ext cx="457200" cy="457200"/>
          </a:xfrm>
          <a:prstGeom prst="rect">
            <a:avLst/>
          </a:prstGeom>
          <a:noFill/>
          <a:ln w="9525">
            <a:noFill/>
            <a:miter lim="800000"/>
            <a:headEnd/>
            <a:tailEnd/>
          </a:ln>
        </p:spPr>
        <p:txBody>
          <a:bodyPr/>
          <a:lstStyle/>
          <a:p>
            <a:pPr eaLnBrk="0" hangingPunct="0"/>
            <a:r>
              <a:rPr lang="tr-TR" sz="1200"/>
              <a:t>j</a:t>
            </a:r>
          </a:p>
        </p:txBody>
      </p:sp>
      <p:sp>
        <p:nvSpPr>
          <p:cNvPr id="19475" name="Line 36"/>
          <p:cNvSpPr>
            <a:spLocks noChangeShapeType="1"/>
          </p:cNvSpPr>
          <p:nvPr/>
        </p:nvSpPr>
        <p:spPr bwMode="auto">
          <a:xfrm>
            <a:off x="2409825" y="2209800"/>
            <a:ext cx="0" cy="457200"/>
          </a:xfrm>
          <a:prstGeom prst="line">
            <a:avLst/>
          </a:prstGeom>
          <a:noFill/>
          <a:ln w="9525">
            <a:solidFill>
              <a:srgbClr val="000000"/>
            </a:solidFill>
            <a:round/>
            <a:headEnd/>
            <a:tailEnd/>
          </a:ln>
        </p:spPr>
        <p:txBody>
          <a:bodyPr/>
          <a:lstStyle/>
          <a:p>
            <a:endParaRPr lang="tr-TR"/>
          </a:p>
        </p:txBody>
      </p:sp>
      <p:sp>
        <p:nvSpPr>
          <p:cNvPr id="19476" name="Line 37"/>
          <p:cNvSpPr>
            <a:spLocks noChangeShapeType="1"/>
          </p:cNvSpPr>
          <p:nvPr/>
        </p:nvSpPr>
        <p:spPr bwMode="auto">
          <a:xfrm>
            <a:off x="2409825" y="2667000"/>
            <a:ext cx="0" cy="342900"/>
          </a:xfrm>
          <a:prstGeom prst="line">
            <a:avLst/>
          </a:prstGeom>
          <a:noFill/>
          <a:ln w="9525">
            <a:solidFill>
              <a:srgbClr val="000000"/>
            </a:solidFill>
            <a:round/>
            <a:headEnd/>
            <a:tailEnd/>
          </a:ln>
        </p:spPr>
        <p:txBody>
          <a:bodyPr/>
          <a:lstStyle/>
          <a:p>
            <a:endParaRPr lang="tr-TR"/>
          </a:p>
        </p:txBody>
      </p:sp>
      <p:grpSp>
        <p:nvGrpSpPr>
          <p:cNvPr id="74790" name="Group 38"/>
          <p:cNvGrpSpPr>
            <a:grpSpLocks/>
          </p:cNvGrpSpPr>
          <p:nvPr/>
        </p:nvGrpSpPr>
        <p:grpSpPr bwMode="auto">
          <a:xfrm>
            <a:off x="1476375" y="4267200"/>
            <a:ext cx="4343400" cy="1943100"/>
            <a:chOff x="672" y="2688"/>
            <a:chExt cx="2736" cy="1224"/>
          </a:xfrm>
        </p:grpSpPr>
        <p:sp>
          <p:nvSpPr>
            <p:cNvPr id="19512" name="Rectangle 39"/>
            <p:cNvSpPr>
              <a:spLocks noChangeArrowheads="1"/>
            </p:cNvSpPr>
            <p:nvPr/>
          </p:nvSpPr>
          <p:spPr bwMode="auto">
            <a:xfrm>
              <a:off x="672" y="2688"/>
              <a:ext cx="2736" cy="1224"/>
            </a:xfrm>
            <a:prstGeom prst="rect">
              <a:avLst/>
            </a:prstGeom>
            <a:solidFill>
              <a:srgbClr val="FFCC99"/>
            </a:solidFill>
            <a:ln w="9525">
              <a:solidFill>
                <a:srgbClr val="000000"/>
              </a:solidFill>
              <a:miter lim="800000"/>
              <a:headEnd/>
              <a:tailEnd/>
            </a:ln>
          </p:spPr>
          <p:txBody>
            <a:bodyPr/>
            <a:lstStyle/>
            <a:p>
              <a:endParaRPr lang="tr-TR"/>
            </a:p>
          </p:txBody>
        </p:sp>
        <p:grpSp>
          <p:nvGrpSpPr>
            <p:cNvPr id="19513" name="Group 40"/>
            <p:cNvGrpSpPr>
              <a:grpSpLocks/>
            </p:cNvGrpSpPr>
            <p:nvPr/>
          </p:nvGrpSpPr>
          <p:grpSpPr bwMode="auto">
            <a:xfrm>
              <a:off x="851" y="2904"/>
              <a:ext cx="773" cy="360"/>
              <a:chOff x="2241" y="3064"/>
              <a:chExt cx="2340" cy="900"/>
            </a:xfrm>
          </p:grpSpPr>
          <p:sp>
            <p:nvSpPr>
              <p:cNvPr id="19542" name="Line 41"/>
              <p:cNvSpPr>
                <a:spLocks noChangeShapeType="1"/>
              </p:cNvSpPr>
              <p:nvPr/>
            </p:nvSpPr>
            <p:spPr bwMode="auto">
              <a:xfrm flipH="1">
                <a:off x="2241" y="3064"/>
                <a:ext cx="720" cy="900"/>
              </a:xfrm>
              <a:prstGeom prst="line">
                <a:avLst/>
              </a:prstGeom>
              <a:noFill/>
              <a:ln w="9525">
                <a:solidFill>
                  <a:srgbClr val="000000"/>
                </a:solidFill>
                <a:round/>
                <a:headEnd type="oval" w="med" len="med"/>
                <a:tailEnd type="oval" w="med" len="med"/>
              </a:ln>
            </p:spPr>
            <p:txBody>
              <a:bodyPr/>
              <a:lstStyle/>
              <a:p>
                <a:endParaRPr lang="tr-TR"/>
              </a:p>
            </p:txBody>
          </p:sp>
          <p:sp>
            <p:nvSpPr>
              <p:cNvPr id="19543" name="Line 42"/>
              <p:cNvSpPr>
                <a:spLocks noChangeShapeType="1"/>
              </p:cNvSpPr>
              <p:nvPr/>
            </p:nvSpPr>
            <p:spPr bwMode="auto">
              <a:xfrm>
                <a:off x="2961" y="306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9544" name="Line 43"/>
              <p:cNvSpPr>
                <a:spLocks noChangeShapeType="1"/>
              </p:cNvSpPr>
              <p:nvPr/>
            </p:nvSpPr>
            <p:spPr bwMode="auto">
              <a:xfrm>
                <a:off x="2961" y="3064"/>
                <a:ext cx="720" cy="900"/>
              </a:xfrm>
              <a:prstGeom prst="line">
                <a:avLst/>
              </a:prstGeom>
              <a:noFill/>
              <a:ln w="9525">
                <a:solidFill>
                  <a:srgbClr val="000000"/>
                </a:solidFill>
                <a:round/>
                <a:headEnd type="oval" w="med" len="med"/>
                <a:tailEnd type="oval" w="med" len="med"/>
              </a:ln>
            </p:spPr>
            <p:txBody>
              <a:bodyPr/>
              <a:lstStyle/>
              <a:p>
                <a:endParaRPr lang="tr-TR"/>
              </a:p>
            </p:txBody>
          </p:sp>
          <p:sp>
            <p:nvSpPr>
              <p:cNvPr id="19545" name="Line 44"/>
              <p:cNvSpPr>
                <a:spLocks noChangeShapeType="1"/>
              </p:cNvSpPr>
              <p:nvPr/>
            </p:nvSpPr>
            <p:spPr bwMode="auto">
              <a:xfrm>
                <a:off x="2961" y="3064"/>
                <a:ext cx="1620" cy="720"/>
              </a:xfrm>
              <a:prstGeom prst="line">
                <a:avLst/>
              </a:prstGeom>
              <a:noFill/>
              <a:ln w="9525">
                <a:solidFill>
                  <a:srgbClr val="000000"/>
                </a:solidFill>
                <a:round/>
                <a:headEnd type="oval" w="med" len="med"/>
                <a:tailEnd type="oval" w="med" len="med"/>
              </a:ln>
            </p:spPr>
            <p:txBody>
              <a:bodyPr/>
              <a:lstStyle/>
              <a:p>
                <a:endParaRPr lang="tr-TR"/>
              </a:p>
            </p:txBody>
          </p:sp>
        </p:grpSp>
        <p:grpSp>
          <p:nvGrpSpPr>
            <p:cNvPr id="19514" name="Group 45"/>
            <p:cNvGrpSpPr>
              <a:grpSpLocks/>
            </p:cNvGrpSpPr>
            <p:nvPr/>
          </p:nvGrpSpPr>
          <p:grpSpPr bwMode="auto">
            <a:xfrm>
              <a:off x="2100" y="2904"/>
              <a:ext cx="1011" cy="648"/>
              <a:chOff x="6021" y="3064"/>
              <a:chExt cx="3060" cy="1620"/>
            </a:xfrm>
          </p:grpSpPr>
          <p:grpSp>
            <p:nvGrpSpPr>
              <p:cNvPr id="19531" name="Group 46"/>
              <p:cNvGrpSpPr>
                <a:grpSpLocks/>
              </p:cNvGrpSpPr>
              <p:nvPr/>
            </p:nvGrpSpPr>
            <p:grpSpPr bwMode="auto">
              <a:xfrm>
                <a:off x="6741" y="3064"/>
                <a:ext cx="2340" cy="900"/>
                <a:chOff x="2241" y="3064"/>
                <a:chExt cx="2340" cy="900"/>
              </a:xfrm>
            </p:grpSpPr>
            <p:sp>
              <p:nvSpPr>
                <p:cNvPr id="19538" name="Line 47"/>
                <p:cNvSpPr>
                  <a:spLocks noChangeShapeType="1"/>
                </p:cNvSpPr>
                <p:nvPr/>
              </p:nvSpPr>
              <p:spPr bwMode="auto">
                <a:xfrm flipH="1">
                  <a:off x="2241" y="3064"/>
                  <a:ext cx="720" cy="900"/>
                </a:xfrm>
                <a:prstGeom prst="line">
                  <a:avLst/>
                </a:prstGeom>
                <a:noFill/>
                <a:ln w="9525">
                  <a:solidFill>
                    <a:srgbClr val="000000"/>
                  </a:solidFill>
                  <a:round/>
                  <a:headEnd type="oval" w="med" len="med"/>
                  <a:tailEnd type="oval" w="med" len="med"/>
                </a:ln>
              </p:spPr>
              <p:txBody>
                <a:bodyPr/>
                <a:lstStyle/>
                <a:p>
                  <a:endParaRPr lang="tr-TR"/>
                </a:p>
              </p:txBody>
            </p:sp>
            <p:sp>
              <p:nvSpPr>
                <p:cNvPr id="19539" name="Line 48"/>
                <p:cNvSpPr>
                  <a:spLocks noChangeShapeType="1"/>
                </p:cNvSpPr>
                <p:nvPr/>
              </p:nvSpPr>
              <p:spPr bwMode="auto">
                <a:xfrm>
                  <a:off x="2961" y="306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9540" name="Line 49"/>
                <p:cNvSpPr>
                  <a:spLocks noChangeShapeType="1"/>
                </p:cNvSpPr>
                <p:nvPr/>
              </p:nvSpPr>
              <p:spPr bwMode="auto">
                <a:xfrm>
                  <a:off x="2961" y="3064"/>
                  <a:ext cx="720" cy="900"/>
                </a:xfrm>
                <a:prstGeom prst="line">
                  <a:avLst/>
                </a:prstGeom>
                <a:noFill/>
                <a:ln w="9525">
                  <a:solidFill>
                    <a:srgbClr val="000000"/>
                  </a:solidFill>
                  <a:round/>
                  <a:headEnd type="oval" w="med" len="med"/>
                  <a:tailEnd type="oval" w="med" len="med"/>
                </a:ln>
              </p:spPr>
              <p:txBody>
                <a:bodyPr/>
                <a:lstStyle/>
                <a:p>
                  <a:endParaRPr lang="tr-TR"/>
                </a:p>
              </p:txBody>
            </p:sp>
            <p:sp>
              <p:nvSpPr>
                <p:cNvPr id="19541" name="Line 50"/>
                <p:cNvSpPr>
                  <a:spLocks noChangeShapeType="1"/>
                </p:cNvSpPr>
                <p:nvPr/>
              </p:nvSpPr>
              <p:spPr bwMode="auto">
                <a:xfrm>
                  <a:off x="2961" y="3064"/>
                  <a:ext cx="1620" cy="720"/>
                </a:xfrm>
                <a:prstGeom prst="line">
                  <a:avLst/>
                </a:prstGeom>
                <a:noFill/>
                <a:ln w="9525">
                  <a:solidFill>
                    <a:srgbClr val="000000"/>
                  </a:solidFill>
                  <a:round/>
                  <a:headEnd type="oval" w="med" len="med"/>
                  <a:tailEnd type="oval" w="med" len="med"/>
                </a:ln>
              </p:spPr>
              <p:txBody>
                <a:bodyPr/>
                <a:lstStyle/>
                <a:p>
                  <a:endParaRPr lang="tr-TR"/>
                </a:p>
              </p:txBody>
            </p:sp>
          </p:grpSp>
          <p:sp>
            <p:nvSpPr>
              <p:cNvPr id="19532" name="Line 51"/>
              <p:cNvSpPr>
                <a:spLocks noChangeShapeType="1"/>
              </p:cNvSpPr>
              <p:nvPr/>
            </p:nvSpPr>
            <p:spPr bwMode="auto">
              <a:xfrm flipH="1">
                <a:off x="6021" y="396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9533" name="Line 52"/>
              <p:cNvSpPr>
                <a:spLocks noChangeShapeType="1"/>
              </p:cNvSpPr>
              <p:nvPr/>
            </p:nvSpPr>
            <p:spPr bwMode="auto">
              <a:xfrm>
                <a:off x="6741" y="396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9534" name="Line 53"/>
              <p:cNvSpPr>
                <a:spLocks noChangeShapeType="1"/>
              </p:cNvSpPr>
              <p:nvPr/>
            </p:nvSpPr>
            <p:spPr bwMode="auto">
              <a:xfrm>
                <a:off x="7461" y="396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9535" name="Line 54"/>
              <p:cNvSpPr>
                <a:spLocks noChangeShapeType="1"/>
              </p:cNvSpPr>
              <p:nvPr/>
            </p:nvSpPr>
            <p:spPr bwMode="auto">
              <a:xfrm flipH="1">
                <a:off x="8001" y="3964"/>
                <a:ext cx="180" cy="720"/>
              </a:xfrm>
              <a:prstGeom prst="line">
                <a:avLst/>
              </a:prstGeom>
              <a:noFill/>
              <a:ln w="9525">
                <a:solidFill>
                  <a:srgbClr val="000000"/>
                </a:solidFill>
                <a:round/>
                <a:headEnd type="oval" w="med" len="med"/>
                <a:tailEnd type="oval" w="med" len="med"/>
              </a:ln>
            </p:spPr>
            <p:txBody>
              <a:bodyPr/>
              <a:lstStyle/>
              <a:p>
                <a:endParaRPr lang="tr-TR"/>
              </a:p>
            </p:txBody>
          </p:sp>
          <p:sp>
            <p:nvSpPr>
              <p:cNvPr id="19536" name="Line 55"/>
              <p:cNvSpPr>
                <a:spLocks noChangeShapeType="1"/>
              </p:cNvSpPr>
              <p:nvPr/>
            </p:nvSpPr>
            <p:spPr bwMode="auto">
              <a:xfrm>
                <a:off x="8181" y="396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9537" name="Line 56"/>
              <p:cNvSpPr>
                <a:spLocks noChangeShapeType="1"/>
              </p:cNvSpPr>
              <p:nvPr/>
            </p:nvSpPr>
            <p:spPr bwMode="auto">
              <a:xfrm>
                <a:off x="9081" y="3784"/>
                <a:ext cx="0" cy="720"/>
              </a:xfrm>
              <a:prstGeom prst="line">
                <a:avLst/>
              </a:prstGeom>
              <a:noFill/>
              <a:ln w="9525">
                <a:solidFill>
                  <a:srgbClr val="000000"/>
                </a:solidFill>
                <a:round/>
                <a:headEnd type="oval" w="med" len="med"/>
                <a:tailEnd type="oval" w="med" len="med"/>
              </a:ln>
            </p:spPr>
            <p:txBody>
              <a:bodyPr/>
              <a:lstStyle/>
              <a:p>
                <a:endParaRPr lang="tr-TR"/>
              </a:p>
            </p:txBody>
          </p:sp>
        </p:grpSp>
        <p:sp>
          <p:nvSpPr>
            <p:cNvPr id="19515" name="Text Box 57"/>
            <p:cNvSpPr txBox="1">
              <a:spLocks noChangeArrowheads="1"/>
            </p:cNvSpPr>
            <p:nvPr/>
          </p:nvSpPr>
          <p:spPr bwMode="auto">
            <a:xfrm>
              <a:off x="1029" y="2760"/>
              <a:ext cx="238" cy="288"/>
            </a:xfrm>
            <a:prstGeom prst="rect">
              <a:avLst/>
            </a:prstGeom>
            <a:noFill/>
            <a:ln w="9525">
              <a:noFill/>
              <a:miter lim="800000"/>
              <a:headEnd/>
              <a:tailEnd/>
            </a:ln>
          </p:spPr>
          <p:txBody>
            <a:bodyPr/>
            <a:lstStyle/>
            <a:p>
              <a:pPr eaLnBrk="0" hangingPunct="0"/>
              <a:r>
                <a:rPr lang="tr-TR" sz="1200"/>
                <a:t>e</a:t>
              </a:r>
            </a:p>
          </p:txBody>
        </p:sp>
        <p:sp>
          <p:nvSpPr>
            <p:cNvPr id="19516" name="Text Box 58"/>
            <p:cNvSpPr txBox="1">
              <a:spLocks noChangeArrowheads="1"/>
            </p:cNvSpPr>
            <p:nvPr/>
          </p:nvSpPr>
          <p:spPr bwMode="auto">
            <a:xfrm>
              <a:off x="791" y="3264"/>
              <a:ext cx="238" cy="288"/>
            </a:xfrm>
            <a:prstGeom prst="rect">
              <a:avLst/>
            </a:prstGeom>
            <a:noFill/>
            <a:ln w="9525">
              <a:noFill/>
              <a:miter lim="800000"/>
              <a:headEnd/>
              <a:tailEnd/>
            </a:ln>
          </p:spPr>
          <p:txBody>
            <a:bodyPr/>
            <a:lstStyle/>
            <a:p>
              <a:pPr eaLnBrk="0" hangingPunct="0"/>
              <a:r>
                <a:rPr lang="tr-TR" sz="1200"/>
                <a:t>b</a:t>
              </a:r>
            </a:p>
          </p:txBody>
        </p:sp>
        <p:sp>
          <p:nvSpPr>
            <p:cNvPr id="19517" name="Text Box 59"/>
            <p:cNvSpPr txBox="1">
              <a:spLocks noChangeArrowheads="1"/>
            </p:cNvSpPr>
            <p:nvPr/>
          </p:nvSpPr>
          <p:spPr bwMode="auto">
            <a:xfrm>
              <a:off x="1029" y="3264"/>
              <a:ext cx="238" cy="288"/>
            </a:xfrm>
            <a:prstGeom prst="rect">
              <a:avLst/>
            </a:prstGeom>
            <a:noFill/>
            <a:ln w="9525">
              <a:noFill/>
              <a:miter lim="800000"/>
              <a:headEnd/>
              <a:tailEnd/>
            </a:ln>
          </p:spPr>
          <p:txBody>
            <a:bodyPr/>
            <a:lstStyle/>
            <a:p>
              <a:pPr eaLnBrk="0" hangingPunct="0"/>
              <a:r>
                <a:rPr lang="tr-TR" sz="1200"/>
                <a:t>d</a:t>
              </a:r>
            </a:p>
          </p:txBody>
        </p:sp>
        <p:sp>
          <p:nvSpPr>
            <p:cNvPr id="19518" name="Text Box 60"/>
            <p:cNvSpPr txBox="1">
              <a:spLocks noChangeArrowheads="1"/>
            </p:cNvSpPr>
            <p:nvPr/>
          </p:nvSpPr>
          <p:spPr bwMode="auto">
            <a:xfrm>
              <a:off x="1267" y="3264"/>
              <a:ext cx="238" cy="288"/>
            </a:xfrm>
            <a:prstGeom prst="rect">
              <a:avLst/>
            </a:prstGeom>
            <a:noFill/>
            <a:ln w="9525">
              <a:noFill/>
              <a:miter lim="800000"/>
              <a:headEnd/>
              <a:tailEnd/>
            </a:ln>
          </p:spPr>
          <p:txBody>
            <a:bodyPr/>
            <a:lstStyle/>
            <a:p>
              <a:pPr eaLnBrk="0" hangingPunct="0"/>
              <a:r>
                <a:rPr lang="tr-TR" sz="1200"/>
                <a:t>f</a:t>
              </a:r>
            </a:p>
          </p:txBody>
        </p:sp>
        <p:sp>
          <p:nvSpPr>
            <p:cNvPr id="19519" name="Text Box 61"/>
            <p:cNvSpPr txBox="1">
              <a:spLocks noChangeArrowheads="1"/>
            </p:cNvSpPr>
            <p:nvPr/>
          </p:nvSpPr>
          <p:spPr bwMode="auto">
            <a:xfrm>
              <a:off x="1564" y="3192"/>
              <a:ext cx="239" cy="288"/>
            </a:xfrm>
            <a:prstGeom prst="rect">
              <a:avLst/>
            </a:prstGeom>
            <a:noFill/>
            <a:ln w="9525">
              <a:noFill/>
              <a:miter lim="800000"/>
              <a:headEnd/>
              <a:tailEnd/>
            </a:ln>
          </p:spPr>
          <p:txBody>
            <a:bodyPr/>
            <a:lstStyle/>
            <a:p>
              <a:pPr eaLnBrk="0" hangingPunct="0"/>
              <a:r>
                <a:rPr lang="tr-TR" sz="1200"/>
                <a:t>i</a:t>
              </a:r>
            </a:p>
          </p:txBody>
        </p:sp>
        <p:sp>
          <p:nvSpPr>
            <p:cNvPr id="19520" name="Text Box 62"/>
            <p:cNvSpPr txBox="1">
              <a:spLocks noChangeArrowheads="1"/>
            </p:cNvSpPr>
            <p:nvPr/>
          </p:nvSpPr>
          <p:spPr bwMode="auto">
            <a:xfrm>
              <a:off x="2219" y="3192"/>
              <a:ext cx="237" cy="288"/>
            </a:xfrm>
            <a:prstGeom prst="rect">
              <a:avLst/>
            </a:prstGeom>
            <a:noFill/>
            <a:ln w="9525">
              <a:noFill/>
              <a:miter lim="800000"/>
              <a:headEnd/>
              <a:tailEnd/>
            </a:ln>
          </p:spPr>
          <p:txBody>
            <a:bodyPr/>
            <a:lstStyle/>
            <a:p>
              <a:pPr eaLnBrk="0" hangingPunct="0"/>
              <a:r>
                <a:rPr lang="tr-TR" sz="1200"/>
                <a:t>b</a:t>
              </a:r>
            </a:p>
          </p:txBody>
        </p:sp>
        <p:sp>
          <p:nvSpPr>
            <p:cNvPr id="19521" name="Text Box 63"/>
            <p:cNvSpPr txBox="1">
              <a:spLocks noChangeArrowheads="1"/>
            </p:cNvSpPr>
            <p:nvPr/>
          </p:nvSpPr>
          <p:spPr bwMode="auto">
            <a:xfrm>
              <a:off x="2456" y="3192"/>
              <a:ext cx="239" cy="288"/>
            </a:xfrm>
            <a:prstGeom prst="rect">
              <a:avLst/>
            </a:prstGeom>
            <a:noFill/>
            <a:ln w="9525">
              <a:noFill/>
              <a:miter lim="800000"/>
              <a:headEnd/>
              <a:tailEnd/>
            </a:ln>
          </p:spPr>
          <p:txBody>
            <a:bodyPr/>
            <a:lstStyle/>
            <a:p>
              <a:pPr eaLnBrk="0" hangingPunct="0"/>
              <a:r>
                <a:rPr lang="tr-TR" sz="1200"/>
                <a:t>d</a:t>
              </a:r>
            </a:p>
          </p:txBody>
        </p:sp>
        <p:sp>
          <p:nvSpPr>
            <p:cNvPr id="19522" name="Text Box 64"/>
            <p:cNvSpPr txBox="1">
              <a:spLocks noChangeArrowheads="1"/>
            </p:cNvSpPr>
            <p:nvPr/>
          </p:nvSpPr>
          <p:spPr bwMode="auto">
            <a:xfrm>
              <a:off x="2695" y="3192"/>
              <a:ext cx="237" cy="288"/>
            </a:xfrm>
            <a:prstGeom prst="rect">
              <a:avLst/>
            </a:prstGeom>
            <a:noFill/>
            <a:ln w="9525">
              <a:noFill/>
              <a:miter lim="800000"/>
              <a:headEnd/>
              <a:tailEnd/>
            </a:ln>
          </p:spPr>
          <p:txBody>
            <a:bodyPr/>
            <a:lstStyle/>
            <a:p>
              <a:pPr eaLnBrk="0" hangingPunct="0"/>
              <a:r>
                <a:rPr lang="tr-TR" sz="1200"/>
                <a:t>f</a:t>
              </a:r>
            </a:p>
          </p:txBody>
        </p:sp>
        <p:sp>
          <p:nvSpPr>
            <p:cNvPr id="19523" name="Text Box 65"/>
            <p:cNvSpPr txBox="1">
              <a:spLocks noChangeArrowheads="1"/>
            </p:cNvSpPr>
            <p:nvPr/>
          </p:nvSpPr>
          <p:spPr bwMode="auto">
            <a:xfrm>
              <a:off x="2992" y="3120"/>
              <a:ext cx="237" cy="288"/>
            </a:xfrm>
            <a:prstGeom prst="rect">
              <a:avLst/>
            </a:prstGeom>
            <a:noFill/>
            <a:ln w="9525">
              <a:noFill/>
              <a:miter lim="800000"/>
              <a:headEnd/>
              <a:tailEnd/>
            </a:ln>
          </p:spPr>
          <p:txBody>
            <a:bodyPr/>
            <a:lstStyle/>
            <a:p>
              <a:pPr eaLnBrk="0" hangingPunct="0"/>
              <a:r>
                <a:rPr lang="tr-TR" sz="1200"/>
                <a:t>i</a:t>
              </a:r>
            </a:p>
          </p:txBody>
        </p:sp>
        <p:sp>
          <p:nvSpPr>
            <p:cNvPr id="19524" name="Text Box 66"/>
            <p:cNvSpPr txBox="1">
              <a:spLocks noChangeArrowheads="1"/>
            </p:cNvSpPr>
            <p:nvPr/>
          </p:nvSpPr>
          <p:spPr bwMode="auto">
            <a:xfrm>
              <a:off x="1980" y="3552"/>
              <a:ext cx="239" cy="288"/>
            </a:xfrm>
            <a:prstGeom prst="rect">
              <a:avLst/>
            </a:prstGeom>
            <a:noFill/>
            <a:ln w="9525">
              <a:noFill/>
              <a:miter lim="800000"/>
              <a:headEnd/>
              <a:tailEnd/>
            </a:ln>
          </p:spPr>
          <p:txBody>
            <a:bodyPr/>
            <a:lstStyle/>
            <a:p>
              <a:pPr eaLnBrk="0" hangingPunct="0"/>
              <a:r>
                <a:rPr lang="tr-TR" sz="1200"/>
                <a:t>a</a:t>
              </a:r>
            </a:p>
          </p:txBody>
        </p:sp>
        <p:sp>
          <p:nvSpPr>
            <p:cNvPr id="19525" name="Text Box 67"/>
            <p:cNvSpPr txBox="1">
              <a:spLocks noChangeArrowheads="1"/>
            </p:cNvSpPr>
            <p:nvPr/>
          </p:nvSpPr>
          <p:spPr bwMode="auto">
            <a:xfrm>
              <a:off x="2219" y="3552"/>
              <a:ext cx="237" cy="288"/>
            </a:xfrm>
            <a:prstGeom prst="rect">
              <a:avLst/>
            </a:prstGeom>
            <a:noFill/>
            <a:ln w="9525">
              <a:noFill/>
              <a:miter lim="800000"/>
              <a:headEnd/>
              <a:tailEnd/>
            </a:ln>
          </p:spPr>
          <p:txBody>
            <a:bodyPr/>
            <a:lstStyle/>
            <a:p>
              <a:pPr eaLnBrk="0" hangingPunct="0"/>
              <a:r>
                <a:rPr lang="tr-TR" sz="1200"/>
                <a:t>c</a:t>
              </a:r>
            </a:p>
          </p:txBody>
        </p:sp>
        <p:sp>
          <p:nvSpPr>
            <p:cNvPr id="19526" name="Text Box 68"/>
            <p:cNvSpPr txBox="1">
              <a:spLocks noChangeArrowheads="1"/>
            </p:cNvSpPr>
            <p:nvPr/>
          </p:nvSpPr>
          <p:spPr bwMode="auto">
            <a:xfrm>
              <a:off x="2516" y="3552"/>
              <a:ext cx="237" cy="288"/>
            </a:xfrm>
            <a:prstGeom prst="rect">
              <a:avLst/>
            </a:prstGeom>
            <a:noFill/>
            <a:ln w="9525">
              <a:noFill/>
              <a:miter lim="800000"/>
              <a:headEnd/>
              <a:tailEnd/>
            </a:ln>
          </p:spPr>
          <p:txBody>
            <a:bodyPr/>
            <a:lstStyle/>
            <a:p>
              <a:pPr eaLnBrk="0" hangingPunct="0"/>
              <a:r>
                <a:rPr lang="tr-TR" sz="1200"/>
                <a:t>h</a:t>
              </a:r>
            </a:p>
          </p:txBody>
        </p:sp>
        <p:sp>
          <p:nvSpPr>
            <p:cNvPr id="19527" name="Text Box 69"/>
            <p:cNvSpPr txBox="1">
              <a:spLocks noChangeArrowheads="1"/>
            </p:cNvSpPr>
            <p:nvPr/>
          </p:nvSpPr>
          <p:spPr bwMode="auto">
            <a:xfrm>
              <a:off x="2695" y="3552"/>
              <a:ext cx="237" cy="288"/>
            </a:xfrm>
            <a:prstGeom prst="rect">
              <a:avLst/>
            </a:prstGeom>
            <a:noFill/>
            <a:ln w="9525">
              <a:noFill/>
              <a:miter lim="800000"/>
              <a:headEnd/>
              <a:tailEnd/>
            </a:ln>
          </p:spPr>
          <p:txBody>
            <a:bodyPr/>
            <a:lstStyle/>
            <a:p>
              <a:pPr eaLnBrk="0" hangingPunct="0"/>
              <a:r>
                <a:rPr lang="tr-TR" sz="1200"/>
                <a:t>g</a:t>
              </a:r>
            </a:p>
          </p:txBody>
        </p:sp>
        <p:sp>
          <p:nvSpPr>
            <p:cNvPr id="19528" name="Text Box 70"/>
            <p:cNvSpPr txBox="1">
              <a:spLocks noChangeArrowheads="1"/>
            </p:cNvSpPr>
            <p:nvPr/>
          </p:nvSpPr>
          <p:spPr bwMode="auto">
            <a:xfrm>
              <a:off x="2932" y="3552"/>
              <a:ext cx="239" cy="288"/>
            </a:xfrm>
            <a:prstGeom prst="rect">
              <a:avLst/>
            </a:prstGeom>
            <a:noFill/>
            <a:ln w="9525">
              <a:noFill/>
              <a:miter lim="800000"/>
              <a:headEnd/>
              <a:tailEnd/>
            </a:ln>
          </p:spPr>
          <p:txBody>
            <a:bodyPr/>
            <a:lstStyle/>
            <a:p>
              <a:pPr eaLnBrk="0" hangingPunct="0"/>
              <a:r>
                <a:rPr lang="tr-TR" sz="1200"/>
                <a:t>j</a:t>
              </a:r>
            </a:p>
          </p:txBody>
        </p:sp>
        <p:sp>
          <p:nvSpPr>
            <p:cNvPr id="19529" name="Text Box 71"/>
            <p:cNvSpPr txBox="1">
              <a:spLocks noChangeArrowheads="1"/>
            </p:cNvSpPr>
            <p:nvPr/>
          </p:nvSpPr>
          <p:spPr bwMode="auto">
            <a:xfrm>
              <a:off x="3051" y="3480"/>
              <a:ext cx="238" cy="288"/>
            </a:xfrm>
            <a:prstGeom prst="rect">
              <a:avLst/>
            </a:prstGeom>
            <a:noFill/>
            <a:ln w="9525">
              <a:noFill/>
              <a:miter lim="800000"/>
              <a:headEnd/>
              <a:tailEnd/>
            </a:ln>
          </p:spPr>
          <p:txBody>
            <a:bodyPr/>
            <a:lstStyle/>
            <a:p>
              <a:pPr eaLnBrk="0" hangingPunct="0"/>
              <a:r>
                <a:rPr lang="tr-TR" sz="1200"/>
                <a:t>k</a:t>
              </a:r>
            </a:p>
          </p:txBody>
        </p:sp>
        <p:sp>
          <p:nvSpPr>
            <p:cNvPr id="19530" name="Text Box 72"/>
            <p:cNvSpPr txBox="1">
              <a:spLocks noChangeArrowheads="1"/>
            </p:cNvSpPr>
            <p:nvPr/>
          </p:nvSpPr>
          <p:spPr bwMode="auto">
            <a:xfrm>
              <a:off x="2516" y="2760"/>
              <a:ext cx="237" cy="288"/>
            </a:xfrm>
            <a:prstGeom prst="rect">
              <a:avLst/>
            </a:prstGeom>
            <a:noFill/>
            <a:ln w="9525">
              <a:noFill/>
              <a:miter lim="800000"/>
              <a:headEnd/>
              <a:tailEnd/>
            </a:ln>
          </p:spPr>
          <p:txBody>
            <a:bodyPr/>
            <a:lstStyle/>
            <a:p>
              <a:pPr eaLnBrk="0" hangingPunct="0"/>
              <a:r>
                <a:rPr lang="tr-TR" sz="1200"/>
                <a:t>e</a:t>
              </a:r>
            </a:p>
          </p:txBody>
        </p:sp>
      </p:grpSp>
      <p:sp>
        <p:nvSpPr>
          <p:cNvPr id="19478" name="Rectangle 73"/>
          <p:cNvSpPr>
            <a:spLocks noChangeArrowheads="1"/>
          </p:cNvSpPr>
          <p:nvPr/>
        </p:nvSpPr>
        <p:spPr bwMode="auto">
          <a:xfrm>
            <a:off x="1476375" y="3573463"/>
            <a:ext cx="7239000" cy="836612"/>
          </a:xfrm>
          <a:prstGeom prst="rect">
            <a:avLst/>
          </a:prstGeom>
          <a:noFill/>
          <a:ln w="9525">
            <a:noFill/>
            <a:miter lim="800000"/>
            <a:headEnd/>
            <a:tailEnd/>
          </a:ln>
        </p:spPr>
        <p:txBody>
          <a:bodyPr bIns="0">
            <a:spAutoFit/>
          </a:bodyPr>
          <a:lstStyle/>
          <a:p>
            <a:pPr algn="just"/>
            <a:r>
              <a:rPr lang="tr-TR" sz="1400">
                <a:latin typeface="Comic Sans MS" pitchFamily="66" charset="0"/>
                <a:cs typeface="Times New Roman" pitchFamily="18" charset="0"/>
              </a:rPr>
              <a:t>a,c,h,g,j ve k düğümleri yeni düğümlerdir ve ağacın ikinci seviyesini oluştururlar. Bunların da komşuları incelenirse;</a:t>
            </a:r>
            <a:endParaRPr lang="tr-TR" sz="1400" b="1" i="1">
              <a:latin typeface="Comic Sans MS" pitchFamily="66" charset="0"/>
              <a:cs typeface="Times New Roman" pitchFamily="18" charset="0"/>
            </a:endParaRPr>
          </a:p>
          <a:p>
            <a:pPr eaLnBrk="0" hangingPunct="0"/>
            <a:endParaRPr lang="tr-TR" sz="2400">
              <a:latin typeface="Comic Sans MS" pitchFamily="66" charset="0"/>
            </a:endParaRPr>
          </a:p>
        </p:txBody>
      </p:sp>
      <p:grpSp>
        <p:nvGrpSpPr>
          <p:cNvPr id="74826" name="Group 74"/>
          <p:cNvGrpSpPr>
            <a:grpSpLocks/>
          </p:cNvGrpSpPr>
          <p:nvPr/>
        </p:nvGrpSpPr>
        <p:grpSpPr bwMode="auto">
          <a:xfrm>
            <a:off x="5895975" y="4267200"/>
            <a:ext cx="3200400" cy="2057400"/>
            <a:chOff x="3456" y="2688"/>
            <a:chExt cx="2016" cy="1296"/>
          </a:xfrm>
        </p:grpSpPr>
        <p:sp>
          <p:nvSpPr>
            <p:cNvPr id="19483" name="Rectangle 75"/>
            <p:cNvSpPr>
              <a:spLocks noChangeArrowheads="1"/>
            </p:cNvSpPr>
            <p:nvPr/>
          </p:nvSpPr>
          <p:spPr bwMode="auto">
            <a:xfrm>
              <a:off x="3456" y="2688"/>
              <a:ext cx="2016" cy="1224"/>
            </a:xfrm>
            <a:prstGeom prst="rect">
              <a:avLst/>
            </a:prstGeom>
            <a:solidFill>
              <a:srgbClr val="FFCC99"/>
            </a:solidFill>
            <a:ln w="9525">
              <a:solidFill>
                <a:srgbClr val="000000"/>
              </a:solidFill>
              <a:miter lim="800000"/>
              <a:headEnd/>
              <a:tailEnd/>
            </a:ln>
          </p:spPr>
          <p:txBody>
            <a:bodyPr/>
            <a:lstStyle/>
            <a:p>
              <a:endParaRPr lang="tr-TR"/>
            </a:p>
          </p:txBody>
        </p:sp>
        <p:grpSp>
          <p:nvGrpSpPr>
            <p:cNvPr id="19484" name="Group 76"/>
            <p:cNvGrpSpPr>
              <a:grpSpLocks/>
            </p:cNvGrpSpPr>
            <p:nvPr/>
          </p:nvGrpSpPr>
          <p:grpSpPr bwMode="auto">
            <a:xfrm>
              <a:off x="3599" y="2688"/>
              <a:ext cx="1728" cy="1296"/>
              <a:chOff x="3861" y="7024"/>
              <a:chExt cx="4320" cy="3240"/>
            </a:xfrm>
          </p:grpSpPr>
          <p:grpSp>
            <p:nvGrpSpPr>
              <p:cNvPr id="19485" name="Group 77"/>
              <p:cNvGrpSpPr>
                <a:grpSpLocks/>
              </p:cNvGrpSpPr>
              <p:nvPr/>
            </p:nvGrpSpPr>
            <p:grpSpPr bwMode="auto">
              <a:xfrm>
                <a:off x="4221" y="7384"/>
                <a:ext cx="3060" cy="1620"/>
                <a:chOff x="6021" y="3064"/>
                <a:chExt cx="3060" cy="1620"/>
              </a:xfrm>
            </p:grpSpPr>
            <p:grpSp>
              <p:nvGrpSpPr>
                <p:cNvPr id="19501" name="Group 78"/>
                <p:cNvGrpSpPr>
                  <a:grpSpLocks/>
                </p:cNvGrpSpPr>
                <p:nvPr/>
              </p:nvGrpSpPr>
              <p:grpSpPr bwMode="auto">
                <a:xfrm>
                  <a:off x="6741" y="3064"/>
                  <a:ext cx="2340" cy="900"/>
                  <a:chOff x="2241" y="3064"/>
                  <a:chExt cx="2340" cy="900"/>
                </a:xfrm>
              </p:grpSpPr>
              <p:sp>
                <p:nvSpPr>
                  <p:cNvPr id="19508" name="Line 79"/>
                  <p:cNvSpPr>
                    <a:spLocks noChangeShapeType="1"/>
                  </p:cNvSpPr>
                  <p:nvPr/>
                </p:nvSpPr>
                <p:spPr bwMode="auto">
                  <a:xfrm flipH="1">
                    <a:off x="2241" y="3064"/>
                    <a:ext cx="720" cy="900"/>
                  </a:xfrm>
                  <a:prstGeom prst="line">
                    <a:avLst/>
                  </a:prstGeom>
                  <a:noFill/>
                  <a:ln w="9525">
                    <a:solidFill>
                      <a:srgbClr val="000000"/>
                    </a:solidFill>
                    <a:round/>
                    <a:headEnd type="oval" w="med" len="med"/>
                    <a:tailEnd type="oval" w="med" len="med"/>
                  </a:ln>
                </p:spPr>
                <p:txBody>
                  <a:bodyPr/>
                  <a:lstStyle/>
                  <a:p>
                    <a:endParaRPr lang="tr-TR"/>
                  </a:p>
                </p:txBody>
              </p:sp>
              <p:sp>
                <p:nvSpPr>
                  <p:cNvPr id="19509" name="Line 80"/>
                  <p:cNvSpPr>
                    <a:spLocks noChangeShapeType="1"/>
                  </p:cNvSpPr>
                  <p:nvPr/>
                </p:nvSpPr>
                <p:spPr bwMode="auto">
                  <a:xfrm>
                    <a:off x="2961" y="306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9510" name="Line 81"/>
                  <p:cNvSpPr>
                    <a:spLocks noChangeShapeType="1"/>
                  </p:cNvSpPr>
                  <p:nvPr/>
                </p:nvSpPr>
                <p:spPr bwMode="auto">
                  <a:xfrm>
                    <a:off x="2961" y="3064"/>
                    <a:ext cx="720" cy="900"/>
                  </a:xfrm>
                  <a:prstGeom prst="line">
                    <a:avLst/>
                  </a:prstGeom>
                  <a:noFill/>
                  <a:ln w="9525">
                    <a:solidFill>
                      <a:srgbClr val="000000"/>
                    </a:solidFill>
                    <a:round/>
                    <a:headEnd type="oval" w="med" len="med"/>
                    <a:tailEnd type="oval" w="med" len="med"/>
                  </a:ln>
                </p:spPr>
                <p:txBody>
                  <a:bodyPr/>
                  <a:lstStyle/>
                  <a:p>
                    <a:endParaRPr lang="tr-TR"/>
                  </a:p>
                </p:txBody>
              </p:sp>
              <p:sp>
                <p:nvSpPr>
                  <p:cNvPr id="19511" name="Line 82"/>
                  <p:cNvSpPr>
                    <a:spLocks noChangeShapeType="1"/>
                  </p:cNvSpPr>
                  <p:nvPr/>
                </p:nvSpPr>
                <p:spPr bwMode="auto">
                  <a:xfrm>
                    <a:off x="2961" y="3064"/>
                    <a:ext cx="1620" cy="720"/>
                  </a:xfrm>
                  <a:prstGeom prst="line">
                    <a:avLst/>
                  </a:prstGeom>
                  <a:noFill/>
                  <a:ln w="9525">
                    <a:solidFill>
                      <a:srgbClr val="000000"/>
                    </a:solidFill>
                    <a:round/>
                    <a:headEnd type="oval" w="med" len="med"/>
                    <a:tailEnd type="oval" w="med" len="med"/>
                  </a:ln>
                </p:spPr>
                <p:txBody>
                  <a:bodyPr/>
                  <a:lstStyle/>
                  <a:p>
                    <a:endParaRPr lang="tr-TR"/>
                  </a:p>
                </p:txBody>
              </p:sp>
            </p:grpSp>
            <p:sp>
              <p:nvSpPr>
                <p:cNvPr id="19502" name="Line 83"/>
                <p:cNvSpPr>
                  <a:spLocks noChangeShapeType="1"/>
                </p:cNvSpPr>
                <p:nvPr/>
              </p:nvSpPr>
              <p:spPr bwMode="auto">
                <a:xfrm flipH="1">
                  <a:off x="6021" y="396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9503" name="Line 84"/>
                <p:cNvSpPr>
                  <a:spLocks noChangeShapeType="1"/>
                </p:cNvSpPr>
                <p:nvPr/>
              </p:nvSpPr>
              <p:spPr bwMode="auto">
                <a:xfrm>
                  <a:off x="6741" y="396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9504" name="Line 85"/>
                <p:cNvSpPr>
                  <a:spLocks noChangeShapeType="1"/>
                </p:cNvSpPr>
                <p:nvPr/>
              </p:nvSpPr>
              <p:spPr bwMode="auto">
                <a:xfrm>
                  <a:off x="7461" y="396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9505" name="Line 86"/>
                <p:cNvSpPr>
                  <a:spLocks noChangeShapeType="1"/>
                </p:cNvSpPr>
                <p:nvPr/>
              </p:nvSpPr>
              <p:spPr bwMode="auto">
                <a:xfrm flipH="1">
                  <a:off x="8001" y="3964"/>
                  <a:ext cx="180" cy="720"/>
                </a:xfrm>
                <a:prstGeom prst="line">
                  <a:avLst/>
                </a:prstGeom>
                <a:noFill/>
                <a:ln w="9525">
                  <a:solidFill>
                    <a:srgbClr val="000000"/>
                  </a:solidFill>
                  <a:round/>
                  <a:headEnd type="oval" w="med" len="med"/>
                  <a:tailEnd type="oval" w="med" len="med"/>
                </a:ln>
              </p:spPr>
              <p:txBody>
                <a:bodyPr/>
                <a:lstStyle/>
                <a:p>
                  <a:endParaRPr lang="tr-TR"/>
                </a:p>
              </p:txBody>
            </p:sp>
            <p:sp>
              <p:nvSpPr>
                <p:cNvPr id="19506" name="Line 87"/>
                <p:cNvSpPr>
                  <a:spLocks noChangeShapeType="1"/>
                </p:cNvSpPr>
                <p:nvPr/>
              </p:nvSpPr>
              <p:spPr bwMode="auto">
                <a:xfrm>
                  <a:off x="8181" y="396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9507" name="Line 88"/>
                <p:cNvSpPr>
                  <a:spLocks noChangeShapeType="1"/>
                </p:cNvSpPr>
                <p:nvPr/>
              </p:nvSpPr>
              <p:spPr bwMode="auto">
                <a:xfrm>
                  <a:off x="9081" y="3784"/>
                  <a:ext cx="0" cy="720"/>
                </a:xfrm>
                <a:prstGeom prst="line">
                  <a:avLst/>
                </a:prstGeom>
                <a:noFill/>
                <a:ln w="9525">
                  <a:solidFill>
                    <a:srgbClr val="000000"/>
                  </a:solidFill>
                  <a:round/>
                  <a:headEnd type="oval" w="med" len="med"/>
                  <a:tailEnd type="oval" w="med" len="med"/>
                </a:ln>
              </p:spPr>
              <p:txBody>
                <a:bodyPr/>
                <a:lstStyle/>
                <a:p>
                  <a:endParaRPr lang="tr-TR"/>
                </a:p>
              </p:txBody>
            </p:sp>
          </p:grpSp>
          <p:sp>
            <p:nvSpPr>
              <p:cNvPr id="19486" name="Text Box 89"/>
              <p:cNvSpPr txBox="1">
                <a:spLocks noChangeArrowheads="1"/>
              </p:cNvSpPr>
              <p:nvPr/>
            </p:nvSpPr>
            <p:spPr bwMode="auto">
              <a:xfrm>
                <a:off x="4581" y="8104"/>
                <a:ext cx="720" cy="720"/>
              </a:xfrm>
              <a:prstGeom prst="rect">
                <a:avLst/>
              </a:prstGeom>
              <a:noFill/>
              <a:ln w="9525">
                <a:noFill/>
                <a:miter lim="800000"/>
                <a:headEnd/>
                <a:tailEnd/>
              </a:ln>
            </p:spPr>
            <p:txBody>
              <a:bodyPr/>
              <a:lstStyle/>
              <a:p>
                <a:pPr eaLnBrk="0" hangingPunct="0"/>
                <a:r>
                  <a:rPr lang="tr-TR" sz="1200"/>
                  <a:t>b</a:t>
                </a:r>
              </a:p>
            </p:txBody>
          </p:sp>
          <p:sp>
            <p:nvSpPr>
              <p:cNvPr id="19487" name="Text Box 90"/>
              <p:cNvSpPr txBox="1">
                <a:spLocks noChangeArrowheads="1"/>
              </p:cNvSpPr>
              <p:nvPr/>
            </p:nvSpPr>
            <p:spPr bwMode="auto">
              <a:xfrm>
                <a:off x="5301" y="8104"/>
                <a:ext cx="720" cy="720"/>
              </a:xfrm>
              <a:prstGeom prst="rect">
                <a:avLst/>
              </a:prstGeom>
              <a:noFill/>
              <a:ln w="9525">
                <a:noFill/>
                <a:miter lim="800000"/>
                <a:headEnd/>
                <a:tailEnd/>
              </a:ln>
            </p:spPr>
            <p:txBody>
              <a:bodyPr/>
              <a:lstStyle/>
              <a:p>
                <a:pPr eaLnBrk="0" hangingPunct="0"/>
                <a:r>
                  <a:rPr lang="tr-TR" sz="1200"/>
                  <a:t>d</a:t>
                </a:r>
              </a:p>
            </p:txBody>
          </p:sp>
          <p:sp>
            <p:nvSpPr>
              <p:cNvPr id="19488" name="Text Box 91"/>
              <p:cNvSpPr txBox="1">
                <a:spLocks noChangeArrowheads="1"/>
              </p:cNvSpPr>
              <p:nvPr/>
            </p:nvSpPr>
            <p:spPr bwMode="auto">
              <a:xfrm>
                <a:off x="6021" y="8104"/>
                <a:ext cx="720" cy="720"/>
              </a:xfrm>
              <a:prstGeom prst="rect">
                <a:avLst/>
              </a:prstGeom>
              <a:noFill/>
              <a:ln w="9525">
                <a:noFill/>
                <a:miter lim="800000"/>
                <a:headEnd/>
                <a:tailEnd/>
              </a:ln>
            </p:spPr>
            <p:txBody>
              <a:bodyPr/>
              <a:lstStyle/>
              <a:p>
                <a:pPr eaLnBrk="0" hangingPunct="0"/>
                <a:r>
                  <a:rPr lang="tr-TR" sz="1200"/>
                  <a:t>f</a:t>
                </a:r>
              </a:p>
            </p:txBody>
          </p:sp>
          <p:sp>
            <p:nvSpPr>
              <p:cNvPr id="19489" name="Text Box 92"/>
              <p:cNvSpPr txBox="1">
                <a:spLocks noChangeArrowheads="1"/>
              </p:cNvSpPr>
              <p:nvPr/>
            </p:nvSpPr>
            <p:spPr bwMode="auto">
              <a:xfrm>
                <a:off x="6921" y="7924"/>
                <a:ext cx="720" cy="720"/>
              </a:xfrm>
              <a:prstGeom prst="rect">
                <a:avLst/>
              </a:prstGeom>
              <a:noFill/>
              <a:ln w="9525">
                <a:noFill/>
                <a:miter lim="800000"/>
                <a:headEnd/>
                <a:tailEnd/>
              </a:ln>
            </p:spPr>
            <p:txBody>
              <a:bodyPr/>
              <a:lstStyle/>
              <a:p>
                <a:pPr eaLnBrk="0" hangingPunct="0"/>
                <a:r>
                  <a:rPr lang="tr-TR" sz="1200"/>
                  <a:t>i</a:t>
                </a:r>
              </a:p>
            </p:txBody>
          </p:sp>
          <p:sp>
            <p:nvSpPr>
              <p:cNvPr id="19490" name="Text Box 93"/>
              <p:cNvSpPr txBox="1">
                <a:spLocks noChangeArrowheads="1"/>
              </p:cNvSpPr>
              <p:nvPr/>
            </p:nvSpPr>
            <p:spPr bwMode="auto">
              <a:xfrm>
                <a:off x="3861" y="9004"/>
                <a:ext cx="720" cy="720"/>
              </a:xfrm>
              <a:prstGeom prst="rect">
                <a:avLst/>
              </a:prstGeom>
              <a:noFill/>
              <a:ln w="9525">
                <a:noFill/>
                <a:miter lim="800000"/>
                <a:headEnd/>
                <a:tailEnd/>
              </a:ln>
            </p:spPr>
            <p:txBody>
              <a:bodyPr/>
              <a:lstStyle/>
              <a:p>
                <a:pPr eaLnBrk="0" hangingPunct="0"/>
                <a:r>
                  <a:rPr lang="tr-TR" sz="1200"/>
                  <a:t>a</a:t>
                </a:r>
              </a:p>
            </p:txBody>
          </p:sp>
          <p:sp>
            <p:nvSpPr>
              <p:cNvPr id="19491" name="Text Box 94"/>
              <p:cNvSpPr txBox="1">
                <a:spLocks noChangeArrowheads="1"/>
              </p:cNvSpPr>
              <p:nvPr/>
            </p:nvSpPr>
            <p:spPr bwMode="auto">
              <a:xfrm>
                <a:off x="4581" y="9004"/>
                <a:ext cx="720" cy="720"/>
              </a:xfrm>
              <a:prstGeom prst="rect">
                <a:avLst/>
              </a:prstGeom>
              <a:noFill/>
              <a:ln w="9525">
                <a:noFill/>
                <a:miter lim="800000"/>
                <a:headEnd/>
                <a:tailEnd/>
              </a:ln>
            </p:spPr>
            <p:txBody>
              <a:bodyPr/>
              <a:lstStyle/>
              <a:p>
                <a:pPr eaLnBrk="0" hangingPunct="0"/>
                <a:r>
                  <a:rPr lang="tr-TR" sz="1200"/>
                  <a:t>c</a:t>
                </a:r>
              </a:p>
            </p:txBody>
          </p:sp>
          <p:sp>
            <p:nvSpPr>
              <p:cNvPr id="19492" name="Text Box 95"/>
              <p:cNvSpPr txBox="1">
                <a:spLocks noChangeArrowheads="1"/>
              </p:cNvSpPr>
              <p:nvPr/>
            </p:nvSpPr>
            <p:spPr bwMode="auto">
              <a:xfrm>
                <a:off x="5481" y="9004"/>
                <a:ext cx="720" cy="720"/>
              </a:xfrm>
              <a:prstGeom prst="rect">
                <a:avLst/>
              </a:prstGeom>
              <a:noFill/>
              <a:ln w="9525">
                <a:noFill/>
                <a:miter lim="800000"/>
                <a:headEnd/>
                <a:tailEnd/>
              </a:ln>
            </p:spPr>
            <p:txBody>
              <a:bodyPr/>
              <a:lstStyle/>
              <a:p>
                <a:pPr eaLnBrk="0" hangingPunct="0"/>
                <a:r>
                  <a:rPr lang="tr-TR" sz="1200"/>
                  <a:t>h</a:t>
                </a:r>
              </a:p>
            </p:txBody>
          </p:sp>
          <p:sp>
            <p:nvSpPr>
              <p:cNvPr id="19493" name="Text Box 96"/>
              <p:cNvSpPr txBox="1">
                <a:spLocks noChangeArrowheads="1"/>
              </p:cNvSpPr>
              <p:nvPr/>
            </p:nvSpPr>
            <p:spPr bwMode="auto">
              <a:xfrm>
                <a:off x="6021" y="9004"/>
                <a:ext cx="720" cy="720"/>
              </a:xfrm>
              <a:prstGeom prst="rect">
                <a:avLst/>
              </a:prstGeom>
              <a:noFill/>
              <a:ln w="9525">
                <a:noFill/>
                <a:miter lim="800000"/>
                <a:headEnd/>
                <a:tailEnd/>
              </a:ln>
            </p:spPr>
            <p:txBody>
              <a:bodyPr/>
              <a:lstStyle/>
              <a:p>
                <a:pPr eaLnBrk="0" hangingPunct="0"/>
                <a:r>
                  <a:rPr lang="tr-TR" sz="1200"/>
                  <a:t>g</a:t>
                </a:r>
              </a:p>
            </p:txBody>
          </p:sp>
          <p:sp>
            <p:nvSpPr>
              <p:cNvPr id="19494" name="Text Box 97"/>
              <p:cNvSpPr txBox="1">
                <a:spLocks noChangeArrowheads="1"/>
              </p:cNvSpPr>
              <p:nvPr/>
            </p:nvSpPr>
            <p:spPr bwMode="auto">
              <a:xfrm>
                <a:off x="6741" y="9004"/>
                <a:ext cx="720" cy="720"/>
              </a:xfrm>
              <a:prstGeom prst="rect">
                <a:avLst/>
              </a:prstGeom>
              <a:noFill/>
              <a:ln w="9525">
                <a:noFill/>
                <a:miter lim="800000"/>
                <a:headEnd/>
                <a:tailEnd/>
              </a:ln>
            </p:spPr>
            <p:txBody>
              <a:bodyPr/>
              <a:lstStyle/>
              <a:p>
                <a:pPr eaLnBrk="0" hangingPunct="0"/>
                <a:r>
                  <a:rPr lang="tr-TR" sz="1200"/>
                  <a:t>j</a:t>
                </a:r>
              </a:p>
            </p:txBody>
          </p:sp>
          <p:sp>
            <p:nvSpPr>
              <p:cNvPr id="19495" name="Text Box 98"/>
              <p:cNvSpPr txBox="1">
                <a:spLocks noChangeArrowheads="1"/>
              </p:cNvSpPr>
              <p:nvPr/>
            </p:nvSpPr>
            <p:spPr bwMode="auto">
              <a:xfrm>
                <a:off x="7101" y="8824"/>
                <a:ext cx="720" cy="720"/>
              </a:xfrm>
              <a:prstGeom prst="rect">
                <a:avLst/>
              </a:prstGeom>
              <a:noFill/>
              <a:ln w="9525">
                <a:noFill/>
                <a:miter lim="800000"/>
                <a:headEnd/>
                <a:tailEnd/>
              </a:ln>
            </p:spPr>
            <p:txBody>
              <a:bodyPr/>
              <a:lstStyle/>
              <a:p>
                <a:pPr eaLnBrk="0" hangingPunct="0"/>
                <a:r>
                  <a:rPr lang="tr-TR" sz="1200"/>
                  <a:t>k</a:t>
                </a:r>
              </a:p>
            </p:txBody>
          </p:sp>
          <p:sp>
            <p:nvSpPr>
              <p:cNvPr id="19496" name="Text Box 99"/>
              <p:cNvSpPr txBox="1">
                <a:spLocks noChangeArrowheads="1"/>
              </p:cNvSpPr>
              <p:nvPr/>
            </p:nvSpPr>
            <p:spPr bwMode="auto">
              <a:xfrm>
                <a:off x="5481" y="7024"/>
                <a:ext cx="720" cy="720"/>
              </a:xfrm>
              <a:prstGeom prst="rect">
                <a:avLst/>
              </a:prstGeom>
              <a:noFill/>
              <a:ln w="9525">
                <a:noFill/>
                <a:miter lim="800000"/>
                <a:headEnd/>
                <a:tailEnd/>
              </a:ln>
            </p:spPr>
            <p:txBody>
              <a:bodyPr/>
              <a:lstStyle/>
              <a:p>
                <a:pPr eaLnBrk="0" hangingPunct="0"/>
                <a:r>
                  <a:rPr lang="tr-TR" sz="1200"/>
                  <a:t>e</a:t>
                </a:r>
              </a:p>
            </p:txBody>
          </p:sp>
          <p:sp>
            <p:nvSpPr>
              <p:cNvPr id="19497" name="Line 100"/>
              <p:cNvSpPr>
                <a:spLocks noChangeShapeType="1"/>
              </p:cNvSpPr>
              <p:nvPr/>
            </p:nvSpPr>
            <p:spPr bwMode="auto">
              <a:xfrm flipH="1">
                <a:off x="6021" y="9004"/>
                <a:ext cx="180" cy="540"/>
              </a:xfrm>
              <a:prstGeom prst="line">
                <a:avLst/>
              </a:prstGeom>
              <a:noFill/>
              <a:ln w="9525">
                <a:solidFill>
                  <a:srgbClr val="000000"/>
                </a:solidFill>
                <a:round/>
                <a:headEnd/>
                <a:tailEnd type="oval" w="med" len="med"/>
              </a:ln>
            </p:spPr>
            <p:txBody>
              <a:bodyPr/>
              <a:lstStyle/>
              <a:p>
                <a:endParaRPr lang="tr-TR"/>
              </a:p>
            </p:txBody>
          </p:sp>
          <p:sp>
            <p:nvSpPr>
              <p:cNvPr id="19498" name="Line 101"/>
              <p:cNvSpPr>
                <a:spLocks noChangeShapeType="1"/>
              </p:cNvSpPr>
              <p:nvPr/>
            </p:nvSpPr>
            <p:spPr bwMode="auto">
              <a:xfrm>
                <a:off x="7281" y="8824"/>
                <a:ext cx="360" cy="720"/>
              </a:xfrm>
              <a:prstGeom prst="line">
                <a:avLst/>
              </a:prstGeom>
              <a:noFill/>
              <a:ln w="9525">
                <a:solidFill>
                  <a:srgbClr val="000000"/>
                </a:solidFill>
                <a:round/>
                <a:headEnd/>
                <a:tailEnd type="oval" w="med" len="med"/>
              </a:ln>
            </p:spPr>
            <p:txBody>
              <a:bodyPr/>
              <a:lstStyle/>
              <a:p>
                <a:endParaRPr lang="tr-TR"/>
              </a:p>
            </p:txBody>
          </p:sp>
          <p:sp>
            <p:nvSpPr>
              <p:cNvPr id="19499" name="Text Box 102"/>
              <p:cNvSpPr txBox="1">
                <a:spLocks noChangeArrowheads="1"/>
              </p:cNvSpPr>
              <p:nvPr/>
            </p:nvSpPr>
            <p:spPr bwMode="auto">
              <a:xfrm>
                <a:off x="5841" y="9544"/>
                <a:ext cx="720" cy="720"/>
              </a:xfrm>
              <a:prstGeom prst="rect">
                <a:avLst/>
              </a:prstGeom>
              <a:noFill/>
              <a:ln w="9525">
                <a:noFill/>
                <a:miter lim="800000"/>
                <a:headEnd/>
                <a:tailEnd/>
              </a:ln>
            </p:spPr>
            <p:txBody>
              <a:bodyPr/>
              <a:lstStyle/>
              <a:p>
                <a:pPr eaLnBrk="0" hangingPunct="0"/>
                <a:r>
                  <a:rPr lang="tr-TR" sz="1200"/>
                  <a:t>l</a:t>
                </a:r>
              </a:p>
            </p:txBody>
          </p:sp>
          <p:sp>
            <p:nvSpPr>
              <p:cNvPr id="19500" name="Text Box 103"/>
              <p:cNvSpPr txBox="1">
                <a:spLocks noChangeArrowheads="1"/>
              </p:cNvSpPr>
              <p:nvPr/>
            </p:nvSpPr>
            <p:spPr bwMode="auto">
              <a:xfrm>
                <a:off x="7461" y="9544"/>
                <a:ext cx="720" cy="720"/>
              </a:xfrm>
              <a:prstGeom prst="rect">
                <a:avLst/>
              </a:prstGeom>
              <a:noFill/>
              <a:ln w="9525">
                <a:noFill/>
                <a:miter lim="800000"/>
                <a:headEnd/>
                <a:tailEnd/>
              </a:ln>
            </p:spPr>
            <p:txBody>
              <a:bodyPr/>
              <a:lstStyle/>
              <a:p>
                <a:pPr eaLnBrk="0" hangingPunct="0"/>
                <a:r>
                  <a:rPr lang="tr-TR" sz="1200"/>
                  <a:t>m</a:t>
                </a:r>
              </a:p>
            </p:txBody>
          </p:sp>
        </p:grpSp>
      </p:grpSp>
      <p:sp>
        <p:nvSpPr>
          <p:cNvPr id="19480"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1948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B922FAA2-7199-4666-A0A1-F785A0F78C2F}" type="slidenum">
              <a:rPr lang="tr-TR" sz="1400"/>
              <a:pPr algn="ctr" eaLnBrk="0" hangingPunct="0"/>
              <a:t>3</a:t>
            </a:fld>
            <a:r>
              <a:rPr lang="tr-TR" sz="1400"/>
              <a:t>. Sayfa</a:t>
            </a:r>
          </a:p>
        </p:txBody>
      </p:sp>
      <p:sp>
        <p:nvSpPr>
          <p:cNvPr id="1948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4790"/>
                                        </p:tgtEl>
                                        <p:attrNameLst>
                                          <p:attrName>style.visibility</p:attrName>
                                        </p:attrNameLst>
                                      </p:cBhvr>
                                      <p:to>
                                        <p:strVal val="visible"/>
                                      </p:to>
                                    </p:set>
                                    <p:animEffect transition="in" filter="strips(downLeft)">
                                      <p:cBhvr>
                                        <p:cTn id="7" dur="500"/>
                                        <p:tgtEl>
                                          <p:spTgt spid="7479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4826"/>
                                        </p:tgtEl>
                                        <p:attrNameLst>
                                          <p:attrName>style.visibility</p:attrName>
                                        </p:attrNameLst>
                                      </p:cBhvr>
                                      <p:to>
                                        <p:strVal val="visible"/>
                                      </p:to>
                                    </p:set>
                                    <p:animEffect transition="in" filter="strips(downLeft)">
                                      <p:cBhvr>
                                        <p:cTn id="12" dur="500"/>
                                        <p:tgtEl>
                                          <p:spTgt spid="7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ChangeArrowheads="1"/>
          </p:cNvSpPr>
          <p:nvPr/>
        </p:nvSpPr>
        <p:spPr bwMode="auto">
          <a:xfrm>
            <a:off x="2057400" y="685800"/>
            <a:ext cx="5181600" cy="920750"/>
          </a:xfrm>
          <a:prstGeom prst="rect">
            <a:avLst/>
          </a:prstGeom>
          <a:noFill/>
          <a:ln w="9525">
            <a:noFill/>
            <a:miter lim="800000"/>
            <a:headEnd/>
            <a:tailEnd/>
          </a:ln>
        </p:spPr>
        <p:txBody>
          <a:bodyPr tIns="152352" bIns="38088">
            <a:spAutoFit/>
          </a:bodyPr>
          <a:lstStyle/>
          <a:p>
            <a:pPr algn="ctr"/>
            <a:r>
              <a:rPr lang="tr-TR" sz="2400" b="1">
                <a:latin typeface="Comic Sans MS" pitchFamily="66" charset="0"/>
              </a:rPr>
              <a:t>En Kısa Yol ve Uzaklık</a:t>
            </a:r>
            <a:r>
              <a:rPr lang="tr-TR" sz="2400" b="1"/>
              <a:t> </a:t>
            </a:r>
          </a:p>
          <a:p>
            <a:pPr algn="ctr" eaLnBrk="0" hangingPunct="0"/>
            <a:endParaRPr lang="tr-TR" sz="2400"/>
          </a:p>
        </p:txBody>
      </p:sp>
      <p:sp>
        <p:nvSpPr>
          <p:cNvPr id="20482" name="Rectangle 3"/>
          <p:cNvSpPr>
            <a:spLocks noChangeArrowheads="1"/>
          </p:cNvSpPr>
          <p:nvPr/>
        </p:nvSpPr>
        <p:spPr bwMode="auto">
          <a:xfrm>
            <a:off x="1908175" y="1219200"/>
            <a:ext cx="6702425" cy="5370513"/>
          </a:xfrm>
          <a:prstGeom prst="rect">
            <a:avLst/>
          </a:prstGeom>
          <a:noFill/>
          <a:ln w="9525">
            <a:noFill/>
            <a:miter lim="800000"/>
            <a:headEnd/>
            <a:tailEnd/>
          </a:ln>
        </p:spPr>
        <p:txBody>
          <a:bodyPr bIns="0">
            <a:spAutoFit/>
          </a:bodyPr>
          <a:lstStyle/>
          <a:p>
            <a:pPr indent="-179388" algn="just"/>
            <a:r>
              <a:rPr lang="tr-TR" sz="1400" b="1" i="1">
                <a:cs typeface="Times New Roman" pitchFamily="18" charset="0"/>
              </a:rPr>
              <a:t>B-FS Algoritması</a:t>
            </a:r>
          </a:p>
          <a:p>
            <a:pPr indent="-179388" algn="just" eaLnBrk="0" hangingPunct="0"/>
            <a:r>
              <a:rPr lang="tr-TR" sz="1200" b="1" i="1">
                <a:cs typeface="Times New Roman" pitchFamily="18" charset="0"/>
              </a:rPr>
              <a:t> </a:t>
            </a:r>
            <a:endParaRPr lang="tr-TR" sz="1000">
              <a:latin typeface="Arial" charset="0"/>
              <a:cs typeface="Arial" charset="0"/>
            </a:endParaRPr>
          </a:p>
          <a:p>
            <a:pPr indent="-179388" algn="just" eaLnBrk="0" hangingPunct="0"/>
            <a:r>
              <a:rPr lang="tr-TR" sz="1200">
                <a:cs typeface="Times New Roman" pitchFamily="18" charset="0"/>
              </a:rPr>
              <a:t> </a:t>
            </a:r>
            <a:r>
              <a:rPr lang="tr-TR" sz="1200">
                <a:latin typeface="Comic Sans MS" pitchFamily="66" charset="0"/>
                <a:cs typeface="Times New Roman" pitchFamily="18" charset="0"/>
              </a:rPr>
              <a:t>Bu algoritma bir S düğümünden T düğümüne en kısa yolu ve uzaklığı bulur. Algoritmadaki L etiketlenmiş düğümler kümesidir. A düğümünün önceli, L kümesinde A ‘yı etiketlemek için kullanılan düğümdür</a:t>
            </a:r>
            <a:r>
              <a:rPr lang="tr-TR" sz="1200" i="1">
                <a:latin typeface="Comic Sans MS" pitchFamily="66" charset="0"/>
                <a:cs typeface="Times New Roman" pitchFamily="18" charset="0"/>
              </a:rPr>
              <a:t>.</a:t>
            </a:r>
            <a:r>
              <a:rPr lang="tr-TR" sz="1200">
                <a:latin typeface="Comic Sans MS" pitchFamily="66" charset="0"/>
                <a:cs typeface="Times New Roman" pitchFamily="18" charset="0"/>
              </a:rPr>
              <a:t> Algoritma aşağıdaki adımlardan oluşmaktadır.</a:t>
            </a:r>
            <a:endParaRPr lang="tr-TR" sz="1200">
              <a:latin typeface="Comic Sans MS" pitchFamily="66" charset="0"/>
              <a:cs typeface="Arial" charset="0"/>
            </a:endParaRPr>
          </a:p>
          <a:p>
            <a:pPr indent="-179388" algn="just" eaLnBrk="0" hangingPunct="0"/>
            <a:r>
              <a:rPr lang="tr-TR" sz="1200" i="1">
                <a:cs typeface="Times New Roman" pitchFamily="18" charset="0"/>
              </a:rPr>
              <a:t> </a:t>
            </a:r>
            <a:endParaRPr lang="tr-TR" sz="1000">
              <a:latin typeface="Arial" charset="0"/>
              <a:cs typeface="Arial" charset="0"/>
            </a:endParaRPr>
          </a:p>
          <a:p>
            <a:pPr indent="-179388" algn="just" eaLnBrk="0" hangingPunct="0"/>
            <a:r>
              <a:rPr lang="tr-TR" sz="1200" i="1">
                <a:cs typeface="Times New Roman" pitchFamily="18" charset="0"/>
              </a:rPr>
              <a:t>Adım 1 ( S ‘ i  etiketle )</a:t>
            </a:r>
            <a:endParaRPr lang="tr-TR" sz="1000">
              <a:latin typeface="Arial" charset="0"/>
              <a:cs typeface="Arial" charset="0"/>
            </a:endParaRPr>
          </a:p>
          <a:p>
            <a:pPr indent="-179388" algn="just" eaLnBrk="0" hangingPunct="0"/>
            <a:r>
              <a:rPr lang="tr-TR" sz="1200">
                <a:cs typeface="Times New Roman" pitchFamily="18" charset="0"/>
              </a:rPr>
              <a:t>a) </a:t>
            </a:r>
            <a:r>
              <a:rPr lang="tr-TR" sz="700">
                <a:cs typeface="Times New Roman" pitchFamily="18" charset="0"/>
              </a:rPr>
              <a:t>  </a:t>
            </a:r>
            <a:r>
              <a:rPr lang="tr-TR" sz="1200" i="1">
                <a:cs typeface="Times New Roman" pitchFamily="18" charset="0"/>
              </a:rPr>
              <a:t>S’ e 0 etiketini ver , S’in önceli yok olsun .</a:t>
            </a:r>
            <a:endParaRPr lang="tr-TR" sz="1000">
              <a:latin typeface="Arial" charset="0"/>
              <a:cs typeface="Arial" charset="0"/>
            </a:endParaRPr>
          </a:p>
          <a:p>
            <a:pPr indent="-179388" algn="just" eaLnBrk="0" hangingPunct="0"/>
            <a:r>
              <a:rPr lang="tr-TR" sz="1200">
                <a:cs typeface="Times New Roman" pitchFamily="18" charset="0"/>
              </a:rPr>
              <a:t>b) </a:t>
            </a:r>
            <a:r>
              <a:rPr lang="tr-TR" sz="700">
                <a:cs typeface="Times New Roman" pitchFamily="18" charset="0"/>
              </a:rPr>
              <a:t> </a:t>
            </a:r>
            <a:r>
              <a:rPr lang="tr-TR" sz="1200" i="1">
                <a:cs typeface="Times New Roman" pitchFamily="18" charset="0"/>
              </a:rPr>
              <a:t>L={S} ve k=0 </a:t>
            </a:r>
            <a:endParaRPr lang="tr-TR" sz="1000">
              <a:latin typeface="Arial" charset="0"/>
              <a:cs typeface="Arial" charset="0"/>
            </a:endParaRPr>
          </a:p>
          <a:p>
            <a:pPr indent="-179388" algn="just" eaLnBrk="0" hangingPunct="0"/>
            <a:r>
              <a:rPr lang="tr-TR" sz="1200" i="1">
                <a:cs typeface="Times New Roman" pitchFamily="18" charset="0"/>
              </a:rPr>
              <a:t> Adım 2 ( Düğümleri etiketle)</a:t>
            </a:r>
            <a:endParaRPr lang="tr-TR" sz="1000">
              <a:latin typeface="Arial" charset="0"/>
              <a:cs typeface="Arial" charset="0"/>
            </a:endParaRPr>
          </a:p>
          <a:p>
            <a:pPr indent="-179388" algn="just" eaLnBrk="0" hangingPunct="0"/>
            <a:r>
              <a:rPr lang="tr-TR" sz="1200" i="1">
                <a:cs typeface="Times New Roman" pitchFamily="18" charset="0"/>
              </a:rPr>
              <a:t>repeat</a:t>
            </a:r>
            <a:endParaRPr lang="tr-TR" sz="1000">
              <a:latin typeface="Arial" charset="0"/>
              <a:cs typeface="Arial" charset="0"/>
            </a:endParaRPr>
          </a:p>
          <a:p>
            <a:pPr indent="-179388" algn="just" eaLnBrk="0" hangingPunct="0"/>
            <a:r>
              <a:rPr lang="tr-TR" sz="1200" i="1">
                <a:cs typeface="Times New Roman" pitchFamily="18" charset="0"/>
              </a:rPr>
              <a:t>Adım 2.1 ( etiketi artır)</a:t>
            </a:r>
            <a:endParaRPr lang="tr-TR" sz="1000">
              <a:latin typeface="Arial" charset="0"/>
              <a:cs typeface="Arial" charset="0"/>
            </a:endParaRPr>
          </a:p>
          <a:p>
            <a:pPr indent="-179388" algn="just" eaLnBrk="0" hangingPunct="0"/>
            <a:r>
              <a:rPr lang="tr-TR" sz="1200" i="1">
                <a:cs typeface="Times New Roman" pitchFamily="18" charset="0"/>
              </a:rPr>
              <a:t>k=k+1</a:t>
            </a:r>
            <a:endParaRPr lang="tr-TR" sz="1000">
              <a:latin typeface="Arial" charset="0"/>
              <a:cs typeface="Arial" charset="0"/>
            </a:endParaRPr>
          </a:p>
          <a:p>
            <a:pPr indent="-179388" algn="just" eaLnBrk="0" hangingPunct="0"/>
            <a:r>
              <a:rPr lang="tr-TR" sz="1200" i="1">
                <a:cs typeface="Times New Roman" pitchFamily="18" charset="0"/>
              </a:rPr>
              <a:t>Adım 2.2 (etiketlemeyi genişlet)</a:t>
            </a:r>
            <a:endParaRPr lang="tr-TR" sz="1000">
              <a:latin typeface="Arial" charset="0"/>
              <a:cs typeface="Arial" charset="0"/>
            </a:endParaRPr>
          </a:p>
          <a:p>
            <a:pPr indent="-179388" algn="just" eaLnBrk="0" hangingPunct="0"/>
            <a:r>
              <a:rPr lang="tr-TR" sz="1200" i="1">
                <a:cs typeface="Times New Roman" pitchFamily="18" charset="0"/>
              </a:rPr>
              <a:t>While ( L’de k-1 etiketli, L’de olmayan bir W düğümüne komşu olan bir V düğümü var)</a:t>
            </a:r>
            <a:endParaRPr lang="tr-TR" sz="1000">
              <a:latin typeface="Arial" charset="0"/>
              <a:cs typeface="Arial" charset="0"/>
            </a:endParaRPr>
          </a:p>
          <a:p>
            <a:pPr indent="-179388" algn="just" eaLnBrk="0" hangingPunct="0"/>
            <a:r>
              <a:rPr lang="tr-TR" sz="1200" i="1">
                <a:cs typeface="Times New Roman" pitchFamily="18" charset="0"/>
              </a:rPr>
              <a:t>a)W düğümüne K etiketini ata</a:t>
            </a:r>
            <a:endParaRPr lang="tr-TR" sz="1000">
              <a:latin typeface="Arial" charset="0"/>
              <a:cs typeface="Arial" charset="0"/>
            </a:endParaRPr>
          </a:p>
          <a:p>
            <a:pPr indent="-179388" algn="just" eaLnBrk="0" hangingPunct="0"/>
            <a:r>
              <a:rPr lang="tr-TR" sz="1200" i="1">
                <a:cs typeface="Times New Roman" pitchFamily="18" charset="0"/>
              </a:rPr>
              <a:t>b)V düğümünü W’nin önceli olarak ata </a:t>
            </a:r>
            <a:endParaRPr lang="tr-TR" sz="1000">
              <a:latin typeface="Arial" charset="0"/>
              <a:cs typeface="Arial" charset="0"/>
            </a:endParaRPr>
          </a:p>
          <a:p>
            <a:pPr indent="-179388" algn="just" eaLnBrk="0" hangingPunct="0"/>
            <a:r>
              <a:rPr lang="tr-TR" sz="1200" i="1">
                <a:cs typeface="Times New Roman" pitchFamily="18" charset="0"/>
              </a:rPr>
              <a:t>c)W düğümünü L kümesine ekle </a:t>
            </a:r>
            <a:endParaRPr lang="tr-TR" sz="1000">
              <a:latin typeface="Arial" charset="0"/>
              <a:cs typeface="Arial" charset="0"/>
            </a:endParaRPr>
          </a:p>
          <a:p>
            <a:pPr indent="-179388" algn="just" eaLnBrk="0" hangingPunct="0"/>
            <a:r>
              <a:rPr lang="tr-TR" sz="1200" i="1">
                <a:cs typeface="Times New Roman" pitchFamily="18" charset="0"/>
              </a:rPr>
              <a:t>endWhile</a:t>
            </a:r>
            <a:endParaRPr lang="tr-TR" sz="1000">
              <a:latin typeface="Arial" charset="0"/>
              <a:cs typeface="Arial" charset="0"/>
            </a:endParaRPr>
          </a:p>
          <a:p>
            <a:pPr indent="-179388" algn="just" eaLnBrk="0" hangingPunct="0"/>
            <a:r>
              <a:rPr lang="tr-TR" sz="1200" i="1">
                <a:cs typeface="Times New Roman" pitchFamily="18" charset="0"/>
              </a:rPr>
              <a:t>until (T, L kümesinin içinde yada L’deki düğümlere ,L’de olmayan düğümlerden hiç biri komşu değil)</a:t>
            </a:r>
            <a:endParaRPr lang="tr-TR" sz="1000">
              <a:latin typeface="Arial" charset="0"/>
              <a:cs typeface="Arial" charset="0"/>
            </a:endParaRPr>
          </a:p>
          <a:p>
            <a:pPr indent="-179388" algn="just" eaLnBrk="0" hangingPunct="0"/>
            <a:r>
              <a:rPr lang="tr-TR" sz="1200" i="1">
                <a:cs typeface="Times New Roman" pitchFamily="18" charset="0"/>
              </a:rPr>
              <a:t>Adım 3( T’ye en kısa yolu oluştur.)</a:t>
            </a:r>
            <a:endParaRPr lang="tr-TR" sz="1000">
              <a:latin typeface="Arial" charset="0"/>
              <a:cs typeface="Arial" charset="0"/>
            </a:endParaRPr>
          </a:p>
          <a:p>
            <a:pPr indent="-179388" algn="just" eaLnBrk="0" hangingPunct="0"/>
            <a:r>
              <a:rPr lang="tr-TR" sz="1200" i="1">
                <a:cs typeface="Times New Roman" pitchFamily="18" charset="0"/>
              </a:rPr>
              <a:t>if(T,L kümesinde)</a:t>
            </a:r>
            <a:endParaRPr lang="tr-TR" sz="1000">
              <a:latin typeface="Arial" charset="0"/>
              <a:cs typeface="Arial" charset="0"/>
            </a:endParaRPr>
          </a:p>
          <a:p>
            <a:pPr indent="-179388" algn="just" eaLnBrk="0" hangingPunct="0"/>
            <a:r>
              <a:rPr lang="tr-TR" sz="1200" i="1">
                <a:cs typeface="Times New Roman" pitchFamily="18" charset="0"/>
              </a:rPr>
              <a:t>S düğümüne erişene kadar T düğümünün önceli, öncelinin önceli  v.b.  üzerinden en kısa yolu oluştur. T ’nin etiketi S ’den T ’ye uzaklığı gösterecektir. </a:t>
            </a:r>
            <a:endParaRPr lang="tr-TR" sz="1000">
              <a:latin typeface="Arial" charset="0"/>
              <a:cs typeface="Arial" charset="0"/>
            </a:endParaRPr>
          </a:p>
          <a:p>
            <a:pPr indent="-179388" algn="just" eaLnBrk="0" hangingPunct="0"/>
            <a:r>
              <a:rPr lang="tr-TR" sz="1200" i="1">
                <a:cs typeface="Times New Roman" pitchFamily="18" charset="0"/>
              </a:rPr>
              <a:t>Otherwise</a:t>
            </a:r>
            <a:endParaRPr lang="tr-TR" sz="1000">
              <a:latin typeface="Arial" charset="0"/>
              <a:cs typeface="Arial" charset="0"/>
            </a:endParaRPr>
          </a:p>
          <a:p>
            <a:pPr indent="-179388" algn="just" eaLnBrk="0" hangingPunct="0"/>
            <a:r>
              <a:rPr lang="tr-TR" sz="1200" i="1">
                <a:cs typeface="Times New Roman" pitchFamily="18" charset="0"/>
              </a:rPr>
              <a:t>S ’den  T ’ye yol yoktur.</a:t>
            </a:r>
            <a:endParaRPr lang="tr-TR" sz="1000">
              <a:latin typeface="Arial" charset="0"/>
              <a:cs typeface="Arial" charset="0"/>
            </a:endParaRPr>
          </a:p>
          <a:p>
            <a:pPr indent="-179388" algn="just" eaLnBrk="0" hangingPunct="0"/>
            <a:r>
              <a:rPr lang="tr-TR" sz="1200" i="1">
                <a:cs typeface="Times New Roman" pitchFamily="18" charset="0"/>
              </a:rPr>
              <a:t>Endif</a:t>
            </a:r>
            <a:endParaRPr lang="tr-TR" sz="1000">
              <a:latin typeface="Arial" charset="0"/>
              <a:cs typeface="Arial" charset="0"/>
            </a:endParaRPr>
          </a:p>
          <a:p>
            <a:pPr indent="-179388" eaLnBrk="0" hangingPunct="0"/>
            <a:endParaRPr lang="tr-TR" sz="2400"/>
          </a:p>
        </p:txBody>
      </p:sp>
      <p:sp>
        <p:nvSpPr>
          <p:cNvPr id="2048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2048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2AF6135-65C8-4187-97AE-211DABE27984}" type="slidenum">
              <a:rPr lang="tr-TR" sz="1400"/>
              <a:pPr algn="ctr" eaLnBrk="0" hangingPunct="0"/>
              <a:t>4</a:t>
            </a:fld>
            <a:r>
              <a:rPr lang="tr-TR" sz="1400"/>
              <a:t>. Sayfa</a:t>
            </a:r>
          </a:p>
        </p:txBody>
      </p:sp>
      <p:sp>
        <p:nvSpPr>
          <p:cNvPr id="2048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2057400" y="685800"/>
            <a:ext cx="5181600" cy="920750"/>
          </a:xfrm>
          <a:prstGeom prst="rect">
            <a:avLst/>
          </a:prstGeom>
          <a:noFill/>
          <a:ln w="9525">
            <a:noFill/>
            <a:miter lim="800000"/>
            <a:headEnd/>
            <a:tailEnd/>
          </a:ln>
        </p:spPr>
        <p:txBody>
          <a:bodyPr tIns="152352" bIns="38088">
            <a:spAutoFit/>
          </a:bodyPr>
          <a:lstStyle/>
          <a:p>
            <a:pPr algn="ctr"/>
            <a:r>
              <a:rPr lang="tr-TR" sz="2400" b="1">
                <a:latin typeface="Comic Sans MS" pitchFamily="66" charset="0"/>
              </a:rPr>
              <a:t>En Kısa Yol ve Uzaklık</a:t>
            </a:r>
            <a:r>
              <a:rPr lang="tr-TR" sz="2400" b="1"/>
              <a:t> </a:t>
            </a:r>
          </a:p>
          <a:p>
            <a:pPr algn="ctr" eaLnBrk="0" hangingPunct="0"/>
            <a:endParaRPr lang="tr-TR" sz="2400"/>
          </a:p>
        </p:txBody>
      </p:sp>
      <p:sp>
        <p:nvSpPr>
          <p:cNvPr id="21506" name="Rectangle 3"/>
          <p:cNvSpPr>
            <a:spLocks noChangeArrowheads="1"/>
          </p:cNvSpPr>
          <p:nvPr/>
        </p:nvSpPr>
        <p:spPr bwMode="auto">
          <a:xfrm>
            <a:off x="1619250" y="1484313"/>
            <a:ext cx="7315200" cy="1268412"/>
          </a:xfrm>
          <a:prstGeom prst="rect">
            <a:avLst/>
          </a:prstGeom>
          <a:noFill/>
          <a:ln w="9525">
            <a:noFill/>
            <a:miter lim="800000"/>
            <a:headEnd/>
            <a:tailEnd/>
          </a:ln>
        </p:spPr>
        <p:txBody>
          <a:bodyPr bIns="0">
            <a:spAutoFit/>
          </a:bodyPr>
          <a:lstStyle/>
          <a:p>
            <a:pPr algn="just"/>
            <a:r>
              <a:rPr lang="tr-TR" sz="1600" b="1">
                <a:latin typeface="Comic Sans MS" pitchFamily="66" charset="0"/>
                <a:cs typeface="Courier New" pitchFamily="49" charset="0"/>
              </a:rPr>
              <a:t>Örnek</a:t>
            </a:r>
          </a:p>
          <a:p>
            <a:pPr eaLnBrk="0" hangingPunct="0"/>
            <a:r>
              <a:rPr lang="tr-TR" sz="1600">
                <a:latin typeface="Comic Sans MS" pitchFamily="66" charset="0"/>
                <a:cs typeface="Arial" charset="0"/>
              </a:rPr>
              <a:t> </a:t>
            </a:r>
          </a:p>
          <a:p>
            <a:pPr algn="just" eaLnBrk="0" hangingPunct="0"/>
            <a:r>
              <a:rPr lang="tr-TR" sz="1600">
                <a:latin typeface="Comic Sans MS" pitchFamily="66" charset="0"/>
              </a:rPr>
              <a:t>Ş</a:t>
            </a:r>
            <a:r>
              <a:rPr lang="tr-TR" sz="1600">
                <a:latin typeface="Comic Sans MS" pitchFamily="66" charset="0"/>
                <a:cs typeface="Courier New" pitchFamily="49" charset="0"/>
              </a:rPr>
              <a:t>ekildeki çoklu grafta S düğümünden T düğümüne en k</a:t>
            </a:r>
            <a:r>
              <a:rPr lang="tr-TR" sz="1600">
                <a:latin typeface="Comic Sans MS" pitchFamily="66" charset="0"/>
              </a:rPr>
              <a:t>ı</a:t>
            </a:r>
            <a:r>
              <a:rPr lang="tr-TR" sz="1600">
                <a:latin typeface="Comic Sans MS" pitchFamily="66" charset="0"/>
                <a:cs typeface="Courier New" pitchFamily="49" charset="0"/>
              </a:rPr>
              <a:t>sa yolu bulmak için BFS algor</a:t>
            </a:r>
            <a:r>
              <a:rPr lang="tr-TR" sz="1600">
                <a:latin typeface="Comic Sans MS" pitchFamily="66" charset="0"/>
              </a:rPr>
              <a:t>i</a:t>
            </a:r>
            <a:r>
              <a:rPr lang="tr-TR" sz="1600">
                <a:latin typeface="Comic Sans MS" pitchFamily="66" charset="0"/>
                <a:cs typeface="Courier New" pitchFamily="49" charset="0"/>
              </a:rPr>
              <a:t>tmas</a:t>
            </a:r>
            <a:r>
              <a:rPr lang="tr-TR" sz="1600">
                <a:latin typeface="Comic Sans MS" pitchFamily="66" charset="0"/>
              </a:rPr>
              <a:t>ı</a:t>
            </a:r>
            <a:r>
              <a:rPr lang="tr-TR" sz="1600">
                <a:latin typeface="Comic Sans MS" pitchFamily="66" charset="0"/>
                <a:cs typeface="Courier New" pitchFamily="49" charset="0"/>
              </a:rPr>
              <a:t>n</a:t>
            </a:r>
            <a:r>
              <a:rPr lang="tr-TR" sz="1600">
                <a:latin typeface="Comic Sans MS" pitchFamily="66" charset="0"/>
              </a:rPr>
              <a:t>ı</a:t>
            </a:r>
            <a:r>
              <a:rPr lang="tr-TR" sz="1600">
                <a:latin typeface="Comic Sans MS" pitchFamily="66" charset="0"/>
                <a:cs typeface="Courier New" pitchFamily="49" charset="0"/>
              </a:rPr>
              <a:t> ad</a:t>
            </a:r>
            <a:r>
              <a:rPr lang="tr-TR" sz="1600">
                <a:latin typeface="Comic Sans MS" pitchFamily="66" charset="0"/>
              </a:rPr>
              <a:t>ı</a:t>
            </a:r>
            <a:r>
              <a:rPr lang="tr-TR" sz="1600">
                <a:latin typeface="Comic Sans MS" pitchFamily="66" charset="0"/>
                <a:cs typeface="Courier New" pitchFamily="49" charset="0"/>
              </a:rPr>
              <a:t>m ad</a:t>
            </a:r>
            <a:r>
              <a:rPr lang="tr-TR" sz="1600">
                <a:latin typeface="Comic Sans MS" pitchFamily="66" charset="0"/>
              </a:rPr>
              <a:t>ı</a:t>
            </a:r>
            <a:r>
              <a:rPr lang="tr-TR" sz="1600">
                <a:latin typeface="Comic Sans MS" pitchFamily="66" charset="0"/>
                <a:cs typeface="Courier New" pitchFamily="49" charset="0"/>
              </a:rPr>
              <a:t>m uygulay</a:t>
            </a:r>
            <a:r>
              <a:rPr lang="tr-TR" sz="1600">
                <a:latin typeface="Comic Sans MS" pitchFamily="66" charset="0"/>
              </a:rPr>
              <a:t>ı</a:t>
            </a:r>
            <a:r>
              <a:rPr lang="tr-TR" sz="1600">
                <a:latin typeface="Comic Sans MS" pitchFamily="66" charset="0"/>
                <a:cs typeface="Courier New" pitchFamily="49" charset="0"/>
              </a:rPr>
              <a:t>n</a:t>
            </a:r>
            <a:r>
              <a:rPr lang="tr-TR" sz="1600">
                <a:latin typeface="Comic Sans MS" pitchFamily="66" charset="0"/>
              </a:rPr>
              <a:t>ı</a:t>
            </a:r>
            <a:r>
              <a:rPr lang="tr-TR" sz="1600">
                <a:latin typeface="Comic Sans MS" pitchFamily="66" charset="0"/>
                <a:cs typeface="Courier New" pitchFamily="49" charset="0"/>
              </a:rPr>
              <a:t>z.</a:t>
            </a:r>
            <a:endParaRPr lang="tr-TR" sz="1600">
              <a:latin typeface="Comic Sans MS" pitchFamily="66" charset="0"/>
              <a:cs typeface="Arial" charset="0"/>
            </a:endParaRPr>
          </a:p>
          <a:p>
            <a:pPr eaLnBrk="0" hangingPunct="0"/>
            <a:endParaRPr lang="tr-TR" sz="1600">
              <a:latin typeface="Comic Sans MS" pitchFamily="66" charset="0"/>
            </a:endParaRPr>
          </a:p>
        </p:txBody>
      </p:sp>
      <p:grpSp>
        <p:nvGrpSpPr>
          <p:cNvPr id="76804" name="Group 4"/>
          <p:cNvGrpSpPr>
            <a:grpSpLocks/>
          </p:cNvGrpSpPr>
          <p:nvPr/>
        </p:nvGrpSpPr>
        <p:grpSpPr bwMode="auto">
          <a:xfrm>
            <a:off x="2590800" y="3200400"/>
            <a:ext cx="4572000" cy="2400300"/>
            <a:chOff x="1632" y="2016"/>
            <a:chExt cx="2880" cy="1512"/>
          </a:xfrm>
        </p:grpSpPr>
        <p:sp>
          <p:nvSpPr>
            <p:cNvPr id="21511" name="Rectangle 5"/>
            <p:cNvSpPr>
              <a:spLocks noChangeArrowheads="1"/>
            </p:cNvSpPr>
            <p:nvPr/>
          </p:nvSpPr>
          <p:spPr bwMode="auto">
            <a:xfrm>
              <a:off x="1632" y="2016"/>
              <a:ext cx="2880" cy="1440"/>
            </a:xfrm>
            <a:prstGeom prst="rect">
              <a:avLst/>
            </a:prstGeom>
            <a:solidFill>
              <a:schemeClr val="accent1"/>
            </a:solidFill>
            <a:ln w="9525">
              <a:solidFill>
                <a:srgbClr val="000000"/>
              </a:solidFill>
              <a:miter lim="800000"/>
              <a:headEnd/>
              <a:tailEnd/>
            </a:ln>
          </p:spPr>
          <p:txBody>
            <a:bodyPr/>
            <a:lstStyle/>
            <a:p>
              <a:endParaRPr lang="tr-TR"/>
            </a:p>
          </p:txBody>
        </p:sp>
        <p:sp>
          <p:nvSpPr>
            <p:cNvPr id="21512" name="Line 6"/>
            <p:cNvSpPr>
              <a:spLocks noChangeShapeType="1"/>
            </p:cNvSpPr>
            <p:nvPr/>
          </p:nvSpPr>
          <p:spPr bwMode="auto">
            <a:xfrm>
              <a:off x="2208" y="2232"/>
              <a:ext cx="504" cy="0"/>
            </a:xfrm>
            <a:prstGeom prst="line">
              <a:avLst/>
            </a:prstGeom>
            <a:noFill/>
            <a:ln w="9525">
              <a:solidFill>
                <a:srgbClr val="000000"/>
              </a:solidFill>
              <a:round/>
              <a:headEnd type="oval" w="med" len="med"/>
              <a:tailEnd type="oval" w="med" len="med"/>
            </a:ln>
          </p:spPr>
          <p:txBody>
            <a:bodyPr/>
            <a:lstStyle/>
            <a:p>
              <a:endParaRPr lang="tr-TR"/>
            </a:p>
          </p:txBody>
        </p:sp>
        <p:sp>
          <p:nvSpPr>
            <p:cNvPr id="21513" name="Line 7"/>
            <p:cNvSpPr>
              <a:spLocks noChangeShapeType="1"/>
            </p:cNvSpPr>
            <p:nvPr/>
          </p:nvSpPr>
          <p:spPr bwMode="auto">
            <a:xfrm>
              <a:off x="2712" y="2232"/>
              <a:ext cx="504" cy="0"/>
            </a:xfrm>
            <a:prstGeom prst="line">
              <a:avLst/>
            </a:prstGeom>
            <a:noFill/>
            <a:ln w="9525">
              <a:solidFill>
                <a:srgbClr val="000000"/>
              </a:solidFill>
              <a:round/>
              <a:headEnd type="oval" w="med" len="med"/>
              <a:tailEnd type="oval" w="med" len="med"/>
            </a:ln>
          </p:spPr>
          <p:txBody>
            <a:bodyPr/>
            <a:lstStyle/>
            <a:p>
              <a:endParaRPr lang="tr-TR"/>
            </a:p>
          </p:txBody>
        </p:sp>
        <p:sp>
          <p:nvSpPr>
            <p:cNvPr id="21514" name="Line 8"/>
            <p:cNvSpPr>
              <a:spLocks noChangeShapeType="1"/>
            </p:cNvSpPr>
            <p:nvPr/>
          </p:nvSpPr>
          <p:spPr bwMode="auto">
            <a:xfrm>
              <a:off x="3216" y="2232"/>
              <a:ext cx="0" cy="504"/>
            </a:xfrm>
            <a:prstGeom prst="line">
              <a:avLst/>
            </a:prstGeom>
            <a:noFill/>
            <a:ln w="9525">
              <a:solidFill>
                <a:srgbClr val="000000"/>
              </a:solidFill>
              <a:round/>
              <a:headEnd type="oval" w="med" len="med"/>
              <a:tailEnd type="oval" w="med" len="med"/>
            </a:ln>
          </p:spPr>
          <p:txBody>
            <a:bodyPr/>
            <a:lstStyle/>
            <a:p>
              <a:endParaRPr lang="tr-TR"/>
            </a:p>
          </p:txBody>
        </p:sp>
        <p:sp>
          <p:nvSpPr>
            <p:cNvPr id="21515" name="Line 9"/>
            <p:cNvSpPr>
              <a:spLocks noChangeShapeType="1"/>
            </p:cNvSpPr>
            <p:nvPr/>
          </p:nvSpPr>
          <p:spPr bwMode="auto">
            <a:xfrm flipH="1">
              <a:off x="2712" y="2736"/>
              <a:ext cx="504" cy="0"/>
            </a:xfrm>
            <a:prstGeom prst="line">
              <a:avLst/>
            </a:prstGeom>
            <a:noFill/>
            <a:ln w="9525">
              <a:solidFill>
                <a:srgbClr val="000000"/>
              </a:solidFill>
              <a:round/>
              <a:headEnd type="oval" w="med" len="med"/>
              <a:tailEnd type="oval" w="med" len="med"/>
            </a:ln>
          </p:spPr>
          <p:txBody>
            <a:bodyPr/>
            <a:lstStyle/>
            <a:p>
              <a:endParaRPr lang="tr-TR"/>
            </a:p>
          </p:txBody>
        </p:sp>
        <p:sp>
          <p:nvSpPr>
            <p:cNvPr id="21516" name="Line 10"/>
            <p:cNvSpPr>
              <a:spLocks noChangeShapeType="1"/>
            </p:cNvSpPr>
            <p:nvPr/>
          </p:nvSpPr>
          <p:spPr bwMode="auto">
            <a:xfrm flipH="1" flipV="1">
              <a:off x="2208" y="2232"/>
              <a:ext cx="504" cy="504"/>
            </a:xfrm>
            <a:prstGeom prst="line">
              <a:avLst/>
            </a:prstGeom>
            <a:noFill/>
            <a:ln w="9525">
              <a:solidFill>
                <a:srgbClr val="000000"/>
              </a:solidFill>
              <a:round/>
              <a:headEnd type="oval" w="med" len="med"/>
              <a:tailEnd type="oval" w="med" len="med"/>
            </a:ln>
          </p:spPr>
          <p:txBody>
            <a:bodyPr/>
            <a:lstStyle/>
            <a:p>
              <a:endParaRPr lang="tr-TR"/>
            </a:p>
          </p:txBody>
        </p:sp>
        <p:sp>
          <p:nvSpPr>
            <p:cNvPr id="21517" name="Line 11"/>
            <p:cNvSpPr>
              <a:spLocks noChangeShapeType="1"/>
            </p:cNvSpPr>
            <p:nvPr/>
          </p:nvSpPr>
          <p:spPr bwMode="auto">
            <a:xfrm flipV="1">
              <a:off x="2712" y="2232"/>
              <a:ext cx="0" cy="504"/>
            </a:xfrm>
            <a:prstGeom prst="line">
              <a:avLst/>
            </a:prstGeom>
            <a:noFill/>
            <a:ln w="9525">
              <a:solidFill>
                <a:srgbClr val="000000"/>
              </a:solidFill>
              <a:round/>
              <a:headEnd type="oval" w="med" len="med"/>
              <a:tailEnd type="oval" w="med" len="med"/>
            </a:ln>
          </p:spPr>
          <p:txBody>
            <a:bodyPr/>
            <a:lstStyle/>
            <a:p>
              <a:endParaRPr lang="tr-TR"/>
            </a:p>
          </p:txBody>
        </p:sp>
        <p:sp>
          <p:nvSpPr>
            <p:cNvPr id="21518" name="Line 12"/>
            <p:cNvSpPr>
              <a:spLocks noChangeShapeType="1"/>
            </p:cNvSpPr>
            <p:nvPr/>
          </p:nvSpPr>
          <p:spPr bwMode="auto">
            <a:xfrm flipH="1">
              <a:off x="2352" y="2736"/>
              <a:ext cx="360" cy="432"/>
            </a:xfrm>
            <a:prstGeom prst="line">
              <a:avLst/>
            </a:prstGeom>
            <a:noFill/>
            <a:ln w="9525">
              <a:solidFill>
                <a:srgbClr val="000000"/>
              </a:solidFill>
              <a:round/>
              <a:headEnd type="oval" w="med" len="med"/>
              <a:tailEnd type="oval" w="med" len="med"/>
            </a:ln>
          </p:spPr>
          <p:txBody>
            <a:bodyPr/>
            <a:lstStyle/>
            <a:p>
              <a:endParaRPr lang="tr-TR"/>
            </a:p>
          </p:txBody>
        </p:sp>
        <p:sp>
          <p:nvSpPr>
            <p:cNvPr id="21519" name="Line 13"/>
            <p:cNvSpPr>
              <a:spLocks noChangeShapeType="1"/>
            </p:cNvSpPr>
            <p:nvPr/>
          </p:nvSpPr>
          <p:spPr bwMode="auto">
            <a:xfrm flipH="1" flipV="1">
              <a:off x="1992" y="2736"/>
              <a:ext cx="360" cy="432"/>
            </a:xfrm>
            <a:prstGeom prst="line">
              <a:avLst/>
            </a:prstGeom>
            <a:noFill/>
            <a:ln w="9525">
              <a:solidFill>
                <a:srgbClr val="000000"/>
              </a:solidFill>
              <a:round/>
              <a:headEnd type="oval" w="med" len="med"/>
              <a:tailEnd type="oval" w="med" len="med"/>
            </a:ln>
          </p:spPr>
          <p:txBody>
            <a:bodyPr/>
            <a:lstStyle/>
            <a:p>
              <a:endParaRPr lang="tr-TR"/>
            </a:p>
          </p:txBody>
        </p:sp>
        <p:sp>
          <p:nvSpPr>
            <p:cNvPr id="21520" name="Line 14"/>
            <p:cNvSpPr>
              <a:spLocks noChangeShapeType="1"/>
            </p:cNvSpPr>
            <p:nvPr/>
          </p:nvSpPr>
          <p:spPr bwMode="auto">
            <a:xfrm flipV="1">
              <a:off x="1992" y="2232"/>
              <a:ext cx="216" cy="504"/>
            </a:xfrm>
            <a:prstGeom prst="line">
              <a:avLst/>
            </a:prstGeom>
            <a:noFill/>
            <a:ln w="9525">
              <a:solidFill>
                <a:srgbClr val="000000"/>
              </a:solidFill>
              <a:round/>
              <a:headEnd type="oval" w="med" len="med"/>
              <a:tailEnd type="oval" w="med" len="med"/>
            </a:ln>
          </p:spPr>
          <p:txBody>
            <a:bodyPr/>
            <a:lstStyle/>
            <a:p>
              <a:endParaRPr lang="tr-TR"/>
            </a:p>
          </p:txBody>
        </p:sp>
        <p:sp>
          <p:nvSpPr>
            <p:cNvPr id="21521" name="Line 15"/>
            <p:cNvSpPr>
              <a:spLocks noChangeShapeType="1"/>
            </p:cNvSpPr>
            <p:nvPr/>
          </p:nvSpPr>
          <p:spPr bwMode="auto">
            <a:xfrm>
              <a:off x="2352" y="3168"/>
              <a:ext cx="432" cy="0"/>
            </a:xfrm>
            <a:prstGeom prst="line">
              <a:avLst/>
            </a:prstGeom>
            <a:noFill/>
            <a:ln w="9525">
              <a:solidFill>
                <a:srgbClr val="000000"/>
              </a:solidFill>
              <a:round/>
              <a:headEnd type="oval" w="med" len="med"/>
              <a:tailEnd type="oval" w="med" len="med"/>
            </a:ln>
          </p:spPr>
          <p:txBody>
            <a:bodyPr/>
            <a:lstStyle/>
            <a:p>
              <a:endParaRPr lang="tr-TR"/>
            </a:p>
          </p:txBody>
        </p:sp>
        <p:sp>
          <p:nvSpPr>
            <p:cNvPr id="21522" name="Line 16"/>
            <p:cNvSpPr>
              <a:spLocks noChangeShapeType="1"/>
            </p:cNvSpPr>
            <p:nvPr/>
          </p:nvSpPr>
          <p:spPr bwMode="auto">
            <a:xfrm>
              <a:off x="2784" y="3168"/>
              <a:ext cx="432" cy="0"/>
            </a:xfrm>
            <a:prstGeom prst="line">
              <a:avLst/>
            </a:prstGeom>
            <a:noFill/>
            <a:ln w="9525">
              <a:solidFill>
                <a:srgbClr val="000000"/>
              </a:solidFill>
              <a:round/>
              <a:headEnd type="oval" w="med" len="med"/>
              <a:tailEnd type="oval" w="med" len="med"/>
            </a:ln>
          </p:spPr>
          <p:txBody>
            <a:bodyPr/>
            <a:lstStyle/>
            <a:p>
              <a:endParaRPr lang="tr-TR"/>
            </a:p>
          </p:txBody>
        </p:sp>
        <p:sp>
          <p:nvSpPr>
            <p:cNvPr id="21523" name="Line 17"/>
            <p:cNvSpPr>
              <a:spLocks noChangeShapeType="1"/>
            </p:cNvSpPr>
            <p:nvPr/>
          </p:nvSpPr>
          <p:spPr bwMode="auto">
            <a:xfrm>
              <a:off x="3216" y="3168"/>
              <a:ext cx="576" cy="0"/>
            </a:xfrm>
            <a:prstGeom prst="line">
              <a:avLst/>
            </a:prstGeom>
            <a:noFill/>
            <a:ln w="9525">
              <a:solidFill>
                <a:srgbClr val="000000"/>
              </a:solidFill>
              <a:round/>
              <a:headEnd type="oval" w="med" len="med"/>
              <a:tailEnd type="oval" w="med" len="med"/>
            </a:ln>
          </p:spPr>
          <p:txBody>
            <a:bodyPr/>
            <a:lstStyle/>
            <a:p>
              <a:endParaRPr lang="tr-TR"/>
            </a:p>
          </p:txBody>
        </p:sp>
        <p:sp>
          <p:nvSpPr>
            <p:cNvPr id="21524" name="Line 18"/>
            <p:cNvSpPr>
              <a:spLocks noChangeShapeType="1"/>
            </p:cNvSpPr>
            <p:nvPr/>
          </p:nvSpPr>
          <p:spPr bwMode="auto">
            <a:xfrm flipV="1">
              <a:off x="3792" y="2736"/>
              <a:ext cx="0" cy="432"/>
            </a:xfrm>
            <a:prstGeom prst="line">
              <a:avLst/>
            </a:prstGeom>
            <a:noFill/>
            <a:ln w="9525">
              <a:solidFill>
                <a:srgbClr val="000000"/>
              </a:solidFill>
              <a:round/>
              <a:headEnd type="oval" w="med" len="med"/>
              <a:tailEnd type="oval" w="med" len="med"/>
            </a:ln>
          </p:spPr>
          <p:txBody>
            <a:bodyPr/>
            <a:lstStyle/>
            <a:p>
              <a:endParaRPr lang="tr-TR"/>
            </a:p>
          </p:txBody>
        </p:sp>
        <p:sp>
          <p:nvSpPr>
            <p:cNvPr id="21525" name="Line 19"/>
            <p:cNvSpPr>
              <a:spLocks noChangeShapeType="1"/>
            </p:cNvSpPr>
            <p:nvPr/>
          </p:nvSpPr>
          <p:spPr bwMode="auto">
            <a:xfrm flipH="1">
              <a:off x="3216" y="2736"/>
              <a:ext cx="576" cy="0"/>
            </a:xfrm>
            <a:prstGeom prst="line">
              <a:avLst/>
            </a:prstGeom>
            <a:noFill/>
            <a:ln w="9525">
              <a:solidFill>
                <a:srgbClr val="000000"/>
              </a:solidFill>
              <a:round/>
              <a:headEnd type="oval" w="med" len="med"/>
              <a:tailEnd type="oval" w="med" len="med"/>
            </a:ln>
          </p:spPr>
          <p:txBody>
            <a:bodyPr/>
            <a:lstStyle/>
            <a:p>
              <a:endParaRPr lang="tr-TR"/>
            </a:p>
          </p:txBody>
        </p:sp>
        <p:sp>
          <p:nvSpPr>
            <p:cNvPr id="21526" name="Line 20"/>
            <p:cNvSpPr>
              <a:spLocks noChangeShapeType="1"/>
            </p:cNvSpPr>
            <p:nvPr/>
          </p:nvSpPr>
          <p:spPr bwMode="auto">
            <a:xfrm flipV="1">
              <a:off x="3792" y="2376"/>
              <a:ext cx="288" cy="360"/>
            </a:xfrm>
            <a:prstGeom prst="line">
              <a:avLst/>
            </a:prstGeom>
            <a:noFill/>
            <a:ln w="9525">
              <a:solidFill>
                <a:srgbClr val="000000"/>
              </a:solidFill>
              <a:round/>
              <a:headEnd type="oval" w="med" len="med"/>
              <a:tailEnd type="oval" w="med" len="med"/>
            </a:ln>
          </p:spPr>
          <p:txBody>
            <a:bodyPr/>
            <a:lstStyle/>
            <a:p>
              <a:endParaRPr lang="tr-TR"/>
            </a:p>
          </p:txBody>
        </p:sp>
        <p:sp>
          <p:nvSpPr>
            <p:cNvPr id="21527" name="Text Box 21"/>
            <p:cNvSpPr txBox="1">
              <a:spLocks noChangeArrowheads="1"/>
            </p:cNvSpPr>
            <p:nvPr/>
          </p:nvSpPr>
          <p:spPr bwMode="auto">
            <a:xfrm>
              <a:off x="2136" y="2088"/>
              <a:ext cx="360" cy="360"/>
            </a:xfrm>
            <a:prstGeom prst="rect">
              <a:avLst/>
            </a:prstGeom>
            <a:noFill/>
            <a:ln w="9525">
              <a:noFill/>
              <a:miter lim="800000"/>
              <a:headEnd/>
              <a:tailEnd/>
            </a:ln>
          </p:spPr>
          <p:txBody>
            <a:bodyPr/>
            <a:lstStyle/>
            <a:p>
              <a:pPr eaLnBrk="0" hangingPunct="0"/>
              <a:r>
                <a:rPr lang="tr-TR" sz="1200"/>
                <a:t>A</a:t>
              </a:r>
            </a:p>
          </p:txBody>
        </p:sp>
        <p:sp>
          <p:nvSpPr>
            <p:cNvPr id="21528" name="Text Box 22"/>
            <p:cNvSpPr txBox="1">
              <a:spLocks noChangeArrowheads="1"/>
            </p:cNvSpPr>
            <p:nvPr/>
          </p:nvSpPr>
          <p:spPr bwMode="auto">
            <a:xfrm>
              <a:off x="2640" y="2088"/>
              <a:ext cx="360" cy="360"/>
            </a:xfrm>
            <a:prstGeom prst="rect">
              <a:avLst/>
            </a:prstGeom>
            <a:noFill/>
            <a:ln w="9525">
              <a:noFill/>
              <a:miter lim="800000"/>
              <a:headEnd/>
              <a:tailEnd/>
            </a:ln>
          </p:spPr>
          <p:txBody>
            <a:bodyPr/>
            <a:lstStyle/>
            <a:p>
              <a:pPr eaLnBrk="0" hangingPunct="0"/>
              <a:r>
                <a:rPr lang="tr-TR" sz="1200"/>
                <a:t>E</a:t>
              </a:r>
            </a:p>
          </p:txBody>
        </p:sp>
        <p:sp>
          <p:nvSpPr>
            <p:cNvPr id="21529" name="Text Box 23"/>
            <p:cNvSpPr txBox="1">
              <a:spLocks noChangeArrowheads="1"/>
            </p:cNvSpPr>
            <p:nvPr/>
          </p:nvSpPr>
          <p:spPr bwMode="auto">
            <a:xfrm>
              <a:off x="3216" y="2088"/>
              <a:ext cx="360" cy="360"/>
            </a:xfrm>
            <a:prstGeom prst="rect">
              <a:avLst/>
            </a:prstGeom>
            <a:noFill/>
            <a:ln w="9525">
              <a:noFill/>
              <a:miter lim="800000"/>
              <a:headEnd/>
              <a:tailEnd/>
            </a:ln>
          </p:spPr>
          <p:txBody>
            <a:bodyPr/>
            <a:lstStyle/>
            <a:p>
              <a:pPr eaLnBrk="0" hangingPunct="0"/>
              <a:r>
                <a:rPr lang="tr-TR" sz="1200"/>
                <a:t>F</a:t>
              </a:r>
            </a:p>
          </p:txBody>
        </p:sp>
        <p:sp>
          <p:nvSpPr>
            <p:cNvPr id="21530" name="Text Box 24"/>
            <p:cNvSpPr txBox="1">
              <a:spLocks noChangeArrowheads="1"/>
            </p:cNvSpPr>
            <p:nvPr/>
          </p:nvSpPr>
          <p:spPr bwMode="auto">
            <a:xfrm>
              <a:off x="1848" y="2592"/>
              <a:ext cx="360" cy="360"/>
            </a:xfrm>
            <a:prstGeom prst="rect">
              <a:avLst/>
            </a:prstGeom>
            <a:noFill/>
            <a:ln w="9525">
              <a:noFill/>
              <a:miter lim="800000"/>
              <a:headEnd/>
              <a:tailEnd/>
            </a:ln>
          </p:spPr>
          <p:txBody>
            <a:bodyPr/>
            <a:lstStyle/>
            <a:p>
              <a:pPr eaLnBrk="0" hangingPunct="0"/>
              <a:r>
                <a:rPr lang="tr-TR" sz="1200"/>
                <a:t>S</a:t>
              </a:r>
            </a:p>
          </p:txBody>
        </p:sp>
        <p:sp>
          <p:nvSpPr>
            <p:cNvPr id="21531" name="Text Box 25"/>
            <p:cNvSpPr txBox="1">
              <a:spLocks noChangeArrowheads="1"/>
            </p:cNvSpPr>
            <p:nvPr/>
          </p:nvSpPr>
          <p:spPr bwMode="auto">
            <a:xfrm>
              <a:off x="2712" y="2736"/>
              <a:ext cx="360" cy="360"/>
            </a:xfrm>
            <a:prstGeom prst="rect">
              <a:avLst/>
            </a:prstGeom>
            <a:noFill/>
            <a:ln w="9525">
              <a:noFill/>
              <a:miter lim="800000"/>
              <a:headEnd/>
              <a:tailEnd/>
            </a:ln>
          </p:spPr>
          <p:txBody>
            <a:bodyPr/>
            <a:lstStyle/>
            <a:p>
              <a:pPr eaLnBrk="0" hangingPunct="0"/>
              <a:r>
                <a:rPr lang="tr-TR" sz="1200"/>
                <a:t>C</a:t>
              </a:r>
            </a:p>
          </p:txBody>
        </p:sp>
        <p:sp>
          <p:nvSpPr>
            <p:cNvPr id="21532" name="Text Box 26"/>
            <p:cNvSpPr txBox="1">
              <a:spLocks noChangeArrowheads="1"/>
            </p:cNvSpPr>
            <p:nvPr/>
          </p:nvSpPr>
          <p:spPr bwMode="auto">
            <a:xfrm>
              <a:off x="3216" y="2592"/>
              <a:ext cx="360" cy="360"/>
            </a:xfrm>
            <a:prstGeom prst="rect">
              <a:avLst/>
            </a:prstGeom>
            <a:noFill/>
            <a:ln w="9525">
              <a:noFill/>
              <a:miter lim="800000"/>
              <a:headEnd/>
              <a:tailEnd/>
            </a:ln>
          </p:spPr>
          <p:txBody>
            <a:bodyPr/>
            <a:lstStyle/>
            <a:p>
              <a:pPr eaLnBrk="0" hangingPunct="0"/>
              <a:r>
                <a:rPr lang="tr-TR" sz="1200"/>
                <a:t>H</a:t>
              </a:r>
            </a:p>
          </p:txBody>
        </p:sp>
        <p:sp>
          <p:nvSpPr>
            <p:cNvPr id="21533" name="Text Box 27"/>
            <p:cNvSpPr txBox="1">
              <a:spLocks noChangeArrowheads="1"/>
            </p:cNvSpPr>
            <p:nvPr/>
          </p:nvSpPr>
          <p:spPr bwMode="auto">
            <a:xfrm>
              <a:off x="3792" y="2664"/>
              <a:ext cx="360" cy="360"/>
            </a:xfrm>
            <a:prstGeom prst="rect">
              <a:avLst/>
            </a:prstGeom>
            <a:noFill/>
            <a:ln w="9525">
              <a:noFill/>
              <a:miter lim="800000"/>
              <a:headEnd/>
              <a:tailEnd/>
            </a:ln>
          </p:spPr>
          <p:txBody>
            <a:bodyPr/>
            <a:lstStyle/>
            <a:p>
              <a:pPr eaLnBrk="0" hangingPunct="0"/>
              <a:r>
                <a:rPr lang="tr-TR" sz="1200"/>
                <a:t>T</a:t>
              </a:r>
            </a:p>
          </p:txBody>
        </p:sp>
        <p:sp>
          <p:nvSpPr>
            <p:cNvPr id="21534" name="Text Box 28"/>
            <p:cNvSpPr txBox="1">
              <a:spLocks noChangeArrowheads="1"/>
            </p:cNvSpPr>
            <p:nvPr/>
          </p:nvSpPr>
          <p:spPr bwMode="auto">
            <a:xfrm>
              <a:off x="4080" y="2232"/>
              <a:ext cx="360" cy="360"/>
            </a:xfrm>
            <a:prstGeom prst="rect">
              <a:avLst/>
            </a:prstGeom>
            <a:noFill/>
            <a:ln w="9525">
              <a:noFill/>
              <a:miter lim="800000"/>
              <a:headEnd/>
              <a:tailEnd/>
            </a:ln>
          </p:spPr>
          <p:txBody>
            <a:bodyPr/>
            <a:lstStyle/>
            <a:p>
              <a:pPr eaLnBrk="0" hangingPunct="0"/>
              <a:r>
                <a:rPr lang="tr-TR" sz="1200"/>
                <a:t>I</a:t>
              </a:r>
            </a:p>
          </p:txBody>
        </p:sp>
        <p:sp>
          <p:nvSpPr>
            <p:cNvPr id="21535" name="Text Box 29"/>
            <p:cNvSpPr txBox="1">
              <a:spLocks noChangeArrowheads="1"/>
            </p:cNvSpPr>
            <p:nvPr/>
          </p:nvSpPr>
          <p:spPr bwMode="auto">
            <a:xfrm>
              <a:off x="2208" y="3168"/>
              <a:ext cx="360" cy="360"/>
            </a:xfrm>
            <a:prstGeom prst="rect">
              <a:avLst/>
            </a:prstGeom>
            <a:noFill/>
            <a:ln w="9525">
              <a:noFill/>
              <a:miter lim="800000"/>
              <a:headEnd/>
              <a:tailEnd/>
            </a:ln>
          </p:spPr>
          <p:txBody>
            <a:bodyPr/>
            <a:lstStyle/>
            <a:p>
              <a:pPr eaLnBrk="0" hangingPunct="0"/>
              <a:r>
                <a:rPr lang="tr-TR" sz="1200"/>
                <a:t>B</a:t>
              </a:r>
            </a:p>
          </p:txBody>
        </p:sp>
        <p:sp>
          <p:nvSpPr>
            <p:cNvPr id="21536" name="Text Box 30"/>
            <p:cNvSpPr txBox="1">
              <a:spLocks noChangeArrowheads="1"/>
            </p:cNvSpPr>
            <p:nvPr/>
          </p:nvSpPr>
          <p:spPr bwMode="auto">
            <a:xfrm>
              <a:off x="2712" y="3168"/>
              <a:ext cx="360" cy="360"/>
            </a:xfrm>
            <a:prstGeom prst="rect">
              <a:avLst/>
            </a:prstGeom>
            <a:noFill/>
            <a:ln w="9525">
              <a:noFill/>
              <a:miter lim="800000"/>
              <a:headEnd/>
              <a:tailEnd/>
            </a:ln>
          </p:spPr>
          <p:txBody>
            <a:bodyPr/>
            <a:lstStyle/>
            <a:p>
              <a:pPr eaLnBrk="0" hangingPunct="0"/>
              <a:r>
                <a:rPr lang="tr-TR" sz="1200"/>
                <a:t>D</a:t>
              </a:r>
            </a:p>
          </p:txBody>
        </p:sp>
        <p:sp>
          <p:nvSpPr>
            <p:cNvPr id="21537" name="Text Box 31"/>
            <p:cNvSpPr txBox="1">
              <a:spLocks noChangeArrowheads="1"/>
            </p:cNvSpPr>
            <p:nvPr/>
          </p:nvSpPr>
          <p:spPr bwMode="auto">
            <a:xfrm>
              <a:off x="3144" y="3168"/>
              <a:ext cx="360" cy="360"/>
            </a:xfrm>
            <a:prstGeom prst="rect">
              <a:avLst/>
            </a:prstGeom>
            <a:noFill/>
            <a:ln w="9525">
              <a:noFill/>
              <a:miter lim="800000"/>
              <a:headEnd/>
              <a:tailEnd/>
            </a:ln>
          </p:spPr>
          <p:txBody>
            <a:bodyPr/>
            <a:lstStyle/>
            <a:p>
              <a:pPr eaLnBrk="0" hangingPunct="0"/>
              <a:r>
                <a:rPr lang="tr-TR" sz="1200"/>
                <a:t>G</a:t>
              </a:r>
            </a:p>
          </p:txBody>
        </p:sp>
        <p:sp>
          <p:nvSpPr>
            <p:cNvPr id="21538" name="Text Box 32"/>
            <p:cNvSpPr txBox="1">
              <a:spLocks noChangeArrowheads="1"/>
            </p:cNvSpPr>
            <p:nvPr/>
          </p:nvSpPr>
          <p:spPr bwMode="auto">
            <a:xfrm>
              <a:off x="3720" y="3168"/>
              <a:ext cx="360" cy="360"/>
            </a:xfrm>
            <a:prstGeom prst="rect">
              <a:avLst/>
            </a:prstGeom>
            <a:noFill/>
            <a:ln w="9525">
              <a:noFill/>
              <a:miter lim="800000"/>
              <a:headEnd/>
              <a:tailEnd/>
            </a:ln>
          </p:spPr>
          <p:txBody>
            <a:bodyPr/>
            <a:lstStyle/>
            <a:p>
              <a:pPr eaLnBrk="0" hangingPunct="0"/>
              <a:r>
                <a:rPr lang="tr-TR" sz="1200"/>
                <a:t>J</a:t>
              </a:r>
            </a:p>
          </p:txBody>
        </p:sp>
      </p:grpSp>
      <p:sp>
        <p:nvSpPr>
          <p:cNvPr id="21508"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2150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876F084-65B3-44FF-8B80-5A742FFAEB2B}" type="slidenum">
              <a:rPr lang="tr-TR" sz="1400"/>
              <a:pPr algn="ctr" eaLnBrk="0" hangingPunct="0"/>
              <a:t>5</a:t>
            </a:fld>
            <a:r>
              <a:rPr lang="tr-TR" sz="1400"/>
              <a:t>. Sayfa</a:t>
            </a:r>
          </a:p>
        </p:txBody>
      </p:sp>
      <p:sp>
        <p:nvSpPr>
          <p:cNvPr id="21510"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strips(downLeft)">
                                      <p:cBhvr>
                                        <p:cTn id="7"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250825" y="260350"/>
            <a:ext cx="5181600" cy="920750"/>
          </a:xfrm>
          <a:prstGeom prst="rect">
            <a:avLst/>
          </a:prstGeom>
          <a:noFill/>
          <a:ln w="9525">
            <a:noFill/>
            <a:miter lim="800000"/>
            <a:headEnd/>
            <a:tailEnd/>
          </a:ln>
        </p:spPr>
        <p:txBody>
          <a:bodyPr tIns="152352" bIns="38088">
            <a:spAutoFit/>
          </a:bodyPr>
          <a:lstStyle/>
          <a:p>
            <a:pPr algn="ctr"/>
            <a:r>
              <a:rPr lang="tr-TR" sz="2400" b="1">
                <a:latin typeface="Comic Sans MS" pitchFamily="66" charset="0"/>
              </a:rPr>
              <a:t>En Kısa Yol ve Uzaklık</a:t>
            </a:r>
            <a:r>
              <a:rPr lang="tr-TR" sz="2400" b="1"/>
              <a:t> </a:t>
            </a:r>
          </a:p>
          <a:p>
            <a:pPr algn="ctr" eaLnBrk="0" hangingPunct="0"/>
            <a:endParaRPr lang="tr-TR" sz="2400"/>
          </a:p>
        </p:txBody>
      </p:sp>
      <p:sp>
        <p:nvSpPr>
          <p:cNvPr id="22530" name="Rectangle 3"/>
          <p:cNvSpPr>
            <a:spLocks noChangeArrowheads="1"/>
          </p:cNvSpPr>
          <p:nvPr/>
        </p:nvSpPr>
        <p:spPr bwMode="auto">
          <a:xfrm>
            <a:off x="1512888" y="1752600"/>
            <a:ext cx="7162800" cy="4359275"/>
          </a:xfrm>
          <a:prstGeom prst="rect">
            <a:avLst/>
          </a:prstGeom>
          <a:noFill/>
          <a:ln w="9525">
            <a:noFill/>
            <a:miter lim="800000"/>
            <a:headEnd/>
            <a:tailEnd/>
          </a:ln>
        </p:spPr>
        <p:txBody>
          <a:bodyPr>
            <a:spAutoFit/>
          </a:bodyPr>
          <a:lstStyle/>
          <a:p>
            <a:pPr indent="15875" algn="just">
              <a:tabLst>
                <a:tab pos="1279525" algn="l"/>
              </a:tabLst>
            </a:pPr>
            <a:r>
              <a:rPr lang="tr-TR" sz="1000" b="1">
                <a:latin typeface="Courier New" pitchFamily="49" charset="0"/>
                <a:cs typeface="Courier New" pitchFamily="49" charset="0"/>
              </a:rPr>
              <a:t>Çözüm:</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Adım 1   S etiketi  ( 0 ),    L = {S}   k = 0</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Adım 2</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Repeat  (1)</a:t>
            </a:r>
            <a:endParaRPr lang="tr-TR" sz="1000">
              <a:latin typeface="Arial" charset="0"/>
              <a:cs typeface="Arial" charset="0"/>
            </a:endParaRPr>
          </a:p>
          <a:p>
            <a:pPr indent="15875" eaLnBrk="0" hangingPunct="0">
              <a:tabLst>
                <a:tab pos="1279525" algn="l"/>
              </a:tabLst>
            </a:pPr>
            <a:r>
              <a:rPr lang="tr-TR" sz="1000">
                <a:latin typeface="Courier New" pitchFamily="49" charset="0"/>
                <a:cs typeface="Courier New" pitchFamily="49" charset="0"/>
              </a:rPr>
              <a:t>2.1 k =1</a:t>
            </a:r>
            <a:endParaRPr lang="tr-TR" sz="1000">
              <a:latin typeface="Arial" charset="0"/>
              <a:cs typeface="Arial" charset="0"/>
            </a:endParaRPr>
          </a:p>
          <a:p>
            <a:pPr indent="15875" eaLnBrk="0" hangingPunct="0">
              <a:tabLst>
                <a:tab pos="1279525" algn="l"/>
              </a:tabLst>
            </a:pPr>
            <a:r>
              <a:rPr lang="tr-TR" sz="1000">
                <a:latin typeface="Courier New" pitchFamily="49" charset="0"/>
                <a:cs typeface="Courier New" pitchFamily="49" charset="0"/>
              </a:rPr>
              <a:t>2.2 while</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  L de   0 etiketli  S düğümüne,L de olmayan A komşu</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(a) A etiketi 1  (b) A nın önceli S  </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(c) L={S,A}</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  L de   0 etiketli  S düğümüne, L de olmayan B komşu</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(a)B etiketi 1  (b) B nin önceli S  (c)L={S,A,B}</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endwhile (0 etiketli S’de L’de olmayan komşu düğüm yok)</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Until ( T,  L de değil ve  L deki düğümlere komşu var)</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 (2) </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2.1  k = 2</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2.2 while</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 L de 1 etiketli  A düğümüne L’de olmayan  C  komşu </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(a)</a:t>
            </a:r>
            <a:r>
              <a:rPr lang="tr-TR" sz="1000">
                <a:cs typeface="Times New Roman" pitchFamily="18" charset="0"/>
              </a:rPr>
              <a:t>    </a:t>
            </a:r>
            <a:r>
              <a:rPr lang="tr-TR" sz="1000">
                <a:latin typeface="Courier New" pitchFamily="49" charset="0"/>
                <a:cs typeface="Courier New" pitchFamily="49" charset="0"/>
              </a:rPr>
              <a:t>C etiketi 2 (b) C nin önceli A  </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(c) L={S,A,B,C}</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 L de  1 etiketli A ya L’de olmayan E komşu</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         	a)E etiketi  2  (b) E nin önceli A  </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(c) L={S,A,B,C,E} </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 		-L de  1 etiketli  B ye L’de olmayan D komşu</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           (a)D etiketi 2 (b) D nin önceli B </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c)  L={S,A,B,C,E,D} </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endwhile(1 etiketli düğümlere L’de olmayan komşu düğüm yok)</a:t>
            </a:r>
            <a:endParaRPr lang="tr-TR" sz="1000">
              <a:latin typeface="Arial" charset="0"/>
              <a:cs typeface="Arial" charset="0"/>
            </a:endParaRPr>
          </a:p>
          <a:p>
            <a:pPr indent="15875" algn="just" eaLnBrk="0" hangingPunct="0">
              <a:tabLst>
                <a:tab pos="1279525" algn="l"/>
              </a:tabLst>
            </a:pPr>
            <a:r>
              <a:rPr lang="tr-TR" sz="1000">
                <a:latin typeface="Courier New" pitchFamily="49" charset="0"/>
                <a:cs typeface="Courier New" pitchFamily="49" charset="0"/>
              </a:rPr>
              <a:t>Until ( T,  L de değil ve  L deki düğümlere komşu var)</a:t>
            </a:r>
            <a:endParaRPr lang="tr-TR" sz="1000">
              <a:latin typeface="Arial" charset="0"/>
              <a:cs typeface="Arial" charset="0"/>
            </a:endParaRPr>
          </a:p>
          <a:p>
            <a:pPr indent="15875" eaLnBrk="0" hangingPunct="0">
              <a:tabLst>
                <a:tab pos="1279525" algn="l"/>
              </a:tabLst>
            </a:pPr>
            <a:endParaRPr lang="tr-TR" sz="1000"/>
          </a:p>
        </p:txBody>
      </p:sp>
      <p:grpSp>
        <p:nvGrpSpPr>
          <p:cNvPr id="77828" name="Group 4"/>
          <p:cNvGrpSpPr>
            <a:grpSpLocks/>
          </p:cNvGrpSpPr>
          <p:nvPr/>
        </p:nvGrpSpPr>
        <p:grpSpPr bwMode="auto">
          <a:xfrm>
            <a:off x="5545138" y="260350"/>
            <a:ext cx="3598862" cy="2376488"/>
            <a:chOff x="1632" y="2016"/>
            <a:chExt cx="2880" cy="1512"/>
          </a:xfrm>
        </p:grpSpPr>
        <p:sp>
          <p:nvSpPr>
            <p:cNvPr id="22535" name="Rectangle 5"/>
            <p:cNvSpPr>
              <a:spLocks noChangeArrowheads="1"/>
            </p:cNvSpPr>
            <p:nvPr/>
          </p:nvSpPr>
          <p:spPr bwMode="auto">
            <a:xfrm>
              <a:off x="1632" y="2016"/>
              <a:ext cx="2880" cy="1440"/>
            </a:xfrm>
            <a:prstGeom prst="rect">
              <a:avLst/>
            </a:prstGeom>
            <a:solidFill>
              <a:schemeClr val="accent1"/>
            </a:solidFill>
            <a:ln w="9525">
              <a:solidFill>
                <a:srgbClr val="000000"/>
              </a:solidFill>
              <a:miter lim="800000"/>
              <a:headEnd/>
              <a:tailEnd/>
            </a:ln>
          </p:spPr>
          <p:txBody>
            <a:bodyPr/>
            <a:lstStyle/>
            <a:p>
              <a:endParaRPr lang="tr-TR"/>
            </a:p>
          </p:txBody>
        </p:sp>
        <p:sp>
          <p:nvSpPr>
            <p:cNvPr id="22536" name="Line 6"/>
            <p:cNvSpPr>
              <a:spLocks noChangeShapeType="1"/>
            </p:cNvSpPr>
            <p:nvPr/>
          </p:nvSpPr>
          <p:spPr bwMode="auto">
            <a:xfrm>
              <a:off x="2208" y="2232"/>
              <a:ext cx="504" cy="0"/>
            </a:xfrm>
            <a:prstGeom prst="line">
              <a:avLst/>
            </a:prstGeom>
            <a:noFill/>
            <a:ln w="9525">
              <a:solidFill>
                <a:srgbClr val="000000"/>
              </a:solidFill>
              <a:round/>
              <a:headEnd type="oval" w="med" len="med"/>
              <a:tailEnd type="oval" w="med" len="med"/>
            </a:ln>
          </p:spPr>
          <p:txBody>
            <a:bodyPr/>
            <a:lstStyle/>
            <a:p>
              <a:endParaRPr lang="tr-TR"/>
            </a:p>
          </p:txBody>
        </p:sp>
        <p:sp>
          <p:nvSpPr>
            <p:cNvPr id="22537" name="Line 7"/>
            <p:cNvSpPr>
              <a:spLocks noChangeShapeType="1"/>
            </p:cNvSpPr>
            <p:nvPr/>
          </p:nvSpPr>
          <p:spPr bwMode="auto">
            <a:xfrm>
              <a:off x="2712" y="2232"/>
              <a:ext cx="504" cy="0"/>
            </a:xfrm>
            <a:prstGeom prst="line">
              <a:avLst/>
            </a:prstGeom>
            <a:noFill/>
            <a:ln w="9525">
              <a:solidFill>
                <a:srgbClr val="000000"/>
              </a:solidFill>
              <a:round/>
              <a:headEnd type="oval" w="med" len="med"/>
              <a:tailEnd type="oval" w="med" len="med"/>
            </a:ln>
          </p:spPr>
          <p:txBody>
            <a:bodyPr/>
            <a:lstStyle/>
            <a:p>
              <a:endParaRPr lang="tr-TR"/>
            </a:p>
          </p:txBody>
        </p:sp>
        <p:sp>
          <p:nvSpPr>
            <p:cNvPr id="22538" name="Line 8"/>
            <p:cNvSpPr>
              <a:spLocks noChangeShapeType="1"/>
            </p:cNvSpPr>
            <p:nvPr/>
          </p:nvSpPr>
          <p:spPr bwMode="auto">
            <a:xfrm>
              <a:off x="3216" y="2232"/>
              <a:ext cx="0" cy="504"/>
            </a:xfrm>
            <a:prstGeom prst="line">
              <a:avLst/>
            </a:prstGeom>
            <a:noFill/>
            <a:ln w="9525">
              <a:solidFill>
                <a:srgbClr val="000000"/>
              </a:solidFill>
              <a:round/>
              <a:headEnd type="oval" w="med" len="med"/>
              <a:tailEnd type="oval" w="med" len="med"/>
            </a:ln>
          </p:spPr>
          <p:txBody>
            <a:bodyPr/>
            <a:lstStyle/>
            <a:p>
              <a:endParaRPr lang="tr-TR"/>
            </a:p>
          </p:txBody>
        </p:sp>
        <p:sp>
          <p:nvSpPr>
            <p:cNvPr id="22539" name="Line 9"/>
            <p:cNvSpPr>
              <a:spLocks noChangeShapeType="1"/>
            </p:cNvSpPr>
            <p:nvPr/>
          </p:nvSpPr>
          <p:spPr bwMode="auto">
            <a:xfrm flipH="1">
              <a:off x="2712" y="2736"/>
              <a:ext cx="504" cy="0"/>
            </a:xfrm>
            <a:prstGeom prst="line">
              <a:avLst/>
            </a:prstGeom>
            <a:noFill/>
            <a:ln w="9525">
              <a:solidFill>
                <a:srgbClr val="000000"/>
              </a:solidFill>
              <a:round/>
              <a:headEnd type="oval" w="med" len="med"/>
              <a:tailEnd type="oval" w="med" len="med"/>
            </a:ln>
          </p:spPr>
          <p:txBody>
            <a:bodyPr/>
            <a:lstStyle/>
            <a:p>
              <a:endParaRPr lang="tr-TR"/>
            </a:p>
          </p:txBody>
        </p:sp>
        <p:sp>
          <p:nvSpPr>
            <p:cNvPr id="22540" name="Line 10"/>
            <p:cNvSpPr>
              <a:spLocks noChangeShapeType="1"/>
            </p:cNvSpPr>
            <p:nvPr/>
          </p:nvSpPr>
          <p:spPr bwMode="auto">
            <a:xfrm flipH="1" flipV="1">
              <a:off x="2208" y="2232"/>
              <a:ext cx="504" cy="504"/>
            </a:xfrm>
            <a:prstGeom prst="line">
              <a:avLst/>
            </a:prstGeom>
            <a:noFill/>
            <a:ln w="9525">
              <a:solidFill>
                <a:srgbClr val="000000"/>
              </a:solidFill>
              <a:round/>
              <a:headEnd type="oval" w="med" len="med"/>
              <a:tailEnd type="oval" w="med" len="med"/>
            </a:ln>
          </p:spPr>
          <p:txBody>
            <a:bodyPr/>
            <a:lstStyle/>
            <a:p>
              <a:endParaRPr lang="tr-TR"/>
            </a:p>
          </p:txBody>
        </p:sp>
        <p:sp>
          <p:nvSpPr>
            <p:cNvPr id="22541" name="Line 11"/>
            <p:cNvSpPr>
              <a:spLocks noChangeShapeType="1"/>
            </p:cNvSpPr>
            <p:nvPr/>
          </p:nvSpPr>
          <p:spPr bwMode="auto">
            <a:xfrm flipV="1">
              <a:off x="2712" y="2232"/>
              <a:ext cx="0" cy="504"/>
            </a:xfrm>
            <a:prstGeom prst="line">
              <a:avLst/>
            </a:prstGeom>
            <a:noFill/>
            <a:ln w="9525">
              <a:solidFill>
                <a:srgbClr val="000000"/>
              </a:solidFill>
              <a:round/>
              <a:headEnd type="oval" w="med" len="med"/>
              <a:tailEnd type="oval" w="med" len="med"/>
            </a:ln>
          </p:spPr>
          <p:txBody>
            <a:bodyPr/>
            <a:lstStyle/>
            <a:p>
              <a:endParaRPr lang="tr-TR"/>
            </a:p>
          </p:txBody>
        </p:sp>
        <p:sp>
          <p:nvSpPr>
            <p:cNvPr id="22542" name="Line 12"/>
            <p:cNvSpPr>
              <a:spLocks noChangeShapeType="1"/>
            </p:cNvSpPr>
            <p:nvPr/>
          </p:nvSpPr>
          <p:spPr bwMode="auto">
            <a:xfrm flipH="1">
              <a:off x="2352" y="2736"/>
              <a:ext cx="360" cy="432"/>
            </a:xfrm>
            <a:prstGeom prst="line">
              <a:avLst/>
            </a:prstGeom>
            <a:noFill/>
            <a:ln w="9525">
              <a:solidFill>
                <a:srgbClr val="000000"/>
              </a:solidFill>
              <a:round/>
              <a:headEnd type="oval" w="med" len="med"/>
              <a:tailEnd type="oval" w="med" len="med"/>
            </a:ln>
          </p:spPr>
          <p:txBody>
            <a:bodyPr/>
            <a:lstStyle/>
            <a:p>
              <a:endParaRPr lang="tr-TR"/>
            </a:p>
          </p:txBody>
        </p:sp>
        <p:sp>
          <p:nvSpPr>
            <p:cNvPr id="22543" name="Line 13"/>
            <p:cNvSpPr>
              <a:spLocks noChangeShapeType="1"/>
            </p:cNvSpPr>
            <p:nvPr/>
          </p:nvSpPr>
          <p:spPr bwMode="auto">
            <a:xfrm flipH="1" flipV="1">
              <a:off x="1992" y="2736"/>
              <a:ext cx="360" cy="432"/>
            </a:xfrm>
            <a:prstGeom prst="line">
              <a:avLst/>
            </a:prstGeom>
            <a:noFill/>
            <a:ln w="9525">
              <a:solidFill>
                <a:srgbClr val="000000"/>
              </a:solidFill>
              <a:round/>
              <a:headEnd type="oval" w="med" len="med"/>
              <a:tailEnd type="oval" w="med" len="med"/>
            </a:ln>
          </p:spPr>
          <p:txBody>
            <a:bodyPr/>
            <a:lstStyle/>
            <a:p>
              <a:endParaRPr lang="tr-TR"/>
            </a:p>
          </p:txBody>
        </p:sp>
        <p:sp>
          <p:nvSpPr>
            <p:cNvPr id="22544" name="Line 14"/>
            <p:cNvSpPr>
              <a:spLocks noChangeShapeType="1"/>
            </p:cNvSpPr>
            <p:nvPr/>
          </p:nvSpPr>
          <p:spPr bwMode="auto">
            <a:xfrm flipV="1">
              <a:off x="1992" y="2232"/>
              <a:ext cx="216" cy="504"/>
            </a:xfrm>
            <a:prstGeom prst="line">
              <a:avLst/>
            </a:prstGeom>
            <a:noFill/>
            <a:ln w="9525">
              <a:solidFill>
                <a:srgbClr val="000000"/>
              </a:solidFill>
              <a:round/>
              <a:headEnd type="oval" w="med" len="med"/>
              <a:tailEnd type="oval" w="med" len="med"/>
            </a:ln>
          </p:spPr>
          <p:txBody>
            <a:bodyPr/>
            <a:lstStyle/>
            <a:p>
              <a:endParaRPr lang="tr-TR"/>
            </a:p>
          </p:txBody>
        </p:sp>
        <p:sp>
          <p:nvSpPr>
            <p:cNvPr id="22545" name="Line 15"/>
            <p:cNvSpPr>
              <a:spLocks noChangeShapeType="1"/>
            </p:cNvSpPr>
            <p:nvPr/>
          </p:nvSpPr>
          <p:spPr bwMode="auto">
            <a:xfrm>
              <a:off x="2352" y="3168"/>
              <a:ext cx="432" cy="0"/>
            </a:xfrm>
            <a:prstGeom prst="line">
              <a:avLst/>
            </a:prstGeom>
            <a:noFill/>
            <a:ln w="9525">
              <a:solidFill>
                <a:srgbClr val="000000"/>
              </a:solidFill>
              <a:round/>
              <a:headEnd type="oval" w="med" len="med"/>
              <a:tailEnd type="oval" w="med" len="med"/>
            </a:ln>
          </p:spPr>
          <p:txBody>
            <a:bodyPr/>
            <a:lstStyle/>
            <a:p>
              <a:endParaRPr lang="tr-TR"/>
            </a:p>
          </p:txBody>
        </p:sp>
        <p:sp>
          <p:nvSpPr>
            <p:cNvPr id="22546" name="Line 16"/>
            <p:cNvSpPr>
              <a:spLocks noChangeShapeType="1"/>
            </p:cNvSpPr>
            <p:nvPr/>
          </p:nvSpPr>
          <p:spPr bwMode="auto">
            <a:xfrm>
              <a:off x="2784" y="3168"/>
              <a:ext cx="432" cy="0"/>
            </a:xfrm>
            <a:prstGeom prst="line">
              <a:avLst/>
            </a:prstGeom>
            <a:noFill/>
            <a:ln w="9525">
              <a:solidFill>
                <a:srgbClr val="000000"/>
              </a:solidFill>
              <a:round/>
              <a:headEnd type="oval" w="med" len="med"/>
              <a:tailEnd type="oval" w="med" len="med"/>
            </a:ln>
          </p:spPr>
          <p:txBody>
            <a:bodyPr/>
            <a:lstStyle/>
            <a:p>
              <a:endParaRPr lang="tr-TR"/>
            </a:p>
          </p:txBody>
        </p:sp>
        <p:sp>
          <p:nvSpPr>
            <p:cNvPr id="22547" name="Line 17"/>
            <p:cNvSpPr>
              <a:spLocks noChangeShapeType="1"/>
            </p:cNvSpPr>
            <p:nvPr/>
          </p:nvSpPr>
          <p:spPr bwMode="auto">
            <a:xfrm>
              <a:off x="3216" y="3168"/>
              <a:ext cx="576" cy="0"/>
            </a:xfrm>
            <a:prstGeom prst="line">
              <a:avLst/>
            </a:prstGeom>
            <a:noFill/>
            <a:ln w="9525">
              <a:solidFill>
                <a:srgbClr val="000000"/>
              </a:solidFill>
              <a:round/>
              <a:headEnd type="oval" w="med" len="med"/>
              <a:tailEnd type="oval" w="med" len="med"/>
            </a:ln>
          </p:spPr>
          <p:txBody>
            <a:bodyPr/>
            <a:lstStyle/>
            <a:p>
              <a:endParaRPr lang="tr-TR"/>
            </a:p>
          </p:txBody>
        </p:sp>
        <p:sp>
          <p:nvSpPr>
            <p:cNvPr id="22548" name="Line 18"/>
            <p:cNvSpPr>
              <a:spLocks noChangeShapeType="1"/>
            </p:cNvSpPr>
            <p:nvPr/>
          </p:nvSpPr>
          <p:spPr bwMode="auto">
            <a:xfrm flipV="1">
              <a:off x="3792" y="2736"/>
              <a:ext cx="0" cy="432"/>
            </a:xfrm>
            <a:prstGeom prst="line">
              <a:avLst/>
            </a:prstGeom>
            <a:noFill/>
            <a:ln w="9525">
              <a:solidFill>
                <a:srgbClr val="000000"/>
              </a:solidFill>
              <a:round/>
              <a:headEnd type="oval" w="med" len="med"/>
              <a:tailEnd type="oval" w="med" len="med"/>
            </a:ln>
          </p:spPr>
          <p:txBody>
            <a:bodyPr/>
            <a:lstStyle/>
            <a:p>
              <a:endParaRPr lang="tr-TR"/>
            </a:p>
          </p:txBody>
        </p:sp>
        <p:sp>
          <p:nvSpPr>
            <p:cNvPr id="22549" name="Line 19"/>
            <p:cNvSpPr>
              <a:spLocks noChangeShapeType="1"/>
            </p:cNvSpPr>
            <p:nvPr/>
          </p:nvSpPr>
          <p:spPr bwMode="auto">
            <a:xfrm flipH="1">
              <a:off x="3216" y="2736"/>
              <a:ext cx="576" cy="0"/>
            </a:xfrm>
            <a:prstGeom prst="line">
              <a:avLst/>
            </a:prstGeom>
            <a:noFill/>
            <a:ln w="9525">
              <a:solidFill>
                <a:srgbClr val="000000"/>
              </a:solidFill>
              <a:round/>
              <a:headEnd type="oval" w="med" len="med"/>
              <a:tailEnd type="oval" w="med" len="med"/>
            </a:ln>
          </p:spPr>
          <p:txBody>
            <a:bodyPr/>
            <a:lstStyle/>
            <a:p>
              <a:endParaRPr lang="tr-TR"/>
            </a:p>
          </p:txBody>
        </p:sp>
        <p:sp>
          <p:nvSpPr>
            <p:cNvPr id="22550" name="Line 20"/>
            <p:cNvSpPr>
              <a:spLocks noChangeShapeType="1"/>
            </p:cNvSpPr>
            <p:nvPr/>
          </p:nvSpPr>
          <p:spPr bwMode="auto">
            <a:xfrm flipV="1">
              <a:off x="3792" y="2376"/>
              <a:ext cx="288" cy="360"/>
            </a:xfrm>
            <a:prstGeom prst="line">
              <a:avLst/>
            </a:prstGeom>
            <a:noFill/>
            <a:ln w="9525">
              <a:solidFill>
                <a:srgbClr val="000000"/>
              </a:solidFill>
              <a:round/>
              <a:headEnd type="oval" w="med" len="med"/>
              <a:tailEnd type="oval" w="med" len="med"/>
            </a:ln>
          </p:spPr>
          <p:txBody>
            <a:bodyPr/>
            <a:lstStyle/>
            <a:p>
              <a:endParaRPr lang="tr-TR"/>
            </a:p>
          </p:txBody>
        </p:sp>
        <p:sp>
          <p:nvSpPr>
            <p:cNvPr id="22551" name="Text Box 21"/>
            <p:cNvSpPr txBox="1">
              <a:spLocks noChangeArrowheads="1"/>
            </p:cNvSpPr>
            <p:nvPr/>
          </p:nvSpPr>
          <p:spPr bwMode="auto">
            <a:xfrm>
              <a:off x="2136" y="2088"/>
              <a:ext cx="360" cy="360"/>
            </a:xfrm>
            <a:prstGeom prst="rect">
              <a:avLst/>
            </a:prstGeom>
            <a:noFill/>
            <a:ln w="9525">
              <a:noFill/>
              <a:miter lim="800000"/>
              <a:headEnd/>
              <a:tailEnd/>
            </a:ln>
          </p:spPr>
          <p:txBody>
            <a:bodyPr/>
            <a:lstStyle/>
            <a:p>
              <a:pPr eaLnBrk="0" hangingPunct="0"/>
              <a:r>
                <a:rPr lang="tr-TR" sz="1200"/>
                <a:t>A</a:t>
              </a:r>
            </a:p>
          </p:txBody>
        </p:sp>
        <p:sp>
          <p:nvSpPr>
            <p:cNvPr id="22552" name="Text Box 22"/>
            <p:cNvSpPr txBox="1">
              <a:spLocks noChangeArrowheads="1"/>
            </p:cNvSpPr>
            <p:nvPr/>
          </p:nvSpPr>
          <p:spPr bwMode="auto">
            <a:xfrm>
              <a:off x="2640" y="2088"/>
              <a:ext cx="360" cy="360"/>
            </a:xfrm>
            <a:prstGeom prst="rect">
              <a:avLst/>
            </a:prstGeom>
            <a:noFill/>
            <a:ln w="9525">
              <a:noFill/>
              <a:miter lim="800000"/>
              <a:headEnd/>
              <a:tailEnd/>
            </a:ln>
          </p:spPr>
          <p:txBody>
            <a:bodyPr/>
            <a:lstStyle/>
            <a:p>
              <a:pPr eaLnBrk="0" hangingPunct="0"/>
              <a:r>
                <a:rPr lang="tr-TR" sz="1200"/>
                <a:t>E</a:t>
              </a:r>
            </a:p>
          </p:txBody>
        </p:sp>
        <p:sp>
          <p:nvSpPr>
            <p:cNvPr id="22553" name="Text Box 23"/>
            <p:cNvSpPr txBox="1">
              <a:spLocks noChangeArrowheads="1"/>
            </p:cNvSpPr>
            <p:nvPr/>
          </p:nvSpPr>
          <p:spPr bwMode="auto">
            <a:xfrm>
              <a:off x="3216" y="2088"/>
              <a:ext cx="360" cy="360"/>
            </a:xfrm>
            <a:prstGeom prst="rect">
              <a:avLst/>
            </a:prstGeom>
            <a:noFill/>
            <a:ln w="9525">
              <a:noFill/>
              <a:miter lim="800000"/>
              <a:headEnd/>
              <a:tailEnd/>
            </a:ln>
          </p:spPr>
          <p:txBody>
            <a:bodyPr/>
            <a:lstStyle/>
            <a:p>
              <a:pPr eaLnBrk="0" hangingPunct="0"/>
              <a:r>
                <a:rPr lang="tr-TR" sz="1200"/>
                <a:t>F</a:t>
              </a:r>
            </a:p>
          </p:txBody>
        </p:sp>
        <p:sp>
          <p:nvSpPr>
            <p:cNvPr id="22554" name="Text Box 24"/>
            <p:cNvSpPr txBox="1">
              <a:spLocks noChangeArrowheads="1"/>
            </p:cNvSpPr>
            <p:nvPr/>
          </p:nvSpPr>
          <p:spPr bwMode="auto">
            <a:xfrm>
              <a:off x="1848" y="2592"/>
              <a:ext cx="360" cy="360"/>
            </a:xfrm>
            <a:prstGeom prst="rect">
              <a:avLst/>
            </a:prstGeom>
            <a:noFill/>
            <a:ln w="9525">
              <a:noFill/>
              <a:miter lim="800000"/>
              <a:headEnd/>
              <a:tailEnd/>
            </a:ln>
          </p:spPr>
          <p:txBody>
            <a:bodyPr/>
            <a:lstStyle/>
            <a:p>
              <a:pPr eaLnBrk="0" hangingPunct="0"/>
              <a:r>
                <a:rPr lang="tr-TR" sz="1200"/>
                <a:t>S</a:t>
              </a:r>
            </a:p>
          </p:txBody>
        </p:sp>
        <p:sp>
          <p:nvSpPr>
            <p:cNvPr id="22555" name="Text Box 25"/>
            <p:cNvSpPr txBox="1">
              <a:spLocks noChangeArrowheads="1"/>
            </p:cNvSpPr>
            <p:nvPr/>
          </p:nvSpPr>
          <p:spPr bwMode="auto">
            <a:xfrm>
              <a:off x="2712" y="2736"/>
              <a:ext cx="360" cy="360"/>
            </a:xfrm>
            <a:prstGeom prst="rect">
              <a:avLst/>
            </a:prstGeom>
            <a:noFill/>
            <a:ln w="9525">
              <a:noFill/>
              <a:miter lim="800000"/>
              <a:headEnd/>
              <a:tailEnd/>
            </a:ln>
          </p:spPr>
          <p:txBody>
            <a:bodyPr/>
            <a:lstStyle/>
            <a:p>
              <a:pPr eaLnBrk="0" hangingPunct="0"/>
              <a:r>
                <a:rPr lang="tr-TR" sz="1200"/>
                <a:t>C</a:t>
              </a:r>
            </a:p>
          </p:txBody>
        </p:sp>
        <p:sp>
          <p:nvSpPr>
            <p:cNvPr id="22556" name="Text Box 26"/>
            <p:cNvSpPr txBox="1">
              <a:spLocks noChangeArrowheads="1"/>
            </p:cNvSpPr>
            <p:nvPr/>
          </p:nvSpPr>
          <p:spPr bwMode="auto">
            <a:xfrm>
              <a:off x="3216" y="2592"/>
              <a:ext cx="360" cy="360"/>
            </a:xfrm>
            <a:prstGeom prst="rect">
              <a:avLst/>
            </a:prstGeom>
            <a:noFill/>
            <a:ln w="9525">
              <a:noFill/>
              <a:miter lim="800000"/>
              <a:headEnd/>
              <a:tailEnd/>
            </a:ln>
          </p:spPr>
          <p:txBody>
            <a:bodyPr/>
            <a:lstStyle/>
            <a:p>
              <a:pPr eaLnBrk="0" hangingPunct="0"/>
              <a:r>
                <a:rPr lang="tr-TR" sz="1200"/>
                <a:t>H</a:t>
              </a:r>
            </a:p>
          </p:txBody>
        </p:sp>
        <p:sp>
          <p:nvSpPr>
            <p:cNvPr id="22557" name="Text Box 27"/>
            <p:cNvSpPr txBox="1">
              <a:spLocks noChangeArrowheads="1"/>
            </p:cNvSpPr>
            <p:nvPr/>
          </p:nvSpPr>
          <p:spPr bwMode="auto">
            <a:xfrm>
              <a:off x="3792" y="2664"/>
              <a:ext cx="360" cy="360"/>
            </a:xfrm>
            <a:prstGeom prst="rect">
              <a:avLst/>
            </a:prstGeom>
            <a:noFill/>
            <a:ln w="9525">
              <a:noFill/>
              <a:miter lim="800000"/>
              <a:headEnd/>
              <a:tailEnd/>
            </a:ln>
          </p:spPr>
          <p:txBody>
            <a:bodyPr/>
            <a:lstStyle/>
            <a:p>
              <a:pPr eaLnBrk="0" hangingPunct="0"/>
              <a:r>
                <a:rPr lang="tr-TR" sz="1200"/>
                <a:t>T</a:t>
              </a:r>
            </a:p>
          </p:txBody>
        </p:sp>
        <p:sp>
          <p:nvSpPr>
            <p:cNvPr id="22558" name="Text Box 28"/>
            <p:cNvSpPr txBox="1">
              <a:spLocks noChangeArrowheads="1"/>
            </p:cNvSpPr>
            <p:nvPr/>
          </p:nvSpPr>
          <p:spPr bwMode="auto">
            <a:xfrm>
              <a:off x="4080" y="2232"/>
              <a:ext cx="360" cy="360"/>
            </a:xfrm>
            <a:prstGeom prst="rect">
              <a:avLst/>
            </a:prstGeom>
            <a:noFill/>
            <a:ln w="9525">
              <a:noFill/>
              <a:miter lim="800000"/>
              <a:headEnd/>
              <a:tailEnd/>
            </a:ln>
          </p:spPr>
          <p:txBody>
            <a:bodyPr/>
            <a:lstStyle/>
            <a:p>
              <a:pPr eaLnBrk="0" hangingPunct="0"/>
              <a:r>
                <a:rPr lang="tr-TR" sz="1200"/>
                <a:t>I</a:t>
              </a:r>
            </a:p>
          </p:txBody>
        </p:sp>
        <p:sp>
          <p:nvSpPr>
            <p:cNvPr id="22559" name="Text Box 29"/>
            <p:cNvSpPr txBox="1">
              <a:spLocks noChangeArrowheads="1"/>
            </p:cNvSpPr>
            <p:nvPr/>
          </p:nvSpPr>
          <p:spPr bwMode="auto">
            <a:xfrm>
              <a:off x="2208" y="3168"/>
              <a:ext cx="360" cy="360"/>
            </a:xfrm>
            <a:prstGeom prst="rect">
              <a:avLst/>
            </a:prstGeom>
            <a:noFill/>
            <a:ln w="9525">
              <a:noFill/>
              <a:miter lim="800000"/>
              <a:headEnd/>
              <a:tailEnd/>
            </a:ln>
          </p:spPr>
          <p:txBody>
            <a:bodyPr/>
            <a:lstStyle/>
            <a:p>
              <a:pPr eaLnBrk="0" hangingPunct="0"/>
              <a:r>
                <a:rPr lang="tr-TR" sz="1200"/>
                <a:t>B</a:t>
              </a:r>
            </a:p>
          </p:txBody>
        </p:sp>
        <p:sp>
          <p:nvSpPr>
            <p:cNvPr id="22560" name="Text Box 30"/>
            <p:cNvSpPr txBox="1">
              <a:spLocks noChangeArrowheads="1"/>
            </p:cNvSpPr>
            <p:nvPr/>
          </p:nvSpPr>
          <p:spPr bwMode="auto">
            <a:xfrm>
              <a:off x="2712" y="3168"/>
              <a:ext cx="360" cy="360"/>
            </a:xfrm>
            <a:prstGeom prst="rect">
              <a:avLst/>
            </a:prstGeom>
            <a:noFill/>
            <a:ln w="9525">
              <a:noFill/>
              <a:miter lim="800000"/>
              <a:headEnd/>
              <a:tailEnd/>
            </a:ln>
          </p:spPr>
          <p:txBody>
            <a:bodyPr/>
            <a:lstStyle/>
            <a:p>
              <a:pPr eaLnBrk="0" hangingPunct="0"/>
              <a:r>
                <a:rPr lang="tr-TR" sz="1200"/>
                <a:t>D</a:t>
              </a:r>
            </a:p>
          </p:txBody>
        </p:sp>
        <p:sp>
          <p:nvSpPr>
            <p:cNvPr id="22561" name="Text Box 31"/>
            <p:cNvSpPr txBox="1">
              <a:spLocks noChangeArrowheads="1"/>
            </p:cNvSpPr>
            <p:nvPr/>
          </p:nvSpPr>
          <p:spPr bwMode="auto">
            <a:xfrm>
              <a:off x="3144" y="3168"/>
              <a:ext cx="360" cy="360"/>
            </a:xfrm>
            <a:prstGeom prst="rect">
              <a:avLst/>
            </a:prstGeom>
            <a:noFill/>
            <a:ln w="9525">
              <a:noFill/>
              <a:miter lim="800000"/>
              <a:headEnd/>
              <a:tailEnd/>
            </a:ln>
          </p:spPr>
          <p:txBody>
            <a:bodyPr/>
            <a:lstStyle/>
            <a:p>
              <a:pPr eaLnBrk="0" hangingPunct="0"/>
              <a:r>
                <a:rPr lang="tr-TR" sz="1200"/>
                <a:t>G</a:t>
              </a:r>
            </a:p>
          </p:txBody>
        </p:sp>
        <p:sp>
          <p:nvSpPr>
            <p:cNvPr id="22562" name="Text Box 32"/>
            <p:cNvSpPr txBox="1">
              <a:spLocks noChangeArrowheads="1"/>
            </p:cNvSpPr>
            <p:nvPr/>
          </p:nvSpPr>
          <p:spPr bwMode="auto">
            <a:xfrm>
              <a:off x="3720" y="3168"/>
              <a:ext cx="360" cy="360"/>
            </a:xfrm>
            <a:prstGeom prst="rect">
              <a:avLst/>
            </a:prstGeom>
            <a:noFill/>
            <a:ln w="9525">
              <a:noFill/>
              <a:miter lim="800000"/>
              <a:headEnd/>
              <a:tailEnd/>
            </a:ln>
          </p:spPr>
          <p:txBody>
            <a:bodyPr/>
            <a:lstStyle/>
            <a:p>
              <a:pPr eaLnBrk="0" hangingPunct="0"/>
              <a:r>
                <a:rPr lang="tr-TR" sz="1200"/>
                <a:t>J</a:t>
              </a:r>
            </a:p>
          </p:txBody>
        </p:sp>
      </p:grpSp>
      <p:sp>
        <p:nvSpPr>
          <p:cNvPr id="22532"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2253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6E7988A-40F1-45C3-88E3-AF5856413C47}" type="slidenum">
              <a:rPr lang="tr-TR" sz="1400"/>
              <a:pPr algn="ctr" eaLnBrk="0" hangingPunct="0"/>
              <a:t>6</a:t>
            </a:fld>
            <a:r>
              <a:rPr lang="tr-TR" sz="1400"/>
              <a:t>. Sayfa</a:t>
            </a:r>
          </a:p>
        </p:txBody>
      </p:sp>
      <p:sp>
        <p:nvSpPr>
          <p:cNvPr id="2253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strips(downLeft)">
                                      <p:cBhvr>
                                        <p:cTn id="7"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1728788" y="1844675"/>
            <a:ext cx="7415212" cy="4054475"/>
          </a:xfrm>
          <a:prstGeom prst="rect">
            <a:avLst/>
          </a:prstGeom>
          <a:noFill/>
          <a:ln w="9525">
            <a:noFill/>
            <a:miter lim="800000"/>
            <a:headEnd/>
            <a:tailEnd/>
          </a:ln>
        </p:spPr>
        <p:txBody>
          <a:bodyPr>
            <a:spAutoFit/>
          </a:bodyPr>
          <a:lstStyle/>
          <a:p>
            <a:pPr indent="-228600">
              <a:tabLst>
                <a:tab pos="1123950" algn="l"/>
              </a:tabLst>
            </a:pPr>
            <a:r>
              <a:rPr lang="tr-TR" sz="1000">
                <a:latin typeface="Courier New" pitchFamily="49" charset="0"/>
                <a:cs typeface="Courier New" pitchFamily="49" charset="0"/>
              </a:rPr>
              <a:t>(3)</a:t>
            </a:r>
            <a:endParaRPr lang="tr-TR" sz="1000">
              <a:latin typeface="Arial" charset="0"/>
              <a:cs typeface="Arial" charset="0"/>
            </a:endParaRPr>
          </a:p>
          <a:p>
            <a:pPr indent="-228600" eaLnBrk="0" hangingPunct="0">
              <a:tabLst>
                <a:tab pos="1123950" algn="l"/>
              </a:tabLst>
            </a:pPr>
            <a:r>
              <a:rPr lang="tr-TR" sz="1000">
                <a:latin typeface="Courier New" pitchFamily="49" charset="0"/>
                <a:cs typeface="Courier New" pitchFamily="49" charset="0"/>
              </a:rPr>
              <a:t>2.1 k = 3</a:t>
            </a:r>
            <a:endParaRPr lang="tr-TR" sz="1000">
              <a:latin typeface="Arial" charset="0"/>
              <a:cs typeface="Arial" charset="0"/>
            </a:endParaRPr>
          </a:p>
          <a:p>
            <a:pPr indent="-228600" eaLnBrk="0" hangingPunct="0">
              <a:tabLst>
                <a:tab pos="1123950" algn="l"/>
              </a:tabLst>
            </a:pPr>
            <a:r>
              <a:rPr lang="tr-TR" sz="1000">
                <a:latin typeface="Courier New" pitchFamily="49" charset="0"/>
                <a:cs typeface="Courier New" pitchFamily="49" charset="0"/>
              </a:rPr>
              <a:t>2.2 while    </a:t>
            </a:r>
            <a:endParaRPr lang="tr-TR" sz="1000">
              <a:latin typeface="Arial" charset="0"/>
              <a:cs typeface="Arial" charset="0"/>
            </a:endParaRPr>
          </a:p>
          <a:p>
            <a:pPr indent="-228600" eaLnBrk="0" hangingPunct="0">
              <a:tabLst>
                <a:tab pos="1123950" algn="l"/>
              </a:tabLst>
            </a:pPr>
            <a:r>
              <a:rPr lang="tr-TR" sz="1000">
                <a:latin typeface="Courier New" pitchFamily="49" charset="0"/>
                <a:cs typeface="Courier New" pitchFamily="49" charset="0"/>
              </a:rPr>
              <a:t>	-L de 2 etiketli C ye,H komşu, </a:t>
            </a:r>
            <a:endParaRPr lang="tr-TR" sz="1000">
              <a:latin typeface="Arial" charset="0"/>
              <a:cs typeface="Arial" charset="0"/>
            </a:endParaRPr>
          </a:p>
          <a:p>
            <a:pPr indent="-228600" eaLnBrk="0" hangingPunct="0">
              <a:tabLst>
                <a:tab pos="1123950" algn="l"/>
              </a:tabLst>
            </a:pPr>
            <a:r>
              <a:rPr lang="tr-TR" sz="1000">
                <a:latin typeface="Courier New" pitchFamily="49" charset="0"/>
                <a:cs typeface="Courier New" pitchFamily="49" charset="0"/>
              </a:rPr>
              <a:t>H</a:t>
            </a:r>
            <a:r>
              <a:rPr lang="tr-TR" sz="1000">
                <a:latin typeface="Courier New" pitchFamily="49" charset="0"/>
                <a:cs typeface="Courier New" pitchFamily="49" charset="0"/>
                <a:sym typeface="Wingdings" pitchFamily="2" charset="2"/>
              </a:rPr>
              <a:t></a:t>
            </a:r>
            <a:r>
              <a:rPr lang="tr-TR" sz="1000">
                <a:latin typeface="Courier New" pitchFamily="49" charset="0"/>
                <a:cs typeface="Courier New" pitchFamily="49" charset="0"/>
              </a:rPr>
              <a:t> 3(C),L={S,A,B,C,E,D,H}</a:t>
            </a:r>
            <a:r>
              <a:rPr lang="tr-TR" sz="1000">
                <a:latin typeface="Courier New" pitchFamily="49" charset="0"/>
                <a:cs typeface="Courier New" pitchFamily="49" charset="0"/>
                <a:sym typeface="Wingdings" pitchFamily="2" charset="2"/>
              </a:rPr>
              <a:t>                                       </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 		-L de 2 etiketli E ye,F  komşu,</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F</a:t>
            </a:r>
            <a:r>
              <a:rPr lang="tr-TR" sz="1000">
                <a:latin typeface="Courier New" pitchFamily="49" charset="0"/>
                <a:cs typeface="Courier New" pitchFamily="49" charset="0"/>
              </a:rPr>
              <a:t> 3(E),L={S,A,B,C,E,D,H,F}</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-L de 2 etiketli D ye,G komşu, G</a:t>
            </a:r>
            <a:r>
              <a:rPr lang="tr-TR" sz="1000">
                <a:latin typeface="Courier New" pitchFamily="49" charset="0"/>
                <a:cs typeface="Courier New" pitchFamily="49" charset="0"/>
              </a:rPr>
              <a:t>3(D),L={S,A,B,C,E,D,H,F,G}</a:t>
            </a:r>
            <a:r>
              <a:rPr lang="tr-TR" sz="1000">
                <a:latin typeface="Courier New" pitchFamily="49" charset="0"/>
                <a:cs typeface="Courier New" pitchFamily="49" charset="0"/>
                <a:sym typeface="Wingdings" pitchFamily="2" charset="2"/>
              </a:rPr>
              <a:t>                </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           endwhile</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           until (T, L de yok , L nin dışında komşu düğümler var)                </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  (4) 	</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2.1 k = 4</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      2.2 while</a:t>
            </a:r>
            <a:endParaRPr lang="tr-TR" sz="1000">
              <a:latin typeface="Arial" charset="0"/>
              <a:cs typeface="Arial" charset="0"/>
              <a:sym typeface="Wingdings" pitchFamily="2" charset="2"/>
            </a:endParaRPr>
          </a:p>
          <a:p>
            <a:pPr indent="-228600" eaLnBrk="0" hangingPunct="0">
              <a:tabLst>
                <a:tab pos="1123950" algn="l"/>
              </a:tabLst>
            </a:pPr>
            <a:r>
              <a:rPr lang="tr-TR" sz="1000">
                <a:cs typeface="Times New Roman" pitchFamily="18" charset="0"/>
                <a:sym typeface="Wingdings" pitchFamily="2" charset="2"/>
              </a:rPr>
              <a:t>-</a:t>
            </a:r>
            <a:r>
              <a:rPr lang="tr-TR" sz="700">
                <a:latin typeface="Courier New" pitchFamily="49" charset="0"/>
                <a:cs typeface="Times New Roman" pitchFamily="18" charset="0"/>
                <a:sym typeface="Wingdings" pitchFamily="2" charset="2"/>
              </a:rPr>
              <a:t>         </a:t>
            </a:r>
            <a:r>
              <a:rPr lang="tr-TR" sz="700">
                <a:cs typeface="Times New Roman" pitchFamily="18" charset="0"/>
                <a:sym typeface="Wingdings" pitchFamily="2" charset="2"/>
              </a:rPr>
              <a:t> </a:t>
            </a:r>
            <a:r>
              <a:rPr lang="tr-TR" sz="1000">
                <a:latin typeface="Courier New" pitchFamily="49" charset="0"/>
                <a:cs typeface="Courier New" pitchFamily="49" charset="0"/>
                <a:sym typeface="Wingdings" pitchFamily="2" charset="2"/>
              </a:rPr>
              <a:t>L de 3 etiketli H  ya  komşu, T var =&gt; </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T </a:t>
            </a:r>
            <a:r>
              <a:rPr lang="tr-TR" sz="1000">
                <a:latin typeface="Courier New" pitchFamily="49" charset="0"/>
                <a:cs typeface="Courier New" pitchFamily="49" charset="0"/>
              </a:rPr>
              <a:t>4(H),L={S,A,B,C,E,D,H,F,G,T}</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 L de 3 etiketli F komşu , L de olmayan düğüm yok</a:t>
            </a:r>
            <a:endParaRPr lang="tr-TR" sz="1000">
              <a:latin typeface="Arial" charset="0"/>
              <a:cs typeface="Arial" charset="0"/>
              <a:sym typeface="Wingdings" pitchFamily="2" charset="2"/>
            </a:endParaRPr>
          </a:p>
          <a:p>
            <a:pPr indent="-228600" eaLnBrk="0" hangingPunct="0">
              <a:tabLst>
                <a:tab pos="1123950" algn="l"/>
              </a:tabLst>
            </a:pPr>
            <a:r>
              <a:rPr lang="tr-TR" sz="1000">
                <a:cs typeface="Times New Roman" pitchFamily="18" charset="0"/>
                <a:sym typeface="Wingdings" pitchFamily="2" charset="2"/>
              </a:rPr>
              <a:t>-</a:t>
            </a:r>
            <a:r>
              <a:rPr lang="tr-TR" sz="700">
                <a:latin typeface="Courier New" pitchFamily="49" charset="0"/>
                <a:cs typeface="Times New Roman" pitchFamily="18" charset="0"/>
                <a:sym typeface="Wingdings" pitchFamily="2" charset="2"/>
              </a:rPr>
              <a:t>         </a:t>
            </a:r>
            <a:r>
              <a:rPr lang="tr-TR" sz="700">
                <a:cs typeface="Times New Roman" pitchFamily="18" charset="0"/>
                <a:sym typeface="Wingdings" pitchFamily="2" charset="2"/>
              </a:rPr>
              <a:t> </a:t>
            </a:r>
            <a:r>
              <a:rPr lang="tr-TR" sz="1000">
                <a:latin typeface="Courier New" pitchFamily="49" charset="0"/>
                <a:cs typeface="Courier New" pitchFamily="49" charset="0"/>
                <a:sym typeface="Wingdings" pitchFamily="2" charset="2"/>
              </a:rPr>
              <a:t>L de 3 etiketli G ye  komşu, J var  =&gt; </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J</a:t>
            </a:r>
            <a:r>
              <a:rPr lang="tr-TR" sz="1000">
                <a:latin typeface="Courier New" pitchFamily="49" charset="0"/>
                <a:cs typeface="Courier New" pitchFamily="49" charset="0"/>
              </a:rPr>
              <a:t> 4(G),L={S,A,B,C,E,D,H,F,G,T,J}</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       endwhile</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       Until (T, L de!)</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       Adım 3 (T ye en kısa yolu oluştur)</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      if (T, L kümesinde)</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T nin önceli H, H nın önceli C, C nin önceli A, Anın önceli S; En kısa yol S,A,C,H,T  olup S ile T arasındaki mesafe 4 kenardır.</a:t>
            </a:r>
            <a:endParaRPr lang="tr-TR" sz="1000">
              <a:latin typeface="Arial" charset="0"/>
              <a:cs typeface="Arial" charset="0"/>
              <a:sym typeface="Wingdings" pitchFamily="2" charset="2"/>
            </a:endParaRPr>
          </a:p>
          <a:p>
            <a:pPr indent="-228600" eaLnBrk="0" hangingPunct="0">
              <a:tabLst>
                <a:tab pos="1123950" algn="l"/>
              </a:tabLst>
            </a:pPr>
            <a:r>
              <a:rPr lang="tr-TR" sz="1000">
                <a:latin typeface="Courier New" pitchFamily="49" charset="0"/>
                <a:cs typeface="Courier New" pitchFamily="49" charset="0"/>
                <a:sym typeface="Wingdings" pitchFamily="2" charset="2"/>
              </a:rPr>
              <a:t>endif</a:t>
            </a:r>
            <a:endParaRPr lang="tr-TR" sz="1000">
              <a:latin typeface="Arial" charset="0"/>
              <a:cs typeface="Arial" charset="0"/>
              <a:sym typeface="Wingdings" pitchFamily="2" charset="2"/>
            </a:endParaRPr>
          </a:p>
          <a:p>
            <a:pPr indent="-228600" eaLnBrk="0" hangingPunct="0">
              <a:tabLst>
                <a:tab pos="1123950" algn="l"/>
              </a:tabLst>
            </a:pPr>
            <a:endParaRPr lang="tr-TR" sz="1000">
              <a:latin typeface="Courier New" pitchFamily="49" charset="0"/>
              <a:cs typeface="Courier New" pitchFamily="49" charset="0"/>
              <a:sym typeface="Wingdings" pitchFamily="2" charset="2"/>
            </a:endParaRPr>
          </a:p>
        </p:txBody>
      </p:sp>
      <p:sp>
        <p:nvSpPr>
          <p:cNvPr id="23554" name="Rectangle 3"/>
          <p:cNvSpPr>
            <a:spLocks noChangeArrowheads="1"/>
          </p:cNvSpPr>
          <p:nvPr/>
        </p:nvSpPr>
        <p:spPr bwMode="auto">
          <a:xfrm>
            <a:off x="0" y="260350"/>
            <a:ext cx="5181600" cy="920750"/>
          </a:xfrm>
          <a:prstGeom prst="rect">
            <a:avLst/>
          </a:prstGeom>
          <a:noFill/>
          <a:ln w="9525">
            <a:noFill/>
            <a:miter lim="800000"/>
            <a:headEnd/>
            <a:tailEnd/>
          </a:ln>
        </p:spPr>
        <p:txBody>
          <a:bodyPr tIns="152352" bIns="38088">
            <a:spAutoFit/>
          </a:bodyPr>
          <a:lstStyle/>
          <a:p>
            <a:pPr algn="ctr"/>
            <a:r>
              <a:rPr lang="tr-TR" sz="2400" b="1">
                <a:latin typeface="Comic Sans MS" pitchFamily="66" charset="0"/>
              </a:rPr>
              <a:t>En Kısa Yol ve Uzaklık</a:t>
            </a:r>
            <a:r>
              <a:rPr lang="tr-TR" sz="2400" b="1"/>
              <a:t> </a:t>
            </a:r>
          </a:p>
          <a:p>
            <a:pPr algn="ctr" eaLnBrk="0" hangingPunct="0"/>
            <a:endParaRPr lang="tr-TR" sz="2400"/>
          </a:p>
        </p:txBody>
      </p:sp>
      <p:grpSp>
        <p:nvGrpSpPr>
          <p:cNvPr id="78852" name="Group 4"/>
          <p:cNvGrpSpPr>
            <a:grpSpLocks/>
          </p:cNvGrpSpPr>
          <p:nvPr/>
        </p:nvGrpSpPr>
        <p:grpSpPr bwMode="auto">
          <a:xfrm>
            <a:off x="5580063" y="260350"/>
            <a:ext cx="3275012" cy="2255838"/>
            <a:chOff x="1632" y="2016"/>
            <a:chExt cx="2880" cy="1512"/>
          </a:xfrm>
        </p:grpSpPr>
        <p:sp>
          <p:nvSpPr>
            <p:cNvPr id="23559" name="Rectangle 5"/>
            <p:cNvSpPr>
              <a:spLocks noChangeArrowheads="1"/>
            </p:cNvSpPr>
            <p:nvPr/>
          </p:nvSpPr>
          <p:spPr bwMode="auto">
            <a:xfrm>
              <a:off x="1632" y="2016"/>
              <a:ext cx="2880" cy="1440"/>
            </a:xfrm>
            <a:prstGeom prst="rect">
              <a:avLst/>
            </a:prstGeom>
            <a:solidFill>
              <a:schemeClr val="accent1"/>
            </a:solidFill>
            <a:ln w="9525">
              <a:solidFill>
                <a:srgbClr val="000000"/>
              </a:solidFill>
              <a:miter lim="800000"/>
              <a:headEnd/>
              <a:tailEnd/>
            </a:ln>
          </p:spPr>
          <p:txBody>
            <a:bodyPr/>
            <a:lstStyle/>
            <a:p>
              <a:endParaRPr lang="tr-TR"/>
            </a:p>
          </p:txBody>
        </p:sp>
        <p:sp>
          <p:nvSpPr>
            <p:cNvPr id="23560" name="Line 6"/>
            <p:cNvSpPr>
              <a:spLocks noChangeShapeType="1"/>
            </p:cNvSpPr>
            <p:nvPr/>
          </p:nvSpPr>
          <p:spPr bwMode="auto">
            <a:xfrm>
              <a:off x="2208" y="2232"/>
              <a:ext cx="504" cy="0"/>
            </a:xfrm>
            <a:prstGeom prst="line">
              <a:avLst/>
            </a:prstGeom>
            <a:noFill/>
            <a:ln w="9525">
              <a:solidFill>
                <a:srgbClr val="000000"/>
              </a:solidFill>
              <a:round/>
              <a:headEnd type="oval" w="med" len="med"/>
              <a:tailEnd type="oval" w="med" len="med"/>
            </a:ln>
          </p:spPr>
          <p:txBody>
            <a:bodyPr/>
            <a:lstStyle/>
            <a:p>
              <a:endParaRPr lang="tr-TR"/>
            </a:p>
          </p:txBody>
        </p:sp>
        <p:sp>
          <p:nvSpPr>
            <p:cNvPr id="23561" name="Line 7"/>
            <p:cNvSpPr>
              <a:spLocks noChangeShapeType="1"/>
            </p:cNvSpPr>
            <p:nvPr/>
          </p:nvSpPr>
          <p:spPr bwMode="auto">
            <a:xfrm>
              <a:off x="2712" y="2232"/>
              <a:ext cx="504" cy="0"/>
            </a:xfrm>
            <a:prstGeom prst="line">
              <a:avLst/>
            </a:prstGeom>
            <a:noFill/>
            <a:ln w="9525">
              <a:solidFill>
                <a:srgbClr val="000000"/>
              </a:solidFill>
              <a:round/>
              <a:headEnd type="oval" w="med" len="med"/>
              <a:tailEnd type="oval" w="med" len="med"/>
            </a:ln>
          </p:spPr>
          <p:txBody>
            <a:bodyPr/>
            <a:lstStyle/>
            <a:p>
              <a:endParaRPr lang="tr-TR"/>
            </a:p>
          </p:txBody>
        </p:sp>
        <p:sp>
          <p:nvSpPr>
            <p:cNvPr id="23562" name="Line 8"/>
            <p:cNvSpPr>
              <a:spLocks noChangeShapeType="1"/>
            </p:cNvSpPr>
            <p:nvPr/>
          </p:nvSpPr>
          <p:spPr bwMode="auto">
            <a:xfrm>
              <a:off x="3216" y="2232"/>
              <a:ext cx="0" cy="504"/>
            </a:xfrm>
            <a:prstGeom prst="line">
              <a:avLst/>
            </a:prstGeom>
            <a:noFill/>
            <a:ln w="9525">
              <a:solidFill>
                <a:srgbClr val="000000"/>
              </a:solidFill>
              <a:round/>
              <a:headEnd type="oval" w="med" len="med"/>
              <a:tailEnd type="oval" w="med" len="med"/>
            </a:ln>
          </p:spPr>
          <p:txBody>
            <a:bodyPr/>
            <a:lstStyle/>
            <a:p>
              <a:endParaRPr lang="tr-TR"/>
            </a:p>
          </p:txBody>
        </p:sp>
        <p:sp>
          <p:nvSpPr>
            <p:cNvPr id="23563" name="Line 9"/>
            <p:cNvSpPr>
              <a:spLocks noChangeShapeType="1"/>
            </p:cNvSpPr>
            <p:nvPr/>
          </p:nvSpPr>
          <p:spPr bwMode="auto">
            <a:xfrm flipH="1">
              <a:off x="2712" y="2736"/>
              <a:ext cx="504" cy="0"/>
            </a:xfrm>
            <a:prstGeom prst="line">
              <a:avLst/>
            </a:prstGeom>
            <a:noFill/>
            <a:ln w="9525">
              <a:solidFill>
                <a:srgbClr val="000000"/>
              </a:solidFill>
              <a:round/>
              <a:headEnd type="oval" w="med" len="med"/>
              <a:tailEnd type="oval" w="med" len="med"/>
            </a:ln>
          </p:spPr>
          <p:txBody>
            <a:bodyPr/>
            <a:lstStyle/>
            <a:p>
              <a:endParaRPr lang="tr-TR"/>
            </a:p>
          </p:txBody>
        </p:sp>
        <p:sp>
          <p:nvSpPr>
            <p:cNvPr id="23564" name="Line 10"/>
            <p:cNvSpPr>
              <a:spLocks noChangeShapeType="1"/>
            </p:cNvSpPr>
            <p:nvPr/>
          </p:nvSpPr>
          <p:spPr bwMode="auto">
            <a:xfrm flipH="1" flipV="1">
              <a:off x="2208" y="2232"/>
              <a:ext cx="504" cy="504"/>
            </a:xfrm>
            <a:prstGeom prst="line">
              <a:avLst/>
            </a:prstGeom>
            <a:noFill/>
            <a:ln w="9525">
              <a:solidFill>
                <a:srgbClr val="000000"/>
              </a:solidFill>
              <a:round/>
              <a:headEnd type="oval" w="med" len="med"/>
              <a:tailEnd type="oval" w="med" len="med"/>
            </a:ln>
          </p:spPr>
          <p:txBody>
            <a:bodyPr/>
            <a:lstStyle/>
            <a:p>
              <a:endParaRPr lang="tr-TR"/>
            </a:p>
          </p:txBody>
        </p:sp>
        <p:sp>
          <p:nvSpPr>
            <p:cNvPr id="23565" name="Line 11"/>
            <p:cNvSpPr>
              <a:spLocks noChangeShapeType="1"/>
            </p:cNvSpPr>
            <p:nvPr/>
          </p:nvSpPr>
          <p:spPr bwMode="auto">
            <a:xfrm flipV="1">
              <a:off x="2712" y="2232"/>
              <a:ext cx="0" cy="504"/>
            </a:xfrm>
            <a:prstGeom prst="line">
              <a:avLst/>
            </a:prstGeom>
            <a:noFill/>
            <a:ln w="9525">
              <a:solidFill>
                <a:srgbClr val="000000"/>
              </a:solidFill>
              <a:round/>
              <a:headEnd type="oval" w="med" len="med"/>
              <a:tailEnd type="oval" w="med" len="med"/>
            </a:ln>
          </p:spPr>
          <p:txBody>
            <a:bodyPr/>
            <a:lstStyle/>
            <a:p>
              <a:endParaRPr lang="tr-TR"/>
            </a:p>
          </p:txBody>
        </p:sp>
        <p:sp>
          <p:nvSpPr>
            <p:cNvPr id="23566" name="Line 12"/>
            <p:cNvSpPr>
              <a:spLocks noChangeShapeType="1"/>
            </p:cNvSpPr>
            <p:nvPr/>
          </p:nvSpPr>
          <p:spPr bwMode="auto">
            <a:xfrm flipH="1">
              <a:off x="2352" y="2736"/>
              <a:ext cx="360" cy="432"/>
            </a:xfrm>
            <a:prstGeom prst="line">
              <a:avLst/>
            </a:prstGeom>
            <a:noFill/>
            <a:ln w="9525">
              <a:solidFill>
                <a:srgbClr val="000000"/>
              </a:solidFill>
              <a:round/>
              <a:headEnd type="oval" w="med" len="med"/>
              <a:tailEnd type="oval" w="med" len="med"/>
            </a:ln>
          </p:spPr>
          <p:txBody>
            <a:bodyPr/>
            <a:lstStyle/>
            <a:p>
              <a:endParaRPr lang="tr-TR"/>
            </a:p>
          </p:txBody>
        </p:sp>
        <p:sp>
          <p:nvSpPr>
            <p:cNvPr id="23567" name="Line 13"/>
            <p:cNvSpPr>
              <a:spLocks noChangeShapeType="1"/>
            </p:cNvSpPr>
            <p:nvPr/>
          </p:nvSpPr>
          <p:spPr bwMode="auto">
            <a:xfrm flipH="1" flipV="1">
              <a:off x="1992" y="2736"/>
              <a:ext cx="360" cy="432"/>
            </a:xfrm>
            <a:prstGeom prst="line">
              <a:avLst/>
            </a:prstGeom>
            <a:noFill/>
            <a:ln w="9525">
              <a:solidFill>
                <a:srgbClr val="000000"/>
              </a:solidFill>
              <a:round/>
              <a:headEnd type="oval" w="med" len="med"/>
              <a:tailEnd type="oval" w="med" len="med"/>
            </a:ln>
          </p:spPr>
          <p:txBody>
            <a:bodyPr/>
            <a:lstStyle/>
            <a:p>
              <a:endParaRPr lang="tr-TR"/>
            </a:p>
          </p:txBody>
        </p:sp>
        <p:sp>
          <p:nvSpPr>
            <p:cNvPr id="23568" name="Line 14"/>
            <p:cNvSpPr>
              <a:spLocks noChangeShapeType="1"/>
            </p:cNvSpPr>
            <p:nvPr/>
          </p:nvSpPr>
          <p:spPr bwMode="auto">
            <a:xfrm flipV="1">
              <a:off x="1992" y="2232"/>
              <a:ext cx="216" cy="504"/>
            </a:xfrm>
            <a:prstGeom prst="line">
              <a:avLst/>
            </a:prstGeom>
            <a:noFill/>
            <a:ln w="9525">
              <a:solidFill>
                <a:srgbClr val="000000"/>
              </a:solidFill>
              <a:round/>
              <a:headEnd type="oval" w="med" len="med"/>
              <a:tailEnd type="oval" w="med" len="med"/>
            </a:ln>
          </p:spPr>
          <p:txBody>
            <a:bodyPr/>
            <a:lstStyle/>
            <a:p>
              <a:endParaRPr lang="tr-TR"/>
            </a:p>
          </p:txBody>
        </p:sp>
        <p:sp>
          <p:nvSpPr>
            <p:cNvPr id="23569" name="Line 15"/>
            <p:cNvSpPr>
              <a:spLocks noChangeShapeType="1"/>
            </p:cNvSpPr>
            <p:nvPr/>
          </p:nvSpPr>
          <p:spPr bwMode="auto">
            <a:xfrm>
              <a:off x="2352" y="3168"/>
              <a:ext cx="432" cy="0"/>
            </a:xfrm>
            <a:prstGeom prst="line">
              <a:avLst/>
            </a:prstGeom>
            <a:noFill/>
            <a:ln w="9525">
              <a:solidFill>
                <a:srgbClr val="000000"/>
              </a:solidFill>
              <a:round/>
              <a:headEnd type="oval" w="med" len="med"/>
              <a:tailEnd type="oval" w="med" len="med"/>
            </a:ln>
          </p:spPr>
          <p:txBody>
            <a:bodyPr/>
            <a:lstStyle/>
            <a:p>
              <a:endParaRPr lang="tr-TR"/>
            </a:p>
          </p:txBody>
        </p:sp>
        <p:sp>
          <p:nvSpPr>
            <p:cNvPr id="23570" name="Line 16"/>
            <p:cNvSpPr>
              <a:spLocks noChangeShapeType="1"/>
            </p:cNvSpPr>
            <p:nvPr/>
          </p:nvSpPr>
          <p:spPr bwMode="auto">
            <a:xfrm>
              <a:off x="2784" y="3168"/>
              <a:ext cx="432" cy="0"/>
            </a:xfrm>
            <a:prstGeom prst="line">
              <a:avLst/>
            </a:prstGeom>
            <a:noFill/>
            <a:ln w="9525">
              <a:solidFill>
                <a:srgbClr val="000000"/>
              </a:solidFill>
              <a:round/>
              <a:headEnd type="oval" w="med" len="med"/>
              <a:tailEnd type="oval" w="med" len="med"/>
            </a:ln>
          </p:spPr>
          <p:txBody>
            <a:bodyPr/>
            <a:lstStyle/>
            <a:p>
              <a:endParaRPr lang="tr-TR"/>
            </a:p>
          </p:txBody>
        </p:sp>
        <p:sp>
          <p:nvSpPr>
            <p:cNvPr id="23571" name="Line 17"/>
            <p:cNvSpPr>
              <a:spLocks noChangeShapeType="1"/>
            </p:cNvSpPr>
            <p:nvPr/>
          </p:nvSpPr>
          <p:spPr bwMode="auto">
            <a:xfrm>
              <a:off x="3216" y="3168"/>
              <a:ext cx="576" cy="0"/>
            </a:xfrm>
            <a:prstGeom prst="line">
              <a:avLst/>
            </a:prstGeom>
            <a:noFill/>
            <a:ln w="9525">
              <a:solidFill>
                <a:srgbClr val="000000"/>
              </a:solidFill>
              <a:round/>
              <a:headEnd type="oval" w="med" len="med"/>
              <a:tailEnd type="oval" w="med" len="med"/>
            </a:ln>
          </p:spPr>
          <p:txBody>
            <a:bodyPr/>
            <a:lstStyle/>
            <a:p>
              <a:endParaRPr lang="tr-TR"/>
            </a:p>
          </p:txBody>
        </p:sp>
        <p:sp>
          <p:nvSpPr>
            <p:cNvPr id="23572" name="Line 18"/>
            <p:cNvSpPr>
              <a:spLocks noChangeShapeType="1"/>
            </p:cNvSpPr>
            <p:nvPr/>
          </p:nvSpPr>
          <p:spPr bwMode="auto">
            <a:xfrm flipV="1">
              <a:off x="3792" y="2736"/>
              <a:ext cx="0" cy="432"/>
            </a:xfrm>
            <a:prstGeom prst="line">
              <a:avLst/>
            </a:prstGeom>
            <a:noFill/>
            <a:ln w="9525">
              <a:solidFill>
                <a:srgbClr val="000000"/>
              </a:solidFill>
              <a:round/>
              <a:headEnd type="oval" w="med" len="med"/>
              <a:tailEnd type="oval" w="med" len="med"/>
            </a:ln>
          </p:spPr>
          <p:txBody>
            <a:bodyPr/>
            <a:lstStyle/>
            <a:p>
              <a:endParaRPr lang="tr-TR"/>
            </a:p>
          </p:txBody>
        </p:sp>
        <p:sp>
          <p:nvSpPr>
            <p:cNvPr id="23573" name="Line 19"/>
            <p:cNvSpPr>
              <a:spLocks noChangeShapeType="1"/>
            </p:cNvSpPr>
            <p:nvPr/>
          </p:nvSpPr>
          <p:spPr bwMode="auto">
            <a:xfrm flipH="1">
              <a:off x="3216" y="2736"/>
              <a:ext cx="576" cy="0"/>
            </a:xfrm>
            <a:prstGeom prst="line">
              <a:avLst/>
            </a:prstGeom>
            <a:noFill/>
            <a:ln w="9525">
              <a:solidFill>
                <a:srgbClr val="000000"/>
              </a:solidFill>
              <a:round/>
              <a:headEnd type="oval" w="med" len="med"/>
              <a:tailEnd type="oval" w="med" len="med"/>
            </a:ln>
          </p:spPr>
          <p:txBody>
            <a:bodyPr/>
            <a:lstStyle/>
            <a:p>
              <a:endParaRPr lang="tr-TR"/>
            </a:p>
          </p:txBody>
        </p:sp>
        <p:sp>
          <p:nvSpPr>
            <p:cNvPr id="23574" name="Line 20"/>
            <p:cNvSpPr>
              <a:spLocks noChangeShapeType="1"/>
            </p:cNvSpPr>
            <p:nvPr/>
          </p:nvSpPr>
          <p:spPr bwMode="auto">
            <a:xfrm flipV="1">
              <a:off x="3792" y="2376"/>
              <a:ext cx="288" cy="360"/>
            </a:xfrm>
            <a:prstGeom prst="line">
              <a:avLst/>
            </a:prstGeom>
            <a:noFill/>
            <a:ln w="9525">
              <a:solidFill>
                <a:srgbClr val="000000"/>
              </a:solidFill>
              <a:round/>
              <a:headEnd type="oval" w="med" len="med"/>
              <a:tailEnd type="oval" w="med" len="med"/>
            </a:ln>
          </p:spPr>
          <p:txBody>
            <a:bodyPr/>
            <a:lstStyle/>
            <a:p>
              <a:endParaRPr lang="tr-TR"/>
            </a:p>
          </p:txBody>
        </p:sp>
        <p:sp>
          <p:nvSpPr>
            <p:cNvPr id="23575" name="Text Box 21"/>
            <p:cNvSpPr txBox="1">
              <a:spLocks noChangeArrowheads="1"/>
            </p:cNvSpPr>
            <p:nvPr/>
          </p:nvSpPr>
          <p:spPr bwMode="auto">
            <a:xfrm>
              <a:off x="2136" y="2088"/>
              <a:ext cx="360" cy="360"/>
            </a:xfrm>
            <a:prstGeom prst="rect">
              <a:avLst/>
            </a:prstGeom>
            <a:noFill/>
            <a:ln w="9525">
              <a:noFill/>
              <a:miter lim="800000"/>
              <a:headEnd/>
              <a:tailEnd/>
            </a:ln>
          </p:spPr>
          <p:txBody>
            <a:bodyPr/>
            <a:lstStyle/>
            <a:p>
              <a:pPr eaLnBrk="0" hangingPunct="0"/>
              <a:r>
                <a:rPr lang="tr-TR" sz="1200"/>
                <a:t>A</a:t>
              </a:r>
            </a:p>
          </p:txBody>
        </p:sp>
        <p:sp>
          <p:nvSpPr>
            <p:cNvPr id="23576" name="Text Box 22"/>
            <p:cNvSpPr txBox="1">
              <a:spLocks noChangeArrowheads="1"/>
            </p:cNvSpPr>
            <p:nvPr/>
          </p:nvSpPr>
          <p:spPr bwMode="auto">
            <a:xfrm>
              <a:off x="2640" y="2088"/>
              <a:ext cx="360" cy="360"/>
            </a:xfrm>
            <a:prstGeom prst="rect">
              <a:avLst/>
            </a:prstGeom>
            <a:noFill/>
            <a:ln w="9525">
              <a:noFill/>
              <a:miter lim="800000"/>
              <a:headEnd/>
              <a:tailEnd/>
            </a:ln>
          </p:spPr>
          <p:txBody>
            <a:bodyPr/>
            <a:lstStyle/>
            <a:p>
              <a:pPr eaLnBrk="0" hangingPunct="0"/>
              <a:r>
                <a:rPr lang="tr-TR" sz="1200"/>
                <a:t>E</a:t>
              </a:r>
            </a:p>
          </p:txBody>
        </p:sp>
        <p:sp>
          <p:nvSpPr>
            <p:cNvPr id="23577" name="Text Box 23"/>
            <p:cNvSpPr txBox="1">
              <a:spLocks noChangeArrowheads="1"/>
            </p:cNvSpPr>
            <p:nvPr/>
          </p:nvSpPr>
          <p:spPr bwMode="auto">
            <a:xfrm>
              <a:off x="3216" y="2088"/>
              <a:ext cx="360" cy="360"/>
            </a:xfrm>
            <a:prstGeom prst="rect">
              <a:avLst/>
            </a:prstGeom>
            <a:noFill/>
            <a:ln w="9525">
              <a:noFill/>
              <a:miter lim="800000"/>
              <a:headEnd/>
              <a:tailEnd/>
            </a:ln>
          </p:spPr>
          <p:txBody>
            <a:bodyPr/>
            <a:lstStyle/>
            <a:p>
              <a:pPr eaLnBrk="0" hangingPunct="0"/>
              <a:r>
                <a:rPr lang="tr-TR" sz="1200"/>
                <a:t>F</a:t>
              </a:r>
            </a:p>
          </p:txBody>
        </p:sp>
        <p:sp>
          <p:nvSpPr>
            <p:cNvPr id="23578" name="Text Box 24"/>
            <p:cNvSpPr txBox="1">
              <a:spLocks noChangeArrowheads="1"/>
            </p:cNvSpPr>
            <p:nvPr/>
          </p:nvSpPr>
          <p:spPr bwMode="auto">
            <a:xfrm>
              <a:off x="1848" y="2592"/>
              <a:ext cx="360" cy="360"/>
            </a:xfrm>
            <a:prstGeom prst="rect">
              <a:avLst/>
            </a:prstGeom>
            <a:noFill/>
            <a:ln w="9525">
              <a:noFill/>
              <a:miter lim="800000"/>
              <a:headEnd/>
              <a:tailEnd/>
            </a:ln>
          </p:spPr>
          <p:txBody>
            <a:bodyPr/>
            <a:lstStyle/>
            <a:p>
              <a:pPr eaLnBrk="0" hangingPunct="0"/>
              <a:r>
                <a:rPr lang="tr-TR" sz="1200"/>
                <a:t>S</a:t>
              </a:r>
            </a:p>
          </p:txBody>
        </p:sp>
        <p:sp>
          <p:nvSpPr>
            <p:cNvPr id="23579" name="Text Box 25"/>
            <p:cNvSpPr txBox="1">
              <a:spLocks noChangeArrowheads="1"/>
            </p:cNvSpPr>
            <p:nvPr/>
          </p:nvSpPr>
          <p:spPr bwMode="auto">
            <a:xfrm>
              <a:off x="2712" y="2736"/>
              <a:ext cx="360" cy="360"/>
            </a:xfrm>
            <a:prstGeom prst="rect">
              <a:avLst/>
            </a:prstGeom>
            <a:noFill/>
            <a:ln w="9525">
              <a:noFill/>
              <a:miter lim="800000"/>
              <a:headEnd/>
              <a:tailEnd/>
            </a:ln>
          </p:spPr>
          <p:txBody>
            <a:bodyPr/>
            <a:lstStyle/>
            <a:p>
              <a:pPr eaLnBrk="0" hangingPunct="0"/>
              <a:r>
                <a:rPr lang="tr-TR" sz="1200"/>
                <a:t>C</a:t>
              </a:r>
            </a:p>
          </p:txBody>
        </p:sp>
        <p:sp>
          <p:nvSpPr>
            <p:cNvPr id="23580" name="Text Box 26"/>
            <p:cNvSpPr txBox="1">
              <a:spLocks noChangeArrowheads="1"/>
            </p:cNvSpPr>
            <p:nvPr/>
          </p:nvSpPr>
          <p:spPr bwMode="auto">
            <a:xfrm>
              <a:off x="3216" y="2592"/>
              <a:ext cx="360" cy="360"/>
            </a:xfrm>
            <a:prstGeom prst="rect">
              <a:avLst/>
            </a:prstGeom>
            <a:noFill/>
            <a:ln w="9525">
              <a:noFill/>
              <a:miter lim="800000"/>
              <a:headEnd/>
              <a:tailEnd/>
            </a:ln>
          </p:spPr>
          <p:txBody>
            <a:bodyPr/>
            <a:lstStyle/>
            <a:p>
              <a:pPr eaLnBrk="0" hangingPunct="0"/>
              <a:r>
                <a:rPr lang="tr-TR" sz="1200"/>
                <a:t>H</a:t>
              </a:r>
            </a:p>
          </p:txBody>
        </p:sp>
        <p:sp>
          <p:nvSpPr>
            <p:cNvPr id="23581" name="Text Box 27"/>
            <p:cNvSpPr txBox="1">
              <a:spLocks noChangeArrowheads="1"/>
            </p:cNvSpPr>
            <p:nvPr/>
          </p:nvSpPr>
          <p:spPr bwMode="auto">
            <a:xfrm>
              <a:off x="3792" y="2664"/>
              <a:ext cx="360" cy="360"/>
            </a:xfrm>
            <a:prstGeom prst="rect">
              <a:avLst/>
            </a:prstGeom>
            <a:noFill/>
            <a:ln w="9525">
              <a:noFill/>
              <a:miter lim="800000"/>
              <a:headEnd/>
              <a:tailEnd/>
            </a:ln>
          </p:spPr>
          <p:txBody>
            <a:bodyPr/>
            <a:lstStyle/>
            <a:p>
              <a:pPr eaLnBrk="0" hangingPunct="0"/>
              <a:r>
                <a:rPr lang="tr-TR" sz="1200"/>
                <a:t>T</a:t>
              </a:r>
            </a:p>
          </p:txBody>
        </p:sp>
        <p:sp>
          <p:nvSpPr>
            <p:cNvPr id="23582" name="Text Box 28"/>
            <p:cNvSpPr txBox="1">
              <a:spLocks noChangeArrowheads="1"/>
            </p:cNvSpPr>
            <p:nvPr/>
          </p:nvSpPr>
          <p:spPr bwMode="auto">
            <a:xfrm>
              <a:off x="4080" y="2232"/>
              <a:ext cx="360" cy="360"/>
            </a:xfrm>
            <a:prstGeom prst="rect">
              <a:avLst/>
            </a:prstGeom>
            <a:noFill/>
            <a:ln w="9525">
              <a:noFill/>
              <a:miter lim="800000"/>
              <a:headEnd/>
              <a:tailEnd/>
            </a:ln>
          </p:spPr>
          <p:txBody>
            <a:bodyPr/>
            <a:lstStyle/>
            <a:p>
              <a:pPr eaLnBrk="0" hangingPunct="0"/>
              <a:r>
                <a:rPr lang="tr-TR" sz="1200"/>
                <a:t>I</a:t>
              </a:r>
            </a:p>
          </p:txBody>
        </p:sp>
        <p:sp>
          <p:nvSpPr>
            <p:cNvPr id="23583" name="Text Box 29"/>
            <p:cNvSpPr txBox="1">
              <a:spLocks noChangeArrowheads="1"/>
            </p:cNvSpPr>
            <p:nvPr/>
          </p:nvSpPr>
          <p:spPr bwMode="auto">
            <a:xfrm>
              <a:off x="2208" y="3168"/>
              <a:ext cx="360" cy="360"/>
            </a:xfrm>
            <a:prstGeom prst="rect">
              <a:avLst/>
            </a:prstGeom>
            <a:noFill/>
            <a:ln w="9525">
              <a:noFill/>
              <a:miter lim="800000"/>
              <a:headEnd/>
              <a:tailEnd/>
            </a:ln>
          </p:spPr>
          <p:txBody>
            <a:bodyPr/>
            <a:lstStyle/>
            <a:p>
              <a:pPr eaLnBrk="0" hangingPunct="0"/>
              <a:r>
                <a:rPr lang="tr-TR" sz="1200"/>
                <a:t>B</a:t>
              </a:r>
            </a:p>
          </p:txBody>
        </p:sp>
        <p:sp>
          <p:nvSpPr>
            <p:cNvPr id="23584" name="Text Box 30"/>
            <p:cNvSpPr txBox="1">
              <a:spLocks noChangeArrowheads="1"/>
            </p:cNvSpPr>
            <p:nvPr/>
          </p:nvSpPr>
          <p:spPr bwMode="auto">
            <a:xfrm>
              <a:off x="2712" y="3168"/>
              <a:ext cx="360" cy="360"/>
            </a:xfrm>
            <a:prstGeom prst="rect">
              <a:avLst/>
            </a:prstGeom>
            <a:noFill/>
            <a:ln w="9525">
              <a:noFill/>
              <a:miter lim="800000"/>
              <a:headEnd/>
              <a:tailEnd/>
            </a:ln>
          </p:spPr>
          <p:txBody>
            <a:bodyPr/>
            <a:lstStyle/>
            <a:p>
              <a:pPr eaLnBrk="0" hangingPunct="0"/>
              <a:r>
                <a:rPr lang="tr-TR" sz="1200"/>
                <a:t>D</a:t>
              </a:r>
            </a:p>
          </p:txBody>
        </p:sp>
        <p:sp>
          <p:nvSpPr>
            <p:cNvPr id="23585" name="Text Box 31"/>
            <p:cNvSpPr txBox="1">
              <a:spLocks noChangeArrowheads="1"/>
            </p:cNvSpPr>
            <p:nvPr/>
          </p:nvSpPr>
          <p:spPr bwMode="auto">
            <a:xfrm>
              <a:off x="3144" y="3168"/>
              <a:ext cx="360" cy="360"/>
            </a:xfrm>
            <a:prstGeom prst="rect">
              <a:avLst/>
            </a:prstGeom>
            <a:noFill/>
            <a:ln w="9525">
              <a:noFill/>
              <a:miter lim="800000"/>
              <a:headEnd/>
              <a:tailEnd/>
            </a:ln>
          </p:spPr>
          <p:txBody>
            <a:bodyPr/>
            <a:lstStyle/>
            <a:p>
              <a:pPr eaLnBrk="0" hangingPunct="0"/>
              <a:r>
                <a:rPr lang="tr-TR" sz="1200"/>
                <a:t>G</a:t>
              </a:r>
            </a:p>
          </p:txBody>
        </p:sp>
        <p:sp>
          <p:nvSpPr>
            <p:cNvPr id="23586" name="Text Box 32"/>
            <p:cNvSpPr txBox="1">
              <a:spLocks noChangeArrowheads="1"/>
            </p:cNvSpPr>
            <p:nvPr/>
          </p:nvSpPr>
          <p:spPr bwMode="auto">
            <a:xfrm>
              <a:off x="3720" y="3168"/>
              <a:ext cx="360" cy="360"/>
            </a:xfrm>
            <a:prstGeom prst="rect">
              <a:avLst/>
            </a:prstGeom>
            <a:noFill/>
            <a:ln w="9525">
              <a:noFill/>
              <a:miter lim="800000"/>
              <a:headEnd/>
              <a:tailEnd/>
            </a:ln>
          </p:spPr>
          <p:txBody>
            <a:bodyPr/>
            <a:lstStyle/>
            <a:p>
              <a:pPr eaLnBrk="0" hangingPunct="0"/>
              <a:r>
                <a:rPr lang="tr-TR" sz="1200"/>
                <a:t>J</a:t>
              </a:r>
            </a:p>
          </p:txBody>
        </p:sp>
      </p:grpSp>
      <p:sp>
        <p:nvSpPr>
          <p:cNvPr id="23556"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2355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8E74D9F-1949-469D-853C-42E726F40B81}" type="slidenum">
              <a:rPr lang="tr-TR" sz="1400"/>
              <a:pPr algn="ctr" eaLnBrk="0" hangingPunct="0"/>
              <a:t>7</a:t>
            </a:fld>
            <a:r>
              <a:rPr lang="tr-TR" sz="1400"/>
              <a:t>. Sayfa</a:t>
            </a:r>
          </a:p>
        </p:txBody>
      </p:sp>
      <p:sp>
        <p:nvSpPr>
          <p:cNvPr id="2355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strips(downLeft)">
                                      <p:cBhvr>
                                        <p:cTn id="7"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ChangeArrowheads="1"/>
          </p:cNvSpPr>
          <p:nvPr/>
        </p:nvSpPr>
        <p:spPr bwMode="auto">
          <a:xfrm>
            <a:off x="2362200" y="1828800"/>
            <a:ext cx="4800600" cy="2286000"/>
          </a:xfrm>
          <a:prstGeom prst="rect">
            <a:avLst/>
          </a:prstGeom>
          <a:solidFill>
            <a:schemeClr val="accent1"/>
          </a:solidFill>
          <a:ln w="9525">
            <a:solidFill>
              <a:srgbClr val="000000"/>
            </a:solidFill>
            <a:miter lim="800000"/>
            <a:headEnd/>
            <a:tailEnd/>
          </a:ln>
        </p:spPr>
        <p:txBody>
          <a:bodyPr/>
          <a:lstStyle/>
          <a:p>
            <a:endParaRPr lang="tr-TR"/>
          </a:p>
        </p:txBody>
      </p:sp>
      <p:sp>
        <p:nvSpPr>
          <p:cNvPr id="24578" name="Text Box 3"/>
          <p:cNvSpPr txBox="1">
            <a:spLocks noChangeArrowheads="1"/>
          </p:cNvSpPr>
          <p:nvPr/>
        </p:nvSpPr>
        <p:spPr bwMode="auto">
          <a:xfrm>
            <a:off x="5562600" y="3848100"/>
            <a:ext cx="571500" cy="571500"/>
          </a:xfrm>
          <a:prstGeom prst="rect">
            <a:avLst/>
          </a:prstGeom>
          <a:noFill/>
          <a:ln w="9525">
            <a:noFill/>
            <a:miter lim="800000"/>
            <a:headEnd/>
            <a:tailEnd/>
          </a:ln>
        </p:spPr>
        <p:txBody>
          <a:bodyPr/>
          <a:lstStyle/>
          <a:p>
            <a:pPr eaLnBrk="0" hangingPunct="0"/>
            <a:r>
              <a:rPr lang="tr-TR" sz="1200"/>
              <a:t>4(G)</a:t>
            </a:r>
          </a:p>
        </p:txBody>
      </p:sp>
      <p:sp>
        <p:nvSpPr>
          <p:cNvPr id="24579" name="Text Box 4"/>
          <p:cNvSpPr txBox="1">
            <a:spLocks noChangeArrowheads="1"/>
          </p:cNvSpPr>
          <p:nvPr/>
        </p:nvSpPr>
        <p:spPr bwMode="auto">
          <a:xfrm>
            <a:off x="4648200" y="3848100"/>
            <a:ext cx="571500" cy="571500"/>
          </a:xfrm>
          <a:prstGeom prst="rect">
            <a:avLst/>
          </a:prstGeom>
          <a:noFill/>
          <a:ln w="9525">
            <a:noFill/>
            <a:miter lim="800000"/>
            <a:headEnd/>
            <a:tailEnd/>
          </a:ln>
        </p:spPr>
        <p:txBody>
          <a:bodyPr/>
          <a:lstStyle/>
          <a:p>
            <a:pPr eaLnBrk="0" hangingPunct="0"/>
            <a:r>
              <a:rPr lang="tr-TR" sz="1200"/>
              <a:t>3(D)</a:t>
            </a:r>
          </a:p>
        </p:txBody>
      </p:sp>
      <p:sp>
        <p:nvSpPr>
          <p:cNvPr id="24580" name="Text Box 5"/>
          <p:cNvSpPr txBox="1">
            <a:spLocks noChangeArrowheads="1"/>
          </p:cNvSpPr>
          <p:nvPr/>
        </p:nvSpPr>
        <p:spPr bwMode="auto">
          <a:xfrm>
            <a:off x="3962400" y="3848100"/>
            <a:ext cx="571500" cy="571500"/>
          </a:xfrm>
          <a:prstGeom prst="rect">
            <a:avLst/>
          </a:prstGeom>
          <a:noFill/>
          <a:ln w="9525">
            <a:noFill/>
            <a:miter lim="800000"/>
            <a:headEnd/>
            <a:tailEnd/>
          </a:ln>
        </p:spPr>
        <p:txBody>
          <a:bodyPr/>
          <a:lstStyle/>
          <a:p>
            <a:pPr eaLnBrk="0" hangingPunct="0"/>
            <a:r>
              <a:rPr lang="tr-TR" sz="1200"/>
              <a:t>2(B)</a:t>
            </a:r>
          </a:p>
        </p:txBody>
      </p:sp>
      <p:sp>
        <p:nvSpPr>
          <p:cNvPr id="24581" name="Text Box 6"/>
          <p:cNvSpPr txBox="1">
            <a:spLocks noChangeArrowheads="1"/>
          </p:cNvSpPr>
          <p:nvPr/>
        </p:nvSpPr>
        <p:spPr bwMode="auto">
          <a:xfrm>
            <a:off x="3048000" y="3848100"/>
            <a:ext cx="571500" cy="571500"/>
          </a:xfrm>
          <a:prstGeom prst="rect">
            <a:avLst/>
          </a:prstGeom>
          <a:noFill/>
          <a:ln w="9525">
            <a:noFill/>
            <a:miter lim="800000"/>
            <a:headEnd/>
            <a:tailEnd/>
          </a:ln>
        </p:spPr>
        <p:txBody>
          <a:bodyPr/>
          <a:lstStyle/>
          <a:p>
            <a:pPr eaLnBrk="0" hangingPunct="0"/>
            <a:r>
              <a:rPr lang="tr-TR" sz="1200"/>
              <a:t>1(S)</a:t>
            </a:r>
          </a:p>
        </p:txBody>
      </p:sp>
      <p:sp>
        <p:nvSpPr>
          <p:cNvPr id="24582" name="Line 7"/>
          <p:cNvSpPr>
            <a:spLocks noChangeShapeType="1"/>
          </p:cNvSpPr>
          <p:nvPr/>
        </p:nvSpPr>
        <p:spPr bwMode="auto">
          <a:xfrm>
            <a:off x="3276600" y="2171700"/>
            <a:ext cx="800100" cy="0"/>
          </a:xfrm>
          <a:prstGeom prst="line">
            <a:avLst/>
          </a:prstGeom>
          <a:noFill/>
          <a:ln w="9525">
            <a:solidFill>
              <a:srgbClr val="000000"/>
            </a:solidFill>
            <a:round/>
            <a:headEnd type="oval" w="med" len="med"/>
            <a:tailEnd type="oval" w="med" len="med"/>
          </a:ln>
        </p:spPr>
        <p:txBody>
          <a:bodyPr/>
          <a:lstStyle/>
          <a:p>
            <a:endParaRPr lang="tr-TR"/>
          </a:p>
        </p:txBody>
      </p:sp>
      <p:sp>
        <p:nvSpPr>
          <p:cNvPr id="24583" name="Line 8"/>
          <p:cNvSpPr>
            <a:spLocks noChangeShapeType="1"/>
          </p:cNvSpPr>
          <p:nvPr/>
        </p:nvSpPr>
        <p:spPr bwMode="auto">
          <a:xfrm>
            <a:off x="4076700" y="2171700"/>
            <a:ext cx="800100" cy="0"/>
          </a:xfrm>
          <a:prstGeom prst="line">
            <a:avLst/>
          </a:prstGeom>
          <a:noFill/>
          <a:ln w="9525">
            <a:solidFill>
              <a:srgbClr val="000000"/>
            </a:solidFill>
            <a:round/>
            <a:headEnd type="oval" w="med" len="med"/>
            <a:tailEnd type="oval" w="med" len="med"/>
          </a:ln>
        </p:spPr>
        <p:txBody>
          <a:bodyPr/>
          <a:lstStyle/>
          <a:p>
            <a:endParaRPr lang="tr-TR"/>
          </a:p>
        </p:txBody>
      </p:sp>
      <p:sp>
        <p:nvSpPr>
          <p:cNvPr id="24584" name="Line 9"/>
          <p:cNvSpPr>
            <a:spLocks noChangeShapeType="1"/>
          </p:cNvSpPr>
          <p:nvPr/>
        </p:nvSpPr>
        <p:spPr bwMode="auto">
          <a:xfrm>
            <a:off x="4876800" y="2171700"/>
            <a:ext cx="0" cy="800100"/>
          </a:xfrm>
          <a:prstGeom prst="line">
            <a:avLst/>
          </a:prstGeom>
          <a:noFill/>
          <a:ln w="9525">
            <a:solidFill>
              <a:srgbClr val="000000"/>
            </a:solidFill>
            <a:round/>
            <a:headEnd type="oval" w="med" len="med"/>
            <a:tailEnd type="oval" w="med" len="med"/>
          </a:ln>
        </p:spPr>
        <p:txBody>
          <a:bodyPr/>
          <a:lstStyle/>
          <a:p>
            <a:endParaRPr lang="tr-TR"/>
          </a:p>
        </p:txBody>
      </p:sp>
      <p:sp>
        <p:nvSpPr>
          <p:cNvPr id="24585" name="Line 10"/>
          <p:cNvSpPr>
            <a:spLocks noChangeShapeType="1"/>
          </p:cNvSpPr>
          <p:nvPr/>
        </p:nvSpPr>
        <p:spPr bwMode="auto">
          <a:xfrm flipH="1">
            <a:off x="4076700" y="2971800"/>
            <a:ext cx="800100" cy="0"/>
          </a:xfrm>
          <a:prstGeom prst="line">
            <a:avLst/>
          </a:prstGeom>
          <a:noFill/>
          <a:ln w="9525">
            <a:solidFill>
              <a:srgbClr val="000000"/>
            </a:solidFill>
            <a:prstDash val="lgDash"/>
            <a:round/>
            <a:headEnd type="oval" w="med" len="med"/>
            <a:tailEnd type="oval" w="med" len="med"/>
          </a:ln>
        </p:spPr>
        <p:txBody>
          <a:bodyPr/>
          <a:lstStyle/>
          <a:p>
            <a:endParaRPr lang="tr-TR"/>
          </a:p>
        </p:txBody>
      </p:sp>
      <p:sp>
        <p:nvSpPr>
          <p:cNvPr id="24586" name="Line 11"/>
          <p:cNvSpPr>
            <a:spLocks noChangeShapeType="1"/>
          </p:cNvSpPr>
          <p:nvPr/>
        </p:nvSpPr>
        <p:spPr bwMode="auto">
          <a:xfrm flipH="1" flipV="1">
            <a:off x="3276600" y="2171700"/>
            <a:ext cx="800100" cy="800100"/>
          </a:xfrm>
          <a:prstGeom prst="line">
            <a:avLst/>
          </a:prstGeom>
          <a:noFill/>
          <a:ln w="9525">
            <a:solidFill>
              <a:srgbClr val="000000"/>
            </a:solidFill>
            <a:prstDash val="lgDash"/>
            <a:round/>
            <a:headEnd type="oval" w="med" len="med"/>
            <a:tailEnd type="oval" w="med" len="med"/>
          </a:ln>
        </p:spPr>
        <p:txBody>
          <a:bodyPr/>
          <a:lstStyle/>
          <a:p>
            <a:endParaRPr lang="tr-TR"/>
          </a:p>
        </p:txBody>
      </p:sp>
      <p:sp>
        <p:nvSpPr>
          <p:cNvPr id="24587" name="Line 12"/>
          <p:cNvSpPr>
            <a:spLocks noChangeShapeType="1"/>
          </p:cNvSpPr>
          <p:nvPr/>
        </p:nvSpPr>
        <p:spPr bwMode="auto">
          <a:xfrm flipV="1">
            <a:off x="4076700" y="2171700"/>
            <a:ext cx="0" cy="800100"/>
          </a:xfrm>
          <a:prstGeom prst="line">
            <a:avLst/>
          </a:prstGeom>
          <a:noFill/>
          <a:ln w="9525">
            <a:solidFill>
              <a:srgbClr val="000000"/>
            </a:solidFill>
            <a:round/>
            <a:headEnd type="oval" w="med" len="med"/>
            <a:tailEnd type="oval" w="med" len="med"/>
          </a:ln>
        </p:spPr>
        <p:txBody>
          <a:bodyPr/>
          <a:lstStyle/>
          <a:p>
            <a:endParaRPr lang="tr-TR"/>
          </a:p>
        </p:txBody>
      </p:sp>
      <p:sp>
        <p:nvSpPr>
          <p:cNvPr id="24588" name="Line 13"/>
          <p:cNvSpPr>
            <a:spLocks noChangeShapeType="1"/>
          </p:cNvSpPr>
          <p:nvPr/>
        </p:nvSpPr>
        <p:spPr bwMode="auto">
          <a:xfrm flipH="1">
            <a:off x="3505200" y="2971800"/>
            <a:ext cx="571500" cy="685800"/>
          </a:xfrm>
          <a:prstGeom prst="line">
            <a:avLst/>
          </a:prstGeom>
          <a:noFill/>
          <a:ln w="9525">
            <a:solidFill>
              <a:srgbClr val="000000"/>
            </a:solidFill>
            <a:round/>
            <a:headEnd type="oval" w="med" len="med"/>
            <a:tailEnd type="oval" w="med" len="med"/>
          </a:ln>
        </p:spPr>
        <p:txBody>
          <a:bodyPr/>
          <a:lstStyle/>
          <a:p>
            <a:endParaRPr lang="tr-TR"/>
          </a:p>
        </p:txBody>
      </p:sp>
      <p:sp>
        <p:nvSpPr>
          <p:cNvPr id="24589" name="Line 14"/>
          <p:cNvSpPr>
            <a:spLocks noChangeShapeType="1"/>
          </p:cNvSpPr>
          <p:nvPr/>
        </p:nvSpPr>
        <p:spPr bwMode="auto">
          <a:xfrm flipH="1" flipV="1">
            <a:off x="2933700" y="2971800"/>
            <a:ext cx="571500" cy="685800"/>
          </a:xfrm>
          <a:prstGeom prst="line">
            <a:avLst/>
          </a:prstGeom>
          <a:noFill/>
          <a:ln w="9525">
            <a:solidFill>
              <a:srgbClr val="000000"/>
            </a:solidFill>
            <a:round/>
            <a:headEnd type="oval" w="med" len="med"/>
            <a:tailEnd type="oval" w="med" len="med"/>
          </a:ln>
        </p:spPr>
        <p:txBody>
          <a:bodyPr/>
          <a:lstStyle/>
          <a:p>
            <a:endParaRPr lang="tr-TR"/>
          </a:p>
        </p:txBody>
      </p:sp>
      <p:sp>
        <p:nvSpPr>
          <p:cNvPr id="24590" name="Line 15"/>
          <p:cNvSpPr>
            <a:spLocks noChangeShapeType="1"/>
          </p:cNvSpPr>
          <p:nvPr/>
        </p:nvSpPr>
        <p:spPr bwMode="auto">
          <a:xfrm flipV="1">
            <a:off x="2933700" y="2171700"/>
            <a:ext cx="342900" cy="800100"/>
          </a:xfrm>
          <a:prstGeom prst="line">
            <a:avLst/>
          </a:prstGeom>
          <a:noFill/>
          <a:ln w="9525">
            <a:solidFill>
              <a:srgbClr val="000000"/>
            </a:solidFill>
            <a:prstDash val="lgDash"/>
            <a:round/>
            <a:headEnd type="oval" w="med" len="med"/>
            <a:tailEnd type="oval" w="med" len="med"/>
          </a:ln>
        </p:spPr>
        <p:txBody>
          <a:bodyPr/>
          <a:lstStyle/>
          <a:p>
            <a:endParaRPr lang="tr-TR"/>
          </a:p>
        </p:txBody>
      </p:sp>
      <p:sp>
        <p:nvSpPr>
          <p:cNvPr id="24591" name="Line 16"/>
          <p:cNvSpPr>
            <a:spLocks noChangeShapeType="1"/>
          </p:cNvSpPr>
          <p:nvPr/>
        </p:nvSpPr>
        <p:spPr bwMode="auto">
          <a:xfrm>
            <a:off x="3505200" y="3657600"/>
            <a:ext cx="685800" cy="0"/>
          </a:xfrm>
          <a:prstGeom prst="line">
            <a:avLst/>
          </a:prstGeom>
          <a:noFill/>
          <a:ln w="9525">
            <a:solidFill>
              <a:srgbClr val="000000"/>
            </a:solidFill>
            <a:round/>
            <a:headEnd type="oval" w="med" len="med"/>
            <a:tailEnd type="oval" w="med" len="med"/>
          </a:ln>
        </p:spPr>
        <p:txBody>
          <a:bodyPr/>
          <a:lstStyle/>
          <a:p>
            <a:endParaRPr lang="tr-TR"/>
          </a:p>
        </p:txBody>
      </p:sp>
      <p:sp>
        <p:nvSpPr>
          <p:cNvPr id="24592" name="Line 17"/>
          <p:cNvSpPr>
            <a:spLocks noChangeShapeType="1"/>
          </p:cNvSpPr>
          <p:nvPr/>
        </p:nvSpPr>
        <p:spPr bwMode="auto">
          <a:xfrm>
            <a:off x="4191000" y="3657600"/>
            <a:ext cx="685800" cy="0"/>
          </a:xfrm>
          <a:prstGeom prst="line">
            <a:avLst/>
          </a:prstGeom>
          <a:noFill/>
          <a:ln w="9525">
            <a:solidFill>
              <a:srgbClr val="000000"/>
            </a:solidFill>
            <a:round/>
            <a:headEnd type="oval" w="med" len="med"/>
            <a:tailEnd type="oval" w="med" len="med"/>
          </a:ln>
        </p:spPr>
        <p:txBody>
          <a:bodyPr/>
          <a:lstStyle/>
          <a:p>
            <a:endParaRPr lang="tr-TR"/>
          </a:p>
        </p:txBody>
      </p:sp>
      <p:sp>
        <p:nvSpPr>
          <p:cNvPr id="24593" name="Line 18"/>
          <p:cNvSpPr>
            <a:spLocks noChangeShapeType="1"/>
          </p:cNvSpPr>
          <p:nvPr/>
        </p:nvSpPr>
        <p:spPr bwMode="auto">
          <a:xfrm>
            <a:off x="4876800" y="3657600"/>
            <a:ext cx="914400" cy="0"/>
          </a:xfrm>
          <a:prstGeom prst="line">
            <a:avLst/>
          </a:prstGeom>
          <a:noFill/>
          <a:ln w="9525">
            <a:solidFill>
              <a:srgbClr val="000000"/>
            </a:solidFill>
            <a:round/>
            <a:headEnd type="oval" w="med" len="med"/>
            <a:tailEnd type="oval" w="med" len="med"/>
          </a:ln>
        </p:spPr>
        <p:txBody>
          <a:bodyPr/>
          <a:lstStyle/>
          <a:p>
            <a:endParaRPr lang="tr-TR"/>
          </a:p>
        </p:txBody>
      </p:sp>
      <p:sp>
        <p:nvSpPr>
          <p:cNvPr id="24594" name="Line 19"/>
          <p:cNvSpPr>
            <a:spLocks noChangeShapeType="1"/>
          </p:cNvSpPr>
          <p:nvPr/>
        </p:nvSpPr>
        <p:spPr bwMode="auto">
          <a:xfrm flipV="1">
            <a:off x="5791200" y="2971800"/>
            <a:ext cx="0" cy="685800"/>
          </a:xfrm>
          <a:prstGeom prst="line">
            <a:avLst/>
          </a:prstGeom>
          <a:noFill/>
          <a:ln w="9525">
            <a:solidFill>
              <a:srgbClr val="000000"/>
            </a:solidFill>
            <a:round/>
            <a:headEnd type="oval" w="med" len="med"/>
            <a:tailEnd type="oval" w="med" len="med"/>
          </a:ln>
        </p:spPr>
        <p:txBody>
          <a:bodyPr/>
          <a:lstStyle/>
          <a:p>
            <a:endParaRPr lang="tr-TR"/>
          </a:p>
        </p:txBody>
      </p:sp>
      <p:sp>
        <p:nvSpPr>
          <p:cNvPr id="24595" name="Line 20"/>
          <p:cNvSpPr>
            <a:spLocks noChangeShapeType="1"/>
          </p:cNvSpPr>
          <p:nvPr/>
        </p:nvSpPr>
        <p:spPr bwMode="auto">
          <a:xfrm flipH="1">
            <a:off x="4875213" y="2971800"/>
            <a:ext cx="914400" cy="0"/>
          </a:xfrm>
          <a:prstGeom prst="line">
            <a:avLst/>
          </a:prstGeom>
          <a:noFill/>
          <a:ln w="9525">
            <a:solidFill>
              <a:srgbClr val="000000"/>
            </a:solidFill>
            <a:prstDash val="lgDash"/>
            <a:round/>
            <a:headEnd type="oval" w="med" len="med"/>
            <a:tailEnd type="oval" w="med" len="med"/>
          </a:ln>
        </p:spPr>
        <p:txBody>
          <a:bodyPr/>
          <a:lstStyle/>
          <a:p>
            <a:endParaRPr lang="tr-TR"/>
          </a:p>
        </p:txBody>
      </p:sp>
      <p:sp>
        <p:nvSpPr>
          <p:cNvPr id="24596" name="Line 21"/>
          <p:cNvSpPr>
            <a:spLocks noChangeShapeType="1"/>
          </p:cNvSpPr>
          <p:nvPr/>
        </p:nvSpPr>
        <p:spPr bwMode="auto">
          <a:xfrm flipV="1">
            <a:off x="5791200" y="2400300"/>
            <a:ext cx="457200" cy="571500"/>
          </a:xfrm>
          <a:prstGeom prst="line">
            <a:avLst/>
          </a:prstGeom>
          <a:noFill/>
          <a:ln w="9525">
            <a:solidFill>
              <a:srgbClr val="000000"/>
            </a:solidFill>
            <a:round/>
            <a:headEnd type="oval" w="med" len="med"/>
            <a:tailEnd type="oval" w="med" len="med"/>
          </a:ln>
        </p:spPr>
        <p:txBody>
          <a:bodyPr/>
          <a:lstStyle/>
          <a:p>
            <a:endParaRPr lang="tr-TR"/>
          </a:p>
        </p:txBody>
      </p:sp>
      <p:sp>
        <p:nvSpPr>
          <p:cNvPr id="24597" name="Text Box 22"/>
          <p:cNvSpPr txBox="1">
            <a:spLocks noChangeArrowheads="1"/>
          </p:cNvSpPr>
          <p:nvPr/>
        </p:nvSpPr>
        <p:spPr bwMode="auto">
          <a:xfrm>
            <a:off x="3162300" y="1943100"/>
            <a:ext cx="571500" cy="571500"/>
          </a:xfrm>
          <a:prstGeom prst="rect">
            <a:avLst/>
          </a:prstGeom>
          <a:noFill/>
          <a:ln w="9525">
            <a:noFill/>
            <a:miter lim="800000"/>
            <a:headEnd/>
            <a:tailEnd/>
          </a:ln>
        </p:spPr>
        <p:txBody>
          <a:bodyPr/>
          <a:lstStyle/>
          <a:p>
            <a:pPr eaLnBrk="0" hangingPunct="0"/>
            <a:r>
              <a:rPr lang="tr-TR" sz="1200"/>
              <a:t>A</a:t>
            </a:r>
          </a:p>
        </p:txBody>
      </p:sp>
      <p:sp>
        <p:nvSpPr>
          <p:cNvPr id="24598" name="Text Box 23"/>
          <p:cNvSpPr txBox="1">
            <a:spLocks noChangeArrowheads="1"/>
          </p:cNvSpPr>
          <p:nvPr/>
        </p:nvSpPr>
        <p:spPr bwMode="auto">
          <a:xfrm>
            <a:off x="3962400" y="1943100"/>
            <a:ext cx="571500" cy="571500"/>
          </a:xfrm>
          <a:prstGeom prst="rect">
            <a:avLst/>
          </a:prstGeom>
          <a:noFill/>
          <a:ln w="9525">
            <a:noFill/>
            <a:miter lim="800000"/>
            <a:headEnd/>
            <a:tailEnd/>
          </a:ln>
        </p:spPr>
        <p:txBody>
          <a:bodyPr/>
          <a:lstStyle/>
          <a:p>
            <a:pPr eaLnBrk="0" hangingPunct="0"/>
            <a:r>
              <a:rPr lang="tr-TR" sz="1200"/>
              <a:t>E</a:t>
            </a:r>
          </a:p>
        </p:txBody>
      </p:sp>
      <p:sp>
        <p:nvSpPr>
          <p:cNvPr id="24599" name="Text Box 24"/>
          <p:cNvSpPr txBox="1">
            <a:spLocks noChangeArrowheads="1"/>
          </p:cNvSpPr>
          <p:nvPr/>
        </p:nvSpPr>
        <p:spPr bwMode="auto">
          <a:xfrm>
            <a:off x="4876800" y="1943100"/>
            <a:ext cx="571500" cy="571500"/>
          </a:xfrm>
          <a:prstGeom prst="rect">
            <a:avLst/>
          </a:prstGeom>
          <a:noFill/>
          <a:ln w="9525">
            <a:noFill/>
            <a:miter lim="800000"/>
            <a:headEnd/>
            <a:tailEnd/>
          </a:ln>
        </p:spPr>
        <p:txBody>
          <a:bodyPr/>
          <a:lstStyle/>
          <a:p>
            <a:pPr eaLnBrk="0" hangingPunct="0"/>
            <a:r>
              <a:rPr lang="tr-TR" sz="1200"/>
              <a:t>F</a:t>
            </a:r>
          </a:p>
        </p:txBody>
      </p:sp>
      <p:sp>
        <p:nvSpPr>
          <p:cNvPr id="24600" name="Text Box 25"/>
          <p:cNvSpPr txBox="1">
            <a:spLocks noChangeArrowheads="1"/>
          </p:cNvSpPr>
          <p:nvPr/>
        </p:nvSpPr>
        <p:spPr bwMode="auto">
          <a:xfrm>
            <a:off x="2705100" y="2743200"/>
            <a:ext cx="571500" cy="571500"/>
          </a:xfrm>
          <a:prstGeom prst="rect">
            <a:avLst/>
          </a:prstGeom>
          <a:noFill/>
          <a:ln w="9525">
            <a:noFill/>
            <a:miter lim="800000"/>
            <a:headEnd/>
            <a:tailEnd/>
          </a:ln>
        </p:spPr>
        <p:txBody>
          <a:bodyPr/>
          <a:lstStyle/>
          <a:p>
            <a:pPr eaLnBrk="0" hangingPunct="0"/>
            <a:r>
              <a:rPr lang="tr-TR" sz="1200"/>
              <a:t>S</a:t>
            </a:r>
          </a:p>
        </p:txBody>
      </p:sp>
      <p:sp>
        <p:nvSpPr>
          <p:cNvPr id="24601" name="Text Box 26"/>
          <p:cNvSpPr txBox="1">
            <a:spLocks noChangeArrowheads="1"/>
          </p:cNvSpPr>
          <p:nvPr/>
        </p:nvSpPr>
        <p:spPr bwMode="auto">
          <a:xfrm>
            <a:off x="4076700" y="2971800"/>
            <a:ext cx="571500" cy="571500"/>
          </a:xfrm>
          <a:prstGeom prst="rect">
            <a:avLst/>
          </a:prstGeom>
          <a:noFill/>
          <a:ln w="9525">
            <a:noFill/>
            <a:miter lim="800000"/>
            <a:headEnd/>
            <a:tailEnd/>
          </a:ln>
        </p:spPr>
        <p:txBody>
          <a:bodyPr/>
          <a:lstStyle/>
          <a:p>
            <a:pPr eaLnBrk="0" hangingPunct="0"/>
            <a:r>
              <a:rPr lang="tr-TR" sz="1200"/>
              <a:t>C</a:t>
            </a:r>
          </a:p>
        </p:txBody>
      </p:sp>
      <p:sp>
        <p:nvSpPr>
          <p:cNvPr id="24602" name="Text Box 27"/>
          <p:cNvSpPr txBox="1">
            <a:spLocks noChangeArrowheads="1"/>
          </p:cNvSpPr>
          <p:nvPr/>
        </p:nvSpPr>
        <p:spPr bwMode="auto">
          <a:xfrm>
            <a:off x="4876800" y="2743200"/>
            <a:ext cx="571500" cy="571500"/>
          </a:xfrm>
          <a:prstGeom prst="rect">
            <a:avLst/>
          </a:prstGeom>
          <a:noFill/>
          <a:ln w="9525">
            <a:noFill/>
            <a:miter lim="800000"/>
            <a:headEnd/>
            <a:tailEnd/>
          </a:ln>
        </p:spPr>
        <p:txBody>
          <a:bodyPr/>
          <a:lstStyle/>
          <a:p>
            <a:pPr eaLnBrk="0" hangingPunct="0"/>
            <a:r>
              <a:rPr lang="tr-TR" sz="1200"/>
              <a:t>H</a:t>
            </a:r>
          </a:p>
        </p:txBody>
      </p:sp>
      <p:sp>
        <p:nvSpPr>
          <p:cNvPr id="24603" name="Text Box 28"/>
          <p:cNvSpPr txBox="1">
            <a:spLocks noChangeArrowheads="1"/>
          </p:cNvSpPr>
          <p:nvPr/>
        </p:nvSpPr>
        <p:spPr bwMode="auto">
          <a:xfrm>
            <a:off x="5791200" y="2857500"/>
            <a:ext cx="571500" cy="571500"/>
          </a:xfrm>
          <a:prstGeom prst="rect">
            <a:avLst/>
          </a:prstGeom>
          <a:noFill/>
          <a:ln w="9525">
            <a:noFill/>
            <a:miter lim="800000"/>
            <a:headEnd/>
            <a:tailEnd/>
          </a:ln>
        </p:spPr>
        <p:txBody>
          <a:bodyPr/>
          <a:lstStyle/>
          <a:p>
            <a:pPr eaLnBrk="0" hangingPunct="0"/>
            <a:r>
              <a:rPr lang="tr-TR" sz="1200"/>
              <a:t>T</a:t>
            </a:r>
          </a:p>
        </p:txBody>
      </p:sp>
      <p:sp>
        <p:nvSpPr>
          <p:cNvPr id="24604" name="Text Box 29"/>
          <p:cNvSpPr txBox="1">
            <a:spLocks noChangeArrowheads="1"/>
          </p:cNvSpPr>
          <p:nvPr/>
        </p:nvSpPr>
        <p:spPr bwMode="auto">
          <a:xfrm>
            <a:off x="6248400" y="2171700"/>
            <a:ext cx="571500" cy="571500"/>
          </a:xfrm>
          <a:prstGeom prst="rect">
            <a:avLst/>
          </a:prstGeom>
          <a:noFill/>
          <a:ln w="9525">
            <a:noFill/>
            <a:miter lim="800000"/>
            <a:headEnd/>
            <a:tailEnd/>
          </a:ln>
        </p:spPr>
        <p:txBody>
          <a:bodyPr/>
          <a:lstStyle/>
          <a:p>
            <a:pPr eaLnBrk="0" hangingPunct="0"/>
            <a:r>
              <a:rPr lang="tr-TR" sz="1200"/>
              <a:t>I</a:t>
            </a:r>
          </a:p>
        </p:txBody>
      </p:sp>
      <p:sp>
        <p:nvSpPr>
          <p:cNvPr id="24605" name="Text Box 30"/>
          <p:cNvSpPr txBox="1">
            <a:spLocks noChangeArrowheads="1"/>
          </p:cNvSpPr>
          <p:nvPr/>
        </p:nvSpPr>
        <p:spPr bwMode="auto">
          <a:xfrm>
            <a:off x="3276600" y="3657600"/>
            <a:ext cx="571500" cy="571500"/>
          </a:xfrm>
          <a:prstGeom prst="rect">
            <a:avLst/>
          </a:prstGeom>
          <a:noFill/>
          <a:ln w="9525">
            <a:noFill/>
            <a:miter lim="800000"/>
            <a:headEnd/>
            <a:tailEnd/>
          </a:ln>
        </p:spPr>
        <p:txBody>
          <a:bodyPr/>
          <a:lstStyle/>
          <a:p>
            <a:pPr eaLnBrk="0" hangingPunct="0"/>
            <a:r>
              <a:rPr lang="tr-TR" sz="1200"/>
              <a:t>B</a:t>
            </a:r>
          </a:p>
        </p:txBody>
      </p:sp>
      <p:sp>
        <p:nvSpPr>
          <p:cNvPr id="24606" name="Text Box 31"/>
          <p:cNvSpPr txBox="1">
            <a:spLocks noChangeArrowheads="1"/>
          </p:cNvSpPr>
          <p:nvPr/>
        </p:nvSpPr>
        <p:spPr bwMode="auto">
          <a:xfrm>
            <a:off x="4076700" y="3657600"/>
            <a:ext cx="571500" cy="571500"/>
          </a:xfrm>
          <a:prstGeom prst="rect">
            <a:avLst/>
          </a:prstGeom>
          <a:noFill/>
          <a:ln w="9525">
            <a:noFill/>
            <a:miter lim="800000"/>
            <a:headEnd/>
            <a:tailEnd/>
          </a:ln>
        </p:spPr>
        <p:txBody>
          <a:bodyPr/>
          <a:lstStyle/>
          <a:p>
            <a:pPr eaLnBrk="0" hangingPunct="0"/>
            <a:r>
              <a:rPr lang="tr-TR" sz="1200"/>
              <a:t>D</a:t>
            </a:r>
          </a:p>
        </p:txBody>
      </p:sp>
      <p:sp>
        <p:nvSpPr>
          <p:cNvPr id="24607" name="Text Box 32"/>
          <p:cNvSpPr txBox="1">
            <a:spLocks noChangeArrowheads="1"/>
          </p:cNvSpPr>
          <p:nvPr/>
        </p:nvSpPr>
        <p:spPr bwMode="auto">
          <a:xfrm>
            <a:off x="4762500" y="3657600"/>
            <a:ext cx="571500" cy="571500"/>
          </a:xfrm>
          <a:prstGeom prst="rect">
            <a:avLst/>
          </a:prstGeom>
          <a:noFill/>
          <a:ln w="9525">
            <a:noFill/>
            <a:miter lim="800000"/>
            <a:headEnd/>
            <a:tailEnd/>
          </a:ln>
        </p:spPr>
        <p:txBody>
          <a:bodyPr/>
          <a:lstStyle/>
          <a:p>
            <a:pPr eaLnBrk="0" hangingPunct="0"/>
            <a:r>
              <a:rPr lang="tr-TR" sz="1200"/>
              <a:t>G</a:t>
            </a:r>
          </a:p>
        </p:txBody>
      </p:sp>
      <p:sp>
        <p:nvSpPr>
          <p:cNvPr id="24608" name="Text Box 33"/>
          <p:cNvSpPr txBox="1">
            <a:spLocks noChangeArrowheads="1"/>
          </p:cNvSpPr>
          <p:nvPr/>
        </p:nvSpPr>
        <p:spPr bwMode="auto">
          <a:xfrm>
            <a:off x="5676900" y="3657600"/>
            <a:ext cx="571500" cy="571500"/>
          </a:xfrm>
          <a:prstGeom prst="rect">
            <a:avLst/>
          </a:prstGeom>
          <a:noFill/>
          <a:ln w="9525">
            <a:noFill/>
            <a:miter lim="800000"/>
            <a:headEnd/>
            <a:tailEnd/>
          </a:ln>
        </p:spPr>
        <p:txBody>
          <a:bodyPr/>
          <a:lstStyle/>
          <a:p>
            <a:pPr eaLnBrk="0" hangingPunct="0"/>
            <a:r>
              <a:rPr lang="tr-TR" sz="1200"/>
              <a:t>J</a:t>
            </a:r>
          </a:p>
        </p:txBody>
      </p:sp>
      <p:sp>
        <p:nvSpPr>
          <p:cNvPr id="24609" name="Text Box 34"/>
          <p:cNvSpPr txBox="1">
            <a:spLocks noChangeArrowheads="1"/>
          </p:cNvSpPr>
          <p:nvPr/>
        </p:nvSpPr>
        <p:spPr bwMode="auto">
          <a:xfrm>
            <a:off x="2819400" y="1943100"/>
            <a:ext cx="571500" cy="571500"/>
          </a:xfrm>
          <a:prstGeom prst="rect">
            <a:avLst/>
          </a:prstGeom>
          <a:noFill/>
          <a:ln w="9525">
            <a:noFill/>
            <a:miter lim="800000"/>
            <a:headEnd/>
            <a:tailEnd/>
          </a:ln>
        </p:spPr>
        <p:txBody>
          <a:bodyPr/>
          <a:lstStyle/>
          <a:p>
            <a:pPr eaLnBrk="0" hangingPunct="0"/>
            <a:r>
              <a:rPr lang="tr-TR" sz="1200"/>
              <a:t>1(S)</a:t>
            </a:r>
          </a:p>
        </p:txBody>
      </p:sp>
      <p:sp>
        <p:nvSpPr>
          <p:cNvPr id="24610" name="Text Box 35"/>
          <p:cNvSpPr txBox="1">
            <a:spLocks noChangeArrowheads="1"/>
          </p:cNvSpPr>
          <p:nvPr/>
        </p:nvSpPr>
        <p:spPr bwMode="auto">
          <a:xfrm>
            <a:off x="2590800" y="2971800"/>
            <a:ext cx="571500" cy="571500"/>
          </a:xfrm>
          <a:prstGeom prst="rect">
            <a:avLst/>
          </a:prstGeom>
          <a:noFill/>
          <a:ln w="9525">
            <a:noFill/>
            <a:miter lim="800000"/>
            <a:headEnd/>
            <a:tailEnd/>
          </a:ln>
        </p:spPr>
        <p:txBody>
          <a:bodyPr/>
          <a:lstStyle/>
          <a:p>
            <a:pPr eaLnBrk="0" hangingPunct="0"/>
            <a:r>
              <a:rPr lang="tr-TR" sz="1200"/>
              <a:t>0(-)</a:t>
            </a:r>
          </a:p>
        </p:txBody>
      </p:sp>
      <p:sp>
        <p:nvSpPr>
          <p:cNvPr id="24611" name="Text Box 36"/>
          <p:cNvSpPr txBox="1">
            <a:spLocks noChangeArrowheads="1"/>
          </p:cNvSpPr>
          <p:nvPr/>
        </p:nvSpPr>
        <p:spPr bwMode="auto">
          <a:xfrm>
            <a:off x="4076700" y="1828800"/>
            <a:ext cx="571500" cy="571500"/>
          </a:xfrm>
          <a:prstGeom prst="rect">
            <a:avLst/>
          </a:prstGeom>
          <a:noFill/>
          <a:ln w="9525">
            <a:noFill/>
            <a:miter lim="800000"/>
            <a:headEnd/>
            <a:tailEnd/>
          </a:ln>
        </p:spPr>
        <p:txBody>
          <a:bodyPr/>
          <a:lstStyle/>
          <a:p>
            <a:pPr eaLnBrk="0" hangingPunct="0"/>
            <a:r>
              <a:rPr lang="tr-TR" sz="1200"/>
              <a:t>2(A)</a:t>
            </a:r>
          </a:p>
        </p:txBody>
      </p:sp>
      <p:sp>
        <p:nvSpPr>
          <p:cNvPr id="24612" name="Text Box 37"/>
          <p:cNvSpPr txBox="1">
            <a:spLocks noChangeArrowheads="1"/>
          </p:cNvSpPr>
          <p:nvPr/>
        </p:nvSpPr>
        <p:spPr bwMode="auto">
          <a:xfrm>
            <a:off x="4876800" y="2057400"/>
            <a:ext cx="571500" cy="571500"/>
          </a:xfrm>
          <a:prstGeom prst="rect">
            <a:avLst/>
          </a:prstGeom>
          <a:noFill/>
          <a:ln w="9525">
            <a:noFill/>
            <a:miter lim="800000"/>
            <a:headEnd/>
            <a:tailEnd/>
          </a:ln>
        </p:spPr>
        <p:txBody>
          <a:bodyPr/>
          <a:lstStyle/>
          <a:p>
            <a:pPr eaLnBrk="0" hangingPunct="0"/>
            <a:r>
              <a:rPr lang="tr-TR" sz="1200"/>
              <a:t>3(E)</a:t>
            </a:r>
          </a:p>
        </p:txBody>
      </p:sp>
      <p:sp>
        <p:nvSpPr>
          <p:cNvPr id="24613" name="Text Box 38"/>
          <p:cNvSpPr txBox="1">
            <a:spLocks noChangeArrowheads="1"/>
          </p:cNvSpPr>
          <p:nvPr/>
        </p:nvSpPr>
        <p:spPr bwMode="auto">
          <a:xfrm>
            <a:off x="5791200" y="2971800"/>
            <a:ext cx="571500" cy="571500"/>
          </a:xfrm>
          <a:prstGeom prst="rect">
            <a:avLst/>
          </a:prstGeom>
          <a:noFill/>
          <a:ln w="9525">
            <a:noFill/>
            <a:miter lim="800000"/>
            <a:headEnd/>
            <a:tailEnd/>
          </a:ln>
        </p:spPr>
        <p:txBody>
          <a:bodyPr/>
          <a:lstStyle/>
          <a:p>
            <a:pPr eaLnBrk="0" hangingPunct="0"/>
            <a:r>
              <a:rPr lang="tr-TR" sz="1200"/>
              <a:t>4(H)</a:t>
            </a:r>
          </a:p>
        </p:txBody>
      </p:sp>
      <p:sp>
        <p:nvSpPr>
          <p:cNvPr id="24614" name="Text Box 39"/>
          <p:cNvSpPr txBox="1">
            <a:spLocks noChangeArrowheads="1"/>
          </p:cNvSpPr>
          <p:nvPr/>
        </p:nvSpPr>
        <p:spPr bwMode="auto">
          <a:xfrm>
            <a:off x="3962400" y="3086100"/>
            <a:ext cx="571500" cy="571500"/>
          </a:xfrm>
          <a:prstGeom prst="rect">
            <a:avLst/>
          </a:prstGeom>
          <a:noFill/>
          <a:ln w="9525">
            <a:noFill/>
            <a:miter lim="800000"/>
            <a:headEnd/>
            <a:tailEnd/>
          </a:ln>
        </p:spPr>
        <p:txBody>
          <a:bodyPr/>
          <a:lstStyle/>
          <a:p>
            <a:pPr eaLnBrk="0" hangingPunct="0"/>
            <a:r>
              <a:rPr lang="tr-TR" sz="1200"/>
              <a:t>2(A)</a:t>
            </a:r>
          </a:p>
        </p:txBody>
      </p:sp>
      <p:sp>
        <p:nvSpPr>
          <p:cNvPr id="24615" name="Text Box 40"/>
          <p:cNvSpPr txBox="1">
            <a:spLocks noChangeArrowheads="1"/>
          </p:cNvSpPr>
          <p:nvPr/>
        </p:nvSpPr>
        <p:spPr bwMode="auto">
          <a:xfrm>
            <a:off x="4648200" y="2971800"/>
            <a:ext cx="571500" cy="571500"/>
          </a:xfrm>
          <a:prstGeom prst="rect">
            <a:avLst/>
          </a:prstGeom>
          <a:noFill/>
          <a:ln w="9525">
            <a:noFill/>
            <a:miter lim="800000"/>
            <a:headEnd/>
            <a:tailEnd/>
          </a:ln>
        </p:spPr>
        <p:txBody>
          <a:bodyPr/>
          <a:lstStyle/>
          <a:p>
            <a:pPr eaLnBrk="0" hangingPunct="0"/>
            <a:r>
              <a:rPr lang="tr-TR" sz="1200"/>
              <a:t>3(C)</a:t>
            </a:r>
          </a:p>
        </p:txBody>
      </p:sp>
      <p:sp>
        <p:nvSpPr>
          <p:cNvPr id="24616" name="Rectangle 41"/>
          <p:cNvSpPr>
            <a:spLocks noChangeArrowheads="1"/>
          </p:cNvSpPr>
          <p:nvPr/>
        </p:nvSpPr>
        <p:spPr bwMode="auto">
          <a:xfrm>
            <a:off x="1600200" y="4724400"/>
            <a:ext cx="7543800" cy="730250"/>
          </a:xfrm>
          <a:prstGeom prst="rect">
            <a:avLst/>
          </a:prstGeom>
          <a:noFill/>
          <a:ln w="9525">
            <a:noFill/>
            <a:miter lim="800000"/>
            <a:headEnd/>
            <a:tailEnd/>
          </a:ln>
        </p:spPr>
        <p:txBody>
          <a:bodyPr>
            <a:spAutoFit/>
          </a:bodyPr>
          <a:lstStyle/>
          <a:p>
            <a:pPr algn="just"/>
            <a:r>
              <a:rPr lang="tr-TR" sz="1400">
                <a:latin typeface="Comic Sans MS" pitchFamily="66" charset="0"/>
                <a:cs typeface="Courier New" pitchFamily="49" charset="0"/>
              </a:rPr>
              <a:t>Bu örnekten görüldüğü gibi C nin önceli  B Düğümü de olabilirdi. Bu durumda en kısa yol  S,B,C,H,T  olacaktı.</a:t>
            </a:r>
            <a:endParaRPr lang="tr-TR" sz="1400">
              <a:latin typeface="Comic Sans MS" pitchFamily="66" charset="0"/>
              <a:cs typeface="Times New Roman" pitchFamily="18" charset="0"/>
            </a:endParaRPr>
          </a:p>
          <a:p>
            <a:pPr eaLnBrk="0" hangingPunct="0"/>
            <a:endParaRPr lang="tr-TR" sz="1400">
              <a:latin typeface="Comic Sans MS" pitchFamily="66" charset="0"/>
            </a:endParaRPr>
          </a:p>
        </p:txBody>
      </p:sp>
      <p:sp>
        <p:nvSpPr>
          <p:cNvPr id="24617" name="Rectangle 42"/>
          <p:cNvSpPr>
            <a:spLocks noChangeArrowheads="1"/>
          </p:cNvSpPr>
          <p:nvPr/>
        </p:nvSpPr>
        <p:spPr bwMode="auto">
          <a:xfrm>
            <a:off x="2057400" y="685800"/>
            <a:ext cx="5181600" cy="920750"/>
          </a:xfrm>
          <a:prstGeom prst="rect">
            <a:avLst/>
          </a:prstGeom>
          <a:noFill/>
          <a:ln w="9525">
            <a:noFill/>
            <a:miter lim="800000"/>
            <a:headEnd/>
            <a:tailEnd/>
          </a:ln>
        </p:spPr>
        <p:txBody>
          <a:bodyPr tIns="152352" bIns="38088">
            <a:spAutoFit/>
          </a:bodyPr>
          <a:lstStyle/>
          <a:p>
            <a:pPr algn="ctr"/>
            <a:r>
              <a:rPr lang="tr-TR" sz="2400" b="1">
                <a:latin typeface="Comic Sans MS" pitchFamily="66" charset="0"/>
              </a:rPr>
              <a:t>En Kısa Yol ve Uzaklık</a:t>
            </a:r>
            <a:r>
              <a:rPr lang="tr-TR" sz="2400" b="1"/>
              <a:t> </a:t>
            </a:r>
          </a:p>
          <a:p>
            <a:pPr algn="ctr" eaLnBrk="0" hangingPunct="0"/>
            <a:endParaRPr lang="tr-TR" sz="2400"/>
          </a:p>
        </p:txBody>
      </p:sp>
      <p:sp>
        <p:nvSpPr>
          <p:cNvPr id="24618"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2461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FBCABF0D-0AD2-448D-8EF6-57F3BF06872D}" type="slidenum">
              <a:rPr lang="tr-TR" sz="1400"/>
              <a:pPr algn="ctr" eaLnBrk="0" hangingPunct="0"/>
              <a:t>8</a:t>
            </a:fld>
            <a:r>
              <a:rPr lang="tr-TR" sz="1400"/>
              <a:t>. Sayfa</a:t>
            </a:r>
          </a:p>
        </p:txBody>
      </p:sp>
      <p:sp>
        <p:nvSpPr>
          <p:cNvPr id="24620"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ChangeArrowheads="1"/>
          </p:cNvSpPr>
          <p:nvPr/>
        </p:nvSpPr>
        <p:spPr bwMode="auto">
          <a:xfrm>
            <a:off x="2916238" y="620713"/>
            <a:ext cx="3429000" cy="457200"/>
          </a:xfrm>
          <a:prstGeom prst="rect">
            <a:avLst/>
          </a:prstGeom>
          <a:noFill/>
          <a:ln w="9525">
            <a:noFill/>
            <a:miter lim="800000"/>
            <a:headEnd/>
            <a:tailEnd/>
          </a:ln>
        </p:spPr>
        <p:txBody>
          <a:bodyPr>
            <a:spAutoFit/>
          </a:bodyPr>
          <a:lstStyle/>
          <a:p>
            <a:pPr algn="ctr"/>
            <a:r>
              <a:rPr lang="tr-TR" sz="2400" b="1">
                <a:latin typeface="Comic Sans MS" pitchFamily="66" charset="0"/>
                <a:cs typeface="Times New Roman" pitchFamily="18" charset="0"/>
              </a:rPr>
              <a:t>Ağırlıklı Graflar </a:t>
            </a:r>
            <a:endParaRPr lang="tr-TR" sz="2400" b="1">
              <a:latin typeface="Comic Sans MS" pitchFamily="66" charset="0"/>
            </a:endParaRPr>
          </a:p>
        </p:txBody>
      </p:sp>
      <p:sp>
        <p:nvSpPr>
          <p:cNvPr id="25602" name="Rectangle 3"/>
          <p:cNvSpPr>
            <a:spLocks noChangeArrowheads="1"/>
          </p:cNvSpPr>
          <p:nvPr/>
        </p:nvSpPr>
        <p:spPr bwMode="auto">
          <a:xfrm>
            <a:off x="1835150" y="2420938"/>
            <a:ext cx="7010400" cy="2530475"/>
          </a:xfrm>
          <a:prstGeom prst="rect">
            <a:avLst/>
          </a:prstGeom>
          <a:noFill/>
          <a:ln w="9525">
            <a:noFill/>
            <a:miter lim="800000"/>
            <a:headEnd/>
            <a:tailEnd/>
          </a:ln>
        </p:spPr>
        <p:txBody>
          <a:bodyPr>
            <a:spAutoFit/>
          </a:bodyPr>
          <a:lstStyle/>
          <a:p>
            <a:pPr algn="ctr"/>
            <a:r>
              <a:rPr lang="tr-TR" sz="2000">
                <a:latin typeface="Comic Sans MS" pitchFamily="66" charset="0"/>
                <a:cs typeface="Times New Roman" pitchFamily="18" charset="0"/>
              </a:rPr>
              <a:t>Çoğunlukla graflar  objeler arasındaki ilişkileri, bağlantıları tanımlamak için kullanıldığında her bir kenara bir sayı atanır. Örneğin, bir graf şehirler arası yolları gösteren bir graf ise, kenarların üzerine mesafeler yazılır. Bir a</a:t>
            </a:r>
            <a:r>
              <a:rPr lang="tr-TR" sz="2000" u="sng">
                <a:latin typeface="Comic Sans MS" pitchFamily="66" charset="0"/>
                <a:cs typeface="Times New Roman" pitchFamily="18" charset="0"/>
              </a:rPr>
              <a:t>ğırlıklı graf</a:t>
            </a:r>
            <a:r>
              <a:rPr lang="tr-TR" sz="2000">
                <a:latin typeface="Comic Sans MS" pitchFamily="66" charset="0"/>
                <a:cs typeface="Times New Roman" pitchFamily="18" charset="0"/>
              </a:rPr>
              <a:t> (Weighted graph) her bir kenarına  </a:t>
            </a:r>
            <a:r>
              <a:rPr lang="tr-TR" sz="2000" u="sng">
                <a:latin typeface="Comic Sans MS" pitchFamily="66" charset="0"/>
                <a:cs typeface="Times New Roman" pitchFamily="18" charset="0"/>
              </a:rPr>
              <a:t>ağırlık</a:t>
            </a:r>
            <a:r>
              <a:rPr lang="tr-TR" sz="2000">
                <a:latin typeface="Comic Sans MS" pitchFamily="66" charset="0"/>
                <a:cs typeface="Times New Roman" pitchFamily="18" charset="0"/>
              </a:rPr>
              <a:t>  (weight)  denilen bir sayının atıldığı bir graftır. </a:t>
            </a:r>
            <a:r>
              <a:rPr lang="tr-TR" sz="2000" u="sng">
                <a:latin typeface="Comic Sans MS" pitchFamily="66" charset="0"/>
                <a:cs typeface="Times New Roman" pitchFamily="18" charset="0"/>
              </a:rPr>
              <a:t>Bir yolun ağırlığı</a:t>
            </a:r>
            <a:r>
              <a:rPr lang="tr-TR" sz="2000">
                <a:latin typeface="Comic Sans MS" pitchFamily="66" charset="0"/>
                <a:cs typeface="Times New Roman" pitchFamily="18" charset="0"/>
              </a:rPr>
              <a:t>  ise o yol üzerindeki kenarların ağırlıklarının toplamıdır.    </a:t>
            </a:r>
            <a:endParaRPr lang="tr-TR" sz="2000">
              <a:latin typeface="Comic Sans MS" pitchFamily="66" charset="0"/>
            </a:endParaRPr>
          </a:p>
        </p:txBody>
      </p:sp>
      <p:sp>
        <p:nvSpPr>
          <p:cNvPr id="25603"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11.  Hafta</a:t>
            </a:r>
          </a:p>
        </p:txBody>
      </p:sp>
      <p:sp>
        <p:nvSpPr>
          <p:cNvPr id="25604"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EC6900CE-0479-4BDB-B434-488EC87D383D}" type="slidenum">
              <a:rPr lang="tr-TR" sz="1400"/>
              <a:pPr algn="ctr" eaLnBrk="0" hangingPunct="0"/>
              <a:t>9</a:t>
            </a:fld>
            <a:r>
              <a:rPr lang="tr-TR" sz="1400"/>
              <a:t>. Sayfa</a:t>
            </a:r>
          </a:p>
        </p:txBody>
      </p:sp>
      <p:sp>
        <p:nvSpPr>
          <p:cNvPr id="25605"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TotalTime>
  <Words>2009</Words>
  <Application>Microsoft Office PowerPoint</Application>
  <PresentationFormat>Ekran Gösterisi (4:3)</PresentationFormat>
  <Paragraphs>540</Paragraphs>
  <Slides>22</Slides>
  <Notes>2</Notes>
  <HiddenSlides>0</HiddenSlides>
  <MMClips>0</MMClips>
  <ScaleCrop>false</ScaleCrop>
  <HeadingPairs>
    <vt:vector size="8" baseType="variant">
      <vt:variant>
        <vt:lpstr>Kullanılan Yazı Tipleri</vt:lpstr>
      </vt:variant>
      <vt:variant>
        <vt:i4>10</vt:i4>
      </vt:variant>
      <vt:variant>
        <vt:lpstr>Tasarım Şablonu</vt:lpstr>
      </vt:variant>
      <vt:variant>
        <vt:i4>1</vt:i4>
      </vt:variant>
      <vt:variant>
        <vt:lpstr>Katıştırılmış OLE Hizmet Programları</vt:lpstr>
      </vt:variant>
      <vt:variant>
        <vt:i4>2</vt:i4>
      </vt:variant>
      <vt:variant>
        <vt:lpstr>Slayt Başlıkları</vt:lpstr>
      </vt:variant>
      <vt:variant>
        <vt:i4>22</vt:i4>
      </vt:variant>
    </vt:vector>
  </HeadingPairs>
  <TitlesOfParts>
    <vt:vector size="35" baseType="lpstr">
      <vt:lpstr>Times New Roman</vt:lpstr>
      <vt:lpstr>Arial</vt:lpstr>
      <vt:lpstr>Tahoma</vt:lpstr>
      <vt:lpstr>Wingdings</vt:lpstr>
      <vt:lpstr>Harrington</vt:lpstr>
      <vt:lpstr>Brush Script MT</vt:lpstr>
      <vt:lpstr>Berlin Sans FB</vt:lpstr>
      <vt:lpstr>Comic Sans MS</vt:lpstr>
      <vt:lpstr>Courier New</vt:lpstr>
      <vt:lpstr>Symbol</vt:lpstr>
      <vt:lpstr>Bitler ve baytlar tasarım şablonu</vt:lpstr>
      <vt:lpstr>Bit Eşlem Resmi</vt:lpstr>
      <vt:lpstr>Paintbrush Resmi</vt:lpstr>
      <vt:lpstr>Ayrık İşlemsel Yapılar</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Diferansiyel Denklemler</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nyy</cp:lastModifiedBy>
  <cp:revision>139</cp:revision>
  <dcterms:created xsi:type="dcterms:W3CDTF">2009-08-30T08:05:20Z</dcterms:created>
  <dcterms:modified xsi:type="dcterms:W3CDTF">2011-05-02T10:16:14Z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