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8"/>
  </p:notesMasterIdLst>
  <p:handoutMasterIdLst>
    <p:handoutMasterId r:id="rId19"/>
  </p:handoutMasterIdLst>
  <p:sldIdLst>
    <p:sldId id="256" r:id="rId2"/>
    <p:sldId id="363"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 id="27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77167" autoAdjust="0"/>
  </p:normalViewPr>
  <p:slideViewPr>
    <p:cSldViewPr>
      <p:cViewPr varScale="1">
        <p:scale>
          <a:sx n="67" d="100"/>
          <a:sy n="67" d="100"/>
        </p:scale>
        <p:origin x="-93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7C7AB87-543C-4BBF-BAF1-5C7BEA9B7FC0}" type="slidenum">
              <a:rPr lang="tr-TR"/>
              <a:pPr>
                <a:defRPr/>
              </a:pPr>
              <a:t>‹#›</a:t>
            </a:fld>
            <a:endParaRPr lang="tr-T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5DDD0576-590A-47DC-BC78-B91A64E84B72}" type="slidenum">
              <a:rPr lang="tr-TR"/>
              <a:pPr>
                <a:defRPr/>
              </a:pPr>
              <a:t>‹#›</a:t>
            </a:fld>
            <a:endParaRPr lang="tr-T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F36C1F0A-A9C7-43C8-8894-448C79C17858}"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1 Slayt Görüntüsü Yer Tutucusu"/>
          <p:cNvSpPr>
            <a:spLocks noGrp="1" noRot="1" noChangeAspect="1"/>
          </p:cNvSpPr>
          <p:nvPr>
            <p:ph type="sldImg"/>
          </p:nvPr>
        </p:nvSpPr>
        <p:spPr>
          <a:ln/>
        </p:spPr>
      </p:sp>
      <p:sp>
        <p:nvSpPr>
          <p:cNvPr id="129026" name="2 Not Yer Tutucusu"/>
          <p:cNvSpPr>
            <a:spLocks noGrp="1"/>
          </p:cNvSpPr>
          <p:nvPr>
            <p:ph type="body" idx="1"/>
          </p:nvPr>
        </p:nvSpPr>
        <p:spPr>
          <a:noFill/>
          <a:ln/>
        </p:spPr>
        <p:txBody>
          <a:bodyPr/>
          <a:lstStyle/>
          <a:p>
            <a:endParaRPr lang="tr-TR" smtClean="0"/>
          </a:p>
        </p:txBody>
      </p:sp>
      <p:sp>
        <p:nvSpPr>
          <p:cNvPr id="129027" name="3 Slayt Numarası Yer Tutucusu"/>
          <p:cNvSpPr>
            <a:spLocks noGrp="1"/>
          </p:cNvSpPr>
          <p:nvPr>
            <p:ph type="sldNum" sz="quarter" idx="5"/>
          </p:nvPr>
        </p:nvSpPr>
        <p:spPr>
          <a:noFill/>
        </p:spPr>
        <p:txBody>
          <a:bodyPr/>
          <a:lstStyle/>
          <a:p>
            <a:fld id="{C530CA6B-C1C4-40CA-8002-74987DA19304}" type="slidenum">
              <a:rPr lang="tr-TR" smtClean="0"/>
              <a:pPr/>
              <a:t>16</a:t>
            </a:fld>
            <a:endParaRPr lang="tr-TR" smtClean="0"/>
          </a:p>
        </p:txBody>
      </p:sp>
      <p:sp>
        <p:nvSpPr>
          <p:cNvPr id="129028" name="4 Üstbilgi Yer Tutucusu"/>
          <p:cNvSpPr>
            <a:spLocks noGrp="1"/>
          </p:cNvSpPr>
          <p:nvPr>
            <p:ph type="hdr" sz="quarter"/>
          </p:nvPr>
        </p:nvSpPr>
        <p:spPr>
          <a:noFill/>
        </p:spPr>
        <p:txBody>
          <a:bodyPr/>
          <a:lstStyle/>
          <a:p>
            <a:endParaRPr lang="tr-TR" smtClean="0"/>
          </a:p>
        </p:txBody>
      </p:sp>
      <p:sp>
        <p:nvSpPr>
          <p:cNvPr id="129029"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51F1684D-4EF0-4AFA-884A-04A20C4178B5}"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4C6ABBB3-4E58-4073-8B47-4835D1F22DC0}"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8EAC5100-CCFF-4D81-80AE-C6B512F58573}"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6B06E148-E574-4ABC-9770-5AE6E77BB0C0}"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EFE68DA5-44EE-4F8C-8C31-0E2563DB754B}"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05EEF1F7-FC4E-4062-9F13-2C30FFB9142A}"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912E70E7-FF99-49D9-9913-4BFF2465DDF8}"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DEEAE7C6-1CC3-41C4-B210-FE3435E14FC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61D29AC2-5FCA-47D1-B26A-BACAF608F97E}"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7CF755CD-6004-444A-838D-93BF79A5FB2F}"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AE49A058-5CB1-4A4C-8698-CF10A56F0BA7}"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23145CCE-F083-439E-99C9-16615349202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cstate="print">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8A6D850D-6278-4D04-8C9F-A76A55321DDD}"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13.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C6D9193C-4D39-4CE6-A4C9-1F452C07057D}"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a:solidFill>
                <a:schemeClr val="accent2">
                  <a:lumMod val="50000"/>
                </a:schemeClr>
              </a:solidFill>
              <a:latin typeface="Arial" pitchFamily="34" charset="0"/>
              <a:cs typeface="Arial" pitchFamily="34" charset="0"/>
            </a:endParaRPr>
          </a:p>
          <a:p>
            <a:pPr algn="ctr" eaLnBrk="0" hangingPunct="0">
              <a:defRPr/>
            </a:pPr>
            <a:r>
              <a:rPr lang="tr-TR" sz="2400">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a:solidFill>
                  <a:srgbClr val="3B334D"/>
                </a:solidFill>
                <a:latin typeface="Arial" charset="0"/>
                <a:cs typeface="Arial" charset="0"/>
              </a:rPr>
              <a:t>İletişim :</a:t>
            </a:r>
          </a:p>
          <a:p>
            <a:pPr algn="ctr" eaLnBrk="0" hangingPunct="0">
              <a:defRPr/>
            </a:pPr>
            <a:endParaRPr lang="tr-TR">
              <a:solidFill>
                <a:srgbClr val="3B334D"/>
              </a:solidFill>
              <a:latin typeface="Arial" charset="0"/>
              <a:cs typeface="Arial" charset="0"/>
            </a:endParaRPr>
          </a:p>
          <a:p>
            <a:pPr algn="ctr" eaLnBrk="0" hangingPunct="0">
              <a:defRPr/>
            </a:pPr>
            <a:r>
              <a:rPr lang="tr-TR">
                <a:solidFill>
                  <a:srgbClr val="BDAFC8"/>
                </a:solidFill>
                <a:latin typeface="Berlin Sans FB"/>
                <a:hlinkClick r:id="rId3"/>
              </a:rPr>
              <a:t>nyurtay@sakarya.edu.tr</a:t>
            </a:r>
            <a:endParaRPr lang="tr-TR">
              <a:solidFill>
                <a:srgbClr val="BDAFC8"/>
              </a:solidFill>
              <a:latin typeface="Berlin Sans FB"/>
            </a:endParaRPr>
          </a:p>
          <a:p>
            <a:pPr algn="ctr" eaLnBrk="0" hangingPunct="0">
              <a:defRPr/>
            </a:pPr>
            <a:r>
              <a:rPr lang="tr-TR">
                <a:solidFill>
                  <a:srgbClr val="6D577F"/>
                </a:solidFill>
                <a:latin typeface="Berlin Sans FB"/>
              </a:rPr>
              <a:t>(264) 295 58 98</a:t>
            </a:r>
          </a:p>
          <a:p>
            <a:pPr algn="ctr" eaLnBrk="0" hangingPunct="0">
              <a:defRPr/>
            </a:pPr>
            <a:endParaRPr lang="tr-TR">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38243"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6CB1B776-4447-4307-9752-F94635F91D3B}" type="slidenum">
              <a:rPr lang="tr-TR" sz="1400"/>
              <a:pPr algn="ctr" eaLnBrk="0" hangingPunct="0"/>
              <a:t>10</a:t>
            </a:fld>
            <a:r>
              <a:rPr lang="tr-TR" sz="1400"/>
              <a:t>. Sayfa</a:t>
            </a:r>
          </a:p>
        </p:txBody>
      </p:sp>
      <p:sp>
        <p:nvSpPr>
          <p:cNvPr id="138244"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38245" name="Text Box 5"/>
          <p:cNvSpPr txBox="1">
            <a:spLocks noChangeArrowheads="1"/>
          </p:cNvSpPr>
          <p:nvPr/>
        </p:nvSpPr>
        <p:spPr bwMode="auto">
          <a:xfrm>
            <a:off x="900113" y="404813"/>
            <a:ext cx="2879725" cy="77946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a:p>
            <a:pPr>
              <a:spcBef>
                <a:spcPct val="50000"/>
              </a:spcBef>
            </a:pPr>
            <a:r>
              <a:rPr lang="tr-TR">
                <a:latin typeface="Comic Sans MS" pitchFamily="66" charset="0"/>
              </a:rPr>
              <a:t>Kapsama</a:t>
            </a:r>
          </a:p>
        </p:txBody>
      </p:sp>
      <p:sp>
        <p:nvSpPr>
          <p:cNvPr id="138248" name="Rectangle 8"/>
          <p:cNvSpPr>
            <a:spLocks noChangeArrowheads="1"/>
          </p:cNvSpPr>
          <p:nvPr/>
        </p:nvSpPr>
        <p:spPr bwMode="auto">
          <a:xfrm>
            <a:off x="1619250" y="1412875"/>
            <a:ext cx="7273925" cy="1465263"/>
          </a:xfrm>
          <a:prstGeom prst="rect">
            <a:avLst/>
          </a:prstGeom>
          <a:noFill/>
          <a:ln w="9525">
            <a:noFill/>
            <a:miter lim="800000"/>
            <a:headEnd/>
            <a:tailEnd/>
          </a:ln>
          <a:effectLst/>
        </p:spPr>
        <p:txBody>
          <a:bodyPr anchor="ctr">
            <a:spAutoFit/>
          </a:bodyPr>
          <a:lstStyle/>
          <a:p>
            <a:pPr algn="just"/>
            <a:r>
              <a:rPr lang="tr-TR">
                <a:latin typeface="Comic Sans MS" pitchFamily="66" charset="0"/>
              </a:rPr>
              <a:t>İki parçalı graf durumunda kapsama tanımını matris gösterilimi için uyarlarsak 0 ve 1lerden oluşmuş bir matrisin, 1 elemanlarının bir kapsaması matrisin tüm 1 lerini içeren hatların (satır ve/veya sutunları) kümesidir. Eğer daha az sayıda hatlı bir kapsama yok ise bu durumda minimum kapsama olacaktır. </a:t>
            </a:r>
          </a:p>
        </p:txBody>
      </p:sp>
      <p:pic>
        <p:nvPicPr>
          <p:cNvPr id="138249" name="Picture 9"/>
          <p:cNvPicPr>
            <a:picLocks noChangeAspect="1" noChangeArrowheads="1"/>
          </p:cNvPicPr>
          <p:nvPr/>
        </p:nvPicPr>
        <p:blipFill>
          <a:blip r:embed="rId2"/>
          <a:srcRect/>
          <a:stretch>
            <a:fillRect/>
          </a:stretch>
        </p:blipFill>
        <p:spPr bwMode="auto">
          <a:xfrm>
            <a:off x="1835150" y="3284538"/>
            <a:ext cx="2314575" cy="2000250"/>
          </a:xfrm>
          <a:prstGeom prst="rect">
            <a:avLst/>
          </a:prstGeom>
          <a:noFill/>
        </p:spPr>
      </p:pic>
      <p:sp>
        <p:nvSpPr>
          <p:cNvPr id="138250" name="Rectangle 10"/>
          <p:cNvSpPr>
            <a:spLocks noChangeArrowheads="1"/>
          </p:cNvSpPr>
          <p:nvPr/>
        </p:nvSpPr>
        <p:spPr bwMode="auto">
          <a:xfrm>
            <a:off x="4356100" y="3005138"/>
            <a:ext cx="4787900" cy="2289175"/>
          </a:xfrm>
          <a:prstGeom prst="rect">
            <a:avLst/>
          </a:prstGeom>
          <a:noFill/>
          <a:ln w="9525">
            <a:noFill/>
            <a:miter lim="800000"/>
            <a:headEnd/>
            <a:tailEnd/>
          </a:ln>
          <a:effectLst/>
        </p:spPr>
        <p:txBody>
          <a:bodyPr anchor="ctr">
            <a:spAutoFit/>
          </a:bodyPr>
          <a:lstStyle/>
          <a:p>
            <a:pPr algn="just"/>
            <a:r>
              <a:rPr lang="tr-TR">
                <a:latin typeface="Comic Sans MS" pitchFamily="66" charset="0"/>
              </a:rPr>
              <a:t>Tüm 1’lerin kapsaması  4 hat içermektedir. 3 ve 4.satırlar , 2 ve 3. sütunlar. Kapsama 4 hat içerdiğine göre , bağımsız 1’lerin kümeside en çok 4 elemanlı olacaktır. Bu durumda maksimum bağımsız set 4 elemanlı olacaktır.Bir olası set matriste (*1) ile işaretlenmiştir.</a:t>
            </a:r>
          </a:p>
          <a:p>
            <a:pPr algn="just" eaLnBrk="0" hangingPunct="0"/>
            <a:endParaRPr lang="tr-TR">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39267"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535106E5-9877-4522-8BA2-FC8FA9D9ADCE}" type="slidenum">
              <a:rPr lang="tr-TR" sz="1400"/>
              <a:pPr algn="ctr" eaLnBrk="0" hangingPunct="0"/>
              <a:t>11</a:t>
            </a:fld>
            <a:r>
              <a:rPr lang="tr-TR" sz="1400"/>
              <a:t>. Sayfa</a:t>
            </a:r>
          </a:p>
        </p:txBody>
      </p:sp>
      <p:sp>
        <p:nvSpPr>
          <p:cNvPr id="139268"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39269" name="Text Box 5"/>
          <p:cNvSpPr txBox="1">
            <a:spLocks noChangeArrowheads="1"/>
          </p:cNvSpPr>
          <p:nvPr/>
        </p:nvSpPr>
        <p:spPr bwMode="auto">
          <a:xfrm>
            <a:off x="900113" y="404813"/>
            <a:ext cx="4608512" cy="77946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a:p>
            <a:pPr>
              <a:spcBef>
                <a:spcPct val="50000"/>
              </a:spcBef>
            </a:pPr>
            <a:r>
              <a:rPr lang="tr-TR">
                <a:latin typeface="Comic Sans MS" pitchFamily="66" charset="0"/>
              </a:rPr>
              <a:t>Eşleme Algoritması:MACAR YÖNTEMİ</a:t>
            </a:r>
          </a:p>
        </p:txBody>
      </p:sp>
      <p:sp>
        <p:nvSpPr>
          <p:cNvPr id="139273" name="Rectangle 9"/>
          <p:cNvSpPr>
            <a:spLocks noChangeArrowheads="1"/>
          </p:cNvSpPr>
          <p:nvPr/>
        </p:nvSpPr>
        <p:spPr bwMode="auto">
          <a:xfrm>
            <a:off x="1652588" y="1331913"/>
            <a:ext cx="7240587" cy="4760912"/>
          </a:xfrm>
          <a:prstGeom prst="rect">
            <a:avLst/>
          </a:prstGeom>
          <a:noFill/>
          <a:ln w="9525">
            <a:noFill/>
            <a:miter lim="800000"/>
            <a:headEnd/>
            <a:tailEnd/>
          </a:ln>
          <a:effectLst/>
        </p:spPr>
        <p:txBody>
          <a:bodyPr anchor="ctr">
            <a:spAutoFit/>
          </a:bodyPr>
          <a:lstStyle/>
          <a:p>
            <a:pPr indent="228600">
              <a:tabLst>
                <a:tab pos="1095375" algn="l"/>
              </a:tabLst>
            </a:pPr>
            <a:r>
              <a:rPr lang="en-AU" b="1" i="1"/>
              <a:t>Macar  Algoritması :</a:t>
            </a:r>
            <a:endParaRPr lang="tr-TR"/>
          </a:p>
          <a:p>
            <a:pPr indent="228600">
              <a:tabLst>
                <a:tab pos="1095375" algn="l"/>
              </a:tabLst>
            </a:pPr>
            <a:r>
              <a:rPr lang="tr-TR"/>
              <a:t>Algoritma nxn tamsayı elemanlı bir matris için n elemanlı minimum toplamlı bağımsız seti bulur.</a:t>
            </a:r>
          </a:p>
          <a:p>
            <a:pPr indent="228600">
              <a:tabLst>
                <a:tab pos="1095375" algn="l"/>
              </a:tabLst>
            </a:pPr>
            <a:r>
              <a:rPr lang="en-AU" i="1"/>
              <a:t> Adım 1   (Matrisi indirge)</a:t>
            </a:r>
            <a:endParaRPr lang="tr-TR"/>
          </a:p>
          <a:p>
            <a:pPr indent="228600">
              <a:tabLst>
                <a:tab pos="1095375" algn="l"/>
              </a:tabLst>
            </a:pPr>
            <a:r>
              <a:rPr lang="en-AU" i="1"/>
              <a:t>Her bir satırın en küçük eleman değerini o satırın tüm elemanlarından çıkar.</a:t>
            </a:r>
            <a:endParaRPr lang="tr-TR"/>
          </a:p>
          <a:p>
            <a:pPr indent="228600">
              <a:tabLst>
                <a:tab pos="1095375" algn="l"/>
              </a:tabLst>
            </a:pPr>
            <a:r>
              <a:rPr lang="en-AU" i="1"/>
              <a:t>Her bir sütunun en küçük eleman değerini o sütunun tüm elemanlarından çıkar.</a:t>
            </a:r>
            <a:endParaRPr lang="tr-TR"/>
          </a:p>
          <a:p>
            <a:pPr indent="228600">
              <a:tabLst>
                <a:tab pos="1095375" algn="l"/>
              </a:tabLst>
            </a:pPr>
            <a:r>
              <a:rPr lang="en-AU" i="1"/>
              <a:t> Adım 2   ( 0’ların maksimum bağımsız setini bul )</a:t>
            </a:r>
            <a:endParaRPr lang="tr-TR"/>
          </a:p>
          <a:p>
            <a:pPr indent="228600">
              <a:tabLst>
                <a:tab pos="1095375" algn="l"/>
              </a:tabLst>
            </a:pPr>
            <a:r>
              <a:rPr lang="en-AU" i="1"/>
              <a:t>      Matrisin 0 elemanları için maksimum bağımsız seti (S) bul.</a:t>
            </a:r>
            <a:endParaRPr lang="tr-TR"/>
          </a:p>
          <a:p>
            <a:pPr indent="228600">
              <a:tabLst>
                <a:tab pos="1095375" algn="l"/>
              </a:tabLst>
            </a:pPr>
            <a:r>
              <a:rPr lang="en-AU" i="1"/>
              <a:t>Adım 3   ( |S|&lt;n ise bağımsız seti genişlet)</a:t>
            </a:r>
            <a:endParaRPr lang="tr-TR"/>
          </a:p>
          <a:p>
            <a:pPr indent="228600">
              <a:tabLst>
                <a:tab pos="1095375" algn="l"/>
              </a:tabLst>
            </a:pPr>
            <a:r>
              <a:rPr lang="en-AU" i="1"/>
              <a:t>     While |S|&lt;n</a:t>
            </a:r>
            <a:endParaRPr lang="tr-TR"/>
          </a:p>
          <a:p>
            <a:pPr indent="228600">
              <a:tabLst>
                <a:tab pos="1095375" algn="l"/>
              </a:tabLst>
            </a:pPr>
            <a:r>
              <a:rPr lang="en-AU" i="1"/>
              <a:t>Matrisin 0’larının minimum kapsamını bul.</a:t>
            </a:r>
            <a:endParaRPr lang="tr-TR"/>
          </a:p>
          <a:p>
            <a:pPr indent="228600">
              <a:tabLst>
                <a:tab pos="1095375" algn="l"/>
              </a:tabLst>
            </a:pPr>
            <a:r>
              <a:rPr lang="en-AU" i="1"/>
              <a:t>K,bu kapsama hatlarında olmayan tüm elemanların en küçüğü olsun.</a:t>
            </a:r>
            <a:endParaRPr lang="tr-TR"/>
          </a:p>
          <a:p>
            <a:pPr indent="228600">
              <a:tabLst>
                <a:tab pos="1095375" algn="l"/>
              </a:tabLst>
            </a:pPr>
            <a:r>
              <a:rPr lang="en-AU" i="1"/>
              <a:t>Kapsama hatlarında olmayan tüm elemanlardan k’yı çıkar.</a:t>
            </a:r>
            <a:endParaRPr lang="tr-TR"/>
          </a:p>
          <a:p>
            <a:pPr indent="228600">
              <a:tabLst>
                <a:tab pos="1095375" algn="l"/>
              </a:tabLst>
            </a:pPr>
            <a:r>
              <a:rPr lang="en-AU" i="1"/>
              <a:t>Kapsamadaki satır ve sütunların kesişiminde bulunan elemanlara K  ekle.</a:t>
            </a:r>
            <a:endParaRPr lang="tr-TR"/>
          </a:p>
          <a:p>
            <a:pPr indent="228600">
              <a:tabLst>
                <a:tab pos="1095375" algn="l"/>
              </a:tabLst>
            </a:pPr>
            <a:r>
              <a:rPr lang="en-AU" i="1"/>
              <a:t>Yeniden bulacağın maksimum bağımsız 0’lar setini S yerine yerleştir.</a:t>
            </a:r>
            <a:endParaRPr lang="tr-TR"/>
          </a:p>
          <a:p>
            <a:pPr indent="228600">
              <a:tabLst>
                <a:tab pos="1095375" algn="l"/>
              </a:tabLst>
            </a:pPr>
            <a:r>
              <a:rPr lang="en-AU" i="1"/>
              <a:t>Endwhile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4029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4C73FE3C-B46C-48B7-A63A-A1393BFFE2AD}" type="slidenum">
              <a:rPr lang="tr-TR" sz="1400"/>
              <a:pPr algn="ctr" eaLnBrk="0" hangingPunct="0"/>
              <a:t>12</a:t>
            </a:fld>
            <a:r>
              <a:rPr lang="tr-TR" sz="1400"/>
              <a:t>. Sayfa</a:t>
            </a:r>
          </a:p>
        </p:txBody>
      </p:sp>
      <p:sp>
        <p:nvSpPr>
          <p:cNvPr id="140292"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40293" name="Text Box 5"/>
          <p:cNvSpPr txBox="1">
            <a:spLocks noChangeArrowheads="1"/>
          </p:cNvSpPr>
          <p:nvPr/>
        </p:nvSpPr>
        <p:spPr bwMode="auto">
          <a:xfrm>
            <a:off x="900113" y="404813"/>
            <a:ext cx="4608512" cy="77946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a:p>
            <a:pPr>
              <a:spcBef>
                <a:spcPct val="50000"/>
              </a:spcBef>
            </a:pPr>
            <a:r>
              <a:rPr lang="tr-TR">
                <a:latin typeface="Comic Sans MS" pitchFamily="66" charset="0"/>
              </a:rPr>
              <a:t>Eşleme Algoritması:MACAR YÖNTEMİ</a:t>
            </a:r>
          </a:p>
        </p:txBody>
      </p:sp>
      <p:sp>
        <p:nvSpPr>
          <p:cNvPr id="140295" name="Rectangle 7"/>
          <p:cNvSpPr>
            <a:spLocks noChangeArrowheads="1"/>
          </p:cNvSpPr>
          <p:nvPr/>
        </p:nvSpPr>
        <p:spPr bwMode="auto">
          <a:xfrm>
            <a:off x="1547813" y="1492250"/>
            <a:ext cx="7127875" cy="641350"/>
          </a:xfrm>
          <a:prstGeom prst="rect">
            <a:avLst/>
          </a:prstGeom>
          <a:noFill/>
          <a:ln w="9525">
            <a:noFill/>
            <a:miter lim="800000"/>
            <a:headEnd/>
            <a:tailEnd/>
          </a:ln>
          <a:effectLst/>
        </p:spPr>
        <p:txBody>
          <a:bodyPr anchor="ctr">
            <a:spAutoFit/>
          </a:bodyPr>
          <a:lstStyle/>
          <a:p>
            <a:r>
              <a:rPr lang="en-AU">
                <a:latin typeface="Comic Sans MS" pitchFamily="66" charset="0"/>
              </a:rPr>
              <a:t>Dört işçi ve dört görev için </a:t>
            </a:r>
            <a:r>
              <a:rPr lang="tr-TR">
                <a:latin typeface="Comic Sans MS" pitchFamily="66" charset="0"/>
              </a:rPr>
              <a:t>aşağıda </a:t>
            </a:r>
            <a:r>
              <a:rPr lang="en-AU">
                <a:latin typeface="Comic Sans MS" pitchFamily="66" charset="0"/>
              </a:rPr>
              <a:t>verilen tabloyu ele alarak </a:t>
            </a:r>
            <a:r>
              <a:rPr lang="tr-TR">
                <a:latin typeface="Comic Sans MS" pitchFamily="66" charset="0"/>
              </a:rPr>
              <a:t>en uygun</a:t>
            </a:r>
            <a:r>
              <a:rPr lang="en-AU">
                <a:latin typeface="Comic Sans MS" pitchFamily="66" charset="0"/>
              </a:rPr>
              <a:t> çözümünü inceleyelim</a:t>
            </a:r>
            <a:r>
              <a:rPr lang="tr-TR">
                <a:latin typeface="Comic Sans MS" pitchFamily="66" charset="0"/>
              </a:rPr>
              <a:t> </a:t>
            </a:r>
          </a:p>
        </p:txBody>
      </p:sp>
      <p:pic>
        <p:nvPicPr>
          <p:cNvPr id="140296" name="Picture 8"/>
          <p:cNvPicPr>
            <a:picLocks noChangeAspect="1" noChangeArrowheads="1"/>
          </p:cNvPicPr>
          <p:nvPr/>
        </p:nvPicPr>
        <p:blipFill>
          <a:blip r:embed="rId2"/>
          <a:srcRect/>
          <a:stretch>
            <a:fillRect/>
          </a:stretch>
        </p:blipFill>
        <p:spPr bwMode="auto">
          <a:xfrm>
            <a:off x="3563938" y="2852738"/>
            <a:ext cx="2190750" cy="18478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41315"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8348BE29-453D-48B9-A2A4-82D07BCA1E69}" type="slidenum">
              <a:rPr lang="tr-TR" sz="1400"/>
              <a:pPr algn="ctr" eaLnBrk="0" hangingPunct="0"/>
              <a:t>13</a:t>
            </a:fld>
            <a:r>
              <a:rPr lang="tr-TR" sz="1400"/>
              <a:t>. Sayfa</a:t>
            </a:r>
          </a:p>
        </p:txBody>
      </p:sp>
      <p:sp>
        <p:nvSpPr>
          <p:cNvPr id="141316"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41317" name="Text Box 5"/>
          <p:cNvSpPr txBox="1">
            <a:spLocks noChangeArrowheads="1"/>
          </p:cNvSpPr>
          <p:nvPr/>
        </p:nvSpPr>
        <p:spPr bwMode="auto">
          <a:xfrm>
            <a:off x="900113" y="404813"/>
            <a:ext cx="4608512" cy="77946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a:p>
            <a:pPr>
              <a:spcBef>
                <a:spcPct val="50000"/>
              </a:spcBef>
            </a:pPr>
            <a:r>
              <a:rPr lang="tr-TR">
                <a:latin typeface="Comic Sans MS" pitchFamily="66" charset="0"/>
              </a:rPr>
              <a:t>Eşleme Algoritması:MACAR YÖNTEMİ</a:t>
            </a:r>
          </a:p>
        </p:txBody>
      </p:sp>
      <p:pic>
        <p:nvPicPr>
          <p:cNvPr id="141319" name="Picture 7"/>
          <p:cNvPicPr>
            <a:picLocks noChangeAspect="1" noChangeArrowheads="1"/>
          </p:cNvPicPr>
          <p:nvPr/>
        </p:nvPicPr>
        <p:blipFill>
          <a:blip r:embed="rId2"/>
          <a:srcRect/>
          <a:stretch>
            <a:fillRect/>
          </a:stretch>
        </p:blipFill>
        <p:spPr bwMode="auto">
          <a:xfrm>
            <a:off x="6300788" y="260350"/>
            <a:ext cx="2190750" cy="1847850"/>
          </a:xfrm>
          <a:prstGeom prst="rect">
            <a:avLst/>
          </a:prstGeom>
          <a:noFill/>
        </p:spPr>
      </p:pic>
      <p:pic>
        <p:nvPicPr>
          <p:cNvPr id="141320" name="Picture 8"/>
          <p:cNvPicPr>
            <a:picLocks noChangeAspect="1" noChangeArrowheads="1"/>
          </p:cNvPicPr>
          <p:nvPr/>
        </p:nvPicPr>
        <p:blipFill>
          <a:blip r:embed="rId3"/>
          <a:srcRect/>
          <a:stretch>
            <a:fillRect/>
          </a:stretch>
        </p:blipFill>
        <p:spPr bwMode="auto">
          <a:xfrm>
            <a:off x="1763713" y="1341438"/>
            <a:ext cx="4371975" cy="1095375"/>
          </a:xfrm>
          <a:prstGeom prst="rect">
            <a:avLst/>
          </a:prstGeom>
          <a:noFill/>
        </p:spPr>
      </p:pic>
      <p:pic>
        <p:nvPicPr>
          <p:cNvPr id="141321" name="Picture 9"/>
          <p:cNvPicPr>
            <a:picLocks noChangeAspect="1" noChangeArrowheads="1"/>
          </p:cNvPicPr>
          <p:nvPr/>
        </p:nvPicPr>
        <p:blipFill>
          <a:blip r:embed="rId4"/>
          <a:srcRect/>
          <a:stretch>
            <a:fillRect/>
          </a:stretch>
        </p:blipFill>
        <p:spPr bwMode="auto">
          <a:xfrm>
            <a:off x="1763713" y="2565400"/>
            <a:ext cx="5019675" cy="1466850"/>
          </a:xfrm>
          <a:prstGeom prst="rect">
            <a:avLst/>
          </a:prstGeom>
          <a:noFill/>
        </p:spPr>
      </p:pic>
      <p:pic>
        <p:nvPicPr>
          <p:cNvPr id="141322" name="Picture 10"/>
          <p:cNvPicPr>
            <a:picLocks noChangeAspect="1" noChangeArrowheads="1"/>
          </p:cNvPicPr>
          <p:nvPr/>
        </p:nvPicPr>
        <p:blipFill>
          <a:blip r:embed="rId5"/>
          <a:srcRect/>
          <a:stretch>
            <a:fillRect/>
          </a:stretch>
        </p:blipFill>
        <p:spPr bwMode="auto">
          <a:xfrm>
            <a:off x="5364163" y="4076700"/>
            <a:ext cx="3533775" cy="2581275"/>
          </a:xfrm>
          <a:prstGeom prst="rect">
            <a:avLst/>
          </a:prstGeom>
          <a:noFill/>
        </p:spPr>
      </p:pic>
      <p:sp>
        <p:nvSpPr>
          <p:cNvPr id="141323" name="Text Box 11"/>
          <p:cNvSpPr txBox="1">
            <a:spLocks noChangeArrowheads="1"/>
          </p:cNvSpPr>
          <p:nvPr/>
        </p:nvSpPr>
        <p:spPr bwMode="auto">
          <a:xfrm rot="10748999" flipV="1">
            <a:off x="1835150" y="4797425"/>
            <a:ext cx="3200400" cy="419100"/>
          </a:xfrm>
          <a:prstGeom prst="rect">
            <a:avLst/>
          </a:prstGeom>
          <a:noFill/>
          <a:ln w="9525">
            <a:noFill/>
            <a:miter lim="800000"/>
            <a:headEnd/>
            <a:tailEnd/>
          </a:ln>
        </p:spPr>
        <p:txBody>
          <a:bodyPr/>
          <a:lstStyle/>
          <a:p>
            <a:r>
              <a:rPr lang="tr-TR" sz="1600" b="1">
                <a:latin typeface="Comic Sans MS" pitchFamily="66" charset="0"/>
              </a:rPr>
              <a:t>min.süre=3+2+5+4=14 saat</a:t>
            </a:r>
          </a:p>
          <a:p>
            <a:endParaRPr lang="tr-TR" sz="1600" b="1">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checkerboard(across)">
                                      <p:cBhvr>
                                        <p:cTn id="7" dur="500"/>
                                        <p:tgtEl>
                                          <p:spTgt spid="1413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1321"/>
                                        </p:tgtEl>
                                        <p:attrNameLst>
                                          <p:attrName>style.visibility</p:attrName>
                                        </p:attrNameLst>
                                      </p:cBhvr>
                                      <p:to>
                                        <p:strVal val="visible"/>
                                      </p:to>
                                    </p:set>
                                    <p:animEffect transition="in" filter="checkerboard(across)">
                                      <p:cBhvr>
                                        <p:cTn id="12" dur="500"/>
                                        <p:tgtEl>
                                          <p:spTgt spid="14132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1322"/>
                                        </p:tgtEl>
                                        <p:attrNameLst>
                                          <p:attrName>style.visibility</p:attrName>
                                        </p:attrNameLst>
                                      </p:cBhvr>
                                      <p:to>
                                        <p:strVal val="visible"/>
                                      </p:to>
                                    </p:set>
                                    <p:animEffect transition="in" filter="checkerboard(across)">
                                      <p:cBhvr>
                                        <p:cTn id="17" dur="500"/>
                                        <p:tgtEl>
                                          <p:spTgt spid="1413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1323"/>
                                        </p:tgtEl>
                                        <p:attrNameLst>
                                          <p:attrName>style.visibility</p:attrName>
                                        </p:attrNameLst>
                                      </p:cBhvr>
                                      <p:to>
                                        <p:strVal val="visible"/>
                                      </p:to>
                                    </p:set>
                                    <p:animEffect transition="in" filter="checkerboard(across)">
                                      <p:cBhvr>
                                        <p:cTn id="22" dur="500"/>
                                        <p:tgtEl>
                                          <p:spTgt spid="141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42339"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E4B2DB4A-A6DF-481A-9202-41959A4EA453}" type="slidenum">
              <a:rPr lang="tr-TR" sz="1400"/>
              <a:pPr algn="ctr" eaLnBrk="0" hangingPunct="0"/>
              <a:t>14</a:t>
            </a:fld>
            <a:r>
              <a:rPr lang="tr-TR" sz="1400"/>
              <a:t>. Sayfa</a:t>
            </a:r>
          </a:p>
        </p:txBody>
      </p:sp>
      <p:sp>
        <p:nvSpPr>
          <p:cNvPr id="142340"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42341" name="Text Box 5"/>
          <p:cNvSpPr txBox="1">
            <a:spLocks noChangeArrowheads="1"/>
          </p:cNvSpPr>
          <p:nvPr/>
        </p:nvSpPr>
        <p:spPr bwMode="auto">
          <a:xfrm>
            <a:off x="900113" y="404813"/>
            <a:ext cx="4608512" cy="77946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a:p>
            <a:pPr>
              <a:spcBef>
                <a:spcPct val="50000"/>
              </a:spcBef>
            </a:pPr>
            <a:r>
              <a:rPr lang="tr-TR">
                <a:latin typeface="Comic Sans MS" pitchFamily="66" charset="0"/>
              </a:rPr>
              <a:t>Eşleme Algoritması:MACAR YÖNTEMİ</a:t>
            </a:r>
          </a:p>
        </p:txBody>
      </p:sp>
      <p:sp>
        <p:nvSpPr>
          <p:cNvPr id="142346" name="Rectangle 10"/>
          <p:cNvSpPr>
            <a:spLocks noChangeArrowheads="1"/>
          </p:cNvSpPr>
          <p:nvPr/>
        </p:nvSpPr>
        <p:spPr bwMode="auto">
          <a:xfrm>
            <a:off x="1692275" y="1484313"/>
            <a:ext cx="3559175" cy="366712"/>
          </a:xfrm>
          <a:prstGeom prst="rect">
            <a:avLst/>
          </a:prstGeom>
          <a:noFill/>
          <a:ln w="9525">
            <a:noFill/>
            <a:miter lim="800000"/>
            <a:headEnd/>
            <a:tailEnd/>
          </a:ln>
          <a:effectLst/>
        </p:spPr>
        <p:txBody>
          <a:bodyPr wrap="none" anchor="ctr">
            <a:spAutoFit/>
          </a:bodyPr>
          <a:lstStyle/>
          <a:p>
            <a:r>
              <a:rPr lang="sv-SE">
                <a:latin typeface="Comic Sans MS" pitchFamily="66" charset="0"/>
              </a:rPr>
              <a:t>Kare olmayan matris için çözüm</a:t>
            </a:r>
            <a:r>
              <a:rPr lang="tr-TR">
                <a:latin typeface="Comic Sans MS" pitchFamily="66" charset="0"/>
              </a:rPr>
              <a:t>;</a:t>
            </a:r>
            <a:endParaRPr lang="sv-SE">
              <a:latin typeface="Comic Sans MS" pitchFamily="66" charset="0"/>
            </a:endParaRPr>
          </a:p>
        </p:txBody>
      </p:sp>
      <p:pic>
        <p:nvPicPr>
          <p:cNvPr id="142347" name="Picture 11"/>
          <p:cNvPicPr>
            <a:picLocks noChangeAspect="1" noChangeArrowheads="1"/>
          </p:cNvPicPr>
          <p:nvPr/>
        </p:nvPicPr>
        <p:blipFill>
          <a:blip r:embed="rId2"/>
          <a:srcRect/>
          <a:stretch>
            <a:fillRect/>
          </a:stretch>
        </p:blipFill>
        <p:spPr bwMode="auto">
          <a:xfrm>
            <a:off x="6011863" y="1341438"/>
            <a:ext cx="1800225" cy="1331912"/>
          </a:xfrm>
          <a:prstGeom prst="rect">
            <a:avLst/>
          </a:prstGeom>
          <a:noFill/>
        </p:spPr>
      </p:pic>
      <p:pic>
        <p:nvPicPr>
          <p:cNvPr id="142348" name="Picture 12"/>
          <p:cNvPicPr>
            <a:picLocks noChangeAspect="1" noChangeArrowheads="1"/>
          </p:cNvPicPr>
          <p:nvPr/>
        </p:nvPicPr>
        <p:blipFill>
          <a:blip r:embed="rId3"/>
          <a:srcRect/>
          <a:stretch>
            <a:fillRect/>
          </a:stretch>
        </p:blipFill>
        <p:spPr bwMode="auto">
          <a:xfrm>
            <a:off x="1979613" y="2781300"/>
            <a:ext cx="5238750" cy="31146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2348"/>
                                        </p:tgtEl>
                                        <p:attrNameLst>
                                          <p:attrName>style.visibility</p:attrName>
                                        </p:attrNameLst>
                                      </p:cBhvr>
                                      <p:to>
                                        <p:strVal val="visible"/>
                                      </p:to>
                                    </p:set>
                                    <p:animEffect transition="in" filter="diamond(in)">
                                      <p:cBhvr>
                                        <p:cTn id="7" dur="2000"/>
                                        <p:tgtEl>
                                          <p:spTgt spid="142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44387"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864C733D-78A7-489C-861F-CFFA3CD36234}" type="slidenum">
              <a:rPr lang="tr-TR" sz="1400"/>
              <a:pPr algn="ctr" eaLnBrk="0" hangingPunct="0"/>
              <a:t>15</a:t>
            </a:fld>
            <a:r>
              <a:rPr lang="tr-TR" sz="1400"/>
              <a:t>. Sayfa</a:t>
            </a:r>
          </a:p>
        </p:txBody>
      </p:sp>
      <p:sp>
        <p:nvSpPr>
          <p:cNvPr id="144388"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44389" name="Text Box 5"/>
          <p:cNvSpPr txBox="1">
            <a:spLocks noChangeArrowheads="1"/>
          </p:cNvSpPr>
          <p:nvPr/>
        </p:nvSpPr>
        <p:spPr bwMode="auto">
          <a:xfrm>
            <a:off x="900113" y="404813"/>
            <a:ext cx="4608512" cy="77946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a:p>
            <a:pPr>
              <a:spcBef>
                <a:spcPct val="50000"/>
              </a:spcBef>
            </a:pPr>
            <a:r>
              <a:rPr lang="tr-TR">
                <a:latin typeface="Comic Sans MS" pitchFamily="66" charset="0"/>
              </a:rPr>
              <a:t>Eşleme Algoritması:MACAR YÖNTEMİ</a:t>
            </a:r>
          </a:p>
        </p:txBody>
      </p:sp>
      <p:sp>
        <p:nvSpPr>
          <p:cNvPr id="144393" name="Rectangle 9"/>
          <p:cNvSpPr>
            <a:spLocks noChangeArrowheads="1"/>
          </p:cNvSpPr>
          <p:nvPr/>
        </p:nvSpPr>
        <p:spPr bwMode="auto">
          <a:xfrm>
            <a:off x="1763713" y="1347788"/>
            <a:ext cx="7200900" cy="1190625"/>
          </a:xfrm>
          <a:prstGeom prst="rect">
            <a:avLst/>
          </a:prstGeom>
          <a:noFill/>
          <a:ln w="9525">
            <a:noFill/>
            <a:miter lim="800000"/>
            <a:headEnd/>
            <a:tailEnd/>
          </a:ln>
          <a:effectLst/>
        </p:spPr>
        <p:txBody>
          <a:bodyPr anchor="ctr">
            <a:spAutoFit/>
          </a:bodyPr>
          <a:lstStyle/>
          <a:p>
            <a:pPr algn="just"/>
            <a:r>
              <a:rPr lang="en-AU">
                <a:latin typeface="Comic Sans MS" pitchFamily="66" charset="0"/>
              </a:rPr>
              <a:t>Bir kazak fabrikasında 4 işçi ve 4 makine vardır. Her bir işçinin bu makinelerde üretebildiği kazak sayısı tablodaki gibidir. Sorumuz maksimum kazak üretecek şekilde görevlendirmeyi nasıl yapmalıyız?</a:t>
            </a:r>
          </a:p>
        </p:txBody>
      </p:sp>
      <p:pic>
        <p:nvPicPr>
          <p:cNvPr id="144394" name="Picture 10"/>
          <p:cNvPicPr>
            <a:picLocks noChangeAspect="1" noChangeArrowheads="1"/>
          </p:cNvPicPr>
          <p:nvPr/>
        </p:nvPicPr>
        <p:blipFill>
          <a:blip r:embed="rId2"/>
          <a:srcRect/>
          <a:stretch>
            <a:fillRect/>
          </a:stretch>
        </p:blipFill>
        <p:spPr bwMode="auto">
          <a:xfrm>
            <a:off x="3635375" y="2565400"/>
            <a:ext cx="2114550" cy="923925"/>
          </a:xfrm>
          <a:prstGeom prst="rect">
            <a:avLst/>
          </a:prstGeom>
          <a:noFill/>
        </p:spPr>
      </p:pic>
      <p:pic>
        <p:nvPicPr>
          <p:cNvPr id="144395" name="Picture 11"/>
          <p:cNvPicPr>
            <a:picLocks noChangeAspect="1" noChangeArrowheads="1"/>
          </p:cNvPicPr>
          <p:nvPr/>
        </p:nvPicPr>
        <p:blipFill>
          <a:blip r:embed="rId3"/>
          <a:srcRect/>
          <a:stretch>
            <a:fillRect/>
          </a:stretch>
        </p:blipFill>
        <p:spPr bwMode="auto">
          <a:xfrm>
            <a:off x="2051050" y="3860800"/>
            <a:ext cx="5943600" cy="2381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4395"/>
                                        </p:tgtEl>
                                        <p:attrNameLst>
                                          <p:attrName>style.visibility</p:attrName>
                                        </p:attrNameLst>
                                      </p:cBhvr>
                                      <p:to>
                                        <p:strVal val="visible"/>
                                      </p:to>
                                    </p:set>
                                    <p:animEffect transition="in" filter="checkerboard(across)">
                                      <p:cBhvr>
                                        <p:cTn id="7" dur="500"/>
                                        <p:tgtEl>
                                          <p:spTgt spid="144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1 Başlık"/>
          <p:cNvSpPr>
            <a:spLocks noGrp="1"/>
          </p:cNvSpPr>
          <p:nvPr>
            <p:ph type="title"/>
          </p:nvPr>
        </p:nvSpPr>
        <p:spPr>
          <a:xfrm>
            <a:off x="0" y="0"/>
            <a:ext cx="7381875" cy="490538"/>
          </a:xfrm>
        </p:spPr>
        <p:txBody>
          <a:bodyPr/>
          <a:lstStyle/>
          <a:p>
            <a:pPr eaLnBrk="1" hangingPunct="1"/>
            <a:r>
              <a:rPr lang="tr-TR" sz="2400" smtClean="0">
                <a:latin typeface="Harrington"/>
              </a:rPr>
              <a:t>Diferansiyel Denklemler</a:t>
            </a:r>
            <a:endParaRPr lang="tr-TR" sz="2400" smtClean="0"/>
          </a:p>
        </p:txBody>
      </p:sp>
      <p:sp>
        <p:nvSpPr>
          <p:cNvPr id="128002" name="9 Veri Yer Tutucusu"/>
          <p:cNvSpPr>
            <a:spLocks noGrp="1"/>
          </p:cNvSpPr>
          <p:nvPr>
            <p:ph type="dt" sz="quarter" idx="10"/>
          </p:nvPr>
        </p:nvSpPr>
        <p:spPr>
          <a:xfrm>
            <a:off x="357188" y="5000625"/>
            <a:ext cx="714375" cy="642938"/>
          </a:xfrm>
          <a:noFill/>
        </p:spPr>
        <p:txBody>
          <a:bodyPr/>
          <a:lstStyle/>
          <a:p>
            <a:pPr algn="ctr"/>
            <a:r>
              <a:rPr lang="tr-TR" smtClean="0"/>
              <a:t>13.  Hafta</a:t>
            </a:r>
          </a:p>
        </p:txBody>
      </p:sp>
      <p:sp>
        <p:nvSpPr>
          <p:cNvPr id="128003"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128004" name="4 Slayt Numarası Yer Tutucusu"/>
          <p:cNvSpPr>
            <a:spLocks noGrp="1"/>
          </p:cNvSpPr>
          <p:nvPr>
            <p:ph type="sldNum" sz="quarter" idx="12"/>
          </p:nvPr>
        </p:nvSpPr>
        <p:spPr>
          <a:xfrm>
            <a:off x="357188" y="5929313"/>
            <a:ext cx="714375" cy="571500"/>
          </a:xfrm>
          <a:noFill/>
        </p:spPr>
        <p:txBody>
          <a:bodyPr/>
          <a:lstStyle/>
          <a:p>
            <a:pPr algn="ctr"/>
            <a:fld id="{3E701924-B6C7-46F3-AAEA-B5DC392B794E}" type="slidenum">
              <a:rPr lang="tr-TR" smtClean="0"/>
              <a:pPr algn="ctr"/>
              <a:t>16</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12800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522413"/>
            <a:ext cx="7345363" cy="4656137"/>
          </a:xfrm>
          <a:prstGeom prst="rect">
            <a:avLst/>
          </a:prstGeom>
          <a:noFill/>
          <a:ln w="9525">
            <a:noFill/>
            <a:miter lim="800000"/>
            <a:headEnd/>
            <a:tailEnd/>
          </a:ln>
        </p:spPr>
        <p:txBody>
          <a:bodyPr anchor="ctr">
            <a:spAutoFit/>
          </a:bodyPr>
          <a:lstStyle/>
          <a:p>
            <a:r>
              <a:rPr lang="tr-TR" sz="1200"/>
              <a:t>F.Selçuk,N.Yurtay,N.Yumuşak,Ayrık İşlemsel Yapılar, Sakarya Kitabevi,2005.</a:t>
            </a:r>
          </a:p>
          <a:p>
            <a:r>
              <a:rPr lang="tr-TR" sz="1200"/>
              <a:t>İ.Kara, Olasılık, Bilim Teknik Yayınevi, Eskişehir, 2000.</a:t>
            </a:r>
          </a:p>
          <a:p>
            <a:r>
              <a:rPr lang="tr-TR" sz="1200"/>
              <a:t>“Soyut Matematik”, S.Aktaş,H.Hacısalihoğlu,Z.Özel,A.Sabuncuoğlu, Gazi Ünv.Yayınları,1984,Ankara.</a:t>
            </a:r>
            <a:endParaRPr lang="en-AU" sz="1200"/>
          </a:p>
          <a:p>
            <a:r>
              <a:rPr lang="en-AU" sz="1200"/>
              <a:t>“Applied Combinatorics”, Alan Tucker, John Wiley&amp;Sons Inc, 1994.</a:t>
            </a:r>
          </a:p>
          <a:p>
            <a:r>
              <a:rPr lang="en-AU" sz="1200"/>
              <a:t>“Applications of Discrete Mathematics”, John G. Michaels, Kenneth H. Rosen, McGraw-Hill International Edition, 1991.</a:t>
            </a:r>
            <a:endParaRPr lang="en-US" sz="1200"/>
          </a:p>
          <a:p>
            <a:r>
              <a:rPr lang="en-US" sz="1200"/>
              <a:t> “Discrete Mathematics”, Paul F. Dierker and William L.Voxman, Harcourt Brace Jovanovich International  Edition, 1986.</a:t>
            </a:r>
          </a:p>
          <a:p>
            <a:r>
              <a:rPr lang="en-US" sz="1200"/>
              <a:t>“Discrete Mathematic and  Its Applications”, Kenneth H. Rosen, McGraw-Hill International Editions, 5th Edition, 1999.</a:t>
            </a:r>
          </a:p>
          <a:p>
            <a:r>
              <a:rPr lang="en-US" sz="1200"/>
              <a:t>“Discrete Mathematics”, Richard Johnson Baugh, Prentice Hall, </a:t>
            </a:r>
            <a:r>
              <a:rPr lang="en-AU" sz="1200"/>
              <a:t>Fifth Edition, 2001.</a:t>
            </a:r>
          </a:p>
          <a:p>
            <a:r>
              <a:rPr lang="en-AU" sz="1200"/>
              <a:t>“Discrete Mathematics with Graph Theory” , Edgar G. Goodaire, Michael M. Parmenter, Prentice Hall, 2nd Edition, 2001.</a:t>
            </a:r>
          </a:p>
          <a:p>
            <a:r>
              <a:rPr lang="en-AU" sz="1200"/>
              <a:t>“Discrete Mathematics  Using a Computer”, Cordelia Hall and  John O’Donnell, Springer, 2000.</a:t>
            </a:r>
          </a:p>
          <a:p>
            <a:r>
              <a:rPr lang="en-AU" sz="1200"/>
              <a:t>“Discrete Mathematics with Combinatorics”, James A. Anderson, Prentice Hall, 2000.</a:t>
            </a:r>
          </a:p>
          <a:p>
            <a:r>
              <a:rPr lang="en-AU" sz="1200"/>
              <a:t>“Discrete and Combinatorial Mathematics”, Ralph P. Grimaldi, Addison-Wesley, 1998.</a:t>
            </a:r>
          </a:p>
          <a:p>
            <a:r>
              <a:rPr lang="en-AU" sz="1200"/>
              <a:t>“Discrete Mathematics”, John A. Dossey, Albert D. Otto, Lawrence E. Spence, C. Vanden Eynden, Pearson Addison Wesley; 4th edition 2001.</a:t>
            </a:r>
          </a:p>
          <a:p>
            <a:r>
              <a:rPr lang="en-AU" sz="1200"/>
              <a:t>“Essence of Discrete Mathematics”, Neville Dean, Prentice Hall PTR, 1st Edition, 1996.</a:t>
            </a:r>
          </a:p>
          <a:p>
            <a:r>
              <a:rPr lang="en-AU" sz="1200"/>
              <a:t>“Mathematics:A Discrete Introduction”, Edvard R. Schneiderman, Brooks Cole; 1st edition, 2000.</a:t>
            </a:r>
            <a:endParaRPr lang="en-US" sz="1200"/>
          </a:p>
          <a:p>
            <a:r>
              <a:rPr lang="en-US" sz="1200"/>
              <a:t>“Mathematics for Computer Science”, A.Arnold and I.Guessarian, Prentice Hall, 1996.</a:t>
            </a:r>
            <a:endParaRPr lang="en-AU" sz="1200"/>
          </a:p>
          <a:p>
            <a:r>
              <a:rPr lang="en-AU" sz="1200"/>
              <a:t>“Theory and Problems of Discrete Mathematics”, Seymour Lipschuts, Marc. L. Lipson, Shaum’s Outline Series, McGraw-Hill Book Company, 1997.</a:t>
            </a:r>
          </a:p>
          <a:p>
            <a:r>
              <a:rPr lang="en-AU" sz="1200"/>
              <a:t>“2000 Solved Problems in Discrete Mathematics”,  Seymour Lipschuts, McGraw- Hill Trade, 1991.</a:t>
            </a:r>
            <a:endParaRPr lang="tr-TR" sz="1200"/>
          </a:p>
          <a:p>
            <a:pPr eaLnBrk="0" hangingPunct="0"/>
            <a:endParaRPr lang="tr-TR" sz="12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8439"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D876398D-49A6-499D-B59C-50BAA6890BB1}" type="slidenum">
              <a:rPr lang="tr-TR" sz="1400"/>
              <a:pPr algn="ctr" eaLnBrk="0" hangingPunct="0"/>
              <a:t>2</a:t>
            </a:fld>
            <a:r>
              <a:rPr lang="tr-TR" sz="1400"/>
              <a:t>. Sayfa</a:t>
            </a:r>
          </a:p>
        </p:txBody>
      </p:sp>
      <p:sp>
        <p:nvSpPr>
          <p:cNvPr id="18440"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8483" name="Rectangle 51"/>
          <p:cNvSpPr>
            <a:spLocks noChangeArrowheads="1"/>
          </p:cNvSpPr>
          <p:nvPr/>
        </p:nvSpPr>
        <p:spPr bwMode="auto">
          <a:xfrm>
            <a:off x="1547813" y="1270000"/>
            <a:ext cx="7345362" cy="2014538"/>
          </a:xfrm>
          <a:prstGeom prst="rect">
            <a:avLst/>
          </a:prstGeom>
          <a:noFill/>
          <a:ln w="9525">
            <a:noFill/>
            <a:miter lim="800000"/>
            <a:headEnd/>
            <a:tailEnd/>
          </a:ln>
          <a:effectLst/>
        </p:spPr>
        <p:txBody>
          <a:bodyPr anchor="ctr">
            <a:spAutoFit/>
          </a:bodyPr>
          <a:lstStyle/>
          <a:p>
            <a:pPr indent="449263" algn="just"/>
            <a:r>
              <a:rPr lang="en-AU">
                <a:latin typeface="Comic Sans MS" pitchFamily="66" charset="0"/>
              </a:rPr>
              <a:t>Eşleme problemlerinde, problem kümelerle formüle edildiğinde görülemeyen bir simetri vardır. Örneğin, her bir kursa bir öğretmen eşlemeye çalışırken tersine her bir öğretmene bir kurs eşlemek şeklinde de problemi tersine çevirebiliriz.Söz konusu olan bu simetriyi daha önce yaptığımız gibi bir graf çizerek çok daha rahat görebiliriz.</a:t>
            </a:r>
            <a:endParaRPr lang="tr-TR">
              <a:latin typeface="Comic Sans MS" pitchFamily="66" charset="0"/>
            </a:endParaRPr>
          </a:p>
          <a:p>
            <a:pPr indent="449263" algn="just" eaLnBrk="0" hangingPunct="0"/>
            <a:endParaRPr lang="tr-TR">
              <a:latin typeface="Comic Sans MS" pitchFamily="66" charset="0"/>
            </a:endParaRPr>
          </a:p>
        </p:txBody>
      </p:sp>
      <p:sp>
        <p:nvSpPr>
          <p:cNvPr id="18484" name="Text Box 52"/>
          <p:cNvSpPr txBox="1">
            <a:spLocks noChangeArrowheads="1"/>
          </p:cNvSpPr>
          <p:nvPr/>
        </p:nvSpPr>
        <p:spPr bwMode="auto">
          <a:xfrm>
            <a:off x="900113" y="404813"/>
            <a:ext cx="2879725" cy="36671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p:txBody>
      </p:sp>
      <p:grpSp>
        <p:nvGrpSpPr>
          <p:cNvPr id="18485" name="Group 53"/>
          <p:cNvGrpSpPr>
            <a:grpSpLocks/>
          </p:cNvGrpSpPr>
          <p:nvPr/>
        </p:nvGrpSpPr>
        <p:grpSpPr bwMode="auto">
          <a:xfrm>
            <a:off x="2124075" y="3500438"/>
            <a:ext cx="1504950" cy="1905000"/>
            <a:chOff x="6135" y="1425"/>
            <a:chExt cx="2370" cy="3000"/>
          </a:xfrm>
        </p:grpSpPr>
        <p:grpSp>
          <p:nvGrpSpPr>
            <p:cNvPr id="18486" name="Group 54"/>
            <p:cNvGrpSpPr>
              <a:grpSpLocks/>
            </p:cNvGrpSpPr>
            <p:nvPr/>
          </p:nvGrpSpPr>
          <p:grpSpPr bwMode="auto">
            <a:xfrm>
              <a:off x="6135" y="1455"/>
              <a:ext cx="555" cy="2970"/>
              <a:chOff x="6210" y="1455"/>
              <a:chExt cx="480" cy="2970"/>
            </a:xfrm>
          </p:grpSpPr>
          <p:sp>
            <p:nvSpPr>
              <p:cNvPr id="18487" name="Text Box 55"/>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200"/>
                  <a:t>L</a:t>
                </a:r>
                <a:endParaRPr lang="tr-TR"/>
              </a:p>
            </p:txBody>
          </p:sp>
          <p:sp>
            <p:nvSpPr>
              <p:cNvPr id="18488" name="Text Box 56"/>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200"/>
                  <a:t>S</a:t>
                </a:r>
                <a:endParaRPr lang="tr-TR"/>
              </a:p>
            </p:txBody>
          </p:sp>
          <p:sp>
            <p:nvSpPr>
              <p:cNvPr id="18489" name="Text Box 57"/>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200"/>
                  <a:t>B</a:t>
                </a:r>
                <a:endParaRPr lang="tr-TR"/>
              </a:p>
            </p:txBody>
          </p:sp>
          <p:sp>
            <p:nvSpPr>
              <p:cNvPr id="18490" name="Text Box 58"/>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200"/>
                  <a:t>F</a:t>
                </a:r>
                <a:endParaRPr lang="tr-TR"/>
              </a:p>
            </p:txBody>
          </p:sp>
          <p:sp>
            <p:nvSpPr>
              <p:cNvPr id="18491" name="Text Box 59"/>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200"/>
                  <a:t>P</a:t>
                </a:r>
                <a:endParaRPr lang="tr-TR"/>
              </a:p>
            </p:txBody>
          </p:sp>
          <p:sp>
            <p:nvSpPr>
              <p:cNvPr id="18492" name="Text Box 60"/>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200"/>
                  <a:t>M</a:t>
                </a:r>
                <a:endParaRPr lang="tr-TR"/>
              </a:p>
            </p:txBody>
          </p:sp>
          <p:sp>
            <p:nvSpPr>
              <p:cNvPr id="18493" name="Text Box 61"/>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200"/>
                  <a:t>D</a:t>
                </a:r>
                <a:endParaRPr lang="tr-TR"/>
              </a:p>
            </p:txBody>
          </p:sp>
        </p:grpSp>
        <p:grpSp>
          <p:nvGrpSpPr>
            <p:cNvPr id="18494" name="Group 62"/>
            <p:cNvGrpSpPr>
              <a:grpSpLocks/>
            </p:cNvGrpSpPr>
            <p:nvPr/>
          </p:nvGrpSpPr>
          <p:grpSpPr bwMode="auto">
            <a:xfrm>
              <a:off x="7665" y="1425"/>
              <a:ext cx="840" cy="2970"/>
              <a:chOff x="6210" y="1455"/>
              <a:chExt cx="480" cy="2970"/>
            </a:xfrm>
          </p:grpSpPr>
          <p:sp>
            <p:nvSpPr>
              <p:cNvPr id="18495" name="Text Box 63"/>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200"/>
                  <a:t>P1</a:t>
                </a:r>
                <a:endParaRPr lang="tr-TR"/>
              </a:p>
            </p:txBody>
          </p:sp>
          <p:sp>
            <p:nvSpPr>
              <p:cNvPr id="18496" name="Text Box 64"/>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200"/>
                  <a:t>P2</a:t>
                </a:r>
                <a:endParaRPr lang="tr-TR"/>
              </a:p>
            </p:txBody>
          </p:sp>
          <p:sp>
            <p:nvSpPr>
              <p:cNvPr id="18497" name="Text Box 65"/>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200"/>
                  <a:t>P3</a:t>
                </a:r>
                <a:endParaRPr lang="tr-TR"/>
              </a:p>
            </p:txBody>
          </p:sp>
          <p:sp>
            <p:nvSpPr>
              <p:cNvPr id="18498" name="Text Box 66"/>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200"/>
                  <a:t>P4</a:t>
                </a:r>
                <a:endParaRPr lang="tr-TR"/>
              </a:p>
            </p:txBody>
          </p:sp>
          <p:sp>
            <p:nvSpPr>
              <p:cNvPr id="18499" name="Text Box 67"/>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200"/>
                  <a:t>P5</a:t>
                </a:r>
                <a:endParaRPr lang="tr-TR"/>
              </a:p>
            </p:txBody>
          </p:sp>
          <p:sp>
            <p:nvSpPr>
              <p:cNvPr id="18500" name="Text Box 68"/>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200"/>
                  <a:t>P6</a:t>
                </a:r>
                <a:endParaRPr lang="tr-TR"/>
              </a:p>
            </p:txBody>
          </p:sp>
          <p:sp>
            <p:nvSpPr>
              <p:cNvPr id="18501" name="Text Box 69"/>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200"/>
                  <a:t> P7</a:t>
                </a:r>
                <a:endParaRPr lang="tr-TR"/>
              </a:p>
            </p:txBody>
          </p:sp>
        </p:grpSp>
        <p:sp>
          <p:nvSpPr>
            <p:cNvPr id="18502" name="Line 70"/>
            <p:cNvSpPr>
              <a:spLocks noChangeShapeType="1"/>
            </p:cNvSpPr>
            <p:nvPr/>
          </p:nvSpPr>
          <p:spPr bwMode="auto">
            <a:xfrm>
              <a:off x="6465" y="1650"/>
              <a:ext cx="1275" cy="435"/>
            </a:xfrm>
            <a:prstGeom prst="line">
              <a:avLst/>
            </a:prstGeom>
            <a:noFill/>
            <a:ln w="9525">
              <a:solidFill>
                <a:srgbClr val="000000"/>
              </a:solidFill>
              <a:round/>
              <a:headEnd/>
              <a:tailEnd/>
            </a:ln>
          </p:spPr>
          <p:txBody>
            <a:bodyPr/>
            <a:lstStyle/>
            <a:p>
              <a:endParaRPr lang="tr-TR"/>
            </a:p>
          </p:txBody>
        </p:sp>
        <p:sp>
          <p:nvSpPr>
            <p:cNvPr id="18503" name="Line 71"/>
            <p:cNvSpPr>
              <a:spLocks noChangeShapeType="1"/>
            </p:cNvSpPr>
            <p:nvPr/>
          </p:nvSpPr>
          <p:spPr bwMode="auto">
            <a:xfrm>
              <a:off x="6450" y="1650"/>
              <a:ext cx="1335" cy="945"/>
            </a:xfrm>
            <a:prstGeom prst="line">
              <a:avLst/>
            </a:prstGeom>
            <a:noFill/>
            <a:ln w="9525">
              <a:solidFill>
                <a:srgbClr val="000000"/>
              </a:solidFill>
              <a:round/>
              <a:headEnd type="oval" w="med" len="med"/>
              <a:tailEnd type="oval" w="med" len="med"/>
            </a:ln>
          </p:spPr>
          <p:txBody>
            <a:bodyPr/>
            <a:lstStyle/>
            <a:p>
              <a:endParaRPr lang="tr-TR"/>
            </a:p>
          </p:txBody>
        </p:sp>
        <p:sp>
          <p:nvSpPr>
            <p:cNvPr id="18504" name="Line 72"/>
            <p:cNvSpPr>
              <a:spLocks noChangeShapeType="1"/>
            </p:cNvSpPr>
            <p:nvPr/>
          </p:nvSpPr>
          <p:spPr bwMode="auto">
            <a:xfrm>
              <a:off x="6480" y="1725"/>
              <a:ext cx="1380" cy="2115"/>
            </a:xfrm>
            <a:prstGeom prst="line">
              <a:avLst/>
            </a:prstGeom>
            <a:noFill/>
            <a:ln w="9525">
              <a:solidFill>
                <a:srgbClr val="000000"/>
              </a:solidFill>
              <a:round/>
              <a:headEnd/>
              <a:tailEnd/>
            </a:ln>
          </p:spPr>
          <p:txBody>
            <a:bodyPr/>
            <a:lstStyle/>
            <a:p>
              <a:endParaRPr lang="tr-TR"/>
            </a:p>
          </p:txBody>
        </p:sp>
        <p:sp>
          <p:nvSpPr>
            <p:cNvPr id="18505" name="Line 73"/>
            <p:cNvSpPr>
              <a:spLocks noChangeShapeType="1"/>
            </p:cNvSpPr>
            <p:nvPr/>
          </p:nvSpPr>
          <p:spPr bwMode="auto">
            <a:xfrm flipV="1">
              <a:off x="6600" y="1665"/>
              <a:ext cx="1140" cy="450"/>
            </a:xfrm>
            <a:prstGeom prst="line">
              <a:avLst/>
            </a:prstGeom>
            <a:noFill/>
            <a:ln w="9525">
              <a:solidFill>
                <a:srgbClr val="000000"/>
              </a:solidFill>
              <a:round/>
              <a:headEnd/>
              <a:tailEnd/>
            </a:ln>
          </p:spPr>
          <p:txBody>
            <a:bodyPr/>
            <a:lstStyle/>
            <a:p>
              <a:endParaRPr lang="tr-TR"/>
            </a:p>
          </p:txBody>
        </p:sp>
        <p:sp>
          <p:nvSpPr>
            <p:cNvPr id="18506" name="Line 74"/>
            <p:cNvSpPr>
              <a:spLocks noChangeShapeType="1"/>
            </p:cNvSpPr>
            <p:nvPr/>
          </p:nvSpPr>
          <p:spPr bwMode="auto">
            <a:xfrm>
              <a:off x="6630" y="2130"/>
              <a:ext cx="1155" cy="15"/>
            </a:xfrm>
            <a:prstGeom prst="line">
              <a:avLst/>
            </a:prstGeom>
            <a:noFill/>
            <a:ln w="9525">
              <a:solidFill>
                <a:srgbClr val="000000"/>
              </a:solidFill>
              <a:round/>
              <a:headEnd type="oval" w="med" len="med"/>
              <a:tailEnd type="oval" w="med" len="med"/>
            </a:ln>
          </p:spPr>
          <p:txBody>
            <a:bodyPr/>
            <a:lstStyle/>
            <a:p>
              <a:endParaRPr lang="tr-TR"/>
            </a:p>
          </p:txBody>
        </p:sp>
        <p:sp>
          <p:nvSpPr>
            <p:cNvPr id="18507" name="Line 75"/>
            <p:cNvSpPr>
              <a:spLocks noChangeShapeType="1"/>
            </p:cNvSpPr>
            <p:nvPr/>
          </p:nvSpPr>
          <p:spPr bwMode="auto">
            <a:xfrm>
              <a:off x="6645" y="2145"/>
              <a:ext cx="1170" cy="930"/>
            </a:xfrm>
            <a:prstGeom prst="line">
              <a:avLst/>
            </a:prstGeom>
            <a:noFill/>
            <a:ln w="9525">
              <a:solidFill>
                <a:srgbClr val="000000"/>
              </a:solidFill>
              <a:round/>
              <a:headEnd/>
              <a:tailEnd/>
            </a:ln>
          </p:spPr>
          <p:txBody>
            <a:bodyPr/>
            <a:lstStyle/>
            <a:p>
              <a:endParaRPr lang="tr-TR"/>
            </a:p>
          </p:txBody>
        </p:sp>
        <p:sp>
          <p:nvSpPr>
            <p:cNvPr id="18508" name="Line 76"/>
            <p:cNvSpPr>
              <a:spLocks noChangeShapeType="1"/>
            </p:cNvSpPr>
            <p:nvPr/>
          </p:nvSpPr>
          <p:spPr bwMode="auto">
            <a:xfrm>
              <a:off x="6645" y="2190"/>
              <a:ext cx="1215" cy="1215"/>
            </a:xfrm>
            <a:prstGeom prst="line">
              <a:avLst/>
            </a:prstGeom>
            <a:noFill/>
            <a:ln w="9525">
              <a:solidFill>
                <a:srgbClr val="000000"/>
              </a:solidFill>
              <a:round/>
              <a:headEnd/>
              <a:tailEnd/>
            </a:ln>
          </p:spPr>
          <p:txBody>
            <a:bodyPr/>
            <a:lstStyle/>
            <a:p>
              <a:endParaRPr lang="tr-TR"/>
            </a:p>
          </p:txBody>
        </p:sp>
        <p:sp>
          <p:nvSpPr>
            <p:cNvPr id="18509" name="Line 77"/>
            <p:cNvSpPr>
              <a:spLocks noChangeShapeType="1"/>
            </p:cNvSpPr>
            <p:nvPr/>
          </p:nvSpPr>
          <p:spPr bwMode="auto">
            <a:xfrm flipV="1">
              <a:off x="6525" y="2115"/>
              <a:ext cx="1230" cy="525"/>
            </a:xfrm>
            <a:prstGeom prst="line">
              <a:avLst/>
            </a:prstGeom>
            <a:noFill/>
            <a:ln w="9525">
              <a:solidFill>
                <a:srgbClr val="000000"/>
              </a:solidFill>
              <a:round/>
              <a:headEnd/>
              <a:tailEnd/>
            </a:ln>
          </p:spPr>
          <p:txBody>
            <a:bodyPr/>
            <a:lstStyle/>
            <a:p>
              <a:endParaRPr lang="tr-TR"/>
            </a:p>
          </p:txBody>
        </p:sp>
        <p:sp>
          <p:nvSpPr>
            <p:cNvPr id="18510" name="Line 78"/>
            <p:cNvSpPr>
              <a:spLocks noChangeShapeType="1"/>
            </p:cNvSpPr>
            <p:nvPr/>
          </p:nvSpPr>
          <p:spPr bwMode="auto">
            <a:xfrm>
              <a:off x="6600" y="2640"/>
              <a:ext cx="1290" cy="435"/>
            </a:xfrm>
            <a:prstGeom prst="line">
              <a:avLst/>
            </a:prstGeom>
            <a:noFill/>
            <a:ln w="9525">
              <a:solidFill>
                <a:srgbClr val="000000"/>
              </a:solidFill>
              <a:round/>
              <a:headEnd type="oval" w="med" len="med"/>
              <a:tailEnd/>
            </a:ln>
          </p:spPr>
          <p:txBody>
            <a:bodyPr/>
            <a:lstStyle/>
            <a:p>
              <a:endParaRPr lang="tr-TR"/>
            </a:p>
          </p:txBody>
        </p:sp>
        <p:sp>
          <p:nvSpPr>
            <p:cNvPr id="18511" name="Line 79"/>
            <p:cNvSpPr>
              <a:spLocks noChangeShapeType="1"/>
            </p:cNvSpPr>
            <p:nvPr/>
          </p:nvSpPr>
          <p:spPr bwMode="auto">
            <a:xfrm>
              <a:off x="6585" y="2670"/>
              <a:ext cx="1245" cy="735"/>
            </a:xfrm>
            <a:prstGeom prst="line">
              <a:avLst/>
            </a:prstGeom>
            <a:noFill/>
            <a:ln w="9525">
              <a:solidFill>
                <a:srgbClr val="000000"/>
              </a:solidFill>
              <a:round/>
              <a:headEnd/>
              <a:tailEnd/>
            </a:ln>
          </p:spPr>
          <p:txBody>
            <a:bodyPr/>
            <a:lstStyle/>
            <a:p>
              <a:endParaRPr lang="tr-TR"/>
            </a:p>
          </p:txBody>
        </p:sp>
        <p:sp>
          <p:nvSpPr>
            <p:cNvPr id="18512" name="Line 80"/>
            <p:cNvSpPr>
              <a:spLocks noChangeShapeType="1"/>
            </p:cNvSpPr>
            <p:nvPr/>
          </p:nvSpPr>
          <p:spPr bwMode="auto">
            <a:xfrm flipV="1">
              <a:off x="6615" y="1680"/>
              <a:ext cx="1140" cy="1425"/>
            </a:xfrm>
            <a:prstGeom prst="line">
              <a:avLst/>
            </a:prstGeom>
            <a:noFill/>
            <a:ln w="9525">
              <a:solidFill>
                <a:srgbClr val="000000"/>
              </a:solidFill>
              <a:round/>
              <a:headEnd/>
              <a:tailEnd type="oval" w="med" len="med"/>
            </a:ln>
          </p:spPr>
          <p:txBody>
            <a:bodyPr/>
            <a:lstStyle/>
            <a:p>
              <a:endParaRPr lang="tr-TR"/>
            </a:p>
          </p:txBody>
        </p:sp>
        <p:sp>
          <p:nvSpPr>
            <p:cNvPr id="18513" name="Line 81"/>
            <p:cNvSpPr>
              <a:spLocks noChangeShapeType="1"/>
            </p:cNvSpPr>
            <p:nvPr/>
          </p:nvSpPr>
          <p:spPr bwMode="auto">
            <a:xfrm flipV="1">
              <a:off x="6615" y="3075"/>
              <a:ext cx="1260" cy="60"/>
            </a:xfrm>
            <a:prstGeom prst="line">
              <a:avLst/>
            </a:prstGeom>
            <a:noFill/>
            <a:ln w="9525">
              <a:solidFill>
                <a:srgbClr val="000000"/>
              </a:solidFill>
              <a:round/>
              <a:headEnd type="oval" w="med" len="med"/>
              <a:tailEnd type="oval" w="med" len="med"/>
            </a:ln>
          </p:spPr>
          <p:txBody>
            <a:bodyPr/>
            <a:lstStyle/>
            <a:p>
              <a:endParaRPr lang="tr-TR"/>
            </a:p>
          </p:txBody>
        </p:sp>
        <p:sp>
          <p:nvSpPr>
            <p:cNvPr id="18514" name="Line 82"/>
            <p:cNvSpPr>
              <a:spLocks noChangeShapeType="1"/>
            </p:cNvSpPr>
            <p:nvPr/>
          </p:nvSpPr>
          <p:spPr bwMode="auto">
            <a:xfrm>
              <a:off x="6645" y="3135"/>
              <a:ext cx="1200" cy="720"/>
            </a:xfrm>
            <a:prstGeom prst="line">
              <a:avLst/>
            </a:prstGeom>
            <a:noFill/>
            <a:ln w="9525">
              <a:solidFill>
                <a:srgbClr val="000000"/>
              </a:solidFill>
              <a:round/>
              <a:headEnd/>
              <a:tailEnd/>
            </a:ln>
          </p:spPr>
          <p:txBody>
            <a:bodyPr/>
            <a:lstStyle/>
            <a:p>
              <a:endParaRPr lang="tr-TR"/>
            </a:p>
          </p:txBody>
        </p:sp>
        <p:sp>
          <p:nvSpPr>
            <p:cNvPr id="18515" name="Line 83"/>
            <p:cNvSpPr>
              <a:spLocks noChangeShapeType="1"/>
            </p:cNvSpPr>
            <p:nvPr/>
          </p:nvSpPr>
          <p:spPr bwMode="auto">
            <a:xfrm>
              <a:off x="6675" y="3120"/>
              <a:ext cx="1155" cy="1035"/>
            </a:xfrm>
            <a:prstGeom prst="line">
              <a:avLst/>
            </a:prstGeom>
            <a:noFill/>
            <a:ln w="9525">
              <a:solidFill>
                <a:srgbClr val="000000"/>
              </a:solidFill>
              <a:round/>
              <a:headEnd/>
              <a:tailEnd/>
            </a:ln>
          </p:spPr>
          <p:txBody>
            <a:bodyPr/>
            <a:lstStyle/>
            <a:p>
              <a:endParaRPr lang="tr-TR"/>
            </a:p>
          </p:txBody>
        </p:sp>
        <p:sp>
          <p:nvSpPr>
            <p:cNvPr id="18516" name="Line 84"/>
            <p:cNvSpPr>
              <a:spLocks noChangeShapeType="1"/>
            </p:cNvSpPr>
            <p:nvPr/>
          </p:nvSpPr>
          <p:spPr bwMode="auto">
            <a:xfrm flipV="1">
              <a:off x="6570" y="2625"/>
              <a:ext cx="1245" cy="870"/>
            </a:xfrm>
            <a:prstGeom prst="line">
              <a:avLst/>
            </a:prstGeom>
            <a:noFill/>
            <a:ln w="9525">
              <a:solidFill>
                <a:srgbClr val="000000"/>
              </a:solidFill>
              <a:round/>
              <a:headEnd/>
              <a:tailEnd/>
            </a:ln>
          </p:spPr>
          <p:txBody>
            <a:bodyPr/>
            <a:lstStyle/>
            <a:p>
              <a:endParaRPr lang="tr-TR"/>
            </a:p>
          </p:txBody>
        </p:sp>
        <p:sp>
          <p:nvSpPr>
            <p:cNvPr id="18517" name="Line 85"/>
            <p:cNvSpPr>
              <a:spLocks noChangeShapeType="1"/>
            </p:cNvSpPr>
            <p:nvPr/>
          </p:nvSpPr>
          <p:spPr bwMode="auto">
            <a:xfrm flipV="1">
              <a:off x="6615" y="3435"/>
              <a:ext cx="1215" cy="75"/>
            </a:xfrm>
            <a:prstGeom prst="line">
              <a:avLst/>
            </a:prstGeom>
            <a:noFill/>
            <a:ln w="9525">
              <a:solidFill>
                <a:srgbClr val="000000"/>
              </a:solidFill>
              <a:round/>
              <a:headEnd type="oval" w="med" len="med"/>
              <a:tailEnd type="oval" w="med" len="med"/>
            </a:ln>
          </p:spPr>
          <p:txBody>
            <a:bodyPr/>
            <a:lstStyle/>
            <a:p>
              <a:endParaRPr lang="tr-TR"/>
            </a:p>
          </p:txBody>
        </p:sp>
        <p:sp>
          <p:nvSpPr>
            <p:cNvPr id="18518" name="Line 86"/>
            <p:cNvSpPr>
              <a:spLocks noChangeShapeType="1"/>
            </p:cNvSpPr>
            <p:nvPr/>
          </p:nvSpPr>
          <p:spPr bwMode="auto">
            <a:xfrm>
              <a:off x="6600" y="3525"/>
              <a:ext cx="1245" cy="330"/>
            </a:xfrm>
            <a:prstGeom prst="line">
              <a:avLst/>
            </a:prstGeom>
            <a:noFill/>
            <a:ln w="9525">
              <a:solidFill>
                <a:srgbClr val="000000"/>
              </a:solidFill>
              <a:round/>
              <a:headEnd/>
              <a:tailEnd type="oval" w="med" len="med"/>
            </a:ln>
          </p:spPr>
          <p:txBody>
            <a:bodyPr/>
            <a:lstStyle/>
            <a:p>
              <a:endParaRPr lang="tr-TR"/>
            </a:p>
          </p:txBody>
        </p:sp>
        <p:sp>
          <p:nvSpPr>
            <p:cNvPr id="18519" name="Line 87"/>
            <p:cNvSpPr>
              <a:spLocks noChangeShapeType="1"/>
            </p:cNvSpPr>
            <p:nvPr/>
          </p:nvSpPr>
          <p:spPr bwMode="auto">
            <a:xfrm flipV="1">
              <a:off x="6645" y="2655"/>
              <a:ext cx="1155" cy="1275"/>
            </a:xfrm>
            <a:prstGeom prst="line">
              <a:avLst/>
            </a:prstGeom>
            <a:noFill/>
            <a:ln w="9525">
              <a:solidFill>
                <a:srgbClr val="000000"/>
              </a:solidFill>
              <a:round/>
              <a:headEnd/>
              <a:tailEnd/>
            </a:ln>
          </p:spPr>
          <p:txBody>
            <a:bodyPr/>
            <a:lstStyle/>
            <a:p>
              <a:endParaRPr lang="tr-TR"/>
            </a:p>
          </p:txBody>
        </p:sp>
        <p:sp>
          <p:nvSpPr>
            <p:cNvPr id="18520" name="Line 88"/>
            <p:cNvSpPr>
              <a:spLocks noChangeShapeType="1"/>
            </p:cNvSpPr>
            <p:nvPr/>
          </p:nvSpPr>
          <p:spPr bwMode="auto">
            <a:xfrm>
              <a:off x="6645" y="3945"/>
              <a:ext cx="1215" cy="240"/>
            </a:xfrm>
            <a:prstGeom prst="line">
              <a:avLst/>
            </a:prstGeom>
            <a:noFill/>
            <a:ln w="9525">
              <a:solidFill>
                <a:srgbClr val="000000"/>
              </a:solidFill>
              <a:round/>
              <a:headEnd type="oval" w="med" len="med"/>
              <a:tailEnd type="oval" w="med" len="med"/>
            </a:ln>
          </p:spPr>
          <p:txBody>
            <a:bodyPr/>
            <a:lstStyle/>
            <a:p>
              <a:endParaRPr lang="tr-TR"/>
            </a:p>
          </p:txBody>
        </p:sp>
        <p:sp>
          <p:nvSpPr>
            <p:cNvPr id="18521" name="Line 89"/>
            <p:cNvSpPr>
              <a:spLocks noChangeShapeType="1"/>
            </p:cNvSpPr>
            <p:nvPr/>
          </p:nvSpPr>
          <p:spPr bwMode="auto">
            <a:xfrm flipV="1">
              <a:off x="6645" y="2130"/>
              <a:ext cx="1110" cy="2115"/>
            </a:xfrm>
            <a:prstGeom prst="line">
              <a:avLst/>
            </a:prstGeom>
            <a:noFill/>
            <a:ln w="9525">
              <a:solidFill>
                <a:srgbClr val="000000"/>
              </a:solidFill>
              <a:round/>
              <a:headEnd/>
              <a:tailEnd/>
            </a:ln>
          </p:spPr>
          <p:txBody>
            <a:bodyPr/>
            <a:lstStyle/>
            <a:p>
              <a:endParaRPr lang="tr-TR"/>
            </a:p>
          </p:txBody>
        </p:sp>
        <p:sp>
          <p:nvSpPr>
            <p:cNvPr id="18522" name="Line 90"/>
            <p:cNvSpPr>
              <a:spLocks noChangeShapeType="1"/>
            </p:cNvSpPr>
            <p:nvPr/>
          </p:nvSpPr>
          <p:spPr bwMode="auto">
            <a:xfrm flipV="1">
              <a:off x="6645" y="3855"/>
              <a:ext cx="1200" cy="390"/>
            </a:xfrm>
            <a:prstGeom prst="line">
              <a:avLst/>
            </a:prstGeom>
            <a:noFill/>
            <a:ln w="9525">
              <a:solidFill>
                <a:srgbClr val="000000"/>
              </a:solidFill>
              <a:round/>
              <a:headEnd/>
              <a:tailEnd/>
            </a:ln>
          </p:spPr>
          <p:txBody>
            <a:bodyPr/>
            <a:lstStyle/>
            <a:p>
              <a:endParaRPr lang="tr-TR"/>
            </a:p>
          </p:txBody>
        </p:sp>
        <p:sp>
          <p:nvSpPr>
            <p:cNvPr id="18523" name="Line 91"/>
            <p:cNvSpPr>
              <a:spLocks noChangeShapeType="1"/>
            </p:cNvSpPr>
            <p:nvPr/>
          </p:nvSpPr>
          <p:spPr bwMode="auto">
            <a:xfrm flipV="1">
              <a:off x="6660" y="4200"/>
              <a:ext cx="1230" cy="60"/>
            </a:xfrm>
            <a:prstGeom prst="line">
              <a:avLst/>
            </a:prstGeom>
            <a:noFill/>
            <a:ln w="9525">
              <a:solidFill>
                <a:srgbClr val="000000"/>
              </a:solidFill>
              <a:round/>
              <a:headEnd type="oval" w="med" len="med"/>
              <a:tailEnd type="oval" w="med" len="med"/>
            </a:ln>
          </p:spPr>
          <p:txBody>
            <a:bodyPr/>
            <a:lstStyle/>
            <a:p>
              <a:endParaRPr lang="tr-T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3005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080CEBA7-4606-4490-9FDA-5F7300A7D118}" type="slidenum">
              <a:rPr lang="tr-TR" sz="1400"/>
              <a:pPr algn="ctr" eaLnBrk="0" hangingPunct="0"/>
              <a:t>3</a:t>
            </a:fld>
            <a:r>
              <a:rPr lang="tr-TR" sz="1400"/>
              <a:t>. Sayfa</a:t>
            </a:r>
          </a:p>
        </p:txBody>
      </p:sp>
      <p:sp>
        <p:nvSpPr>
          <p:cNvPr id="130052"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30054" name="Text Box 6"/>
          <p:cNvSpPr txBox="1">
            <a:spLocks noChangeArrowheads="1"/>
          </p:cNvSpPr>
          <p:nvPr/>
        </p:nvSpPr>
        <p:spPr bwMode="auto">
          <a:xfrm>
            <a:off x="900113" y="404813"/>
            <a:ext cx="2879725" cy="36671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p:txBody>
      </p:sp>
      <p:pic>
        <p:nvPicPr>
          <p:cNvPr id="130094" name="Picture 46"/>
          <p:cNvPicPr>
            <a:picLocks noChangeAspect="1" noChangeArrowheads="1"/>
          </p:cNvPicPr>
          <p:nvPr/>
        </p:nvPicPr>
        <p:blipFill>
          <a:blip r:embed="rId2"/>
          <a:srcRect/>
          <a:stretch>
            <a:fillRect/>
          </a:stretch>
        </p:blipFill>
        <p:spPr bwMode="auto">
          <a:xfrm>
            <a:off x="1908175" y="1557338"/>
            <a:ext cx="6408738" cy="1430337"/>
          </a:xfrm>
          <a:prstGeom prst="rect">
            <a:avLst/>
          </a:prstGeom>
          <a:noFill/>
        </p:spPr>
      </p:pic>
      <p:pic>
        <p:nvPicPr>
          <p:cNvPr id="130095" name="Picture 47"/>
          <p:cNvPicPr>
            <a:picLocks noChangeAspect="1" noChangeArrowheads="1"/>
          </p:cNvPicPr>
          <p:nvPr/>
        </p:nvPicPr>
        <p:blipFill>
          <a:blip r:embed="rId3"/>
          <a:srcRect/>
          <a:stretch>
            <a:fillRect/>
          </a:stretch>
        </p:blipFill>
        <p:spPr bwMode="auto">
          <a:xfrm>
            <a:off x="2051050" y="4005263"/>
            <a:ext cx="1828800" cy="1400175"/>
          </a:xfrm>
          <a:prstGeom prst="rect">
            <a:avLst/>
          </a:prstGeom>
          <a:noFill/>
        </p:spPr>
      </p:pic>
      <p:pic>
        <p:nvPicPr>
          <p:cNvPr id="130096" name="Picture 48"/>
          <p:cNvPicPr>
            <a:picLocks noChangeAspect="1" noChangeArrowheads="1"/>
          </p:cNvPicPr>
          <p:nvPr/>
        </p:nvPicPr>
        <p:blipFill>
          <a:blip r:embed="rId4"/>
          <a:srcRect/>
          <a:stretch>
            <a:fillRect/>
          </a:stretch>
        </p:blipFill>
        <p:spPr bwMode="auto">
          <a:xfrm>
            <a:off x="5003800" y="3789363"/>
            <a:ext cx="2686050" cy="1952625"/>
          </a:xfrm>
          <a:prstGeom prst="rect">
            <a:avLst/>
          </a:prstGeom>
          <a:noFill/>
        </p:spPr>
      </p:pic>
      <p:sp>
        <p:nvSpPr>
          <p:cNvPr id="130097" name="AutoShape 49"/>
          <p:cNvSpPr>
            <a:spLocks noChangeArrowheads="1"/>
          </p:cNvSpPr>
          <p:nvPr/>
        </p:nvSpPr>
        <p:spPr bwMode="auto">
          <a:xfrm>
            <a:off x="2268538" y="5661025"/>
            <a:ext cx="2232025" cy="576263"/>
          </a:xfrm>
          <a:prstGeom prst="wedgeRectCallout">
            <a:avLst>
              <a:gd name="adj1" fmla="val -14935"/>
              <a:gd name="adj2" fmla="val -113361"/>
            </a:avLst>
          </a:prstGeom>
          <a:solidFill>
            <a:schemeClr val="accent1"/>
          </a:solidFill>
          <a:ln w="9525">
            <a:solidFill>
              <a:schemeClr val="tx1"/>
            </a:solidFill>
            <a:miter lim="800000"/>
            <a:headEnd/>
            <a:tailEnd/>
          </a:ln>
          <a:effectLst/>
        </p:spPr>
        <p:txBody>
          <a:bodyPr/>
          <a:lstStyle/>
          <a:p>
            <a:pPr algn="ctr"/>
            <a:r>
              <a:rPr lang="tr-TR"/>
              <a:t>İKİ PARÇALIDIR</a:t>
            </a:r>
          </a:p>
        </p:txBody>
      </p:sp>
      <p:sp>
        <p:nvSpPr>
          <p:cNvPr id="130098" name="AutoShape 50"/>
          <p:cNvSpPr>
            <a:spLocks noChangeArrowheads="1"/>
          </p:cNvSpPr>
          <p:nvPr/>
        </p:nvSpPr>
        <p:spPr bwMode="auto">
          <a:xfrm>
            <a:off x="6011863" y="5949950"/>
            <a:ext cx="2232025" cy="576263"/>
          </a:xfrm>
          <a:prstGeom prst="wedgeRectCallout">
            <a:avLst>
              <a:gd name="adj1" fmla="val -8537"/>
              <a:gd name="adj2" fmla="val -120801"/>
            </a:avLst>
          </a:prstGeom>
          <a:solidFill>
            <a:schemeClr val="accent1"/>
          </a:solidFill>
          <a:ln w="9525">
            <a:solidFill>
              <a:schemeClr val="tx1"/>
            </a:solidFill>
            <a:miter lim="800000"/>
            <a:headEnd/>
            <a:tailEnd/>
          </a:ln>
          <a:effectLst/>
        </p:spPr>
        <p:txBody>
          <a:bodyPr/>
          <a:lstStyle/>
          <a:p>
            <a:pPr algn="ctr"/>
            <a:r>
              <a:rPr lang="tr-TR"/>
              <a:t>İKİ PARÇALI DEĞİLDİR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0095"/>
                                        </p:tgtEl>
                                        <p:attrNameLst>
                                          <p:attrName>style.visibility</p:attrName>
                                        </p:attrNameLst>
                                      </p:cBhvr>
                                      <p:to>
                                        <p:strVal val="visible"/>
                                      </p:to>
                                    </p:set>
                                    <p:animEffect transition="in" filter="checkerboard(across)">
                                      <p:cBhvr>
                                        <p:cTn id="7" dur="500"/>
                                        <p:tgtEl>
                                          <p:spTgt spid="1300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0097"/>
                                        </p:tgtEl>
                                        <p:attrNameLst>
                                          <p:attrName>style.visibility</p:attrName>
                                        </p:attrNameLst>
                                      </p:cBhvr>
                                      <p:to>
                                        <p:strVal val="visible"/>
                                      </p:to>
                                    </p:set>
                                    <p:animEffect transition="in" filter="checkerboard(across)">
                                      <p:cBhvr>
                                        <p:cTn id="12" dur="500"/>
                                        <p:tgtEl>
                                          <p:spTgt spid="13009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0096"/>
                                        </p:tgtEl>
                                        <p:attrNameLst>
                                          <p:attrName>style.visibility</p:attrName>
                                        </p:attrNameLst>
                                      </p:cBhvr>
                                      <p:to>
                                        <p:strVal val="visible"/>
                                      </p:to>
                                    </p:set>
                                    <p:animEffect transition="in" filter="checkerboard(across)">
                                      <p:cBhvr>
                                        <p:cTn id="17" dur="500"/>
                                        <p:tgtEl>
                                          <p:spTgt spid="13009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0098"/>
                                        </p:tgtEl>
                                        <p:attrNameLst>
                                          <p:attrName>style.visibility</p:attrName>
                                        </p:attrNameLst>
                                      </p:cBhvr>
                                      <p:to>
                                        <p:strVal val="visible"/>
                                      </p:to>
                                    </p:set>
                                    <p:animEffect transition="in" filter="checkerboard(across)">
                                      <p:cBhvr>
                                        <p:cTn id="22" dur="500"/>
                                        <p:tgtEl>
                                          <p:spTgt spid="13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97" grpId="0" animBg="1"/>
      <p:bldP spid="13009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31075"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D49B27C8-D5D1-4D4C-A39D-72DD1EB387C0}" type="slidenum">
              <a:rPr lang="tr-TR" sz="1400"/>
              <a:pPr algn="ctr" eaLnBrk="0" hangingPunct="0"/>
              <a:t>4</a:t>
            </a:fld>
            <a:r>
              <a:rPr lang="tr-TR" sz="1400"/>
              <a:t>. Sayfa</a:t>
            </a:r>
          </a:p>
        </p:txBody>
      </p:sp>
      <p:sp>
        <p:nvSpPr>
          <p:cNvPr id="131076"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31077" name="Text Box 5"/>
          <p:cNvSpPr txBox="1">
            <a:spLocks noChangeArrowheads="1"/>
          </p:cNvSpPr>
          <p:nvPr/>
        </p:nvSpPr>
        <p:spPr bwMode="auto">
          <a:xfrm>
            <a:off x="900113" y="404813"/>
            <a:ext cx="2879725" cy="36671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p:txBody>
      </p:sp>
      <p:pic>
        <p:nvPicPr>
          <p:cNvPr id="131083" name="Picture 11"/>
          <p:cNvPicPr>
            <a:picLocks noChangeAspect="1" noChangeArrowheads="1"/>
          </p:cNvPicPr>
          <p:nvPr/>
        </p:nvPicPr>
        <p:blipFill>
          <a:blip r:embed="rId2"/>
          <a:srcRect/>
          <a:stretch>
            <a:fillRect/>
          </a:stretch>
        </p:blipFill>
        <p:spPr bwMode="auto">
          <a:xfrm>
            <a:off x="2268538" y="1628775"/>
            <a:ext cx="5524500" cy="2181225"/>
          </a:xfrm>
          <a:prstGeom prst="rect">
            <a:avLst/>
          </a:prstGeom>
          <a:noFill/>
        </p:spPr>
      </p:pic>
      <p:sp>
        <p:nvSpPr>
          <p:cNvPr id="131084" name="Rectangle 12"/>
          <p:cNvSpPr>
            <a:spLocks noChangeArrowheads="1"/>
          </p:cNvSpPr>
          <p:nvPr/>
        </p:nvSpPr>
        <p:spPr bwMode="auto">
          <a:xfrm>
            <a:off x="1692275" y="4221163"/>
            <a:ext cx="7200900" cy="1739900"/>
          </a:xfrm>
          <a:prstGeom prst="rect">
            <a:avLst/>
          </a:prstGeom>
          <a:noFill/>
          <a:ln w="9525">
            <a:noFill/>
            <a:miter lim="800000"/>
            <a:headEnd/>
            <a:tailEnd/>
          </a:ln>
          <a:effectLst/>
        </p:spPr>
        <p:txBody>
          <a:bodyPr anchor="ctr">
            <a:spAutoFit/>
          </a:bodyPr>
          <a:lstStyle/>
          <a:p>
            <a:pPr algn="just"/>
            <a:r>
              <a:rPr lang="en-AU">
                <a:latin typeface="Comic Sans MS" pitchFamily="66" charset="0"/>
              </a:rPr>
              <a:t>Eşleme problemine geri dönersek, graf gösteriminde </a:t>
            </a:r>
            <a:r>
              <a:rPr lang="en-AU">
                <a:latin typeface="Comic Sans MS" pitchFamily="66" charset="0"/>
                <a:sym typeface="Symbol" pitchFamily="18" charset="2"/>
              </a:rPr>
              <a:t></a:t>
            </a:r>
            <a:r>
              <a:rPr lang="en-AU">
                <a:latin typeface="Comic Sans MS" pitchFamily="66" charset="0"/>
              </a:rPr>
              <a:t> kenar kümesinin bir e alt kümesini bulmak istiyoruz. Grafın hiçbir düğümü e deki kenarlardan bir tanesinden başka kenara ait olmayacak şekilde elde edilebilecek bu e alt kümesi grafın bir eşlemesi (matching) adını alacaktır. Maksimum eşleme ise en çok kenar içeren eşlemedir</a:t>
            </a:r>
            <a:r>
              <a:rPr lang="tr-TR">
                <a:latin typeface="Comic Sans MS" pitchFamily="66" charset="0"/>
                <a:sym typeface="Symbol" pitchFamily="18" charset="2"/>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32099"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98BBC7B2-1776-40C4-B5F7-A2ACB265748A}" type="slidenum">
              <a:rPr lang="tr-TR" sz="1400"/>
              <a:pPr algn="ctr" eaLnBrk="0" hangingPunct="0"/>
              <a:t>5</a:t>
            </a:fld>
            <a:r>
              <a:rPr lang="tr-TR" sz="1400"/>
              <a:t>. Sayfa</a:t>
            </a:r>
          </a:p>
        </p:txBody>
      </p:sp>
      <p:sp>
        <p:nvSpPr>
          <p:cNvPr id="132100"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32101" name="Text Box 5"/>
          <p:cNvSpPr txBox="1">
            <a:spLocks noChangeArrowheads="1"/>
          </p:cNvSpPr>
          <p:nvPr/>
        </p:nvSpPr>
        <p:spPr bwMode="auto">
          <a:xfrm>
            <a:off x="900113" y="404813"/>
            <a:ext cx="2879725" cy="36671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p:txBody>
      </p:sp>
      <p:grpSp>
        <p:nvGrpSpPr>
          <p:cNvPr id="132104" name="Group 8"/>
          <p:cNvGrpSpPr>
            <a:grpSpLocks/>
          </p:cNvGrpSpPr>
          <p:nvPr/>
        </p:nvGrpSpPr>
        <p:grpSpPr bwMode="auto">
          <a:xfrm>
            <a:off x="1700213" y="2003425"/>
            <a:ext cx="2286000" cy="1371600"/>
            <a:chOff x="2678" y="1946"/>
            <a:chExt cx="3600" cy="2160"/>
          </a:xfrm>
        </p:grpSpPr>
        <p:sp>
          <p:nvSpPr>
            <p:cNvPr id="132105" name="Rectangle 9"/>
            <p:cNvSpPr>
              <a:spLocks noChangeArrowheads="1"/>
            </p:cNvSpPr>
            <p:nvPr/>
          </p:nvSpPr>
          <p:spPr bwMode="auto">
            <a:xfrm>
              <a:off x="2678" y="1946"/>
              <a:ext cx="3600" cy="2160"/>
            </a:xfrm>
            <a:prstGeom prst="rect">
              <a:avLst/>
            </a:prstGeom>
            <a:solidFill>
              <a:srgbClr val="C0C0C0"/>
            </a:solidFill>
            <a:ln w="9525">
              <a:solidFill>
                <a:srgbClr val="000000"/>
              </a:solidFill>
              <a:miter lim="800000"/>
              <a:headEnd/>
              <a:tailEnd/>
            </a:ln>
          </p:spPr>
          <p:txBody>
            <a:bodyPr/>
            <a:lstStyle/>
            <a:p>
              <a:endParaRPr lang="tr-TR"/>
            </a:p>
          </p:txBody>
        </p:sp>
        <p:sp>
          <p:nvSpPr>
            <p:cNvPr id="132106" name="Freeform 10"/>
            <p:cNvSpPr>
              <a:spLocks/>
            </p:cNvSpPr>
            <p:nvPr/>
          </p:nvSpPr>
          <p:spPr bwMode="auto">
            <a:xfrm>
              <a:off x="4328" y="2459"/>
              <a:ext cx="1080" cy="720"/>
            </a:xfrm>
            <a:custGeom>
              <a:avLst/>
              <a:gdLst/>
              <a:ahLst/>
              <a:cxnLst>
                <a:cxn ang="0">
                  <a:pos x="0" y="0"/>
                </a:cxn>
                <a:cxn ang="0">
                  <a:pos x="0" y="720"/>
                </a:cxn>
                <a:cxn ang="0">
                  <a:pos x="1080" y="720"/>
                </a:cxn>
                <a:cxn ang="0">
                  <a:pos x="1080" y="0"/>
                </a:cxn>
              </a:cxnLst>
              <a:rect l="0" t="0" r="r" b="b"/>
              <a:pathLst>
                <a:path w="1080" h="720">
                  <a:moveTo>
                    <a:pt x="0" y="0"/>
                  </a:moveTo>
                  <a:lnTo>
                    <a:pt x="0" y="720"/>
                  </a:lnTo>
                  <a:lnTo>
                    <a:pt x="1080" y="720"/>
                  </a:lnTo>
                  <a:lnTo>
                    <a:pt x="1080" y="0"/>
                  </a:lnTo>
                </a:path>
              </a:pathLst>
            </a:custGeom>
            <a:noFill/>
            <a:ln w="9525">
              <a:solidFill>
                <a:srgbClr val="000000"/>
              </a:solidFill>
              <a:round/>
              <a:headEnd/>
              <a:tailEnd/>
            </a:ln>
          </p:spPr>
          <p:txBody>
            <a:bodyPr/>
            <a:lstStyle/>
            <a:p>
              <a:endParaRPr lang="tr-TR"/>
            </a:p>
          </p:txBody>
        </p:sp>
        <p:sp>
          <p:nvSpPr>
            <p:cNvPr id="132107" name="Line 11"/>
            <p:cNvSpPr>
              <a:spLocks noChangeShapeType="1"/>
            </p:cNvSpPr>
            <p:nvPr/>
          </p:nvSpPr>
          <p:spPr bwMode="auto">
            <a:xfrm>
              <a:off x="4328" y="2459"/>
              <a:ext cx="1080" cy="0"/>
            </a:xfrm>
            <a:prstGeom prst="line">
              <a:avLst/>
            </a:prstGeom>
            <a:noFill/>
            <a:ln w="38100">
              <a:solidFill>
                <a:srgbClr val="000000"/>
              </a:solidFill>
              <a:round/>
              <a:headEnd/>
              <a:tailEnd/>
            </a:ln>
          </p:spPr>
          <p:txBody>
            <a:bodyPr/>
            <a:lstStyle/>
            <a:p>
              <a:endParaRPr lang="tr-TR"/>
            </a:p>
          </p:txBody>
        </p:sp>
        <p:sp>
          <p:nvSpPr>
            <p:cNvPr id="132108" name="Line 12"/>
            <p:cNvSpPr>
              <a:spLocks noChangeShapeType="1"/>
            </p:cNvSpPr>
            <p:nvPr/>
          </p:nvSpPr>
          <p:spPr bwMode="auto">
            <a:xfrm>
              <a:off x="3248" y="3719"/>
              <a:ext cx="1080" cy="0"/>
            </a:xfrm>
            <a:prstGeom prst="line">
              <a:avLst/>
            </a:prstGeom>
            <a:noFill/>
            <a:ln w="38100">
              <a:solidFill>
                <a:srgbClr val="000000"/>
              </a:solidFill>
              <a:round/>
              <a:headEnd/>
              <a:tailEnd/>
            </a:ln>
          </p:spPr>
          <p:txBody>
            <a:bodyPr/>
            <a:lstStyle/>
            <a:p>
              <a:endParaRPr lang="tr-TR"/>
            </a:p>
          </p:txBody>
        </p:sp>
        <p:sp>
          <p:nvSpPr>
            <p:cNvPr id="132109" name="Line 13"/>
            <p:cNvSpPr>
              <a:spLocks noChangeShapeType="1"/>
            </p:cNvSpPr>
            <p:nvPr/>
          </p:nvSpPr>
          <p:spPr bwMode="auto">
            <a:xfrm>
              <a:off x="3248" y="3179"/>
              <a:ext cx="1080" cy="0"/>
            </a:xfrm>
            <a:prstGeom prst="line">
              <a:avLst/>
            </a:prstGeom>
            <a:noFill/>
            <a:ln w="38100">
              <a:solidFill>
                <a:srgbClr val="000000"/>
              </a:solidFill>
              <a:round/>
              <a:headEnd/>
              <a:tailEnd/>
            </a:ln>
          </p:spPr>
          <p:txBody>
            <a:bodyPr/>
            <a:lstStyle/>
            <a:p>
              <a:endParaRPr lang="tr-TR"/>
            </a:p>
          </p:txBody>
        </p:sp>
        <p:sp>
          <p:nvSpPr>
            <p:cNvPr id="132110" name="Line 14"/>
            <p:cNvSpPr>
              <a:spLocks noChangeShapeType="1"/>
            </p:cNvSpPr>
            <p:nvPr/>
          </p:nvSpPr>
          <p:spPr bwMode="auto">
            <a:xfrm>
              <a:off x="3248" y="3164"/>
              <a:ext cx="0" cy="540"/>
            </a:xfrm>
            <a:prstGeom prst="line">
              <a:avLst/>
            </a:prstGeom>
            <a:noFill/>
            <a:ln w="9525">
              <a:solidFill>
                <a:srgbClr val="000000"/>
              </a:solidFill>
              <a:round/>
              <a:headEnd/>
              <a:tailEnd type="oval" w="med" len="med"/>
            </a:ln>
          </p:spPr>
          <p:txBody>
            <a:bodyPr/>
            <a:lstStyle/>
            <a:p>
              <a:endParaRPr lang="tr-TR"/>
            </a:p>
          </p:txBody>
        </p:sp>
        <p:sp>
          <p:nvSpPr>
            <p:cNvPr id="132111" name="Line 15"/>
            <p:cNvSpPr>
              <a:spLocks noChangeShapeType="1"/>
            </p:cNvSpPr>
            <p:nvPr/>
          </p:nvSpPr>
          <p:spPr bwMode="auto">
            <a:xfrm>
              <a:off x="4298" y="3179"/>
              <a:ext cx="0" cy="540"/>
            </a:xfrm>
            <a:prstGeom prst="line">
              <a:avLst/>
            </a:prstGeom>
            <a:noFill/>
            <a:ln w="9525">
              <a:solidFill>
                <a:srgbClr val="000000"/>
              </a:solidFill>
              <a:round/>
              <a:headEnd type="oval" w="med" len="med"/>
              <a:tailEnd type="oval" w="med" len="med"/>
            </a:ln>
          </p:spPr>
          <p:txBody>
            <a:bodyPr/>
            <a:lstStyle/>
            <a:p>
              <a:endParaRPr lang="tr-TR"/>
            </a:p>
          </p:txBody>
        </p:sp>
        <p:sp>
          <p:nvSpPr>
            <p:cNvPr id="132112" name="Line 16"/>
            <p:cNvSpPr>
              <a:spLocks noChangeShapeType="1"/>
            </p:cNvSpPr>
            <p:nvPr/>
          </p:nvSpPr>
          <p:spPr bwMode="auto">
            <a:xfrm flipV="1">
              <a:off x="3263" y="2429"/>
              <a:ext cx="1065" cy="750"/>
            </a:xfrm>
            <a:prstGeom prst="line">
              <a:avLst/>
            </a:prstGeom>
            <a:noFill/>
            <a:ln w="9525">
              <a:solidFill>
                <a:srgbClr val="000000"/>
              </a:solidFill>
              <a:round/>
              <a:headEnd type="oval" w="med" len="med"/>
              <a:tailEnd type="oval" w="med" len="med"/>
            </a:ln>
          </p:spPr>
          <p:txBody>
            <a:bodyPr/>
            <a:lstStyle/>
            <a:p>
              <a:endParaRPr lang="tr-TR"/>
            </a:p>
          </p:txBody>
        </p:sp>
        <p:sp>
          <p:nvSpPr>
            <p:cNvPr id="132113" name="Text Box 17"/>
            <p:cNvSpPr txBox="1">
              <a:spLocks noChangeArrowheads="1"/>
            </p:cNvSpPr>
            <p:nvPr/>
          </p:nvSpPr>
          <p:spPr bwMode="auto">
            <a:xfrm>
              <a:off x="3938" y="2054"/>
              <a:ext cx="540" cy="540"/>
            </a:xfrm>
            <a:prstGeom prst="rect">
              <a:avLst/>
            </a:prstGeom>
            <a:noFill/>
            <a:ln w="9525">
              <a:noFill/>
              <a:miter lim="800000"/>
              <a:headEnd/>
              <a:tailEnd/>
            </a:ln>
          </p:spPr>
          <p:txBody>
            <a:bodyPr/>
            <a:lstStyle/>
            <a:p>
              <a:r>
                <a:rPr lang="tr-TR" sz="1200"/>
                <a:t>1</a:t>
              </a:r>
              <a:endParaRPr lang="tr-TR"/>
            </a:p>
          </p:txBody>
        </p:sp>
        <p:sp>
          <p:nvSpPr>
            <p:cNvPr id="132114" name="Text Box 18"/>
            <p:cNvSpPr txBox="1">
              <a:spLocks noChangeArrowheads="1"/>
            </p:cNvSpPr>
            <p:nvPr/>
          </p:nvSpPr>
          <p:spPr bwMode="auto">
            <a:xfrm>
              <a:off x="5198" y="2054"/>
              <a:ext cx="540" cy="540"/>
            </a:xfrm>
            <a:prstGeom prst="rect">
              <a:avLst/>
            </a:prstGeom>
            <a:noFill/>
            <a:ln w="9525">
              <a:noFill/>
              <a:miter lim="800000"/>
              <a:headEnd/>
              <a:tailEnd/>
            </a:ln>
          </p:spPr>
          <p:txBody>
            <a:bodyPr/>
            <a:lstStyle/>
            <a:p>
              <a:r>
                <a:rPr lang="tr-TR" sz="1200"/>
                <a:t>2</a:t>
              </a:r>
              <a:endParaRPr lang="tr-TR"/>
            </a:p>
          </p:txBody>
        </p:sp>
        <p:sp>
          <p:nvSpPr>
            <p:cNvPr id="132115" name="Text Box 19"/>
            <p:cNvSpPr txBox="1">
              <a:spLocks noChangeArrowheads="1"/>
            </p:cNvSpPr>
            <p:nvPr/>
          </p:nvSpPr>
          <p:spPr bwMode="auto">
            <a:xfrm>
              <a:off x="2903" y="2849"/>
              <a:ext cx="540" cy="540"/>
            </a:xfrm>
            <a:prstGeom prst="rect">
              <a:avLst/>
            </a:prstGeom>
            <a:noFill/>
            <a:ln w="9525">
              <a:noFill/>
              <a:miter lim="800000"/>
              <a:headEnd/>
              <a:tailEnd/>
            </a:ln>
          </p:spPr>
          <p:txBody>
            <a:bodyPr/>
            <a:lstStyle/>
            <a:p>
              <a:r>
                <a:rPr lang="tr-TR" sz="1200"/>
                <a:t>3</a:t>
              </a:r>
              <a:endParaRPr lang="tr-TR"/>
            </a:p>
          </p:txBody>
        </p:sp>
        <p:sp>
          <p:nvSpPr>
            <p:cNvPr id="132116" name="Text Box 20"/>
            <p:cNvSpPr txBox="1">
              <a:spLocks noChangeArrowheads="1"/>
            </p:cNvSpPr>
            <p:nvPr/>
          </p:nvSpPr>
          <p:spPr bwMode="auto">
            <a:xfrm>
              <a:off x="3938" y="2774"/>
              <a:ext cx="540" cy="540"/>
            </a:xfrm>
            <a:prstGeom prst="rect">
              <a:avLst/>
            </a:prstGeom>
            <a:noFill/>
            <a:ln w="9525">
              <a:noFill/>
              <a:miter lim="800000"/>
              <a:headEnd/>
              <a:tailEnd/>
            </a:ln>
          </p:spPr>
          <p:txBody>
            <a:bodyPr/>
            <a:lstStyle/>
            <a:p>
              <a:r>
                <a:rPr lang="tr-TR" sz="1200"/>
                <a:t>4</a:t>
              </a:r>
              <a:endParaRPr lang="tr-TR"/>
            </a:p>
          </p:txBody>
        </p:sp>
        <p:sp>
          <p:nvSpPr>
            <p:cNvPr id="132117" name="Text Box 21"/>
            <p:cNvSpPr txBox="1">
              <a:spLocks noChangeArrowheads="1"/>
            </p:cNvSpPr>
            <p:nvPr/>
          </p:nvSpPr>
          <p:spPr bwMode="auto">
            <a:xfrm>
              <a:off x="5348" y="2849"/>
              <a:ext cx="540" cy="540"/>
            </a:xfrm>
            <a:prstGeom prst="rect">
              <a:avLst/>
            </a:prstGeom>
            <a:noFill/>
            <a:ln w="9525">
              <a:noFill/>
              <a:miter lim="800000"/>
              <a:headEnd/>
              <a:tailEnd/>
            </a:ln>
          </p:spPr>
          <p:txBody>
            <a:bodyPr/>
            <a:lstStyle/>
            <a:p>
              <a:r>
                <a:rPr lang="tr-TR" sz="1200"/>
                <a:t>5</a:t>
              </a:r>
              <a:endParaRPr lang="tr-TR"/>
            </a:p>
          </p:txBody>
        </p:sp>
        <p:sp>
          <p:nvSpPr>
            <p:cNvPr id="132118" name="Text Box 22"/>
            <p:cNvSpPr txBox="1">
              <a:spLocks noChangeArrowheads="1"/>
            </p:cNvSpPr>
            <p:nvPr/>
          </p:nvSpPr>
          <p:spPr bwMode="auto">
            <a:xfrm>
              <a:off x="2858" y="3419"/>
              <a:ext cx="540" cy="540"/>
            </a:xfrm>
            <a:prstGeom prst="rect">
              <a:avLst/>
            </a:prstGeom>
            <a:noFill/>
            <a:ln w="9525">
              <a:noFill/>
              <a:miter lim="800000"/>
              <a:headEnd/>
              <a:tailEnd/>
            </a:ln>
          </p:spPr>
          <p:txBody>
            <a:bodyPr/>
            <a:lstStyle/>
            <a:p>
              <a:r>
                <a:rPr lang="tr-TR" sz="1200"/>
                <a:t>6</a:t>
              </a:r>
              <a:endParaRPr lang="tr-TR"/>
            </a:p>
          </p:txBody>
        </p:sp>
        <p:sp>
          <p:nvSpPr>
            <p:cNvPr id="132119" name="Text Box 23"/>
            <p:cNvSpPr txBox="1">
              <a:spLocks noChangeArrowheads="1"/>
            </p:cNvSpPr>
            <p:nvPr/>
          </p:nvSpPr>
          <p:spPr bwMode="auto">
            <a:xfrm>
              <a:off x="4193" y="3389"/>
              <a:ext cx="540" cy="540"/>
            </a:xfrm>
            <a:prstGeom prst="rect">
              <a:avLst/>
            </a:prstGeom>
            <a:noFill/>
            <a:ln w="9525">
              <a:noFill/>
              <a:miter lim="800000"/>
              <a:headEnd/>
              <a:tailEnd/>
            </a:ln>
          </p:spPr>
          <p:txBody>
            <a:bodyPr/>
            <a:lstStyle/>
            <a:p>
              <a:r>
                <a:rPr lang="tr-TR" sz="1200"/>
                <a:t>7</a:t>
              </a:r>
              <a:endParaRPr lang="tr-TR"/>
            </a:p>
          </p:txBody>
        </p:sp>
        <p:sp>
          <p:nvSpPr>
            <p:cNvPr id="132120" name="Line 24"/>
            <p:cNvSpPr>
              <a:spLocks noChangeShapeType="1"/>
            </p:cNvSpPr>
            <p:nvPr/>
          </p:nvSpPr>
          <p:spPr bwMode="auto">
            <a:xfrm>
              <a:off x="4298" y="3173"/>
              <a:ext cx="1080" cy="0"/>
            </a:xfrm>
            <a:prstGeom prst="line">
              <a:avLst/>
            </a:prstGeom>
            <a:noFill/>
            <a:ln w="9525">
              <a:solidFill>
                <a:srgbClr val="000000"/>
              </a:solidFill>
              <a:round/>
              <a:headEnd/>
              <a:tailEnd type="oval" w="med" len="med"/>
            </a:ln>
          </p:spPr>
          <p:txBody>
            <a:bodyPr/>
            <a:lstStyle/>
            <a:p>
              <a:endParaRPr lang="tr-TR"/>
            </a:p>
          </p:txBody>
        </p:sp>
      </p:grpSp>
      <p:sp>
        <p:nvSpPr>
          <p:cNvPr id="132121" name="Rectangle 25"/>
          <p:cNvSpPr>
            <a:spLocks noChangeArrowheads="1"/>
          </p:cNvSpPr>
          <p:nvPr/>
        </p:nvSpPr>
        <p:spPr bwMode="auto">
          <a:xfrm>
            <a:off x="4211638" y="1557338"/>
            <a:ext cx="4298950" cy="2387600"/>
          </a:xfrm>
          <a:prstGeom prst="rect">
            <a:avLst/>
          </a:prstGeom>
          <a:noFill/>
          <a:ln w="9525">
            <a:noFill/>
            <a:miter lim="800000"/>
            <a:headEnd/>
            <a:tailEnd/>
          </a:ln>
          <a:effectLst/>
        </p:spPr>
        <p:txBody>
          <a:bodyPr wrap="none" tIns="152352" bIns="38088" anchor="ctr">
            <a:spAutoFit/>
          </a:bodyPr>
          <a:lstStyle/>
          <a:p>
            <a:pPr>
              <a:tabLst>
                <a:tab pos="1095375" algn="l"/>
              </a:tabLst>
            </a:pPr>
            <a:r>
              <a:rPr lang="tr-TR" b="1"/>
              <a:t>Eleman    	Diller </a:t>
            </a:r>
          </a:p>
          <a:p>
            <a:pPr>
              <a:tabLst>
                <a:tab pos="1095375" algn="l"/>
              </a:tabLst>
            </a:pPr>
            <a:r>
              <a:rPr lang="tr-TR"/>
              <a:t>1	Fransızca, Almanca, İngilizce</a:t>
            </a:r>
          </a:p>
          <a:p>
            <a:pPr>
              <a:tabLst>
                <a:tab pos="1095375" algn="l"/>
              </a:tabLst>
            </a:pPr>
            <a:r>
              <a:rPr lang="tr-TR"/>
              <a:t>2	İspanyolca, Fransızca</a:t>
            </a:r>
          </a:p>
          <a:p>
            <a:pPr>
              <a:tabLst>
                <a:tab pos="1095375" algn="l"/>
              </a:tabLst>
            </a:pPr>
            <a:r>
              <a:rPr lang="tr-TR"/>
              <a:t>3	Almanca, İtalyanca</a:t>
            </a:r>
          </a:p>
          <a:p>
            <a:pPr>
              <a:tabLst>
                <a:tab pos="1095375" algn="l"/>
              </a:tabLst>
            </a:pPr>
            <a:r>
              <a:rPr lang="tr-TR"/>
              <a:t>4	Yunanca, Almanca, Rusça, Arapça</a:t>
            </a:r>
          </a:p>
          <a:p>
            <a:pPr>
              <a:tabLst>
                <a:tab pos="1095375" algn="l"/>
              </a:tabLst>
            </a:pPr>
            <a:r>
              <a:rPr lang="tr-TR"/>
              <a:t>5	İspanyolca, Rusça</a:t>
            </a:r>
          </a:p>
          <a:p>
            <a:pPr>
              <a:tabLst>
                <a:tab pos="1095375" algn="l"/>
              </a:tabLst>
            </a:pPr>
            <a:r>
              <a:rPr lang="tr-TR"/>
              <a:t>6	Çince, Japonca, İtalyanca</a:t>
            </a:r>
          </a:p>
          <a:p>
            <a:pPr>
              <a:tabLst>
                <a:tab pos="1095375" algn="l"/>
              </a:tabLst>
            </a:pPr>
            <a:r>
              <a:rPr lang="tr-TR"/>
              <a:t>7	Yunanca, Çince </a:t>
            </a:r>
          </a:p>
        </p:txBody>
      </p:sp>
      <p:sp>
        <p:nvSpPr>
          <p:cNvPr id="132122" name="Rectangle 26"/>
          <p:cNvSpPr>
            <a:spLocks noChangeArrowheads="1"/>
          </p:cNvSpPr>
          <p:nvPr/>
        </p:nvSpPr>
        <p:spPr bwMode="auto">
          <a:xfrm>
            <a:off x="1835150" y="4365625"/>
            <a:ext cx="7150100" cy="1190625"/>
          </a:xfrm>
          <a:prstGeom prst="rect">
            <a:avLst/>
          </a:prstGeom>
          <a:noFill/>
          <a:ln w="9525">
            <a:noFill/>
            <a:miter lim="800000"/>
            <a:headEnd/>
            <a:tailEnd/>
          </a:ln>
          <a:effectLst/>
        </p:spPr>
        <p:txBody>
          <a:bodyPr anchor="ctr">
            <a:spAutoFit/>
          </a:bodyPr>
          <a:lstStyle/>
          <a:p>
            <a:pPr algn="just"/>
            <a:r>
              <a:rPr lang="tr-TR">
                <a:latin typeface="Comic Sans MS" pitchFamily="66" charset="0"/>
              </a:rPr>
              <a:t>Graf iki parçaclı değildir ve bir eşleme {(1,2),(3,4),(6,7)} kenarlarıdır. Yapılan eşleme işlemi aynı zamanda maksimum eşlemedir. Zira 7 elemandan sadece 1 tanesi eşlenmemiştir.</a:t>
            </a:r>
          </a:p>
          <a:p>
            <a:pPr algn="just" eaLnBrk="0" hangingPunct="0"/>
            <a:endParaRPr lang="tr-TR">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33123"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44655CB5-A964-444E-ABBD-4F583DDE4F91}" type="slidenum">
              <a:rPr lang="tr-TR" sz="1400"/>
              <a:pPr algn="ctr" eaLnBrk="0" hangingPunct="0"/>
              <a:t>6</a:t>
            </a:fld>
            <a:r>
              <a:rPr lang="tr-TR" sz="1400"/>
              <a:t>. Sayfa</a:t>
            </a:r>
          </a:p>
        </p:txBody>
      </p:sp>
      <p:sp>
        <p:nvSpPr>
          <p:cNvPr id="133124"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33125" name="Text Box 5"/>
          <p:cNvSpPr txBox="1">
            <a:spLocks noChangeArrowheads="1"/>
          </p:cNvSpPr>
          <p:nvPr/>
        </p:nvSpPr>
        <p:spPr bwMode="auto">
          <a:xfrm>
            <a:off x="900113" y="404813"/>
            <a:ext cx="2879725" cy="641350"/>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EŞLEME-İki parçalı graf matrisi</a:t>
            </a:r>
          </a:p>
        </p:txBody>
      </p:sp>
      <p:grpSp>
        <p:nvGrpSpPr>
          <p:cNvPr id="133145" name="Group 25"/>
          <p:cNvGrpSpPr>
            <a:grpSpLocks/>
          </p:cNvGrpSpPr>
          <p:nvPr/>
        </p:nvGrpSpPr>
        <p:grpSpPr bwMode="auto">
          <a:xfrm>
            <a:off x="1835150" y="1989138"/>
            <a:ext cx="1600200" cy="1271587"/>
            <a:chOff x="1238" y="1061"/>
            <a:chExt cx="2700" cy="2520"/>
          </a:xfrm>
        </p:grpSpPr>
        <p:sp>
          <p:nvSpPr>
            <p:cNvPr id="133146" name="Rectangle 26"/>
            <p:cNvSpPr>
              <a:spLocks noChangeArrowheads="1"/>
            </p:cNvSpPr>
            <p:nvPr/>
          </p:nvSpPr>
          <p:spPr bwMode="auto">
            <a:xfrm>
              <a:off x="1238" y="1061"/>
              <a:ext cx="2700" cy="2520"/>
            </a:xfrm>
            <a:prstGeom prst="rect">
              <a:avLst/>
            </a:prstGeom>
            <a:solidFill>
              <a:srgbClr val="C0C0C0"/>
            </a:solidFill>
            <a:ln w="9525">
              <a:solidFill>
                <a:srgbClr val="000000"/>
              </a:solidFill>
              <a:miter lim="800000"/>
              <a:headEnd/>
              <a:tailEnd/>
            </a:ln>
          </p:spPr>
          <p:txBody>
            <a:bodyPr/>
            <a:lstStyle/>
            <a:p>
              <a:endParaRPr lang="tr-TR"/>
            </a:p>
          </p:txBody>
        </p:sp>
        <p:grpSp>
          <p:nvGrpSpPr>
            <p:cNvPr id="133147" name="Group 27"/>
            <p:cNvGrpSpPr>
              <a:grpSpLocks/>
            </p:cNvGrpSpPr>
            <p:nvPr/>
          </p:nvGrpSpPr>
          <p:grpSpPr bwMode="auto">
            <a:xfrm>
              <a:off x="1343" y="1238"/>
              <a:ext cx="2415" cy="2157"/>
              <a:chOff x="1343" y="1238"/>
              <a:chExt cx="2415" cy="2157"/>
            </a:xfrm>
          </p:grpSpPr>
          <p:sp>
            <p:nvSpPr>
              <p:cNvPr id="133148" name="Line 28"/>
              <p:cNvSpPr>
                <a:spLocks noChangeShapeType="1"/>
              </p:cNvSpPr>
              <p:nvPr/>
            </p:nvSpPr>
            <p:spPr bwMode="auto">
              <a:xfrm>
                <a:off x="1775" y="1418"/>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33149" name="Line 29"/>
              <p:cNvSpPr>
                <a:spLocks noChangeShapeType="1"/>
              </p:cNvSpPr>
              <p:nvPr/>
            </p:nvSpPr>
            <p:spPr bwMode="auto">
              <a:xfrm>
                <a:off x="1778" y="1418"/>
                <a:ext cx="1440" cy="540"/>
              </a:xfrm>
              <a:prstGeom prst="line">
                <a:avLst/>
              </a:prstGeom>
              <a:noFill/>
              <a:ln w="9525">
                <a:solidFill>
                  <a:srgbClr val="000000"/>
                </a:solidFill>
                <a:round/>
                <a:headEnd/>
                <a:tailEnd/>
              </a:ln>
            </p:spPr>
            <p:txBody>
              <a:bodyPr/>
              <a:lstStyle/>
              <a:p>
                <a:endParaRPr lang="tr-TR"/>
              </a:p>
            </p:txBody>
          </p:sp>
          <p:sp>
            <p:nvSpPr>
              <p:cNvPr id="133150" name="Line 30"/>
              <p:cNvSpPr>
                <a:spLocks noChangeShapeType="1"/>
              </p:cNvSpPr>
              <p:nvPr/>
            </p:nvSpPr>
            <p:spPr bwMode="auto">
              <a:xfrm flipH="1">
                <a:off x="1775" y="1958"/>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33151" name="Line 31"/>
              <p:cNvSpPr>
                <a:spLocks noChangeShapeType="1"/>
              </p:cNvSpPr>
              <p:nvPr/>
            </p:nvSpPr>
            <p:spPr bwMode="auto">
              <a:xfrm>
                <a:off x="1778" y="1958"/>
                <a:ext cx="1440" cy="540"/>
              </a:xfrm>
              <a:prstGeom prst="line">
                <a:avLst/>
              </a:prstGeom>
              <a:noFill/>
              <a:ln w="9525">
                <a:solidFill>
                  <a:srgbClr val="000000"/>
                </a:solidFill>
                <a:round/>
                <a:headEnd/>
                <a:tailEnd/>
              </a:ln>
            </p:spPr>
            <p:txBody>
              <a:bodyPr/>
              <a:lstStyle/>
              <a:p>
                <a:endParaRPr lang="tr-TR"/>
              </a:p>
            </p:txBody>
          </p:sp>
          <p:sp>
            <p:nvSpPr>
              <p:cNvPr id="133152" name="Line 32"/>
              <p:cNvSpPr>
                <a:spLocks noChangeShapeType="1"/>
              </p:cNvSpPr>
              <p:nvPr/>
            </p:nvSpPr>
            <p:spPr bwMode="auto">
              <a:xfrm flipH="1">
                <a:off x="1775" y="2495"/>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33153" name="Line 33"/>
              <p:cNvSpPr>
                <a:spLocks noChangeShapeType="1"/>
              </p:cNvSpPr>
              <p:nvPr/>
            </p:nvSpPr>
            <p:spPr bwMode="auto">
              <a:xfrm>
                <a:off x="1775" y="2495"/>
                <a:ext cx="1440" cy="540"/>
              </a:xfrm>
              <a:prstGeom prst="line">
                <a:avLst/>
              </a:prstGeom>
              <a:noFill/>
              <a:ln w="9525">
                <a:solidFill>
                  <a:srgbClr val="000000"/>
                </a:solidFill>
                <a:round/>
                <a:headEnd/>
                <a:tailEnd type="oval" w="med" len="med"/>
              </a:ln>
            </p:spPr>
            <p:txBody>
              <a:bodyPr/>
              <a:lstStyle/>
              <a:p>
                <a:endParaRPr lang="tr-TR"/>
              </a:p>
            </p:txBody>
          </p:sp>
          <p:sp>
            <p:nvSpPr>
              <p:cNvPr id="133154" name="Line 34"/>
              <p:cNvSpPr>
                <a:spLocks noChangeShapeType="1"/>
              </p:cNvSpPr>
              <p:nvPr/>
            </p:nvSpPr>
            <p:spPr bwMode="auto">
              <a:xfrm flipH="1">
                <a:off x="1775" y="3038"/>
                <a:ext cx="1440" cy="0"/>
              </a:xfrm>
              <a:prstGeom prst="line">
                <a:avLst/>
              </a:prstGeom>
              <a:noFill/>
              <a:ln w="9525">
                <a:solidFill>
                  <a:srgbClr val="000000"/>
                </a:solidFill>
                <a:round/>
                <a:headEnd/>
                <a:tailEnd type="oval" w="med" len="med"/>
              </a:ln>
            </p:spPr>
            <p:txBody>
              <a:bodyPr/>
              <a:lstStyle/>
              <a:p>
                <a:endParaRPr lang="tr-TR"/>
              </a:p>
            </p:txBody>
          </p:sp>
          <p:sp>
            <p:nvSpPr>
              <p:cNvPr id="133155" name="Line 35"/>
              <p:cNvSpPr>
                <a:spLocks noChangeShapeType="1"/>
              </p:cNvSpPr>
              <p:nvPr/>
            </p:nvSpPr>
            <p:spPr bwMode="auto">
              <a:xfrm flipV="1">
                <a:off x="1775" y="2495"/>
                <a:ext cx="1440" cy="540"/>
              </a:xfrm>
              <a:prstGeom prst="line">
                <a:avLst/>
              </a:prstGeom>
              <a:noFill/>
              <a:ln w="9525">
                <a:solidFill>
                  <a:srgbClr val="000000"/>
                </a:solidFill>
                <a:round/>
                <a:headEnd type="oval" w="med" len="med"/>
                <a:tailEnd/>
              </a:ln>
            </p:spPr>
            <p:txBody>
              <a:bodyPr/>
              <a:lstStyle/>
              <a:p>
                <a:endParaRPr lang="tr-TR"/>
              </a:p>
            </p:txBody>
          </p:sp>
          <p:sp>
            <p:nvSpPr>
              <p:cNvPr id="133156" name="Text Box 36"/>
              <p:cNvSpPr txBox="1">
                <a:spLocks noChangeArrowheads="1"/>
              </p:cNvSpPr>
              <p:nvPr/>
            </p:nvSpPr>
            <p:spPr bwMode="auto">
              <a:xfrm>
                <a:off x="1343" y="1238"/>
                <a:ext cx="540" cy="537"/>
              </a:xfrm>
              <a:prstGeom prst="rect">
                <a:avLst/>
              </a:prstGeom>
              <a:noFill/>
              <a:ln w="9525">
                <a:noFill/>
                <a:miter lim="800000"/>
                <a:headEnd/>
                <a:tailEnd/>
              </a:ln>
            </p:spPr>
            <p:txBody>
              <a:bodyPr/>
              <a:lstStyle/>
              <a:p>
                <a:r>
                  <a:rPr lang="tr-TR" sz="1200"/>
                  <a:t>1</a:t>
                </a:r>
                <a:endParaRPr lang="tr-TR"/>
              </a:p>
            </p:txBody>
          </p:sp>
          <p:sp>
            <p:nvSpPr>
              <p:cNvPr id="133157" name="Text Box 37"/>
              <p:cNvSpPr txBox="1">
                <a:spLocks noChangeArrowheads="1"/>
              </p:cNvSpPr>
              <p:nvPr/>
            </p:nvSpPr>
            <p:spPr bwMode="auto">
              <a:xfrm>
                <a:off x="1373" y="1763"/>
                <a:ext cx="540" cy="537"/>
              </a:xfrm>
              <a:prstGeom prst="rect">
                <a:avLst/>
              </a:prstGeom>
              <a:noFill/>
              <a:ln w="9525">
                <a:noFill/>
                <a:miter lim="800000"/>
                <a:headEnd/>
                <a:tailEnd/>
              </a:ln>
            </p:spPr>
            <p:txBody>
              <a:bodyPr/>
              <a:lstStyle/>
              <a:p>
                <a:r>
                  <a:rPr lang="tr-TR" sz="1200"/>
                  <a:t>2</a:t>
                </a:r>
                <a:endParaRPr lang="tr-TR"/>
              </a:p>
            </p:txBody>
          </p:sp>
          <p:sp>
            <p:nvSpPr>
              <p:cNvPr id="133158" name="Text Box 38"/>
              <p:cNvSpPr txBox="1">
                <a:spLocks noChangeArrowheads="1"/>
              </p:cNvSpPr>
              <p:nvPr/>
            </p:nvSpPr>
            <p:spPr bwMode="auto">
              <a:xfrm>
                <a:off x="1373" y="2273"/>
                <a:ext cx="540" cy="537"/>
              </a:xfrm>
              <a:prstGeom prst="rect">
                <a:avLst/>
              </a:prstGeom>
              <a:noFill/>
              <a:ln w="9525">
                <a:noFill/>
                <a:miter lim="800000"/>
                <a:headEnd/>
                <a:tailEnd/>
              </a:ln>
            </p:spPr>
            <p:txBody>
              <a:bodyPr/>
              <a:lstStyle/>
              <a:p>
                <a:r>
                  <a:rPr lang="tr-TR" sz="1200"/>
                  <a:t>3</a:t>
                </a:r>
                <a:endParaRPr lang="tr-TR"/>
              </a:p>
            </p:txBody>
          </p:sp>
          <p:sp>
            <p:nvSpPr>
              <p:cNvPr id="133159" name="Text Box 39"/>
              <p:cNvSpPr txBox="1">
                <a:spLocks noChangeArrowheads="1"/>
              </p:cNvSpPr>
              <p:nvPr/>
            </p:nvSpPr>
            <p:spPr bwMode="auto">
              <a:xfrm>
                <a:off x="1418" y="2858"/>
                <a:ext cx="540" cy="537"/>
              </a:xfrm>
              <a:prstGeom prst="rect">
                <a:avLst/>
              </a:prstGeom>
              <a:noFill/>
              <a:ln w="9525">
                <a:noFill/>
                <a:miter lim="800000"/>
                <a:headEnd/>
                <a:tailEnd/>
              </a:ln>
            </p:spPr>
            <p:txBody>
              <a:bodyPr/>
              <a:lstStyle/>
              <a:p>
                <a:r>
                  <a:rPr lang="tr-TR" sz="1200"/>
                  <a:t>4</a:t>
                </a:r>
                <a:endParaRPr lang="tr-TR"/>
              </a:p>
            </p:txBody>
          </p:sp>
          <p:sp>
            <p:nvSpPr>
              <p:cNvPr id="133160" name="Text Box 40"/>
              <p:cNvSpPr txBox="1">
                <a:spLocks noChangeArrowheads="1"/>
              </p:cNvSpPr>
              <p:nvPr/>
            </p:nvSpPr>
            <p:spPr bwMode="auto">
              <a:xfrm>
                <a:off x="3218" y="1238"/>
                <a:ext cx="540" cy="537"/>
              </a:xfrm>
              <a:prstGeom prst="rect">
                <a:avLst/>
              </a:prstGeom>
              <a:noFill/>
              <a:ln w="9525">
                <a:noFill/>
                <a:miter lim="800000"/>
                <a:headEnd/>
                <a:tailEnd/>
              </a:ln>
            </p:spPr>
            <p:txBody>
              <a:bodyPr/>
              <a:lstStyle/>
              <a:p>
                <a:r>
                  <a:rPr lang="tr-TR" sz="1200"/>
                  <a:t>A</a:t>
                </a:r>
                <a:endParaRPr lang="tr-TR"/>
              </a:p>
            </p:txBody>
          </p:sp>
          <p:sp>
            <p:nvSpPr>
              <p:cNvPr id="133161" name="Text Box 41"/>
              <p:cNvSpPr txBox="1">
                <a:spLocks noChangeArrowheads="1"/>
              </p:cNvSpPr>
              <p:nvPr/>
            </p:nvSpPr>
            <p:spPr bwMode="auto">
              <a:xfrm>
                <a:off x="3218" y="1778"/>
                <a:ext cx="540" cy="537"/>
              </a:xfrm>
              <a:prstGeom prst="rect">
                <a:avLst/>
              </a:prstGeom>
              <a:noFill/>
              <a:ln w="9525">
                <a:noFill/>
                <a:miter lim="800000"/>
                <a:headEnd/>
                <a:tailEnd/>
              </a:ln>
            </p:spPr>
            <p:txBody>
              <a:bodyPr/>
              <a:lstStyle/>
              <a:p>
                <a:r>
                  <a:rPr lang="tr-TR" sz="1200"/>
                  <a:t>B</a:t>
                </a:r>
                <a:endParaRPr lang="tr-TR"/>
              </a:p>
            </p:txBody>
          </p:sp>
          <p:sp>
            <p:nvSpPr>
              <p:cNvPr id="133162" name="Text Box 42"/>
              <p:cNvSpPr txBox="1">
                <a:spLocks noChangeArrowheads="1"/>
              </p:cNvSpPr>
              <p:nvPr/>
            </p:nvSpPr>
            <p:spPr bwMode="auto">
              <a:xfrm>
                <a:off x="3218" y="2318"/>
                <a:ext cx="540" cy="537"/>
              </a:xfrm>
              <a:prstGeom prst="rect">
                <a:avLst/>
              </a:prstGeom>
              <a:noFill/>
              <a:ln w="9525">
                <a:noFill/>
                <a:miter lim="800000"/>
                <a:headEnd/>
                <a:tailEnd/>
              </a:ln>
            </p:spPr>
            <p:txBody>
              <a:bodyPr/>
              <a:lstStyle/>
              <a:p>
                <a:r>
                  <a:rPr lang="tr-TR" sz="1200"/>
                  <a:t>C</a:t>
                </a:r>
                <a:endParaRPr lang="tr-TR"/>
              </a:p>
            </p:txBody>
          </p:sp>
          <p:sp>
            <p:nvSpPr>
              <p:cNvPr id="133163" name="Text Box 43"/>
              <p:cNvSpPr txBox="1">
                <a:spLocks noChangeArrowheads="1"/>
              </p:cNvSpPr>
              <p:nvPr/>
            </p:nvSpPr>
            <p:spPr bwMode="auto">
              <a:xfrm>
                <a:off x="3218" y="2858"/>
                <a:ext cx="540" cy="537"/>
              </a:xfrm>
              <a:prstGeom prst="rect">
                <a:avLst/>
              </a:prstGeom>
              <a:noFill/>
              <a:ln w="9525">
                <a:noFill/>
                <a:miter lim="800000"/>
                <a:headEnd/>
                <a:tailEnd/>
              </a:ln>
            </p:spPr>
            <p:txBody>
              <a:bodyPr/>
              <a:lstStyle/>
              <a:p>
                <a:r>
                  <a:rPr lang="tr-TR" sz="1200"/>
                  <a:t>D</a:t>
                </a:r>
                <a:endParaRPr lang="tr-TR"/>
              </a:p>
            </p:txBody>
          </p:sp>
        </p:grpSp>
      </p:grpSp>
      <p:grpSp>
        <p:nvGrpSpPr>
          <p:cNvPr id="133164" name="Group 44"/>
          <p:cNvGrpSpPr>
            <a:grpSpLocks/>
          </p:cNvGrpSpPr>
          <p:nvPr/>
        </p:nvGrpSpPr>
        <p:grpSpPr bwMode="auto">
          <a:xfrm>
            <a:off x="4500563" y="1989138"/>
            <a:ext cx="1368425" cy="1296987"/>
            <a:chOff x="1777" y="11518"/>
            <a:chExt cx="1634" cy="1719"/>
          </a:xfrm>
        </p:grpSpPr>
        <p:sp>
          <p:nvSpPr>
            <p:cNvPr id="133165" name="Text Box 45"/>
            <p:cNvSpPr txBox="1">
              <a:spLocks noChangeArrowheads="1"/>
            </p:cNvSpPr>
            <p:nvPr/>
          </p:nvSpPr>
          <p:spPr bwMode="auto">
            <a:xfrm>
              <a:off x="1882" y="11518"/>
              <a:ext cx="1529" cy="360"/>
            </a:xfrm>
            <a:prstGeom prst="rect">
              <a:avLst/>
            </a:prstGeom>
            <a:noFill/>
            <a:ln w="9525">
              <a:noFill/>
              <a:miter lim="800000"/>
              <a:headEnd/>
              <a:tailEnd/>
            </a:ln>
          </p:spPr>
          <p:txBody>
            <a:bodyPr/>
            <a:lstStyle/>
            <a:p>
              <a:r>
                <a:rPr lang="tr-TR" sz="1200"/>
                <a:t>A    B     C     D </a:t>
              </a:r>
              <a:endParaRPr lang="tr-TR"/>
            </a:p>
          </p:txBody>
        </p:sp>
        <p:graphicFrame>
          <p:nvGraphicFramePr>
            <p:cNvPr id="133166" name="Object 46"/>
            <p:cNvGraphicFramePr>
              <a:graphicFrameLocks noChangeAspect="1"/>
            </p:cNvGraphicFramePr>
            <p:nvPr/>
          </p:nvGraphicFramePr>
          <p:xfrm>
            <a:off x="1777" y="11797"/>
            <a:ext cx="1556" cy="1440"/>
          </p:xfrm>
          <a:graphic>
            <a:graphicData uri="http://schemas.openxmlformats.org/presentationml/2006/ole">
              <p:oleObj spid="_x0000_s133166" name="Denklem" r:id="rId3" imgW="1002960" imgH="914400" progId="Equation.3">
                <p:embed/>
              </p:oleObj>
            </a:graphicData>
          </a:graphic>
        </p:graphicFrame>
      </p:grpSp>
      <p:sp>
        <p:nvSpPr>
          <p:cNvPr id="133167" name="Rectangle 47"/>
          <p:cNvSpPr>
            <a:spLocks noChangeArrowheads="1"/>
          </p:cNvSpPr>
          <p:nvPr/>
        </p:nvSpPr>
        <p:spPr bwMode="auto">
          <a:xfrm>
            <a:off x="1763713" y="3579813"/>
            <a:ext cx="7129462" cy="1190625"/>
          </a:xfrm>
          <a:prstGeom prst="rect">
            <a:avLst/>
          </a:prstGeom>
          <a:noFill/>
          <a:ln w="9525">
            <a:noFill/>
            <a:miter lim="800000"/>
            <a:headEnd/>
            <a:tailEnd/>
          </a:ln>
          <a:effectLst/>
        </p:spPr>
        <p:txBody>
          <a:bodyPr anchor="ctr">
            <a:spAutoFit/>
          </a:bodyPr>
          <a:lstStyle/>
          <a:p>
            <a:pPr algn="just"/>
            <a:r>
              <a:rPr lang="tr-TR">
                <a:latin typeface="Comic Sans MS" pitchFamily="66" charset="0"/>
              </a:rPr>
              <a:t>Bir A matrisinde aynı hatta olmayan elemanlar kümesine </a:t>
            </a:r>
            <a:r>
              <a:rPr lang="tr-TR" b="1" u="sng">
                <a:latin typeface="Comic Sans MS" pitchFamily="66" charset="0"/>
              </a:rPr>
              <a:t>bağımsızdır </a:t>
            </a:r>
            <a:r>
              <a:rPr lang="tr-TR" b="1">
                <a:latin typeface="Comic Sans MS" pitchFamily="66" charset="0"/>
              </a:rPr>
              <a:t>(independent)</a:t>
            </a:r>
            <a:r>
              <a:rPr lang="tr-TR">
                <a:latin typeface="Comic Sans MS" pitchFamily="66" charset="0"/>
              </a:rPr>
              <a:t> ve eğer A matrisinde örneğin 1 elemanlarının bağımsız setleri içerisinde en çok elemanı olan kümeye de </a:t>
            </a:r>
            <a:r>
              <a:rPr lang="tr-TR" b="1" u="sng">
                <a:latin typeface="Comic Sans MS" pitchFamily="66" charset="0"/>
              </a:rPr>
              <a:t>1 elemanlarının maksimum bağımsızlık</a:t>
            </a:r>
            <a:r>
              <a:rPr lang="tr-TR" u="sng">
                <a:latin typeface="Comic Sans MS" pitchFamily="66" charset="0"/>
              </a:rPr>
              <a:t> </a:t>
            </a:r>
            <a:r>
              <a:rPr lang="tr-TR" b="1" u="sng">
                <a:latin typeface="Comic Sans MS" pitchFamily="66" charset="0"/>
              </a:rPr>
              <a:t>kümesi</a:t>
            </a:r>
            <a:r>
              <a:rPr lang="tr-TR" b="1">
                <a:latin typeface="Comic Sans MS" pitchFamily="66" charset="0"/>
              </a:rPr>
              <a:t> </a:t>
            </a:r>
            <a:r>
              <a:rPr lang="tr-TR">
                <a:latin typeface="Comic Sans MS" pitchFamily="66" charset="0"/>
              </a:rPr>
              <a:t>denir. </a:t>
            </a:r>
          </a:p>
        </p:txBody>
      </p:sp>
      <p:graphicFrame>
        <p:nvGraphicFramePr>
          <p:cNvPr id="133174" name="Object 54"/>
          <p:cNvGraphicFramePr>
            <a:graphicFrameLocks noChangeAspect="1"/>
          </p:cNvGraphicFramePr>
          <p:nvPr/>
        </p:nvGraphicFramePr>
        <p:xfrm>
          <a:off x="2292350" y="4941888"/>
          <a:ext cx="1016000" cy="914400"/>
        </p:xfrm>
        <a:graphic>
          <a:graphicData uri="http://schemas.openxmlformats.org/presentationml/2006/ole">
            <p:oleObj spid="_x0000_s133174" name="Denklem" r:id="rId4" imgW="1079280" imgH="914400" progId="Equation.3">
              <p:embed/>
            </p:oleObj>
          </a:graphicData>
        </a:graphic>
      </p:graphicFrame>
      <p:graphicFrame>
        <p:nvGraphicFramePr>
          <p:cNvPr id="133175" name="Object 55"/>
          <p:cNvGraphicFramePr>
            <a:graphicFrameLocks noChangeAspect="1"/>
          </p:cNvGraphicFramePr>
          <p:nvPr/>
        </p:nvGraphicFramePr>
        <p:xfrm>
          <a:off x="3527425" y="4937125"/>
          <a:ext cx="1114425" cy="914400"/>
        </p:xfrm>
        <a:graphic>
          <a:graphicData uri="http://schemas.openxmlformats.org/presentationml/2006/ole">
            <p:oleObj spid="_x0000_s133175" name="Denklem" r:id="rId5" imgW="1130040" imgH="914400" progId="Equation.3">
              <p:embed/>
            </p:oleObj>
          </a:graphicData>
        </a:graphic>
      </p:graphicFrame>
      <p:graphicFrame>
        <p:nvGraphicFramePr>
          <p:cNvPr id="133176" name="Object 56"/>
          <p:cNvGraphicFramePr>
            <a:graphicFrameLocks noChangeAspect="1"/>
          </p:cNvGraphicFramePr>
          <p:nvPr/>
        </p:nvGraphicFramePr>
        <p:xfrm>
          <a:off x="5013325" y="4937125"/>
          <a:ext cx="1114425" cy="914400"/>
        </p:xfrm>
        <a:graphic>
          <a:graphicData uri="http://schemas.openxmlformats.org/presentationml/2006/ole">
            <p:oleObj spid="_x0000_s133176" name="Denklem" r:id="rId6" imgW="1130040" imgH="9144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34147"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9957D9B3-145F-465A-9CB8-5A945B7F3F91}" type="slidenum">
              <a:rPr lang="tr-TR" sz="1400"/>
              <a:pPr algn="ctr" eaLnBrk="0" hangingPunct="0"/>
              <a:t>7</a:t>
            </a:fld>
            <a:r>
              <a:rPr lang="tr-TR" sz="1400"/>
              <a:t>. Sayfa</a:t>
            </a:r>
          </a:p>
        </p:txBody>
      </p:sp>
      <p:sp>
        <p:nvSpPr>
          <p:cNvPr id="134148"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34149" name="Text Box 5"/>
          <p:cNvSpPr txBox="1">
            <a:spLocks noChangeArrowheads="1"/>
          </p:cNvSpPr>
          <p:nvPr/>
        </p:nvSpPr>
        <p:spPr bwMode="auto">
          <a:xfrm>
            <a:off x="900113" y="404813"/>
            <a:ext cx="2879725" cy="77946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a:p>
            <a:pPr>
              <a:spcBef>
                <a:spcPct val="50000"/>
              </a:spcBef>
            </a:pPr>
            <a:r>
              <a:rPr lang="tr-TR">
                <a:latin typeface="Comic Sans MS" pitchFamily="66" charset="0"/>
              </a:rPr>
              <a:t>Kapsama</a:t>
            </a:r>
          </a:p>
        </p:txBody>
      </p:sp>
      <p:sp>
        <p:nvSpPr>
          <p:cNvPr id="134176" name="Rectangle 32"/>
          <p:cNvSpPr>
            <a:spLocks noChangeArrowheads="1"/>
          </p:cNvSpPr>
          <p:nvPr/>
        </p:nvSpPr>
        <p:spPr bwMode="auto">
          <a:xfrm>
            <a:off x="1692275" y="1284288"/>
            <a:ext cx="7200900" cy="1739900"/>
          </a:xfrm>
          <a:prstGeom prst="rect">
            <a:avLst/>
          </a:prstGeom>
          <a:noFill/>
          <a:ln w="9525">
            <a:noFill/>
            <a:miter lim="800000"/>
            <a:headEnd/>
            <a:tailEnd/>
          </a:ln>
          <a:effectLst/>
        </p:spPr>
        <p:txBody>
          <a:bodyPr anchor="ctr">
            <a:spAutoFit/>
          </a:bodyPr>
          <a:lstStyle/>
          <a:p>
            <a:pPr algn="just">
              <a:tabLst>
                <a:tab pos="1095375" algn="l"/>
              </a:tabLst>
            </a:pPr>
            <a:r>
              <a:rPr lang="tr-TR">
                <a:latin typeface="Comic Sans MS" pitchFamily="66" charset="0"/>
              </a:rPr>
              <a:t>Bir grafın, her bir kenarının en az bir düğümünün bulunduğu bir C düğümler kümesine grafın bir </a:t>
            </a:r>
            <a:r>
              <a:rPr lang="tr-TR" b="1" i="1" u="sng">
                <a:latin typeface="Comic Sans MS" pitchFamily="66" charset="0"/>
              </a:rPr>
              <a:t>C kapsaması (covering)</a:t>
            </a:r>
            <a:r>
              <a:rPr lang="tr-TR">
                <a:latin typeface="Comic Sans MS" pitchFamily="66" charset="0"/>
              </a:rPr>
              <a:t> denir. Eğer C den başka hiçbir kapsama daha az düğüm içermiyorsa C </a:t>
            </a:r>
            <a:r>
              <a:rPr lang="tr-TR" b="1" i="1" u="sng">
                <a:latin typeface="Comic Sans MS" pitchFamily="66" charset="0"/>
              </a:rPr>
              <a:t>minimum kapsama</a:t>
            </a:r>
            <a:r>
              <a:rPr lang="tr-TR">
                <a:latin typeface="Comic Sans MS" pitchFamily="66" charset="0"/>
              </a:rPr>
              <a:t>dır denir. Örneğin {2,3,4,5,6} Şekildeki graf için bir kapsamadır, ancak minimum değildir. Zira {1,3,5,7} kapsaması daha az elemanlıdır. </a:t>
            </a:r>
          </a:p>
        </p:txBody>
      </p:sp>
      <p:grpSp>
        <p:nvGrpSpPr>
          <p:cNvPr id="134177" name="Group 33"/>
          <p:cNvGrpSpPr>
            <a:grpSpLocks/>
          </p:cNvGrpSpPr>
          <p:nvPr/>
        </p:nvGrpSpPr>
        <p:grpSpPr bwMode="auto">
          <a:xfrm>
            <a:off x="3276600" y="3429000"/>
            <a:ext cx="2879725" cy="1871663"/>
            <a:chOff x="2678" y="1946"/>
            <a:chExt cx="3600" cy="2160"/>
          </a:xfrm>
        </p:grpSpPr>
        <p:sp>
          <p:nvSpPr>
            <p:cNvPr id="134178" name="Rectangle 34"/>
            <p:cNvSpPr>
              <a:spLocks noChangeArrowheads="1"/>
            </p:cNvSpPr>
            <p:nvPr/>
          </p:nvSpPr>
          <p:spPr bwMode="auto">
            <a:xfrm>
              <a:off x="2678" y="1946"/>
              <a:ext cx="3600" cy="2160"/>
            </a:xfrm>
            <a:prstGeom prst="rect">
              <a:avLst/>
            </a:prstGeom>
            <a:solidFill>
              <a:srgbClr val="C0C0C0"/>
            </a:solidFill>
            <a:ln w="9525">
              <a:solidFill>
                <a:srgbClr val="000000"/>
              </a:solidFill>
              <a:miter lim="800000"/>
              <a:headEnd/>
              <a:tailEnd/>
            </a:ln>
          </p:spPr>
          <p:txBody>
            <a:bodyPr/>
            <a:lstStyle/>
            <a:p>
              <a:endParaRPr lang="tr-TR"/>
            </a:p>
          </p:txBody>
        </p:sp>
        <p:sp>
          <p:nvSpPr>
            <p:cNvPr id="134179" name="Freeform 35"/>
            <p:cNvSpPr>
              <a:spLocks/>
            </p:cNvSpPr>
            <p:nvPr/>
          </p:nvSpPr>
          <p:spPr bwMode="auto">
            <a:xfrm>
              <a:off x="4328" y="2459"/>
              <a:ext cx="1080" cy="720"/>
            </a:xfrm>
            <a:custGeom>
              <a:avLst/>
              <a:gdLst/>
              <a:ahLst/>
              <a:cxnLst>
                <a:cxn ang="0">
                  <a:pos x="0" y="0"/>
                </a:cxn>
                <a:cxn ang="0">
                  <a:pos x="0" y="720"/>
                </a:cxn>
                <a:cxn ang="0">
                  <a:pos x="1080" y="720"/>
                </a:cxn>
                <a:cxn ang="0">
                  <a:pos x="1080" y="0"/>
                </a:cxn>
              </a:cxnLst>
              <a:rect l="0" t="0" r="r" b="b"/>
              <a:pathLst>
                <a:path w="1080" h="720">
                  <a:moveTo>
                    <a:pt x="0" y="0"/>
                  </a:moveTo>
                  <a:lnTo>
                    <a:pt x="0" y="720"/>
                  </a:lnTo>
                  <a:lnTo>
                    <a:pt x="1080" y="720"/>
                  </a:lnTo>
                  <a:lnTo>
                    <a:pt x="1080" y="0"/>
                  </a:lnTo>
                </a:path>
              </a:pathLst>
            </a:custGeom>
            <a:noFill/>
            <a:ln w="9525">
              <a:solidFill>
                <a:srgbClr val="000000"/>
              </a:solidFill>
              <a:round/>
              <a:headEnd/>
              <a:tailEnd/>
            </a:ln>
          </p:spPr>
          <p:txBody>
            <a:bodyPr/>
            <a:lstStyle/>
            <a:p>
              <a:endParaRPr lang="tr-TR"/>
            </a:p>
          </p:txBody>
        </p:sp>
        <p:sp>
          <p:nvSpPr>
            <p:cNvPr id="134180" name="Line 36"/>
            <p:cNvSpPr>
              <a:spLocks noChangeShapeType="1"/>
            </p:cNvSpPr>
            <p:nvPr/>
          </p:nvSpPr>
          <p:spPr bwMode="auto">
            <a:xfrm>
              <a:off x="4328" y="2459"/>
              <a:ext cx="1080" cy="0"/>
            </a:xfrm>
            <a:prstGeom prst="line">
              <a:avLst/>
            </a:prstGeom>
            <a:noFill/>
            <a:ln w="38100">
              <a:solidFill>
                <a:srgbClr val="000000"/>
              </a:solidFill>
              <a:round/>
              <a:headEnd/>
              <a:tailEnd/>
            </a:ln>
          </p:spPr>
          <p:txBody>
            <a:bodyPr/>
            <a:lstStyle/>
            <a:p>
              <a:endParaRPr lang="tr-TR"/>
            </a:p>
          </p:txBody>
        </p:sp>
        <p:sp>
          <p:nvSpPr>
            <p:cNvPr id="134181" name="Line 37"/>
            <p:cNvSpPr>
              <a:spLocks noChangeShapeType="1"/>
            </p:cNvSpPr>
            <p:nvPr/>
          </p:nvSpPr>
          <p:spPr bwMode="auto">
            <a:xfrm>
              <a:off x="3248" y="3719"/>
              <a:ext cx="1080" cy="0"/>
            </a:xfrm>
            <a:prstGeom prst="line">
              <a:avLst/>
            </a:prstGeom>
            <a:noFill/>
            <a:ln w="38100">
              <a:solidFill>
                <a:srgbClr val="000000"/>
              </a:solidFill>
              <a:round/>
              <a:headEnd/>
              <a:tailEnd/>
            </a:ln>
          </p:spPr>
          <p:txBody>
            <a:bodyPr/>
            <a:lstStyle/>
            <a:p>
              <a:endParaRPr lang="tr-TR"/>
            </a:p>
          </p:txBody>
        </p:sp>
        <p:sp>
          <p:nvSpPr>
            <p:cNvPr id="134182" name="Line 38"/>
            <p:cNvSpPr>
              <a:spLocks noChangeShapeType="1"/>
            </p:cNvSpPr>
            <p:nvPr/>
          </p:nvSpPr>
          <p:spPr bwMode="auto">
            <a:xfrm>
              <a:off x="3248" y="3179"/>
              <a:ext cx="1080" cy="0"/>
            </a:xfrm>
            <a:prstGeom prst="line">
              <a:avLst/>
            </a:prstGeom>
            <a:noFill/>
            <a:ln w="38100">
              <a:solidFill>
                <a:srgbClr val="000000"/>
              </a:solidFill>
              <a:round/>
              <a:headEnd/>
              <a:tailEnd/>
            </a:ln>
          </p:spPr>
          <p:txBody>
            <a:bodyPr/>
            <a:lstStyle/>
            <a:p>
              <a:endParaRPr lang="tr-TR"/>
            </a:p>
          </p:txBody>
        </p:sp>
        <p:sp>
          <p:nvSpPr>
            <p:cNvPr id="134183" name="Line 39"/>
            <p:cNvSpPr>
              <a:spLocks noChangeShapeType="1"/>
            </p:cNvSpPr>
            <p:nvPr/>
          </p:nvSpPr>
          <p:spPr bwMode="auto">
            <a:xfrm>
              <a:off x="3248" y="3164"/>
              <a:ext cx="0" cy="540"/>
            </a:xfrm>
            <a:prstGeom prst="line">
              <a:avLst/>
            </a:prstGeom>
            <a:noFill/>
            <a:ln w="9525">
              <a:solidFill>
                <a:srgbClr val="000000"/>
              </a:solidFill>
              <a:round/>
              <a:headEnd/>
              <a:tailEnd type="oval" w="med" len="med"/>
            </a:ln>
          </p:spPr>
          <p:txBody>
            <a:bodyPr/>
            <a:lstStyle/>
            <a:p>
              <a:endParaRPr lang="tr-TR"/>
            </a:p>
          </p:txBody>
        </p:sp>
        <p:sp>
          <p:nvSpPr>
            <p:cNvPr id="134184" name="Line 40"/>
            <p:cNvSpPr>
              <a:spLocks noChangeShapeType="1"/>
            </p:cNvSpPr>
            <p:nvPr/>
          </p:nvSpPr>
          <p:spPr bwMode="auto">
            <a:xfrm>
              <a:off x="4298" y="3179"/>
              <a:ext cx="0" cy="540"/>
            </a:xfrm>
            <a:prstGeom prst="line">
              <a:avLst/>
            </a:prstGeom>
            <a:noFill/>
            <a:ln w="9525">
              <a:solidFill>
                <a:srgbClr val="000000"/>
              </a:solidFill>
              <a:round/>
              <a:headEnd type="oval" w="med" len="med"/>
              <a:tailEnd type="oval" w="med" len="med"/>
            </a:ln>
          </p:spPr>
          <p:txBody>
            <a:bodyPr/>
            <a:lstStyle/>
            <a:p>
              <a:endParaRPr lang="tr-TR"/>
            </a:p>
          </p:txBody>
        </p:sp>
        <p:sp>
          <p:nvSpPr>
            <p:cNvPr id="134185" name="Line 41"/>
            <p:cNvSpPr>
              <a:spLocks noChangeShapeType="1"/>
            </p:cNvSpPr>
            <p:nvPr/>
          </p:nvSpPr>
          <p:spPr bwMode="auto">
            <a:xfrm flipV="1">
              <a:off x="3263" y="2429"/>
              <a:ext cx="1065" cy="750"/>
            </a:xfrm>
            <a:prstGeom prst="line">
              <a:avLst/>
            </a:prstGeom>
            <a:noFill/>
            <a:ln w="9525">
              <a:solidFill>
                <a:srgbClr val="000000"/>
              </a:solidFill>
              <a:round/>
              <a:headEnd type="oval" w="med" len="med"/>
              <a:tailEnd type="oval" w="med" len="med"/>
            </a:ln>
          </p:spPr>
          <p:txBody>
            <a:bodyPr/>
            <a:lstStyle/>
            <a:p>
              <a:endParaRPr lang="tr-TR"/>
            </a:p>
          </p:txBody>
        </p:sp>
        <p:sp>
          <p:nvSpPr>
            <p:cNvPr id="134186" name="Text Box 42"/>
            <p:cNvSpPr txBox="1">
              <a:spLocks noChangeArrowheads="1"/>
            </p:cNvSpPr>
            <p:nvPr/>
          </p:nvSpPr>
          <p:spPr bwMode="auto">
            <a:xfrm>
              <a:off x="3938" y="2054"/>
              <a:ext cx="540" cy="540"/>
            </a:xfrm>
            <a:prstGeom prst="rect">
              <a:avLst/>
            </a:prstGeom>
            <a:noFill/>
            <a:ln w="9525">
              <a:noFill/>
              <a:miter lim="800000"/>
              <a:headEnd/>
              <a:tailEnd/>
            </a:ln>
          </p:spPr>
          <p:txBody>
            <a:bodyPr/>
            <a:lstStyle/>
            <a:p>
              <a:r>
                <a:rPr lang="tr-TR" sz="1200"/>
                <a:t>1</a:t>
              </a:r>
              <a:endParaRPr lang="tr-TR"/>
            </a:p>
          </p:txBody>
        </p:sp>
        <p:sp>
          <p:nvSpPr>
            <p:cNvPr id="134187" name="Text Box 43"/>
            <p:cNvSpPr txBox="1">
              <a:spLocks noChangeArrowheads="1"/>
            </p:cNvSpPr>
            <p:nvPr/>
          </p:nvSpPr>
          <p:spPr bwMode="auto">
            <a:xfrm>
              <a:off x="5198" y="2054"/>
              <a:ext cx="540" cy="540"/>
            </a:xfrm>
            <a:prstGeom prst="rect">
              <a:avLst/>
            </a:prstGeom>
            <a:noFill/>
            <a:ln w="9525">
              <a:noFill/>
              <a:miter lim="800000"/>
              <a:headEnd/>
              <a:tailEnd/>
            </a:ln>
          </p:spPr>
          <p:txBody>
            <a:bodyPr/>
            <a:lstStyle/>
            <a:p>
              <a:r>
                <a:rPr lang="tr-TR" sz="1200"/>
                <a:t>2</a:t>
              </a:r>
              <a:endParaRPr lang="tr-TR"/>
            </a:p>
          </p:txBody>
        </p:sp>
        <p:sp>
          <p:nvSpPr>
            <p:cNvPr id="134188" name="Text Box 44"/>
            <p:cNvSpPr txBox="1">
              <a:spLocks noChangeArrowheads="1"/>
            </p:cNvSpPr>
            <p:nvPr/>
          </p:nvSpPr>
          <p:spPr bwMode="auto">
            <a:xfrm>
              <a:off x="2903" y="2849"/>
              <a:ext cx="540" cy="540"/>
            </a:xfrm>
            <a:prstGeom prst="rect">
              <a:avLst/>
            </a:prstGeom>
            <a:noFill/>
            <a:ln w="9525">
              <a:noFill/>
              <a:miter lim="800000"/>
              <a:headEnd/>
              <a:tailEnd/>
            </a:ln>
          </p:spPr>
          <p:txBody>
            <a:bodyPr/>
            <a:lstStyle/>
            <a:p>
              <a:r>
                <a:rPr lang="tr-TR" sz="1200"/>
                <a:t>3</a:t>
              </a:r>
              <a:endParaRPr lang="tr-TR"/>
            </a:p>
          </p:txBody>
        </p:sp>
        <p:sp>
          <p:nvSpPr>
            <p:cNvPr id="134189" name="Text Box 45"/>
            <p:cNvSpPr txBox="1">
              <a:spLocks noChangeArrowheads="1"/>
            </p:cNvSpPr>
            <p:nvPr/>
          </p:nvSpPr>
          <p:spPr bwMode="auto">
            <a:xfrm>
              <a:off x="3938" y="2774"/>
              <a:ext cx="540" cy="540"/>
            </a:xfrm>
            <a:prstGeom prst="rect">
              <a:avLst/>
            </a:prstGeom>
            <a:noFill/>
            <a:ln w="9525">
              <a:noFill/>
              <a:miter lim="800000"/>
              <a:headEnd/>
              <a:tailEnd/>
            </a:ln>
          </p:spPr>
          <p:txBody>
            <a:bodyPr/>
            <a:lstStyle/>
            <a:p>
              <a:r>
                <a:rPr lang="tr-TR" sz="1200"/>
                <a:t>4</a:t>
              </a:r>
              <a:endParaRPr lang="tr-TR"/>
            </a:p>
          </p:txBody>
        </p:sp>
        <p:sp>
          <p:nvSpPr>
            <p:cNvPr id="134190" name="Text Box 46"/>
            <p:cNvSpPr txBox="1">
              <a:spLocks noChangeArrowheads="1"/>
            </p:cNvSpPr>
            <p:nvPr/>
          </p:nvSpPr>
          <p:spPr bwMode="auto">
            <a:xfrm>
              <a:off x="5348" y="2849"/>
              <a:ext cx="540" cy="540"/>
            </a:xfrm>
            <a:prstGeom prst="rect">
              <a:avLst/>
            </a:prstGeom>
            <a:noFill/>
            <a:ln w="9525">
              <a:noFill/>
              <a:miter lim="800000"/>
              <a:headEnd/>
              <a:tailEnd/>
            </a:ln>
          </p:spPr>
          <p:txBody>
            <a:bodyPr/>
            <a:lstStyle/>
            <a:p>
              <a:r>
                <a:rPr lang="tr-TR" sz="1200"/>
                <a:t>5</a:t>
              </a:r>
              <a:endParaRPr lang="tr-TR"/>
            </a:p>
          </p:txBody>
        </p:sp>
        <p:sp>
          <p:nvSpPr>
            <p:cNvPr id="134191" name="Text Box 47"/>
            <p:cNvSpPr txBox="1">
              <a:spLocks noChangeArrowheads="1"/>
            </p:cNvSpPr>
            <p:nvPr/>
          </p:nvSpPr>
          <p:spPr bwMode="auto">
            <a:xfrm>
              <a:off x="2858" y="3419"/>
              <a:ext cx="540" cy="540"/>
            </a:xfrm>
            <a:prstGeom prst="rect">
              <a:avLst/>
            </a:prstGeom>
            <a:noFill/>
            <a:ln w="9525">
              <a:noFill/>
              <a:miter lim="800000"/>
              <a:headEnd/>
              <a:tailEnd/>
            </a:ln>
          </p:spPr>
          <p:txBody>
            <a:bodyPr/>
            <a:lstStyle/>
            <a:p>
              <a:r>
                <a:rPr lang="tr-TR" sz="1200"/>
                <a:t>6</a:t>
              </a:r>
              <a:endParaRPr lang="tr-TR"/>
            </a:p>
          </p:txBody>
        </p:sp>
        <p:sp>
          <p:nvSpPr>
            <p:cNvPr id="134192" name="Text Box 48"/>
            <p:cNvSpPr txBox="1">
              <a:spLocks noChangeArrowheads="1"/>
            </p:cNvSpPr>
            <p:nvPr/>
          </p:nvSpPr>
          <p:spPr bwMode="auto">
            <a:xfrm>
              <a:off x="4193" y="3389"/>
              <a:ext cx="540" cy="540"/>
            </a:xfrm>
            <a:prstGeom prst="rect">
              <a:avLst/>
            </a:prstGeom>
            <a:noFill/>
            <a:ln w="9525">
              <a:noFill/>
              <a:miter lim="800000"/>
              <a:headEnd/>
              <a:tailEnd/>
            </a:ln>
          </p:spPr>
          <p:txBody>
            <a:bodyPr/>
            <a:lstStyle/>
            <a:p>
              <a:r>
                <a:rPr lang="tr-TR" sz="1200"/>
                <a:t>7</a:t>
              </a:r>
              <a:endParaRPr lang="tr-TR"/>
            </a:p>
          </p:txBody>
        </p:sp>
        <p:sp>
          <p:nvSpPr>
            <p:cNvPr id="134193" name="Line 49"/>
            <p:cNvSpPr>
              <a:spLocks noChangeShapeType="1"/>
            </p:cNvSpPr>
            <p:nvPr/>
          </p:nvSpPr>
          <p:spPr bwMode="auto">
            <a:xfrm>
              <a:off x="4298" y="3173"/>
              <a:ext cx="1080" cy="0"/>
            </a:xfrm>
            <a:prstGeom prst="line">
              <a:avLst/>
            </a:prstGeom>
            <a:noFill/>
            <a:ln w="9525">
              <a:solidFill>
                <a:srgbClr val="000000"/>
              </a:solidFill>
              <a:round/>
              <a:headEnd/>
              <a:tailEnd type="oval" w="med" len="med"/>
            </a:ln>
          </p:spPr>
          <p:txBody>
            <a:bodyPr/>
            <a:lstStyle/>
            <a:p>
              <a:endParaRPr lang="tr-T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3517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7826BC18-CE14-49AA-8183-FF7579ABE3ED}" type="slidenum">
              <a:rPr lang="tr-TR" sz="1400"/>
              <a:pPr algn="ctr" eaLnBrk="0" hangingPunct="0"/>
              <a:t>8</a:t>
            </a:fld>
            <a:r>
              <a:rPr lang="tr-TR" sz="1400"/>
              <a:t>. Sayfa</a:t>
            </a:r>
          </a:p>
        </p:txBody>
      </p:sp>
      <p:sp>
        <p:nvSpPr>
          <p:cNvPr id="135172"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35173" name="Text Box 5"/>
          <p:cNvSpPr txBox="1">
            <a:spLocks noChangeArrowheads="1"/>
          </p:cNvSpPr>
          <p:nvPr/>
        </p:nvSpPr>
        <p:spPr bwMode="auto">
          <a:xfrm>
            <a:off x="900113" y="404813"/>
            <a:ext cx="2879725" cy="77946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a:p>
            <a:pPr>
              <a:spcBef>
                <a:spcPct val="50000"/>
              </a:spcBef>
            </a:pPr>
            <a:r>
              <a:rPr lang="tr-TR">
                <a:latin typeface="Comic Sans MS" pitchFamily="66" charset="0"/>
              </a:rPr>
              <a:t>Kapsama</a:t>
            </a:r>
          </a:p>
        </p:txBody>
      </p:sp>
      <p:sp>
        <p:nvSpPr>
          <p:cNvPr id="135192" name="Rectangle 24"/>
          <p:cNvSpPr>
            <a:spLocks noChangeArrowheads="1"/>
          </p:cNvSpPr>
          <p:nvPr/>
        </p:nvSpPr>
        <p:spPr bwMode="auto">
          <a:xfrm>
            <a:off x="1692275" y="1276350"/>
            <a:ext cx="7294563" cy="1739900"/>
          </a:xfrm>
          <a:prstGeom prst="rect">
            <a:avLst/>
          </a:prstGeom>
          <a:noFill/>
          <a:ln w="9525">
            <a:noFill/>
            <a:miter lim="800000"/>
            <a:headEnd/>
            <a:tailEnd/>
          </a:ln>
          <a:effectLst/>
        </p:spPr>
        <p:txBody>
          <a:bodyPr anchor="ctr">
            <a:spAutoFit/>
          </a:bodyPr>
          <a:lstStyle/>
          <a:p>
            <a:pPr algn="just">
              <a:tabLst>
                <a:tab pos="1095375" algn="l"/>
              </a:tabLst>
            </a:pPr>
            <a:r>
              <a:rPr lang="tr-TR">
                <a:latin typeface="Comic Sans MS" pitchFamily="66" charset="0"/>
              </a:rPr>
              <a:t>Şekildeki grafta düğümler bir şehir bölgesindeki sokakların kesim noktaları olsun. Bir firma bazı köşelere büfe açmak istiyor. Ancak büfelerin, mümkün olan en az sayıda olmasını ve hiç kimsenin bir bloktan daha uzağa gitmeden büfeye ulaşabilecek şekilde yerleşmesi isteniyor.</a:t>
            </a:r>
          </a:p>
          <a:p>
            <a:pPr algn="just" eaLnBrk="0" hangingPunct="0">
              <a:tabLst>
                <a:tab pos="1095375" algn="l"/>
              </a:tabLst>
            </a:pPr>
            <a:endParaRPr lang="tr-TR">
              <a:latin typeface="Comic Sans MS" pitchFamily="66" charset="0"/>
            </a:endParaRPr>
          </a:p>
        </p:txBody>
      </p:sp>
      <p:pic>
        <p:nvPicPr>
          <p:cNvPr id="135193" name="Picture 25"/>
          <p:cNvPicPr>
            <a:picLocks noChangeAspect="1" noChangeArrowheads="1"/>
          </p:cNvPicPr>
          <p:nvPr/>
        </p:nvPicPr>
        <p:blipFill>
          <a:blip r:embed="rId2"/>
          <a:srcRect/>
          <a:stretch>
            <a:fillRect/>
          </a:stretch>
        </p:blipFill>
        <p:spPr bwMode="auto">
          <a:xfrm>
            <a:off x="3059113" y="2924175"/>
            <a:ext cx="3867150" cy="2066925"/>
          </a:xfrm>
          <a:prstGeom prst="rect">
            <a:avLst/>
          </a:prstGeom>
          <a:noFill/>
        </p:spPr>
      </p:pic>
      <p:sp>
        <p:nvSpPr>
          <p:cNvPr id="135194" name="Rectangle 26"/>
          <p:cNvSpPr>
            <a:spLocks noChangeArrowheads="1"/>
          </p:cNvSpPr>
          <p:nvPr/>
        </p:nvSpPr>
        <p:spPr bwMode="auto">
          <a:xfrm>
            <a:off x="3348038" y="5445125"/>
            <a:ext cx="3381375" cy="366713"/>
          </a:xfrm>
          <a:prstGeom prst="rect">
            <a:avLst/>
          </a:prstGeom>
          <a:noFill/>
          <a:ln w="9525">
            <a:noFill/>
            <a:miter lim="800000"/>
            <a:headEnd/>
            <a:tailEnd/>
          </a:ln>
          <a:effectLst/>
        </p:spPr>
        <p:txBody>
          <a:bodyPr wrap="none" anchor="ctr">
            <a:spAutoFit/>
          </a:bodyPr>
          <a:lstStyle/>
          <a:p>
            <a:r>
              <a:rPr lang="sv-SE">
                <a:latin typeface="Comic Sans MS" pitchFamily="66" charset="0"/>
              </a:rPr>
              <a:t>Bir kapsama {1,3,6,8,9,11} dir.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13.  Hafta</a:t>
            </a:r>
          </a:p>
        </p:txBody>
      </p:sp>
      <p:sp>
        <p:nvSpPr>
          <p:cNvPr id="137219"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22105D11-B4AD-453C-A76D-BDD3B5EDB74B}" type="slidenum">
              <a:rPr lang="tr-TR" sz="1400"/>
              <a:pPr algn="ctr" eaLnBrk="0" hangingPunct="0"/>
              <a:t>9</a:t>
            </a:fld>
            <a:r>
              <a:rPr lang="tr-TR" sz="1400"/>
              <a:t>. Sayfa</a:t>
            </a:r>
          </a:p>
        </p:txBody>
      </p:sp>
      <p:sp>
        <p:nvSpPr>
          <p:cNvPr id="137220"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37221" name="Text Box 5"/>
          <p:cNvSpPr txBox="1">
            <a:spLocks noChangeArrowheads="1"/>
          </p:cNvSpPr>
          <p:nvPr/>
        </p:nvSpPr>
        <p:spPr bwMode="auto">
          <a:xfrm>
            <a:off x="900113" y="404813"/>
            <a:ext cx="2879725" cy="779462"/>
          </a:xfrm>
          <a:prstGeom prst="rect">
            <a:avLst/>
          </a:prstGeom>
          <a:noFill/>
          <a:ln w="9525">
            <a:noFill/>
            <a:miter lim="800000"/>
            <a:headEnd/>
            <a:tailEnd/>
          </a:ln>
          <a:effectLst/>
        </p:spPr>
        <p:txBody>
          <a:bodyPr>
            <a:spAutoFit/>
          </a:bodyPr>
          <a:lstStyle/>
          <a:p>
            <a:pPr>
              <a:spcBef>
                <a:spcPct val="50000"/>
              </a:spcBef>
            </a:pPr>
            <a:r>
              <a:rPr lang="tr-TR">
                <a:latin typeface="Comic Sans MS" pitchFamily="66" charset="0"/>
              </a:rPr>
              <a:t>GRAFLARDA EŞLEME-</a:t>
            </a:r>
          </a:p>
          <a:p>
            <a:pPr>
              <a:spcBef>
                <a:spcPct val="50000"/>
              </a:spcBef>
            </a:pPr>
            <a:r>
              <a:rPr lang="tr-TR">
                <a:latin typeface="Comic Sans MS" pitchFamily="66" charset="0"/>
              </a:rPr>
              <a:t>Kapsama</a:t>
            </a:r>
          </a:p>
        </p:txBody>
      </p:sp>
      <p:pic>
        <p:nvPicPr>
          <p:cNvPr id="137225" name="Picture 9"/>
          <p:cNvPicPr>
            <a:picLocks noChangeAspect="1" noChangeArrowheads="1"/>
          </p:cNvPicPr>
          <p:nvPr/>
        </p:nvPicPr>
        <p:blipFill>
          <a:blip r:embed="rId2"/>
          <a:srcRect/>
          <a:stretch>
            <a:fillRect/>
          </a:stretch>
        </p:blipFill>
        <p:spPr bwMode="auto">
          <a:xfrm>
            <a:off x="1547813" y="1484313"/>
            <a:ext cx="7489825" cy="1098550"/>
          </a:xfrm>
          <a:prstGeom prst="rect">
            <a:avLst/>
          </a:prstGeom>
          <a:noFill/>
        </p:spPr>
      </p:pic>
      <p:pic>
        <p:nvPicPr>
          <p:cNvPr id="137226" name="Picture 10"/>
          <p:cNvPicPr>
            <a:picLocks noChangeAspect="1" noChangeArrowheads="1"/>
          </p:cNvPicPr>
          <p:nvPr/>
        </p:nvPicPr>
        <p:blipFill>
          <a:blip r:embed="rId3"/>
          <a:srcRect/>
          <a:stretch>
            <a:fillRect/>
          </a:stretch>
        </p:blipFill>
        <p:spPr bwMode="auto">
          <a:xfrm>
            <a:off x="3276600" y="3429000"/>
            <a:ext cx="3476625" cy="211455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970</TotalTime>
  <Words>914</Words>
  <Application>Microsoft Office PowerPoint</Application>
  <PresentationFormat>Ekran Gösterisi (4:3)</PresentationFormat>
  <Paragraphs>195</Paragraphs>
  <Slides>16</Slides>
  <Notes>2</Notes>
  <HiddenSlides>0</HiddenSlides>
  <MMClips>0</MMClips>
  <ScaleCrop>false</ScaleCrop>
  <HeadingPairs>
    <vt:vector size="8" baseType="variant">
      <vt:variant>
        <vt:lpstr>Kullanılan Yazı Tipleri</vt:lpstr>
      </vt:variant>
      <vt:variant>
        <vt:i4>9</vt:i4>
      </vt:variant>
      <vt:variant>
        <vt:lpstr>Tasarım Şablonu</vt:lpstr>
      </vt:variant>
      <vt:variant>
        <vt:i4>1</vt:i4>
      </vt:variant>
      <vt:variant>
        <vt:lpstr>Katıştırılmış OLE Hizmet Programları</vt:lpstr>
      </vt:variant>
      <vt:variant>
        <vt:i4>1</vt:i4>
      </vt:variant>
      <vt:variant>
        <vt:lpstr>Slayt Başlıkları</vt:lpstr>
      </vt:variant>
      <vt:variant>
        <vt:i4>16</vt:i4>
      </vt:variant>
    </vt:vector>
  </HeadingPairs>
  <TitlesOfParts>
    <vt:vector size="27" baseType="lpstr">
      <vt:lpstr>Times New Roman</vt:lpstr>
      <vt:lpstr>Arial</vt:lpstr>
      <vt:lpstr>Tahoma</vt:lpstr>
      <vt:lpstr>Wingdings</vt:lpstr>
      <vt:lpstr>Harrington</vt:lpstr>
      <vt:lpstr>Brush Script MT</vt:lpstr>
      <vt:lpstr>Berlin Sans FB</vt:lpstr>
      <vt:lpstr>Comic Sans MS</vt:lpstr>
      <vt:lpstr>Symbol</vt:lpstr>
      <vt:lpstr>Bitler ve baytlar tasarım şablonu</vt:lpstr>
      <vt:lpstr>Microsoft Denklem 3.0</vt:lpstr>
      <vt:lpstr>Ayrık İşlemsel Yapılar</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Diferansiyel Denklemler</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nyy</cp:lastModifiedBy>
  <cp:revision>157</cp:revision>
  <dcterms:created xsi:type="dcterms:W3CDTF">2009-08-30T08:05:20Z</dcterms:created>
  <dcterms:modified xsi:type="dcterms:W3CDTF">2010-04-22T09:58:55Z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