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4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1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0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748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3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6539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83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7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3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2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5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8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3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0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9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0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5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  <p:sldLayoutId id="2147484053" r:id="rId13"/>
    <p:sldLayoutId id="2147484054" r:id="rId14"/>
    <p:sldLayoutId id="2147484055" r:id="rId15"/>
    <p:sldLayoutId id="21474840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95401" y="866223"/>
            <a:ext cx="9601196" cy="524696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Tam sayılar cümlesinde bölme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1" y="1596980"/>
            <a:ext cx="9601196" cy="4278888"/>
          </a:xfrm>
        </p:spPr>
        <p:txBody>
          <a:bodyPr/>
          <a:lstStyle/>
          <a:p>
            <a:r>
              <a:rPr lang="tr-TR" b="1" dirty="0" smtClean="0"/>
              <a:t>Tanım 1:  </a:t>
            </a:r>
            <a:r>
              <a:rPr lang="tr-TR" dirty="0" err="1" smtClean="0"/>
              <a:t>a,b</a:t>
            </a:r>
            <a:r>
              <a:rPr lang="tr-TR" dirty="0" smtClean="0"/>
              <a:t> </a:t>
            </a:r>
            <a:r>
              <a:rPr lang="az-Cyrl-AZ" dirty="0" smtClean="0"/>
              <a:t>є</a:t>
            </a:r>
            <a:r>
              <a:rPr lang="tr-TR" dirty="0" smtClean="0"/>
              <a:t> Z ve a≠0 olsun. B=</a:t>
            </a:r>
            <a:r>
              <a:rPr lang="tr-TR" dirty="0" err="1" smtClean="0"/>
              <a:t>ax</a:t>
            </a:r>
            <a:r>
              <a:rPr lang="tr-TR" dirty="0" smtClean="0"/>
              <a:t> olacak şekilde biçimde bir x tamsayısı varsa, a’ya b ‘</a:t>
            </a:r>
            <a:r>
              <a:rPr lang="tr-TR" dirty="0" err="1" smtClean="0"/>
              <a:t>nin</a:t>
            </a:r>
            <a:r>
              <a:rPr lang="tr-TR" dirty="0" smtClean="0"/>
              <a:t> bir çarpanı, x sayısına b’nin a’ya bölümü denir ve x=</a:t>
            </a:r>
            <a:r>
              <a:rPr lang="tr-TR" dirty="0" err="1" smtClean="0"/>
              <a:t>b:a</a:t>
            </a:r>
            <a:r>
              <a:rPr lang="tr-TR" dirty="0" smtClean="0"/>
              <a:t> yazılır. </a:t>
            </a:r>
          </a:p>
          <a:p>
            <a:endParaRPr lang="tr-TR" dirty="0"/>
          </a:p>
          <a:p>
            <a:r>
              <a:rPr lang="tr-TR" dirty="0" smtClean="0"/>
              <a:t>A sayısı b’nin bir çarpanı ise b sayısı a sayısına bölünebiliyor denir ve </a:t>
            </a:r>
            <a:r>
              <a:rPr lang="tr-TR" dirty="0" err="1" smtClean="0"/>
              <a:t>a|b</a:t>
            </a:r>
            <a:r>
              <a:rPr lang="tr-TR" dirty="0" smtClean="0"/>
              <a:t> olarak anlatılır. </a:t>
            </a:r>
          </a:p>
          <a:p>
            <a:r>
              <a:rPr lang="tr-TR" dirty="0" smtClean="0"/>
              <a:t>1.teorem: </a:t>
            </a:r>
            <a:r>
              <a:rPr lang="tr-TR" dirty="0" err="1" smtClean="0"/>
              <a:t>a,b,c,x,y</a:t>
            </a:r>
            <a:r>
              <a:rPr lang="tr-TR" dirty="0" smtClean="0"/>
              <a:t> </a:t>
            </a:r>
            <a:r>
              <a:rPr lang="az-Cyrl-AZ" dirty="0"/>
              <a:t>є</a:t>
            </a:r>
            <a:r>
              <a:rPr lang="tr-TR" dirty="0"/>
              <a:t> </a:t>
            </a:r>
            <a:r>
              <a:rPr lang="tr-TR" dirty="0" smtClean="0"/>
              <a:t>Z olsun.</a:t>
            </a:r>
          </a:p>
          <a:p>
            <a:pPr marL="0" lvl="1" indent="0">
              <a:buNone/>
            </a:pPr>
            <a:r>
              <a:rPr lang="tr-TR" dirty="0" smtClean="0"/>
              <a:t>			(</a:t>
            </a:r>
            <a:r>
              <a:rPr lang="tr-TR" dirty="0" err="1"/>
              <a:t>a|b</a:t>
            </a:r>
            <a:r>
              <a:rPr lang="tr-TR" dirty="0"/>
              <a:t> ve </a:t>
            </a:r>
            <a:r>
              <a:rPr lang="tr-TR" dirty="0" err="1"/>
              <a:t>a|c</a:t>
            </a:r>
            <a:r>
              <a:rPr lang="tr-TR" dirty="0"/>
              <a:t>) =&gt; a|(</a:t>
            </a:r>
            <a:r>
              <a:rPr lang="tr-TR" dirty="0" err="1"/>
              <a:t>bx+cy</a:t>
            </a:r>
            <a:r>
              <a:rPr lang="tr-TR" dirty="0" smtClean="0"/>
              <a:t>)</a:t>
            </a:r>
          </a:p>
          <a:p>
            <a:r>
              <a:rPr lang="tr-TR" dirty="0"/>
              <a:t>2. teorem: </a:t>
            </a:r>
            <a:r>
              <a:rPr lang="tr-TR" dirty="0" err="1"/>
              <a:t>a,b</a:t>
            </a:r>
            <a:r>
              <a:rPr lang="tr-TR" dirty="0"/>
              <a:t> </a:t>
            </a:r>
            <a:r>
              <a:rPr lang="az-Cyrl-AZ" dirty="0"/>
              <a:t>є</a:t>
            </a:r>
            <a:r>
              <a:rPr lang="tr-TR" dirty="0"/>
              <a:t> Z olsun. </a:t>
            </a:r>
          </a:p>
          <a:p>
            <a:pPr marL="457200" lvl="1" indent="0">
              <a:buNone/>
            </a:pPr>
            <a:r>
              <a:rPr lang="tr-TR" dirty="0"/>
              <a:t>		(</a:t>
            </a:r>
            <a:r>
              <a:rPr lang="tr-TR" dirty="0" err="1"/>
              <a:t>a|b</a:t>
            </a:r>
            <a:r>
              <a:rPr lang="tr-TR" dirty="0"/>
              <a:t> ve </a:t>
            </a:r>
            <a:r>
              <a:rPr lang="tr-TR" dirty="0" err="1"/>
              <a:t>b|a</a:t>
            </a:r>
            <a:r>
              <a:rPr lang="tr-TR" dirty="0"/>
              <a:t>) =&gt; (b=a veya b=-a</a:t>
            </a:r>
            <a:r>
              <a:rPr lang="tr-TR" dirty="0" smtClean="0"/>
              <a:t>)</a:t>
            </a:r>
          </a:p>
          <a:p>
            <a:pPr marL="285750" lvl="1"/>
            <a:r>
              <a:rPr lang="tr-TR" dirty="0" smtClean="0"/>
              <a:t>3</a:t>
            </a:r>
            <a:r>
              <a:rPr lang="tr-TR" sz="1800" dirty="0"/>
              <a:t>. teorem: </a:t>
            </a:r>
            <a:r>
              <a:rPr lang="tr-TR" sz="1800" dirty="0" err="1"/>
              <a:t>x,y,z</a:t>
            </a:r>
            <a:r>
              <a:rPr lang="tr-TR" sz="1800" dirty="0"/>
              <a:t> </a:t>
            </a:r>
            <a:r>
              <a:rPr lang="az-Cyrl-AZ" sz="1800" dirty="0"/>
              <a:t>є</a:t>
            </a:r>
            <a:r>
              <a:rPr lang="tr-TR" sz="1800" dirty="0"/>
              <a:t> Z, [</a:t>
            </a:r>
            <a:r>
              <a:rPr lang="tr-TR" sz="1800" dirty="0" err="1"/>
              <a:t>x|y</a:t>
            </a:r>
            <a:r>
              <a:rPr lang="tr-TR" sz="1800" dirty="0"/>
              <a:t> ve </a:t>
            </a:r>
            <a:r>
              <a:rPr lang="tr-TR" sz="1800" dirty="0" err="1"/>
              <a:t>y|z</a:t>
            </a:r>
            <a:r>
              <a:rPr lang="tr-TR" sz="1800" dirty="0"/>
              <a:t>)=&gt; </a:t>
            </a:r>
            <a:r>
              <a:rPr lang="tr-TR" sz="1800" dirty="0" err="1"/>
              <a:t>x|z</a:t>
            </a:r>
            <a:r>
              <a:rPr lang="tr-TR" sz="1800" dirty="0"/>
              <a:t> ‘</a:t>
            </a:r>
            <a:r>
              <a:rPr lang="tr-TR" sz="1800" dirty="0" err="1"/>
              <a:t>dir</a:t>
            </a:r>
            <a:r>
              <a:rPr lang="tr-TR" sz="1800" dirty="0"/>
              <a:t>.</a:t>
            </a:r>
          </a:p>
          <a:p>
            <a:pPr marL="457200" lvl="1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1469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95401" y="866223"/>
            <a:ext cx="9601196" cy="524696"/>
          </a:xfrm>
        </p:spPr>
        <p:txBody>
          <a:bodyPr>
            <a:normAutofit fontScale="90000"/>
          </a:bodyPr>
          <a:lstStyle/>
          <a:p>
            <a:r>
              <a:rPr lang="tr-TR" dirty="0"/>
              <a:t>T</a:t>
            </a:r>
            <a:r>
              <a:rPr lang="tr-TR" dirty="0" smtClean="0"/>
              <a:t>am sayıların ortak </a:t>
            </a:r>
            <a:r>
              <a:rPr lang="tr-TR" dirty="0"/>
              <a:t>katları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1" y="1738648"/>
            <a:ext cx="9601196" cy="3271233"/>
          </a:xfrm>
        </p:spPr>
        <p:txBody>
          <a:bodyPr/>
          <a:lstStyle/>
          <a:p>
            <a:r>
              <a:rPr lang="tr-TR" dirty="0" smtClean="0"/>
              <a:t>Tanım: Her ikisi sıfırdan farklı olan a ve b tam sayılarından her ikisinin katı olan bir tam sayıya bu sayıların ortak bir katı denir. </a:t>
            </a:r>
          </a:p>
          <a:p>
            <a:r>
              <a:rPr lang="tr-TR" dirty="0"/>
              <a:t>a</a:t>
            </a:r>
            <a:r>
              <a:rPr lang="tr-TR" dirty="0" smtClean="0"/>
              <a:t> ve b tam sayılarının ortak katlarının cümlesi {OK(</a:t>
            </a:r>
            <a:r>
              <a:rPr lang="tr-TR" dirty="0" err="1" smtClean="0"/>
              <a:t>a,b</a:t>
            </a:r>
            <a:r>
              <a:rPr lang="tr-TR" dirty="0" smtClean="0"/>
              <a:t>)} biçiminde gösterilir. </a:t>
            </a:r>
          </a:p>
          <a:p>
            <a:r>
              <a:rPr lang="tr-TR" dirty="0" smtClean="0"/>
              <a:t>{OK(</a:t>
            </a:r>
            <a:r>
              <a:rPr lang="tr-TR" dirty="0" err="1" smtClean="0"/>
              <a:t>a,b</a:t>
            </a:r>
            <a:r>
              <a:rPr lang="tr-TR" dirty="0" smtClean="0"/>
              <a:t>)}= {K(a)}    {K(b)} ‘</a:t>
            </a:r>
            <a:r>
              <a:rPr lang="tr-TR" dirty="0" err="1" smtClean="0"/>
              <a:t>dir</a:t>
            </a:r>
            <a:r>
              <a:rPr lang="tr-TR" dirty="0" smtClean="0"/>
              <a:t> 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457200" lvl="1" indent="0">
              <a:buNone/>
            </a:pPr>
            <a:endParaRPr lang="tr-TR" dirty="0" smtClean="0"/>
          </a:p>
          <a:p>
            <a:pPr marL="457200" lvl="1" indent="0">
              <a:buNone/>
            </a:pPr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pic>
        <p:nvPicPr>
          <p:cNvPr id="5" name="Picture 2" descr="\bigcap \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112" y="2915768"/>
            <a:ext cx="1714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7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95401" y="866223"/>
            <a:ext cx="9601196" cy="524696"/>
          </a:xfrm>
        </p:spPr>
        <p:txBody>
          <a:bodyPr>
            <a:normAutofit fontScale="90000"/>
          </a:bodyPr>
          <a:lstStyle/>
          <a:p>
            <a:r>
              <a:rPr lang="tr-TR" dirty="0"/>
              <a:t>T</a:t>
            </a:r>
            <a:r>
              <a:rPr lang="tr-TR" dirty="0" smtClean="0"/>
              <a:t>am sayıların ortak katlarının en küçüğü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1" y="1738648"/>
            <a:ext cx="9601196" cy="4146997"/>
          </a:xfrm>
        </p:spPr>
        <p:txBody>
          <a:bodyPr/>
          <a:lstStyle/>
          <a:p>
            <a:r>
              <a:rPr lang="tr-TR" dirty="0" smtClean="0"/>
              <a:t>Tanım: Sıfırdan farklı a ve b tam sayılarının pozitif ortak katlarının cümlesinin en küçük elemanı vardır. Bu elemana a ve b </a:t>
            </a:r>
            <a:r>
              <a:rPr lang="tr-TR" dirty="0" err="1" smtClean="0"/>
              <a:t>nin</a:t>
            </a:r>
            <a:r>
              <a:rPr lang="tr-TR" dirty="0" smtClean="0"/>
              <a:t> ortak katlarının en küçüğü denir.</a:t>
            </a:r>
          </a:p>
          <a:p>
            <a:r>
              <a:rPr lang="tr-TR" dirty="0" smtClean="0"/>
              <a:t>OKEK(</a:t>
            </a:r>
            <a:r>
              <a:rPr lang="tr-TR" dirty="0" err="1" smtClean="0"/>
              <a:t>a,b</a:t>
            </a:r>
            <a:r>
              <a:rPr lang="tr-TR" dirty="0" smtClean="0"/>
              <a:t>) şeklinde gösterilir.</a:t>
            </a:r>
          </a:p>
          <a:p>
            <a:r>
              <a:rPr lang="tr-TR" dirty="0" smtClean="0"/>
              <a:t>OKEK(</a:t>
            </a:r>
            <a:r>
              <a:rPr lang="tr-TR" dirty="0" err="1" smtClean="0"/>
              <a:t>a,b</a:t>
            </a:r>
            <a:r>
              <a:rPr lang="tr-TR" dirty="0" smtClean="0"/>
              <a:t>)=OKEK(a,-b)=OKEK(-</a:t>
            </a:r>
            <a:r>
              <a:rPr lang="tr-TR" dirty="0" err="1" smtClean="0"/>
              <a:t>a,b</a:t>
            </a:r>
            <a:r>
              <a:rPr lang="tr-TR" dirty="0" smtClean="0"/>
              <a:t>)=OKEK(-a,-b) ‘</a:t>
            </a:r>
            <a:r>
              <a:rPr lang="tr-TR" dirty="0" err="1" smtClean="0"/>
              <a:t>dir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OBEB(</a:t>
            </a:r>
            <a:r>
              <a:rPr lang="tr-TR" dirty="0" err="1" smtClean="0"/>
              <a:t>a,b</a:t>
            </a:r>
            <a:r>
              <a:rPr lang="tr-TR" dirty="0" smtClean="0"/>
              <a:t>)=1 </a:t>
            </a:r>
            <a:r>
              <a:rPr lang="tr-TR" dirty="0" smtClean="0">
                <a:sym typeface="Wingdings" panose="05000000000000000000" pitchFamily="2" charset="2"/>
              </a:rPr>
              <a:t> OKEK(</a:t>
            </a:r>
            <a:r>
              <a:rPr lang="tr-TR" dirty="0" err="1" smtClean="0">
                <a:sym typeface="Wingdings" panose="05000000000000000000" pitchFamily="2" charset="2"/>
              </a:rPr>
              <a:t>a,b</a:t>
            </a:r>
            <a:r>
              <a:rPr lang="tr-TR" dirty="0" smtClean="0">
                <a:sym typeface="Wingdings" panose="05000000000000000000" pitchFamily="2" charset="2"/>
              </a:rPr>
              <a:t>)=|ab|’</a:t>
            </a:r>
            <a:r>
              <a:rPr lang="tr-TR" dirty="0" err="1" smtClean="0">
                <a:sym typeface="Wingdings" panose="05000000000000000000" pitchFamily="2" charset="2"/>
              </a:rPr>
              <a:t>dir</a:t>
            </a:r>
            <a:r>
              <a:rPr lang="tr-TR" dirty="0" smtClean="0">
                <a:sym typeface="Wingdings" panose="05000000000000000000" pitchFamily="2" charset="2"/>
              </a:rPr>
              <a:t>.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m</a:t>
            </a:r>
            <a:r>
              <a:rPr lang="az-Cyrl-AZ" dirty="0"/>
              <a:t> є</a:t>
            </a:r>
            <a:r>
              <a:rPr lang="tr-TR" dirty="0"/>
              <a:t> </a:t>
            </a:r>
            <a:r>
              <a:rPr lang="tr-TR" dirty="0" smtClean="0"/>
              <a:t>Z ise OKEK(</a:t>
            </a:r>
            <a:r>
              <a:rPr lang="tr-TR" dirty="0" err="1" smtClean="0"/>
              <a:t>ma,mb</a:t>
            </a:r>
            <a:r>
              <a:rPr lang="tr-TR" dirty="0" smtClean="0"/>
              <a:t>)=|</a:t>
            </a:r>
            <a:r>
              <a:rPr lang="tr-TR" dirty="0" err="1" smtClean="0"/>
              <a:t>m|OKEK</a:t>
            </a:r>
            <a:r>
              <a:rPr lang="tr-TR" dirty="0" smtClean="0"/>
              <a:t>(</a:t>
            </a:r>
            <a:r>
              <a:rPr lang="tr-TR" dirty="0" err="1" smtClean="0"/>
              <a:t>a,b</a:t>
            </a:r>
            <a:r>
              <a:rPr lang="tr-TR" dirty="0" smtClean="0"/>
              <a:t>)’</a:t>
            </a:r>
            <a:r>
              <a:rPr lang="tr-TR" dirty="0" err="1" smtClean="0"/>
              <a:t>dir</a:t>
            </a:r>
            <a:r>
              <a:rPr lang="tr-TR" dirty="0" smtClean="0"/>
              <a:t>.</a:t>
            </a:r>
          </a:p>
          <a:p>
            <a:r>
              <a:rPr lang="tr-TR" dirty="0" err="1"/>
              <a:t>b</a:t>
            </a:r>
            <a:r>
              <a:rPr lang="tr-TR" dirty="0" err="1" smtClean="0"/>
              <a:t>|a</a:t>
            </a:r>
            <a:r>
              <a:rPr lang="tr-TR" dirty="0" smtClean="0"/>
              <a:t> ise OKEK(</a:t>
            </a:r>
            <a:r>
              <a:rPr lang="tr-TR" dirty="0" err="1" smtClean="0"/>
              <a:t>a,b</a:t>
            </a:r>
            <a:r>
              <a:rPr lang="tr-TR" dirty="0" smtClean="0"/>
              <a:t>)=|a|’</a:t>
            </a:r>
            <a:r>
              <a:rPr lang="tr-TR" dirty="0" err="1" smtClean="0"/>
              <a:t>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OKEK(</a:t>
            </a:r>
            <a:r>
              <a:rPr lang="tr-TR" dirty="0" err="1" smtClean="0"/>
              <a:t>a,a</a:t>
            </a:r>
            <a:r>
              <a:rPr lang="tr-TR" dirty="0" smtClean="0"/>
              <a:t>)=|a|’</a:t>
            </a:r>
            <a:r>
              <a:rPr lang="tr-TR" dirty="0" err="1" smtClean="0"/>
              <a:t>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OKEK(1,a)=|a|’</a:t>
            </a:r>
            <a:r>
              <a:rPr lang="tr-TR" dirty="0" err="1" smtClean="0"/>
              <a:t>dır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x|a</a:t>
            </a:r>
            <a:r>
              <a:rPr lang="tr-TR" dirty="0" smtClean="0"/>
              <a:t> ve </a:t>
            </a:r>
            <a:r>
              <a:rPr lang="tr-TR" dirty="0" err="1" smtClean="0"/>
              <a:t>x|b</a:t>
            </a:r>
            <a:r>
              <a:rPr lang="tr-TR" dirty="0" smtClean="0"/>
              <a:t> ise OKEK(</a:t>
            </a:r>
            <a:r>
              <a:rPr lang="tr-TR" dirty="0" err="1" smtClean="0"/>
              <a:t>a:x</a:t>
            </a:r>
            <a:r>
              <a:rPr lang="tr-TR" dirty="0" smtClean="0"/>
              <a:t>, b:x)=OKEK(a,b) : |x|’</a:t>
            </a:r>
            <a:r>
              <a:rPr lang="tr-TR" dirty="0" err="1" smtClean="0"/>
              <a:t>dir</a:t>
            </a:r>
            <a:r>
              <a:rPr lang="tr-TR" dirty="0" smtClean="0"/>
              <a:t>. 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457200" lvl="1" indent="0">
              <a:buNone/>
            </a:pPr>
            <a:endParaRPr lang="tr-TR" dirty="0" smtClean="0"/>
          </a:p>
          <a:p>
            <a:pPr marL="457200" lvl="1" indent="0">
              <a:buNone/>
            </a:pPr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69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95401" y="866223"/>
            <a:ext cx="9601196" cy="524696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OBEB-OKEK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1" y="1738648"/>
            <a:ext cx="9601196" cy="4146997"/>
          </a:xfrm>
        </p:spPr>
        <p:txBody>
          <a:bodyPr/>
          <a:lstStyle/>
          <a:p>
            <a:r>
              <a:rPr lang="tr-TR" dirty="0" smtClean="0"/>
              <a:t>OBEB</a:t>
            </a:r>
            <a:r>
              <a:rPr lang="tr-TR" dirty="0"/>
              <a:t> </a:t>
            </a:r>
            <a:r>
              <a:rPr lang="tr-TR" dirty="0" smtClean="0"/>
              <a:t>≤ Sayılar ≤ OKEK</a:t>
            </a:r>
          </a:p>
          <a:p>
            <a:r>
              <a:rPr lang="tr-TR" dirty="0" smtClean="0"/>
              <a:t>Ardışık sayılarda OBEB=1</a:t>
            </a:r>
          </a:p>
          <a:p>
            <a:r>
              <a:rPr lang="tr-TR" dirty="0" smtClean="0"/>
              <a:t>Ardışık tek sayılarda OBEB=1</a:t>
            </a:r>
          </a:p>
          <a:p>
            <a:r>
              <a:rPr lang="tr-TR" dirty="0" smtClean="0"/>
              <a:t>Ardışık çift sayılarda, OBEB=2</a:t>
            </a:r>
          </a:p>
          <a:p>
            <a:r>
              <a:rPr lang="tr-TR" dirty="0" smtClean="0"/>
              <a:t>Ardışık 7 </a:t>
            </a:r>
            <a:r>
              <a:rPr lang="tr-TR" dirty="0" err="1" smtClean="0"/>
              <a:t>nin</a:t>
            </a:r>
            <a:r>
              <a:rPr lang="tr-TR" dirty="0" smtClean="0"/>
              <a:t> katı sayılarda OBEB=7</a:t>
            </a:r>
          </a:p>
          <a:p>
            <a:r>
              <a:rPr lang="tr-TR" dirty="0"/>
              <a:t>a</a:t>
            </a:r>
            <a:r>
              <a:rPr lang="tr-TR" dirty="0" smtClean="0"/>
              <a:t> ve b sayma sayıları için ;</a:t>
            </a:r>
          </a:p>
          <a:p>
            <a:pPr marL="457200" lvl="1" indent="0">
              <a:buNone/>
            </a:pPr>
            <a:r>
              <a:rPr lang="tr-TR" dirty="0" smtClean="0"/>
              <a:t>a*b=OBEB*OKEK </a:t>
            </a:r>
          </a:p>
          <a:p>
            <a:r>
              <a:rPr lang="tr-TR" dirty="0"/>
              <a:t>Aralarında asal sayılar için;</a:t>
            </a:r>
          </a:p>
          <a:p>
            <a:pPr lvl="1"/>
            <a:r>
              <a:rPr lang="tr-TR" dirty="0"/>
              <a:t>OBEB=1;</a:t>
            </a:r>
          </a:p>
          <a:p>
            <a:pPr lvl="1"/>
            <a:r>
              <a:rPr lang="tr-TR" dirty="0"/>
              <a:t>OKEK=a*b(bu iki sayı için)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457200" lvl="1" indent="0">
              <a:buNone/>
            </a:pPr>
            <a:endParaRPr lang="tr-TR" dirty="0" smtClean="0"/>
          </a:p>
          <a:p>
            <a:pPr marL="457200" lvl="1" indent="0">
              <a:buNone/>
            </a:pPr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365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18187" y="624110"/>
            <a:ext cx="10886426" cy="741051"/>
          </a:xfrm>
        </p:spPr>
        <p:txBody>
          <a:bodyPr/>
          <a:lstStyle/>
          <a:p>
            <a:r>
              <a:rPr lang="tr-TR" dirty="0" smtClean="0"/>
              <a:t>Alıştırmalar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5155" y="1506828"/>
            <a:ext cx="10989457" cy="4687910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Soru 1: 36 ve 54 sayılarının OBEB=?</a:t>
            </a:r>
          </a:p>
          <a:p>
            <a:pPr marL="0" indent="0">
              <a:buNone/>
            </a:pPr>
            <a:r>
              <a:rPr lang="tr-TR" dirty="0" smtClean="0"/>
              <a:t>OBEB(pozitif ortak bölenlerinin en büyüğü)=</a:t>
            </a:r>
          </a:p>
          <a:p>
            <a:pPr marL="0" indent="0">
              <a:buNone/>
            </a:pPr>
            <a:r>
              <a:rPr lang="tr-TR" dirty="0" smtClean="0"/>
              <a:t>36 ve 54 sayılarının pozitif bölenleri=   1,2,3,6,9,</a:t>
            </a:r>
            <a:r>
              <a:rPr lang="tr-TR" dirty="0" smtClean="0">
                <a:solidFill>
                  <a:srgbClr val="FF0000"/>
                </a:solidFill>
              </a:rPr>
              <a:t>18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tr-TR" dirty="0" smtClean="0"/>
              <a:t>Soru 2: 30 ve 45 sayılarının OKEK=?</a:t>
            </a:r>
          </a:p>
          <a:p>
            <a:pPr marL="0" indent="0">
              <a:buNone/>
            </a:pPr>
            <a:r>
              <a:rPr lang="tr-TR" dirty="0" smtClean="0"/>
              <a:t>OKEK(pozitif ortak katlarının en küçüğü)=</a:t>
            </a:r>
          </a:p>
          <a:p>
            <a:pPr marL="0" indent="0">
              <a:buNone/>
            </a:pPr>
            <a:r>
              <a:rPr lang="tr-TR" dirty="0" smtClean="0"/>
              <a:t>30 ve 45 sayılarının ortak katları= </a:t>
            </a:r>
            <a:r>
              <a:rPr lang="tr-TR" dirty="0" smtClean="0">
                <a:solidFill>
                  <a:srgbClr val="FF0000"/>
                </a:solidFill>
              </a:rPr>
              <a:t>90</a:t>
            </a:r>
            <a:r>
              <a:rPr lang="tr-TR" dirty="0" smtClean="0"/>
              <a:t>, 180, 270…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94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18187" y="624110"/>
            <a:ext cx="10886426" cy="741051"/>
          </a:xfrm>
        </p:spPr>
        <p:txBody>
          <a:bodyPr/>
          <a:lstStyle/>
          <a:p>
            <a:r>
              <a:rPr lang="tr-TR" dirty="0" smtClean="0"/>
              <a:t>Alıştırmalar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515155" y="1506828"/>
                <a:ext cx="10989457" cy="468791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tr-TR" b="1" dirty="0" smtClean="0"/>
                  <a:t>Soru 3: </a:t>
                </a:r>
                <a:r>
                  <a:rPr lang="tr-TR" dirty="0" err="1" smtClean="0"/>
                  <a:t>p,q,r</a:t>
                </a:r>
                <a:r>
                  <a:rPr lang="tr-TR" dirty="0" smtClean="0"/>
                  <a:t> asal sayılar olmak üzere,</a:t>
                </a:r>
              </a:p>
              <a:p>
                <a:pPr marL="0" indent="0">
                  <a:buNone/>
                </a:pPr>
                <a:r>
                  <a:rPr lang="tr-TR" dirty="0"/>
                  <a:t>x</a:t>
                </a:r>
                <a:r>
                  <a:rPr lang="tr-TR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tr-TR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tr-TR" dirty="0" smtClean="0"/>
              </a:p>
              <a:p>
                <a:pPr marL="0" indent="0">
                  <a:buNone/>
                </a:pPr>
                <a:r>
                  <a:rPr lang="tr-TR" dirty="0" smtClean="0"/>
                  <a:t>y=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tr-TR" dirty="0"/>
                      <m:t>+</m:t>
                    </m:r>
                    <m:sSup>
                      <m:sSupPr>
                        <m:ctrlPr>
                          <a:rPr lang="tr-TR" i="1">
                            <a:latin typeface="Cambria Math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tr-TR" dirty="0" smtClean="0"/>
                  <a:t> sayılarının </a:t>
                </a:r>
                <a:r>
                  <a:rPr lang="tr-TR" dirty="0" err="1" smtClean="0"/>
                  <a:t>OBEB’inin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OKEK’ine</a:t>
                </a:r>
                <a:r>
                  <a:rPr lang="tr-TR" dirty="0" smtClean="0"/>
                  <a:t> oranı nedir?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r>
                  <a:rPr lang="tr-TR" b="1" dirty="0" smtClean="0"/>
                  <a:t>Çözüm 3: </a:t>
                </a:r>
              </a:p>
              <a:p>
                <a:pPr marL="0" indent="0">
                  <a:buNone/>
                </a:pPr>
                <a:r>
                  <a:rPr lang="tr-TR" dirty="0" smtClean="0"/>
                  <a:t>OBEB(</a:t>
                </a:r>
                <a:r>
                  <a:rPr lang="tr-TR" dirty="0" err="1" smtClean="0"/>
                  <a:t>x,y</a:t>
                </a:r>
                <a:r>
                  <a:rPr lang="tr-TR" dirty="0" smtClean="0"/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tr-TR" i="1">
                            <a:latin typeface="Cambria Math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tr-TR" dirty="0" smtClean="0"/>
              </a:p>
              <a:p>
                <a:pPr marL="0" indent="0">
                  <a:buNone/>
                </a:pPr>
                <a:r>
                  <a:rPr lang="tr-TR" dirty="0" smtClean="0"/>
                  <a:t>OKEK(</a:t>
                </a:r>
                <a:r>
                  <a:rPr lang="tr-TR" dirty="0" err="1" smtClean="0"/>
                  <a:t>x,y</a:t>
                </a:r>
                <a:r>
                  <a:rPr lang="tr-TR" dirty="0" smtClean="0"/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tr-TR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tr-TR" i="1">
                            <a:latin typeface="Cambria Math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tr-TR" dirty="0" smtClean="0"/>
              </a:p>
              <a:p>
                <a:pPr marL="0" indent="0">
                  <a:buNone/>
                </a:pPr>
                <a:r>
                  <a:rPr lang="tr-TR" dirty="0" smtClean="0"/>
                  <a:t>OKEK(</a:t>
                </a:r>
                <a:r>
                  <a:rPr lang="tr-TR" dirty="0" err="1" smtClean="0"/>
                  <a:t>x,y</a:t>
                </a:r>
                <a:r>
                  <a:rPr lang="tr-TR" dirty="0" smtClean="0"/>
                  <a:t>)/OBEB(</a:t>
                </a:r>
                <a:r>
                  <a:rPr lang="tr-TR" dirty="0" err="1" smtClean="0"/>
                  <a:t>x,y</a:t>
                </a:r>
                <a:r>
                  <a:rPr lang="tr-TR" dirty="0" smtClean="0"/>
                  <a:t>)=p*q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155" y="1506828"/>
                <a:ext cx="10989457" cy="4687910"/>
              </a:xfrm>
              <a:blipFill rotWithShape="0">
                <a:blip r:embed="rId2"/>
                <a:stretch>
                  <a:fillRect l="-499" t="-65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50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18187" y="624110"/>
            <a:ext cx="10886426" cy="741051"/>
          </a:xfrm>
        </p:spPr>
        <p:txBody>
          <a:bodyPr/>
          <a:lstStyle/>
          <a:p>
            <a:r>
              <a:rPr lang="tr-TR" dirty="0" smtClean="0"/>
              <a:t>Alıştırmalar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5155" y="1506828"/>
            <a:ext cx="10989457" cy="50098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 smtClean="0"/>
              <a:t>Soru 4: </a:t>
            </a:r>
            <a:r>
              <a:rPr lang="tr-TR" dirty="0" smtClean="0"/>
              <a:t>Çarpımları 600 olan iki doğal sayının OKEK=60 ise OBEB=?</a:t>
            </a:r>
          </a:p>
          <a:p>
            <a:pPr marL="0" indent="0">
              <a:buNone/>
            </a:pPr>
            <a:r>
              <a:rPr lang="tr-TR" b="1" dirty="0" smtClean="0"/>
              <a:t>Çözüm 4:</a:t>
            </a:r>
            <a:endParaRPr lang="tr-TR" b="1" dirty="0"/>
          </a:p>
          <a:p>
            <a:pPr marL="0" indent="0">
              <a:buNone/>
            </a:pPr>
            <a:r>
              <a:rPr lang="tr-TR" dirty="0" smtClean="0"/>
              <a:t>a*b=OBEB*OKEK formülünden </a:t>
            </a:r>
          </a:p>
          <a:p>
            <a:pPr marL="0" indent="0">
              <a:buNone/>
            </a:pPr>
            <a:r>
              <a:rPr lang="tr-TR" dirty="0" smtClean="0"/>
              <a:t>600=?*60 =&gt; ?=10</a:t>
            </a:r>
          </a:p>
          <a:p>
            <a:pPr marL="0" indent="0">
              <a:buNone/>
            </a:pPr>
            <a:r>
              <a:rPr lang="tr-TR" b="1" dirty="0" smtClean="0"/>
              <a:t>Soru 5: </a:t>
            </a:r>
            <a:r>
              <a:rPr lang="tr-TR" dirty="0" smtClean="0"/>
              <a:t>Birbirinden farklı iki doğal sayının OBEB=36 ise, bu sayıların toplamı en az kaçtır?</a:t>
            </a:r>
          </a:p>
          <a:p>
            <a:pPr marL="0" indent="0">
              <a:buNone/>
            </a:pPr>
            <a:r>
              <a:rPr lang="tr-TR" b="1" dirty="0" smtClean="0"/>
              <a:t>Çözüm 5: </a:t>
            </a:r>
            <a:endParaRPr lang="tr-TR" b="1" dirty="0"/>
          </a:p>
          <a:p>
            <a:pPr marL="0" indent="0">
              <a:buNone/>
            </a:pPr>
            <a:r>
              <a:rPr lang="tr-TR" dirty="0" smtClean="0"/>
              <a:t>36x ve 36y x=1 y=2 için 36+72=108 </a:t>
            </a:r>
          </a:p>
          <a:p>
            <a:pPr marL="0" indent="0">
              <a:buNone/>
            </a:pPr>
            <a:r>
              <a:rPr lang="tr-TR" b="1" dirty="0" smtClean="0"/>
              <a:t>Soru 6: </a:t>
            </a:r>
            <a:r>
              <a:rPr lang="tr-TR" dirty="0" smtClean="0"/>
              <a:t>a ve b birer doğal sayıdır. </a:t>
            </a:r>
          </a:p>
          <a:p>
            <a:pPr marL="0" indent="0">
              <a:buNone/>
            </a:pPr>
            <a:r>
              <a:rPr lang="tr-TR" dirty="0" smtClean="0"/>
              <a:t>OBEB(</a:t>
            </a:r>
            <a:r>
              <a:rPr lang="tr-TR" dirty="0" err="1" smtClean="0"/>
              <a:t>a,b</a:t>
            </a:r>
            <a:r>
              <a:rPr lang="tr-TR" dirty="0" smtClean="0"/>
              <a:t>)=12,</a:t>
            </a:r>
          </a:p>
          <a:p>
            <a:pPr marL="0" indent="0">
              <a:buNone/>
            </a:pPr>
            <a:r>
              <a:rPr lang="tr-TR" dirty="0" smtClean="0"/>
              <a:t>OKEK(</a:t>
            </a:r>
            <a:r>
              <a:rPr lang="tr-TR" dirty="0" err="1" smtClean="0"/>
              <a:t>a,b</a:t>
            </a:r>
            <a:r>
              <a:rPr lang="tr-TR" dirty="0" smtClean="0"/>
              <a:t>)=240  olduğuna göre </a:t>
            </a:r>
            <a:r>
              <a:rPr lang="tr-TR" dirty="0" err="1" smtClean="0"/>
              <a:t>a+b</a:t>
            </a:r>
            <a:r>
              <a:rPr lang="tr-TR" dirty="0" smtClean="0"/>
              <a:t> toplamı en az kaçtır?</a:t>
            </a:r>
          </a:p>
          <a:p>
            <a:pPr marL="0" indent="0">
              <a:buNone/>
            </a:pPr>
            <a:r>
              <a:rPr lang="tr-TR" b="1" dirty="0" smtClean="0"/>
              <a:t>Çözüm 6: </a:t>
            </a:r>
          </a:p>
          <a:p>
            <a:pPr marL="0" indent="0">
              <a:buNone/>
            </a:pPr>
            <a:r>
              <a:rPr lang="tr-TR" dirty="0" smtClean="0"/>
              <a:t>12x  * 12y=12*240  </a:t>
            </a:r>
          </a:p>
          <a:p>
            <a:pPr marL="0" indent="0">
              <a:buNone/>
            </a:pPr>
            <a:r>
              <a:rPr lang="tr-TR" dirty="0" smtClean="0"/>
              <a:t>X*y=20 =&gt; (4,5) olabilir.  12*(</a:t>
            </a:r>
            <a:r>
              <a:rPr lang="tr-TR" dirty="0" err="1" smtClean="0"/>
              <a:t>x+y</a:t>
            </a:r>
            <a:r>
              <a:rPr lang="tr-TR" dirty="0" smtClean="0"/>
              <a:t>)=108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610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18187" y="624110"/>
            <a:ext cx="10886426" cy="741051"/>
          </a:xfrm>
        </p:spPr>
        <p:txBody>
          <a:bodyPr/>
          <a:lstStyle/>
          <a:p>
            <a:r>
              <a:rPr lang="tr-TR" dirty="0" smtClean="0"/>
              <a:t>Alıştırmalar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515155" y="1506828"/>
                <a:ext cx="10989457" cy="500988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tr-TR" b="1" dirty="0" smtClean="0"/>
                  <a:t>Soru 7: </a:t>
                </a:r>
                <a:r>
                  <a:rPr lang="tr-TR" dirty="0" smtClean="0"/>
                  <a:t>Dört basamaklı sayılardan kaç tanesi 24, 60 ve 90 sayılarına tam bölünür?</a:t>
                </a:r>
              </a:p>
              <a:p>
                <a:pPr marL="0" indent="0">
                  <a:buNone/>
                </a:pPr>
                <a:r>
                  <a:rPr lang="tr-TR" b="1" dirty="0" smtClean="0"/>
                  <a:t>Çözüm 7: </a:t>
                </a:r>
                <a:r>
                  <a:rPr lang="tr-TR" dirty="0" smtClean="0"/>
                  <a:t>OKEK (24,60,90)=360’dır. </a:t>
                </a:r>
              </a:p>
              <a:p>
                <a:pPr marL="0" indent="0">
                  <a:buNone/>
                </a:pPr>
                <a:r>
                  <a:rPr lang="tr-TR" dirty="0" smtClean="0"/>
                  <a:t>360*3=1080</a:t>
                </a:r>
              </a:p>
              <a:p>
                <a:pPr marL="0" indent="0">
                  <a:buNone/>
                </a:pPr>
                <a:r>
                  <a:rPr lang="tr-TR" dirty="0" smtClean="0"/>
                  <a:t>360*25=9000</a:t>
                </a:r>
              </a:p>
              <a:p>
                <a:pPr marL="0" indent="0">
                  <a:buNone/>
                </a:pPr>
                <a:r>
                  <a:rPr lang="tr-TR" dirty="0" smtClean="0"/>
                  <a:t>360*27=9720</a:t>
                </a:r>
              </a:p>
              <a:p>
                <a:pPr marL="0" indent="0">
                  <a:buNone/>
                </a:pPr>
                <a:r>
                  <a:rPr lang="tr-TR" dirty="0" smtClean="0"/>
                  <a:t>25 sayı vardır. </a:t>
                </a:r>
              </a:p>
              <a:p>
                <a:pPr marL="0" indent="0">
                  <a:buNone/>
                </a:pPr>
                <a:r>
                  <a:rPr lang="tr-TR" b="1" dirty="0" smtClean="0"/>
                  <a:t>Soru 8: </a:t>
                </a:r>
                <a:r>
                  <a:rPr lang="tr-TR" dirty="0" smtClean="0"/>
                  <a:t>(2ab) üç basamaklı bir doğal sayı olmak üzere,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tr-TR" b="0" dirty="0" smtClean="0"/>
              </a:p>
              <a:p>
                <a:pPr marL="0" indent="0">
                  <a:buNone/>
                </a:pPr>
                <a:r>
                  <a:rPr lang="tr-TR" dirty="0" smtClean="0"/>
                  <a:t>Farkı bir tam sayı ise, a’nın alabileceği değerlerin toplamı kaçtır?</a:t>
                </a:r>
              </a:p>
              <a:p>
                <a:pPr marL="0" indent="0">
                  <a:buNone/>
                </a:pPr>
                <a:r>
                  <a:rPr lang="tr-TR" b="1" dirty="0" smtClean="0"/>
                  <a:t>Çözüm 8: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𝑎𝑏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tr-T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𝑎𝑏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tr-TR" b="1" dirty="0"/>
              </a:p>
              <a:p>
                <a:pPr marL="0" indent="0">
                  <a:buNone/>
                </a:pPr>
                <a:r>
                  <a:rPr lang="tr-TR" dirty="0"/>
                  <a:t>	</a:t>
                </a:r>
                <a:r>
                  <a:rPr lang="tr-TR" dirty="0" smtClean="0"/>
                  <a:t>									     (4)      (3)</a:t>
                </a:r>
              </a:p>
              <a:p>
                <a:pPr marL="0" indent="0">
                  <a:buNone/>
                </a:pPr>
                <a:endParaRPr lang="tr-TR" dirty="0" smtClean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 smtClean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155" y="1506828"/>
                <a:ext cx="10989457" cy="5009882"/>
              </a:xfrm>
              <a:blipFill rotWithShape="0">
                <a:blip r:embed="rId2"/>
                <a:stretch>
                  <a:fillRect l="-499" t="-121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28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18187" y="624110"/>
            <a:ext cx="10886426" cy="741051"/>
          </a:xfrm>
        </p:spPr>
        <p:txBody>
          <a:bodyPr/>
          <a:lstStyle/>
          <a:p>
            <a:r>
              <a:rPr lang="tr-TR" dirty="0" smtClean="0"/>
              <a:t>Alıştırmalar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515155" y="1506828"/>
                <a:ext cx="10989457" cy="50098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b="1" dirty="0" smtClean="0"/>
                  <a:t>Çözüm 8: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𝑎𝑏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tr-T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𝑎𝑏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𝑎𝑏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tr-TR" b="1" dirty="0"/>
              </a:p>
              <a:p>
                <a:pPr marL="0" indent="0">
                  <a:buNone/>
                </a:pPr>
                <a:r>
                  <a:rPr lang="tr-TR" dirty="0"/>
                  <a:t>	</a:t>
                </a:r>
                <a:r>
                  <a:rPr lang="tr-TR" dirty="0" smtClean="0"/>
                  <a:t>									     (4)      (3)</a:t>
                </a:r>
              </a:p>
              <a:p>
                <a:pPr marL="0" indent="0">
                  <a:buNone/>
                </a:pPr>
                <a:r>
                  <a:rPr lang="tr-TR" dirty="0" smtClean="0"/>
                  <a:t>36*6=216</a:t>
                </a:r>
              </a:p>
              <a:p>
                <a:pPr marL="0" indent="0">
                  <a:buNone/>
                </a:pPr>
                <a:r>
                  <a:rPr lang="tr-TR" dirty="0" smtClean="0"/>
                  <a:t>36*7= 252</a:t>
                </a:r>
              </a:p>
              <a:p>
                <a:pPr marL="0" indent="0">
                  <a:buNone/>
                </a:pPr>
                <a:r>
                  <a:rPr lang="tr-TR" dirty="0" smtClean="0"/>
                  <a:t>36*8=288</a:t>
                </a:r>
              </a:p>
              <a:p>
                <a:pPr marL="0" indent="0">
                  <a:buNone/>
                </a:pPr>
                <a:r>
                  <a:rPr lang="tr-TR" b="1" dirty="0" smtClean="0"/>
                  <a:t>Soru 9: </a:t>
                </a:r>
                <a:r>
                  <a:rPr lang="tr-TR" dirty="0" smtClean="0"/>
                  <a:t>a ve b pozitif tam sayılar olmak üzere;</a:t>
                </a:r>
              </a:p>
              <a:p>
                <a:pPr marL="0" indent="0">
                  <a:buNone/>
                </a:pPr>
                <a:r>
                  <a:rPr lang="tr-TR" dirty="0" smtClean="0"/>
                  <a:t>A=9*a=15*b’dir.</a:t>
                </a:r>
              </a:p>
              <a:p>
                <a:pPr marL="0" indent="0">
                  <a:buNone/>
                </a:pPr>
                <a:r>
                  <a:rPr lang="tr-TR" dirty="0" smtClean="0"/>
                  <a:t>A’nın 400 ile 500  arasında olduğu bilindiğine göre, alabileceği en büyük değer ile en küçük değerin farkı nedir?</a:t>
                </a:r>
              </a:p>
              <a:p>
                <a:pPr marL="0" indent="0">
                  <a:buNone/>
                </a:pPr>
                <a:r>
                  <a:rPr lang="tr-TR" dirty="0" smtClean="0"/>
                  <a:t>OKEK(9,15)=45</a:t>
                </a:r>
              </a:p>
              <a:p>
                <a:pPr marL="0" indent="0">
                  <a:buNone/>
                </a:pPr>
                <a:r>
                  <a:rPr lang="tr-TR" dirty="0" smtClean="0"/>
                  <a:t>A=45*k =&gt;k=9 için A=405  k=11 için A=495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 smtClean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155" y="1506828"/>
                <a:ext cx="10989457" cy="5009882"/>
              </a:xfrm>
              <a:blipFill rotWithShape="0">
                <a:blip r:embed="rId2"/>
                <a:stretch>
                  <a:fillRect l="-499" t="-60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1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18187" y="624110"/>
            <a:ext cx="10886426" cy="741051"/>
          </a:xfrm>
        </p:spPr>
        <p:txBody>
          <a:bodyPr/>
          <a:lstStyle/>
          <a:p>
            <a:r>
              <a:rPr lang="tr-TR" dirty="0" smtClean="0"/>
              <a:t>Alıştırmalar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5155" y="1506828"/>
            <a:ext cx="10989457" cy="5009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smtClean="0"/>
              <a:t>Soru 10: </a:t>
            </a:r>
            <a:r>
              <a:rPr lang="tr-TR" dirty="0" err="1" smtClean="0"/>
              <a:t>x,y,z</a:t>
            </a:r>
            <a:r>
              <a:rPr lang="tr-TR" dirty="0"/>
              <a:t> </a:t>
            </a:r>
            <a:r>
              <a:rPr lang="tr-TR" dirty="0" smtClean="0"/>
              <a:t>pozitif tam sayılar olmak üzere,</a:t>
            </a:r>
          </a:p>
          <a:p>
            <a:pPr marL="0" indent="0">
              <a:buNone/>
            </a:pPr>
            <a:r>
              <a:rPr lang="tr-TR" dirty="0" smtClean="0"/>
              <a:t>A+2=12x+3=20y+3=30z+3  ise A’nın en küçük değeri nedir?</a:t>
            </a:r>
          </a:p>
          <a:p>
            <a:pPr marL="0" indent="0">
              <a:buNone/>
            </a:pPr>
            <a:r>
              <a:rPr lang="tr-TR" b="1" dirty="0" smtClean="0"/>
              <a:t>Çözüm 10: </a:t>
            </a:r>
          </a:p>
          <a:p>
            <a:pPr marL="0" indent="0">
              <a:buNone/>
            </a:pPr>
            <a:r>
              <a:rPr lang="tr-TR" dirty="0" smtClean="0"/>
              <a:t>A+2-3=12x=20y=30z ‘</a:t>
            </a:r>
            <a:r>
              <a:rPr lang="tr-TR" dirty="0" err="1" smtClean="0"/>
              <a:t>dir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A-1=12x=20y=30z</a:t>
            </a:r>
          </a:p>
          <a:p>
            <a:pPr marL="0" indent="0">
              <a:buNone/>
            </a:pPr>
            <a:r>
              <a:rPr lang="tr-TR" dirty="0" smtClean="0"/>
              <a:t>OKEK(12,20,30)=60 A-1=60=&gt;A=61</a:t>
            </a:r>
          </a:p>
          <a:p>
            <a:pPr marL="0" indent="0">
              <a:buNone/>
            </a:pPr>
            <a:r>
              <a:rPr lang="tr-TR" b="1" dirty="0" smtClean="0"/>
              <a:t>Soru 11: </a:t>
            </a:r>
            <a:r>
              <a:rPr lang="tr-TR" dirty="0" err="1" smtClean="0"/>
              <a:t>x,y,z</a:t>
            </a:r>
            <a:r>
              <a:rPr lang="tr-TR" dirty="0" smtClean="0"/>
              <a:t> pozitif tam sayılar olmak üzere, </a:t>
            </a:r>
          </a:p>
          <a:p>
            <a:pPr marL="0" indent="0">
              <a:buNone/>
            </a:pPr>
            <a:r>
              <a:rPr lang="tr-TR" dirty="0" smtClean="0"/>
              <a:t>A= 12x+3=20y+11=30z+21 ise, A’nın en küçük değeri nedir?</a:t>
            </a:r>
          </a:p>
          <a:p>
            <a:pPr marL="0" indent="0">
              <a:buNone/>
            </a:pPr>
            <a:r>
              <a:rPr lang="tr-TR" b="1" dirty="0" smtClean="0"/>
              <a:t>Çözüm 11: </a:t>
            </a:r>
          </a:p>
          <a:p>
            <a:pPr marL="0" indent="0">
              <a:buNone/>
            </a:pPr>
            <a:r>
              <a:rPr lang="tr-TR" dirty="0" smtClean="0"/>
              <a:t>A+9=12x+12=20y+20=30z+30 </a:t>
            </a:r>
          </a:p>
          <a:p>
            <a:pPr marL="0" indent="0">
              <a:buNone/>
            </a:pPr>
            <a:r>
              <a:rPr lang="tr-TR" dirty="0" smtClean="0"/>
              <a:t>OKEK(12,20,30)=60 A=51</a:t>
            </a: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7050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18187" y="624110"/>
            <a:ext cx="10886426" cy="741051"/>
          </a:xfrm>
        </p:spPr>
        <p:txBody>
          <a:bodyPr/>
          <a:lstStyle/>
          <a:p>
            <a:r>
              <a:rPr lang="tr-TR" dirty="0" smtClean="0"/>
              <a:t>Alıştırmalar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5155" y="1275007"/>
            <a:ext cx="10989457" cy="5409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smtClean="0"/>
              <a:t>Soru 12: </a:t>
            </a:r>
            <a:r>
              <a:rPr lang="tr-TR" dirty="0" smtClean="0"/>
              <a:t>Bir kumaş parçası her biri 6 metre olan parçalara ayrıldığında hiç kumaş artmıyor. Aynı kumaş parçası 14 m uzunluğunda parçalara ayrıldığında da kumaş artmadığına göre, uzunluğu en az kaç m’dir?</a:t>
            </a:r>
          </a:p>
          <a:p>
            <a:pPr marL="0" indent="0">
              <a:buNone/>
            </a:pPr>
            <a:r>
              <a:rPr lang="tr-TR" b="1" dirty="0" smtClean="0"/>
              <a:t>Çözüm 12: </a:t>
            </a:r>
          </a:p>
          <a:p>
            <a:pPr marL="0" indent="0">
              <a:buNone/>
            </a:pPr>
            <a:r>
              <a:rPr lang="tr-TR" dirty="0" smtClean="0"/>
              <a:t>OKEK(6,14)=42</a:t>
            </a:r>
          </a:p>
          <a:p>
            <a:pPr marL="0" indent="0">
              <a:buNone/>
            </a:pPr>
            <a:r>
              <a:rPr lang="tr-TR" b="1" dirty="0" smtClean="0"/>
              <a:t>Soru 13: </a:t>
            </a:r>
            <a:r>
              <a:rPr lang="tr-TR" dirty="0" smtClean="0"/>
              <a:t>Seda çiçeklerini </a:t>
            </a:r>
            <a:r>
              <a:rPr lang="tr-TR" dirty="0" err="1" smtClean="0"/>
              <a:t>altışarlı</a:t>
            </a:r>
            <a:r>
              <a:rPr lang="tr-TR" dirty="0" smtClean="0"/>
              <a:t>, </a:t>
            </a:r>
            <a:r>
              <a:rPr lang="tr-TR" dirty="0" err="1" smtClean="0"/>
              <a:t>sekizerli</a:t>
            </a:r>
            <a:r>
              <a:rPr lang="tr-TR" dirty="0"/>
              <a:t> </a:t>
            </a:r>
            <a:r>
              <a:rPr lang="tr-TR" dirty="0" smtClean="0"/>
              <a:t>ve </a:t>
            </a:r>
            <a:r>
              <a:rPr lang="tr-TR" dirty="0" err="1" smtClean="0"/>
              <a:t>onikişerli</a:t>
            </a:r>
            <a:r>
              <a:rPr lang="tr-TR" dirty="0" smtClean="0"/>
              <a:t> demetler yaptığında her defasında 5 çiçek artmaktadır. Buna göre Seda’nın en az kaç çiçeği vardır?</a:t>
            </a:r>
          </a:p>
          <a:p>
            <a:pPr marL="0" indent="0">
              <a:buNone/>
            </a:pPr>
            <a:r>
              <a:rPr lang="tr-TR" b="1" dirty="0" smtClean="0"/>
              <a:t>Çözüm 13: </a:t>
            </a:r>
            <a:endParaRPr lang="tr-TR" b="1" dirty="0"/>
          </a:p>
          <a:p>
            <a:pPr marL="0" indent="0">
              <a:buNone/>
            </a:pPr>
            <a:r>
              <a:rPr lang="tr-TR" dirty="0" smtClean="0"/>
              <a:t>OKEK(6,8,12)=24+5=29</a:t>
            </a:r>
          </a:p>
          <a:p>
            <a:pPr marL="0" indent="0">
              <a:buNone/>
            </a:pPr>
            <a:r>
              <a:rPr lang="tr-TR" b="1" dirty="0" smtClean="0"/>
              <a:t>Soru 14: </a:t>
            </a:r>
            <a:r>
              <a:rPr lang="tr-TR" dirty="0" smtClean="0"/>
              <a:t>Bir </a:t>
            </a:r>
            <a:r>
              <a:rPr lang="tr-TR" dirty="0" err="1" smtClean="0"/>
              <a:t>dersanede</a:t>
            </a:r>
            <a:r>
              <a:rPr lang="tr-TR" dirty="0" smtClean="0"/>
              <a:t> öğrencilerin sayısının 1400 ile 1600 arasında olduğu bilinmektedir. 18 kişilik sınıflar oluşturulunca 7, 24 kişilik sınıflar oluşturulunca 13, 32 kişilik sınıflar oluşturulunca 21 öğrenci açıkta kaldığına göre, </a:t>
            </a:r>
            <a:r>
              <a:rPr lang="tr-TR" dirty="0" err="1" smtClean="0"/>
              <a:t>dersanenin</a:t>
            </a:r>
            <a:r>
              <a:rPr lang="tr-TR" dirty="0" smtClean="0"/>
              <a:t> </a:t>
            </a:r>
            <a:r>
              <a:rPr lang="tr-TR" dirty="0" err="1" smtClean="0"/>
              <a:t>mevcutu</a:t>
            </a:r>
            <a:r>
              <a:rPr lang="tr-TR" dirty="0" smtClean="0"/>
              <a:t> nedir?</a:t>
            </a:r>
          </a:p>
          <a:p>
            <a:pPr marL="0" indent="0">
              <a:buNone/>
            </a:pPr>
            <a:r>
              <a:rPr lang="tr-TR" b="1" dirty="0" smtClean="0"/>
              <a:t>		</a:t>
            </a:r>
            <a:r>
              <a:rPr lang="tr-TR" dirty="0" smtClean="0"/>
              <a:t>S=18x+7=24y+13=32z+21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	S+11=18x+18=24y+24=32z+32 OKEK(18,24,32)= 288k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	k=5 ise 1440 olur.  S= 1429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652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95401" y="866223"/>
            <a:ext cx="9601196" cy="524696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Tam sayılar cümlesinde </a:t>
            </a:r>
            <a:r>
              <a:rPr lang="tr-TR" dirty="0" err="1" smtClean="0"/>
              <a:t>kalanlı</a:t>
            </a:r>
            <a:r>
              <a:rPr lang="tr-TR" dirty="0" smtClean="0"/>
              <a:t> bölme 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1596980"/>
                <a:ext cx="9601196" cy="4278888"/>
              </a:xfrm>
            </p:spPr>
            <p:txBody>
              <a:bodyPr/>
              <a:lstStyle/>
              <a:p>
                <a:r>
                  <a:rPr lang="tr-TR" b="1" dirty="0" smtClean="0"/>
                  <a:t>Tanım 1: </a:t>
                </a:r>
                <a:r>
                  <a:rPr lang="tr-TR" dirty="0" err="1" smtClean="0"/>
                  <a:t>a,b</a:t>
                </a:r>
                <a:r>
                  <a:rPr lang="tr-TR" dirty="0" smtClean="0"/>
                  <a:t> </a:t>
                </a:r>
                <a:r>
                  <a:rPr lang="az-Cyrl-AZ" dirty="0" smtClean="0"/>
                  <a:t>є</a:t>
                </a:r>
                <a:r>
                  <a:rPr lang="tr-TR" dirty="0" smtClean="0"/>
                  <a:t> Z ve b≠0 olsun. a’ </a:t>
                </a:r>
                <a:r>
                  <a:rPr lang="tr-TR" dirty="0" err="1" smtClean="0"/>
                  <a:t>yı</a:t>
                </a:r>
                <a:r>
                  <a:rPr lang="tr-TR" dirty="0" smtClean="0"/>
                  <a:t> b’ye </a:t>
                </a:r>
                <a:r>
                  <a:rPr lang="tr-TR" dirty="0" err="1" smtClean="0"/>
                  <a:t>kalanlı</a:t>
                </a:r>
                <a:r>
                  <a:rPr lang="tr-TR" dirty="0" smtClean="0"/>
                  <a:t> olarak bölmek demek; </a:t>
                </a:r>
              </a:p>
              <a:p>
                <a:pPr marL="0" indent="0">
                  <a:buNone/>
                </a:pPr>
                <a:r>
                  <a:rPr lang="tr-TR" dirty="0"/>
                  <a:t>	</a:t>
                </a:r>
                <a:r>
                  <a:rPr lang="tr-TR" dirty="0" smtClean="0"/>
                  <a:t>a=</a:t>
                </a:r>
                <a:r>
                  <a:rPr lang="tr-TR" dirty="0" err="1" smtClean="0"/>
                  <a:t>bq</a:t>
                </a:r>
                <a:r>
                  <a:rPr lang="tr-TR" dirty="0" smtClean="0"/>
                  <a:t> +r ve 0≤ r &lt;|b| olacak şekilde bir q tam sayısı ile bir r doğal sayısını bulmak demektir.  </a:t>
                </a:r>
              </a:p>
              <a:p>
                <a:r>
                  <a:rPr lang="tr-TR" dirty="0" smtClean="0"/>
                  <a:t>Teorem1: </a:t>
                </a:r>
                <a:r>
                  <a:rPr lang="tr-TR" dirty="0" err="1"/>
                  <a:t>a,b</a:t>
                </a:r>
                <a:r>
                  <a:rPr lang="tr-TR" dirty="0"/>
                  <a:t> </a:t>
                </a:r>
                <a:r>
                  <a:rPr lang="az-Cyrl-AZ" dirty="0"/>
                  <a:t>є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tr-TR" dirty="0" smtClean="0"/>
                  <a:t> olsun. </a:t>
                </a:r>
              </a:p>
              <a:p>
                <a:pPr marL="0" indent="0">
                  <a:buNone/>
                </a:pPr>
                <a:r>
                  <a:rPr lang="tr-TR" dirty="0" smtClean="0"/>
                  <a:t>	(a=</a:t>
                </a:r>
                <a:r>
                  <a:rPr lang="tr-TR" dirty="0" err="1" smtClean="0"/>
                  <a:t>bq+r</a:t>
                </a:r>
                <a:r>
                  <a:rPr lang="tr-TR" dirty="0" smtClean="0"/>
                  <a:t> ve 0 ≤ r &lt;|b|) </a:t>
                </a:r>
                <a:r>
                  <a:rPr lang="tr-TR" dirty="0" smtClean="0">
                    <a:sym typeface="Wingdings" panose="05000000000000000000" pitchFamily="2" charset="2"/>
                  </a:rPr>
                  <a:t> </a:t>
                </a:r>
                <a:r>
                  <a:rPr lang="tr-TR" dirty="0" err="1" smtClean="0">
                    <a:sym typeface="Wingdings" panose="05000000000000000000" pitchFamily="2" charset="2"/>
                  </a:rPr>
                  <a:t>bq</a:t>
                </a:r>
                <a:r>
                  <a:rPr lang="tr-TR" dirty="0" smtClean="0"/>
                  <a:t> </a:t>
                </a:r>
                <a:r>
                  <a:rPr lang="tr-TR" dirty="0"/>
                  <a:t>≤ </a:t>
                </a:r>
                <a:r>
                  <a:rPr lang="tr-TR" dirty="0" smtClean="0"/>
                  <a:t>a &lt; b(q+1) ‘</a:t>
                </a:r>
                <a:r>
                  <a:rPr lang="tr-TR" dirty="0" err="1" smtClean="0"/>
                  <a:t>dır</a:t>
                </a:r>
                <a:r>
                  <a:rPr lang="tr-TR" dirty="0" smtClean="0"/>
                  <a:t>. </a:t>
                </a:r>
              </a:p>
              <a:p>
                <a:pPr marL="0" indent="0">
                  <a:buNone/>
                </a:pPr>
                <a:r>
                  <a:rPr lang="tr-TR" dirty="0" smtClean="0"/>
                  <a:t>İspat: 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tr-TR" dirty="0" smtClean="0"/>
                  <a:t>(a=</a:t>
                </a:r>
                <a:r>
                  <a:rPr lang="tr-TR" dirty="0" err="1" smtClean="0"/>
                  <a:t>bq+r</a:t>
                </a:r>
                <a:r>
                  <a:rPr lang="tr-TR" dirty="0" smtClean="0"/>
                  <a:t> ve 0≤ </a:t>
                </a:r>
                <a:r>
                  <a:rPr lang="tr-TR" dirty="0"/>
                  <a:t>r</a:t>
                </a:r>
                <a:r>
                  <a:rPr lang="tr-TR" dirty="0" smtClean="0"/>
                  <a:t> &lt; |b|)≡ p olsun.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tr-TR" dirty="0" smtClean="0"/>
                  <a:t>P=&gt; (</a:t>
                </a:r>
                <a:r>
                  <a:rPr lang="tr-TR" dirty="0" err="1" smtClean="0"/>
                  <a:t>bq</a:t>
                </a:r>
                <a:r>
                  <a:rPr lang="tr-TR" dirty="0" smtClean="0"/>
                  <a:t> </a:t>
                </a:r>
                <a:r>
                  <a:rPr lang="tr-TR" dirty="0"/>
                  <a:t>≤ </a:t>
                </a:r>
                <a:r>
                  <a:rPr lang="tr-TR" dirty="0" smtClean="0"/>
                  <a:t>a ve </a:t>
                </a:r>
                <a:r>
                  <a:rPr lang="tr-TR" dirty="0" err="1" smtClean="0"/>
                  <a:t>r+bq</a:t>
                </a:r>
                <a:r>
                  <a:rPr lang="tr-TR" dirty="0" smtClean="0"/>
                  <a:t>&lt; </a:t>
                </a:r>
                <a:r>
                  <a:rPr lang="tr-TR" dirty="0" err="1" smtClean="0"/>
                  <a:t>b+bq</a:t>
                </a:r>
                <a:r>
                  <a:rPr lang="tr-TR" dirty="0" smtClean="0"/>
                  <a:t>)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tr-TR" dirty="0" smtClean="0"/>
                  <a:t> [</a:t>
                </a:r>
                <a:r>
                  <a:rPr lang="tr-TR" dirty="0" err="1" smtClean="0"/>
                  <a:t>bq</a:t>
                </a:r>
                <a:r>
                  <a:rPr lang="tr-TR" dirty="0" smtClean="0"/>
                  <a:t> </a:t>
                </a:r>
                <a:r>
                  <a:rPr lang="tr-TR" dirty="0"/>
                  <a:t>≤ </a:t>
                </a:r>
                <a:r>
                  <a:rPr lang="tr-TR" dirty="0" smtClean="0"/>
                  <a:t>a ve a &lt; b(q+1)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tr-TR" dirty="0" err="1"/>
                  <a:t>b</a:t>
                </a:r>
                <a:r>
                  <a:rPr lang="tr-TR" dirty="0" err="1" smtClean="0"/>
                  <a:t>q</a:t>
                </a:r>
                <a:r>
                  <a:rPr lang="tr-TR" dirty="0" smtClean="0"/>
                  <a:t> </a:t>
                </a:r>
                <a:r>
                  <a:rPr lang="tr-TR" dirty="0"/>
                  <a:t>≤ </a:t>
                </a:r>
                <a:r>
                  <a:rPr lang="tr-TR" dirty="0" smtClean="0"/>
                  <a:t>a &lt; b(q+1)</a:t>
                </a: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1596980"/>
                <a:ext cx="9601196" cy="4278888"/>
              </a:xfrm>
              <a:blipFill rotWithShape="0">
                <a:blip r:embed="rId2"/>
                <a:stretch>
                  <a:fillRect l="-572" t="-85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9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18187" y="624110"/>
            <a:ext cx="10886426" cy="741051"/>
          </a:xfrm>
        </p:spPr>
        <p:txBody>
          <a:bodyPr/>
          <a:lstStyle/>
          <a:p>
            <a:r>
              <a:rPr lang="tr-TR" dirty="0" smtClean="0"/>
              <a:t>Alıştırmalar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5156" y="1777285"/>
            <a:ext cx="10989457" cy="4404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smtClean="0"/>
              <a:t>Soru 15: </a:t>
            </a:r>
            <a:r>
              <a:rPr lang="tr-TR" dirty="0" smtClean="0"/>
              <a:t>İki koşucu bir dairesel pisti 42 ve 60 </a:t>
            </a:r>
            <a:r>
              <a:rPr lang="tr-TR" dirty="0" err="1" smtClean="0"/>
              <a:t>sn</a:t>
            </a:r>
            <a:r>
              <a:rPr lang="tr-TR" dirty="0" smtClean="0"/>
              <a:t> de koşmaktadır. Aynı anda aynı yerden koşmaya başlayan koşucuların koşmaya başladıktan sonraki 4. karşılaşmaları kaç </a:t>
            </a:r>
            <a:r>
              <a:rPr lang="tr-TR" dirty="0" err="1" smtClean="0"/>
              <a:t>dk</a:t>
            </a:r>
            <a:r>
              <a:rPr lang="tr-TR" dirty="0" smtClean="0"/>
              <a:t> sonra gerçekleşir?</a:t>
            </a:r>
          </a:p>
          <a:p>
            <a:pPr marL="0" indent="0">
              <a:buNone/>
            </a:pPr>
            <a:r>
              <a:rPr lang="tr-TR" b="1" dirty="0" smtClean="0"/>
              <a:t>Çözüm 15: </a:t>
            </a:r>
          </a:p>
          <a:p>
            <a:pPr marL="0" indent="0">
              <a:buNone/>
            </a:pPr>
            <a:r>
              <a:rPr lang="tr-TR" dirty="0" smtClean="0"/>
              <a:t>OKEK(42,60)=420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420*4/60=28 </a:t>
            </a:r>
            <a:r>
              <a:rPr lang="tr-TR" dirty="0" err="1" smtClean="0"/>
              <a:t>dk</a:t>
            </a:r>
            <a:r>
              <a:rPr lang="tr-TR" dirty="0" smtClean="0"/>
              <a:t> sonra</a:t>
            </a:r>
          </a:p>
          <a:p>
            <a:pPr marL="0" indent="0">
              <a:buNone/>
            </a:pPr>
            <a:r>
              <a:rPr lang="tr-TR" b="1" dirty="0" smtClean="0"/>
              <a:t>Soru 16: </a:t>
            </a:r>
            <a:r>
              <a:rPr lang="tr-TR" dirty="0" smtClean="0"/>
              <a:t>Uzunluğu 24 cm, genişliği 20 cm olan taşlarla kare yapılabilmesi için en az kaç taş gereklidir?</a:t>
            </a:r>
          </a:p>
          <a:p>
            <a:pPr marL="0" indent="0">
              <a:buNone/>
            </a:pPr>
            <a:r>
              <a:rPr lang="tr-TR" b="1" dirty="0" smtClean="0"/>
              <a:t>Çözüm 16: </a:t>
            </a:r>
            <a:r>
              <a:rPr lang="tr-TR" dirty="0" smtClean="0"/>
              <a:t>OKEK(24,20)=120 ise 120/(24*20)=30</a:t>
            </a:r>
          </a:p>
          <a:p>
            <a:pPr marL="0" indent="0">
              <a:buNone/>
            </a:pPr>
            <a:r>
              <a:rPr lang="tr-TR" b="1" dirty="0" smtClean="0"/>
              <a:t>Soru 17: </a:t>
            </a:r>
            <a:r>
              <a:rPr lang="tr-TR" dirty="0" smtClean="0"/>
              <a:t>Üç farklı ayrıtının uzunlukları 5,12 ve 15 cm olan dikdörtgenler prizması biçimindeki kutularla bir küp yapılacaktır. Buna göre, en az kaç kutu kullanılmalıdır?</a:t>
            </a:r>
          </a:p>
          <a:p>
            <a:pPr marL="0" indent="0">
              <a:buNone/>
            </a:pPr>
            <a:r>
              <a:rPr lang="tr-TR" b="1" dirty="0" smtClean="0"/>
              <a:t>Çözüm 17: </a:t>
            </a:r>
            <a:r>
              <a:rPr lang="tr-TR" dirty="0" smtClean="0"/>
              <a:t>OKEK(5,12,15)=60 Kutu sayısı=60*60*60/(5*12*15)=240</a:t>
            </a:r>
          </a:p>
          <a:p>
            <a:pPr marL="0" indent="0">
              <a:buNone/>
            </a:pPr>
            <a:endParaRPr lang="tr-TR" b="1" dirty="0" smtClean="0"/>
          </a:p>
        </p:txBody>
      </p:sp>
    </p:spTree>
    <p:extLst>
      <p:ext uri="{BB962C8B-B14F-4D97-AF65-F5344CB8AC3E}">
        <p14:creationId xmlns:p14="http://schemas.microsoft.com/office/powerpoint/2010/main" val="34110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18187" y="624110"/>
            <a:ext cx="10886426" cy="741051"/>
          </a:xfrm>
        </p:spPr>
        <p:txBody>
          <a:bodyPr/>
          <a:lstStyle/>
          <a:p>
            <a:r>
              <a:rPr lang="tr-TR" dirty="0" smtClean="0"/>
              <a:t>Alıştırmalar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515156" y="1777285"/>
                <a:ext cx="10989457" cy="44045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b="1" dirty="0" smtClean="0"/>
                  <a:t>Soru 18: </a:t>
                </a:r>
                <a:r>
                  <a:rPr lang="tr-TR" dirty="0" err="1" smtClean="0"/>
                  <a:t>x,a,b,c</a:t>
                </a:r>
                <a:r>
                  <a:rPr lang="tr-TR" dirty="0"/>
                  <a:t> </a:t>
                </a:r>
                <a:r>
                  <a:rPr lang="tr-TR" dirty="0" smtClean="0"/>
                  <a:t>pozitif tam sayılar olmak üzere, </a:t>
                </a:r>
              </a:p>
              <a:p>
                <a:pPr marL="0" indent="0">
                  <a:buNone/>
                </a:pPr>
                <a:r>
                  <a:rPr lang="tr-TR" dirty="0" smtClean="0"/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120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68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216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tr-TR" dirty="0" smtClean="0"/>
                  <a:t> ise, </a:t>
                </a:r>
                <a:r>
                  <a:rPr lang="tr-TR" dirty="0" err="1" smtClean="0"/>
                  <a:t>x’in</a:t>
                </a:r>
                <a:r>
                  <a:rPr lang="tr-TR" dirty="0" smtClean="0"/>
                  <a:t> alabileceği en büyük değer kaçtır?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r>
                  <a:rPr lang="tr-TR" b="1" dirty="0" smtClean="0"/>
                  <a:t>Çözüm 18:  </a:t>
                </a:r>
                <a:r>
                  <a:rPr lang="tr-TR" dirty="0" smtClean="0"/>
                  <a:t>OBEB(120,168,216)=120</a:t>
                </a:r>
              </a:p>
              <a:p>
                <a:pPr marL="0" indent="0">
                  <a:buNone/>
                </a:pPr>
                <a:r>
                  <a:rPr lang="tr-TR" b="1" dirty="0" smtClean="0"/>
                  <a:t>Soru 19: </a:t>
                </a:r>
                <a:r>
                  <a:rPr lang="tr-TR" dirty="0" smtClean="0"/>
                  <a:t>160 kg buğday, 192 kg nohut, 320 kg pirinç hiç artmayacak şekilde eşit büyüklükteki çuvallara karıştırılmaksızın doldurulacaktır. Bunun için en az kaç çuval gerekmektedir?</a:t>
                </a:r>
              </a:p>
              <a:p>
                <a:pPr marL="0" indent="0">
                  <a:buNone/>
                </a:pPr>
                <a:r>
                  <a:rPr lang="tr-TR" b="1" dirty="0" smtClean="0"/>
                  <a:t>Çözüm 19: </a:t>
                </a:r>
                <a:r>
                  <a:rPr lang="tr-TR" dirty="0" smtClean="0"/>
                  <a:t>OBEB(160,192,320)=32 kg çuvallar</a:t>
                </a:r>
              </a:p>
              <a:p>
                <a:pPr marL="0" indent="0">
                  <a:buNone/>
                </a:pPr>
                <a:r>
                  <a:rPr lang="tr-TR" dirty="0" smtClean="0"/>
                  <a:t>160/32=5</a:t>
                </a:r>
              </a:p>
              <a:p>
                <a:pPr marL="0" indent="0">
                  <a:buNone/>
                </a:pPr>
                <a:r>
                  <a:rPr lang="tr-TR" dirty="0" smtClean="0"/>
                  <a:t>192/32=6</a:t>
                </a:r>
              </a:p>
              <a:p>
                <a:pPr marL="0" indent="0">
                  <a:buNone/>
                </a:pPr>
                <a:r>
                  <a:rPr lang="tr-TR" dirty="0" smtClean="0"/>
                  <a:t>320/32=10</a:t>
                </a:r>
              </a:p>
              <a:p>
                <a:pPr marL="0" indent="0">
                  <a:buNone/>
                </a:pPr>
                <a:r>
                  <a:rPr lang="tr-TR" dirty="0" smtClean="0"/>
                  <a:t>Toplam=21</a:t>
                </a:r>
              </a:p>
              <a:p>
                <a:pPr marL="0" indent="0">
                  <a:buNone/>
                </a:pPr>
                <a:endParaRPr lang="tr-TR" b="1" dirty="0" smtClean="0"/>
              </a:p>
              <a:p>
                <a:pPr marL="0" indent="0">
                  <a:buNone/>
                </a:pPr>
                <a:endParaRPr lang="tr-TR" dirty="0" smtClean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156" y="1777285"/>
                <a:ext cx="10989457" cy="4404573"/>
              </a:xfrm>
              <a:blipFill rotWithShape="0">
                <a:blip r:embed="rId2"/>
                <a:stretch>
                  <a:fillRect l="-499" t="-831" b="-138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5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18187" y="624110"/>
            <a:ext cx="10886426" cy="741051"/>
          </a:xfrm>
        </p:spPr>
        <p:txBody>
          <a:bodyPr/>
          <a:lstStyle/>
          <a:p>
            <a:r>
              <a:rPr lang="tr-TR" dirty="0" smtClean="0"/>
              <a:t>Alıştırmalar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515156" y="1777285"/>
                <a:ext cx="10989457" cy="44045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b="1" dirty="0" smtClean="0"/>
                  <a:t>Soru 19: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8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tr-TR" sz="2800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</m:num>
                      <m:den>
                        <m:r>
                          <a:rPr lang="tr-TR" sz="28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tr-TR" sz="2800" b="1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tr-TR" sz="28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tr-TR" sz="2800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num>
                      <m:den>
                        <m:r>
                          <a:rPr lang="tr-TR" sz="28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lang="tr-TR" sz="2800" b="1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tr-TR" sz="28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tr-TR" sz="2800" b="1" i="1" smtClean="0">
                            <a:latin typeface="Cambria Math" panose="02040503050406030204" pitchFamily="18" charset="0"/>
                          </a:rPr>
                          <m:t>𝟐𝟖</m:t>
                        </m:r>
                      </m:num>
                      <m:den>
                        <m:r>
                          <a:rPr lang="tr-TR" sz="2800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den>
                    </m:f>
                  </m:oMath>
                </a14:m>
                <a:r>
                  <a:rPr lang="tr-TR" sz="2800" dirty="0" smtClean="0"/>
                  <a:t> </a:t>
                </a:r>
                <a:r>
                  <a:rPr lang="tr-TR" sz="2000" dirty="0" smtClean="0"/>
                  <a:t>sayılarına tam bölünebilen en küçük pozitif tam sayı kaçtır?</a:t>
                </a:r>
              </a:p>
              <a:p>
                <a:pPr marL="0" indent="0">
                  <a:buNone/>
                </a:pPr>
                <a:endParaRPr lang="tr-TR" sz="2000" dirty="0"/>
              </a:p>
              <a:p>
                <a:pPr marL="0" indent="0">
                  <a:buNone/>
                </a:pPr>
                <a:r>
                  <a:rPr lang="tr-TR" sz="2000" b="1" dirty="0" smtClean="0"/>
                  <a:t>Çözüm19: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tr-TR" sz="2800" b="0" i="0"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f>
                          <m:fPr>
                            <m:ctrlPr>
                              <a:rPr lang="tr-TR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tr-TR" sz="2800" b="0" i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num>
                          <m:den>
                            <m:r>
                              <a:rPr lang="tr-TR" sz="2800" b="0" i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den>
                    </m:f>
                  </m:oMath>
                </a14:m>
                <a:r>
                  <a:rPr lang="tr-TR" sz="2800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tr-TR" sz="2800" b="0" i="1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f>
                          <m:fPr>
                            <m:ctrlPr>
                              <a:rPr lang="tr-TR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tr-TR" sz="2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den>
                    </m:f>
                  </m:oMath>
                </a14:m>
                <a:r>
                  <a:rPr lang="tr-TR" sz="2800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tr-TR" sz="2800" b="0" i="1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f>
                          <m:fPr>
                            <m:ctrlPr>
                              <a:rPr lang="tr-TR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28</m:t>
                            </m:r>
                          </m:num>
                          <m:den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</m:den>
                    </m:f>
                  </m:oMath>
                </a14:m>
                <a:r>
                  <a:rPr lang="tr-TR" sz="2800" dirty="0" smtClean="0"/>
                  <a:t> </a:t>
                </a:r>
                <a:r>
                  <a:rPr lang="tr-TR" sz="2000" dirty="0" smtClean="0"/>
                  <a:t>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tr-TR" sz="2800" b="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tr-TR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tr-TR" sz="2800" b="0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tr-TR" sz="2800" dirty="0" smtClean="0"/>
                  <a:t>,</a:t>
                </a:r>
                <a:r>
                  <a:rPr lang="tr-TR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tr-TR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tr-TR" sz="2800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tr-TR" sz="2800" dirty="0" smtClean="0"/>
                  <a:t>,</a:t>
                </a:r>
                <a:r>
                  <a:rPr lang="tr-TR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tr-TR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den>
                    </m:f>
                  </m:oMath>
                </a14:m>
                <a:endParaRPr lang="tr-TR" sz="2800" dirty="0" smtClean="0"/>
              </a:p>
              <a:p>
                <a:pPr marL="0" indent="0">
                  <a:buNone/>
                </a:pPr>
                <a:r>
                  <a:rPr lang="tr-TR" sz="2000" dirty="0" smtClean="0"/>
                  <a:t>OKEK(12,16,28)=336</a:t>
                </a:r>
              </a:p>
              <a:p>
                <a:pPr marL="0" indent="0">
                  <a:buNone/>
                </a:pPr>
                <a:r>
                  <a:rPr lang="tr-TR" sz="2000" b="1" dirty="0" smtClean="0"/>
                  <a:t>Soru 20: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tr-TR" sz="2000" b="1" i="1" smtClean="0">
                            <a:latin typeface="Cambria Math" panose="02040503050406030204" pitchFamily="18" charset="0"/>
                          </a:rPr>
                          <m:t>𝟓𝟔</m:t>
                        </m:r>
                      </m:num>
                      <m:den>
                        <m:r>
                          <a:rPr lang="tr-TR" sz="2000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den>
                    </m:f>
                    <m:r>
                      <a:rPr lang="tr-TR" sz="2000" b="1" i="1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tr-TR" sz="2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tr-TR" sz="2000" b="1" i="1" smtClean="0">
                            <a:latin typeface="Cambria Math" panose="02040503050406030204" pitchFamily="18" charset="0"/>
                          </a:rPr>
                          <m:t>𝟖𝟖</m:t>
                        </m:r>
                      </m:num>
                      <m:den>
                        <m:r>
                          <a:rPr lang="tr-TR" sz="2000" b="1" i="1" smtClean="0">
                            <a:latin typeface="Cambria Math" panose="02040503050406030204" pitchFamily="18" charset="0"/>
                          </a:rPr>
                          <m:t>𝟏𝟑</m:t>
                        </m:r>
                      </m:den>
                    </m:f>
                  </m:oMath>
                </a14:m>
                <a:r>
                  <a:rPr lang="tr-TR" sz="2000" b="1" dirty="0" smtClean="0"/>
                  <a:t> </a:t>
                </a:r>
                <a:r>
                  <a:rPr lang="tr-TR" sz="2000" dirty="0" smtClean="0"/>
                  <a:t>sayılarını tam bölen en büyük rasyonel sayı kaçtır?</a:t>
                </a:r>
              </a:p>
              <a:p>
                <a:pPr marL="0" indent="0">
                  <a:buNone/>
                </a:pPr>
                <a:r>
                  <a:rPr lang="tr-TR" sz="2000" b="1" dirty="0" smtClean="0"/>
                  <a:t>Çözüm 20: </a:t>
                </a:r>
              </a:p>
              <a:p>
                <a:pPr marL="0" indent="0">
                  <a:buNone/>
                </a:pPr>
                <a:r>
                  <a:rPr lang="tr-TR" sz="2000" b="1" dirty="0"/>
                  <a:t>	</a:t>
                </a:r>
                <a:r>
                  <a:rPr lang="tr-TR" sz="2000" b="1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tr-TR" sz="2000" b="1" i="1">
                            <a:latin typeface="Cambria Math" panose="02040503050406030204" pitchFamily="18" charset="0"/>
                          </a:rPr>
                          <m:t>𝟓𝟔</m:t>
                        </m:r>
                      </m:num>
                      <m:den>
                        <m:r>
                          <a:rPr lang="tr-TR" sz="2000" b="1" i="1"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tr-T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tr-TR" sz="2000" b="1" i="1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tr-TR" sz="2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tr-TR" sz="2000" b="1" i="1">
                            <a:latin typeface="Cambria Math" panose="02040503050406030204" pitchFamily="18" charset="0"/>
                          </a:rPr>
                          <m:t>𝟖𝟖</m:t>
                        </m:r>
                      </m:num>
                      <m:den>
                        <m:r>
                          <a:rPr lang="tr-TR" sz="2000" b="1" i="1">
                            <a:latin typeface="Cambria Math" panose="02040503050406030204" pitchFamily="18" charset="0"/>
                          </a:rPr>
                          <m:t>𝟏𝟑</m:t>
                        </m:r>
                        <m:r>
                          <a:rPr lang="tr-T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tr-TR" sz="2000" b="1" dirty="0" smtClean="0"/>
                  <a:t>  </a:t>
                </a:r>
                <a:r>
                  <a:rPr lang="tr-TR" sz="2000" dirty="0" smtClean="0"/>
                  <a:t>payın OBEB(56,88)=8 paydanın OKEK(11,13)=143 =&gt; 8/143</a:t>
                </a:r>
                <a:endParaRPr lang="tr-TR" sz="2000" dirty="0"/>
              </a:p>
              <a:p>
                <a:pPr marL="0" indent="0">
                  <a:buNone/>
                </a:pPr>
                <a:endParaRPr lang="tr-TR" sz="2000" b="1" dirty="0"/>
              </a:p>
              <a:p>
                <a:pPr marL="0" indent="0">
                  <a:buNone/>
                </a:pPr>
                <a:endParaRPr lang="tr-TR" sz="2800" b="1" dirty="0" smtClean="0"/>
              </a:p>
              <a:p>
                <a:pPr marL="0" indent="0">
                  <a:buNone/>
                </a:pPr>
                <a:endParaRPr lang="tr-TR" sz="2800" b="1" dirty="0" smtClean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156" y="1777285"/>
                <a:ext cx="10989457" cy="4404573"/>
              </a:xfrm>
              <a:blipFill rotWithShape="0">
                <a:blip r:embed="rId2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90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18187" y="624110"/>
            <a:ext cx="10886426" cy="741051"/>
          </a:xfrm>
        </p:spPr>
        <p:txBody>
          <a:bodyPr/>
          <a:lstStyle/>
          <a:p>
            <a:r>
              <a:rPr lang="tr-TR" dirty="0" smtClean="0"/>
              <a:t>Alıştırmalar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5156" y="1777285"/>
            <a:ext cx="10989457" cy="4404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smtClean="0"/>
              <a:t>Soru 21: </a:t>
            </a:r>
            <a:r>
              <a:rPr lang="tr-TR" dirty="0" smtClean="0"/>
              <a:t>Kenar uzunlukları 28 m, 49 m ve 70 m. Olan üçgen şeklindeki bir bahçenin çevresine, her köşesinde bir ağaç bulunmak koşuyla, mümkün olduğu kadar geniş ve eşit aralıklarla kaç ağaç dikilir?</a:t>
            </a:r>
          </a:p>
          <a:p>
            <a:pPr marL="0" indent="0">
              <a:buNone/>
            </a:pPr>
            <a:r>
              <a:rPr lang="tr-TR" b="1" dirty="0" smtClean="0"/>
              <a:t> </a:t>
            </a:r>
            <a:endParaRPr lang="tr-TR" sz="2000" b="1" dirty="0"/>
          </a:p>
          <a:p>
            <a:pPr marL="0" indent="0">
              <a:buNone/>
            </a:pPr>
            <a:endParaRPr lang="tr-TR" sz="2800" b="1" dirty="0" smtClean="0"/>
          </a:p>
          <a:p>
            <a:pPr marL="0" indent="0">
              <a:buNone/>
            </a:pPr>
            <a:endParaRPr lang="tr-TR" sz="2800" b="1" dirty="0" smtClean="0"/>
          </a:p>
          <a:p>
            <a:pPr marL="0" indent="0">
              <a:buNone/>
            </a:pPr>
            <a:endParaRPr lang="tr-TR" sz="2800" b="1" dirty="0"/>
          </a:p>
          <a:p>
            <a:pPr marL="0" indent="0">
              <a:buNone/>
            </a:pPr>
            <a:r>
              <a:rPr lang="tr-TR" sz="2800" b="1" dirty="0"/>
              <a:t>	</a:t>
            </a:r>
            <a:r>
              <a:rPr lang="tr-TR" sz="2800" b="1" dirty="0" smtClean="0"/>
              <a:t>	</a:t>
            </a:r>
            <a:r>
              <a:rPr lang="tr-TR" dirty="0" smtClean="0"/>
              <a:t>EBOB(28,49,70)=7=&gt; 7 m. Aralıklarla dikilecek.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	Toplam=21 ağaç </a:t>
            </a:r>
          </a:p>
          <a:p>
            <a:pPr marL="0" indent="0">
              <a:buNone/>
            </a:pP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İkizkenar Üçgen 3"/>
          <p:cNvSpPr/>
          <p:nvPr/>
        </p:nvSpPr>
        <p:spPr>
          <a:xfrm>
            <a:off x="1841679" y="2871989"/>
            <a:ext cx="2125014" cy="15197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2034861" y="32625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28</a:t>
            </a: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3477295" y="32625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49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2683613" y="44687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70</a:t>
            </a:r>
            <a:endParaRPr lang="tr-TR" dirty="0"/>
          </a:p>
        </p:txBody>
      </p:sp>
      <p:sp>
        <p:nvSpPr>
          <p:cNvPr id="8" name="İkizkenar Üçgen 7"/>
          <p:cNvSpPr/>
          <p:nvPr/>
        </p:nvSpPr>
        <p:spPr>
          <a:xfrm>
            <a:off x="7094113" y="4273640"/>
            <a:ext cx="2125014" cy="15197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0" name="Düz Bağlayıcı 9"/>
          <p:cNvCxnSpPr/>
          <p:nvPr/>
        </p:nvCxnSpPr>
        <p:spPr>
          <a:xfrm>
            <a:off x="7225048" y="5280338"/>
            <a:ext cx="231820" cy="180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/>
          <p:cNvCxnSpPr/>
          <p:nvPr/>
        </p:nvCxnSpPr>
        <p:spPr>
          <a:xfrm>
            <a:off x="7497651" y="4943341"/>
            <a:ext cx="231820" cy="180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/>
          <p:cNvCxnSpPr/>
          <p:nvPr/>
        </p:nvCxnSpPr>
        <p:spPr>
          <a:xfrm>
            <a:off x="7757375" y="4563277"/>
            <a:ext cx="231820" cy="180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/>
          <p:cNvCxnSpPr/>
          <p:nvPr/>
        </p:nvCxnSpPr>
        <p:spPr>
          <a:xfrm flipV="1">
            <a:off x="8291849" y="4446295"/>
            <a:ext cx="208208" cy="159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/>
          <p:cNvCxnSpPr/>
          <p:nvPr/>
        </p:nvCxnSpPr>
        <p:spPr>
          <a:xfrm flipV="1">
            <a:off x="8444249" y="4598695"/>
            <a:ext cx="208208" cy="159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/>
          <p:cNvCxnSpPr/>
          <p:nvPr/>
        </p:nvCxnSpPr>
        <p:spPr>
          <a:xfrm flipV="1">
            <a:off x="8559902" y="4797850"/>
            <a:ext cx="208208" cy="159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/>
          <p:cNvCxnSpPr/>
          <p:nvPr/>
        </p:nvCxnSpPr>
        <p:spPr>
          <a:xfrm flipV="1">
            <a:off x="8693241" y="5006802"/>
            <a:ext cx="208208" cy="159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/>
          <p:cNvCxnSpPr/>
          <p:nvPr/>
        </p:nvCxnSpPr>
        <p:spPr>
          <a:xfrm flipV="1">
            <a:off x="8861740" y="5200451"/>
            <a:ext cx="208208" cy="159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/>
          <p:cNvCxnSpPr/>
          <p:nvPr/>
        </p:nvCxnSpPr>
        <p:spPr>
          <a:xfrm flipV="1">
            <a:off x="9054923" y="5417012"/>
            <a:ext cx="208208" cy="159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Bağlayıcı 23"/>
          <p:cNvCxnSpPr/>
          <p:nvPr/>
        </p:nvCxnSpPr>
        <p:spPr>
          <a:xfrm>
            <a:off x="7340958" y="5793347"/>
            <a:ext cx="0" cy="195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Bağlayıcı 24"/>
          <p:cNvCxnSpPr/>
          <p:nvPr/>
        </p:nvCxnSpPr>
        <p:spPr>
          <a:xfrm>
            <a:off x="7521263" y="5809445"/>
            <a:ext cx="0" cy="195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/>
          <p:cNvCxnSpPr/>
          <p:nvPr/>
        </p:nvCxnSpPr>
        <p:spPr>
          <a:xfrm>
            <a:off x="7727325" y="5809444"/>
            <a:ext cx="0" cy="195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Bağlayıcı 26"/>
          <p:cNvCxnSpPr/>
          <p:nvPr/>
        </p:nvCxnSpPr>
        <p:spPr>
          <a:xfrm>
            <a:off x="7961291" y="5793346"/>
            <a:ext cx="0" cy="195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Bağlayıcı 27"/>
          <p:cNvCxnSpPr/>
          <p:nvPr/>
        </p:nvCxnSpPr>
        <p:spPr>
          <a:xfrm>
            <a:off x="8154474" y="5799785"/>
            <a:ext cx="0" cy="195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/>
          <p:cNvCxnSpPr/>
          <p:nvPr/>
        </p:nvCxnSpPr>
        <p:spPr>
          <a:xfrm>
            <a:off x="8380928" y="5779394"/>
            <a:ext cx="0" cy="195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Bağlayıcı 29"/>
          <p:cNvCxnSpPr/>
          <p:nvPr/>
        </p:nvCxnSpPr>
        <p:spPr>
          <a:xfrm>
            <a:off x="8559902" y="5808371"/>
            <a:ext cx="0" cy="195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Bağlayıcı 30"/>
          <p:cNvCxnSpPr/>
          <p:nvPr/>
        </p:nvCxnSpPr>
        <p:spPr>
          <a:xfrm>
            <a:off x="8768110" y="5779393"/>
            <a:ext cx="0" cy="195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/>
          <p:cNvCxnSpPr/>
          <p:nvPr/>
        </p:nvCxnSpPr>
        <p:spPr>
          <a:xfrm>
            <a:off x="8965844" y="5790126"/>
            <a:ext cx="0" cy="195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95401" y="866223"/>
            <a:ext cx="9601196" cy="524696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Tam sayılar cümlesinde </a:t>
            </a:r>
            <a:r>
              <a:rPr lang="tr-TR" dirty="0" err="1" smtClean="0"/>
              <a:t>kalanlı</a:t>
            </a:r>
            <a:r>
              <a:rPr lang="tr-TR" dirty="0" smtClean="0"/>
              <a:t> bölme 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1596980"/>
                <a:ext cx="9601196" cy="4278888"/>
              </a:xfrm>
            </p:spPr>
            <p:txBody>
              <a:bodyPr/>
              <a:lstStyle/>
              <a:p>
                <a:r>
                  <a:rPr lang="tr-TR" dirty="0" smtClean="0"/>
                  <a:t>Teorem2: </a:t>
                </a:r>
                <a:r>
                  <a:rPr lang="tr-TR" dirty="0" err="1" smtClean="0"/>
                  <a:t>a,b,m</a:t>
                </a:r>
                <a:r>
                  <a:rPr lang="tr-TR" dirty="0" smtClean="0"/>
                  <a:t> </a:t>
                </a:r>
                <a:r>
                  <a:rPr lang="az-Cyrl-AZ" dirty="0"/>
                  <a:t>є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tr-TR" dirty="0" smtClean="0"/>
                  <a:t> olsun. a‘nın b‘ye </a:t>
                </a:r>
                <a:r>
                  <a:rPr lang="tr-TR" dirty="0" err="1" smtClean="0"/>
                  <a:t>kalanlı</a:t>
                </a:r>
                <a:r>
                  <a:rPr lang="tr-TR" dirty="0" smtClean="0"/>
                  <a:t> bölünmesinden elde edilen bölüm q, kalan r ise </a:t>
                </a:r>
                <a:r>
                  <a:rPr lang="tr-TR" dirty="0" err="1" smtClean="0"/>
                  <a:t>ma’nın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mb’ye</a:t>
                </a:r>
                <a:r>
                  <a:rPr lang="tr-TR" dirty="0" smtClean="0"/>
                  <a:t> bölünmesinden elde edilen bölüm q, kalan </a:t>
                </a:r>
                <a:r>
                  <a:rPr lang="tr-TR" dirty="0" err="1" smtClean="0"/>
                  <a:t>mr’dir</a:t>
                </a:r>
                <a:r>
                  <a:rPr lang="tr-TR" dirty="0" smtClean="0"/>
                  <a:t>. </a:t>
                </a:r>
              </a:p>
              <a:p>
                <a:pPr marL="0" indent="0">
                  <a:buNone/>
                </a:pPr>
                <a:r>
                  <a:rPr lang="tr-TR" dirty="0" smtClean="0"/>
                  <a:t>İspat: (a=</a:t>
                </a:r>
                <a:r>
                  <a:rPr lang="tr-TR" dirty="0" err="1" smtClean="0"/>
                  <a:t>bq+r</a:t>
                </a:r>
                <a:r>
                  <a:rPr lang="tr-TR" dirty="0" smtClean="0"/>
                  <a:t> ve </a:t>
                </a:r>
                <a:r>
                  <a:rPr lang="tr-TR" dirty="0"/>
                  <a:t>0 ≤ r </a:t>
                </a:r>
                <a:r>
                  <a:rPr lang="tr-TR" dirty="0" smtClean="0"/>
                  <a:t>&lt;b )=&gt; (</a:t>
                </a:r>
                <a:r>
                  <a:rPr lang="tr-TR" dirty="0" err="1" smtClean="0"/>
                  <a:t>ma</a:t>
                </a:r>
                <a:r>
                  <a:rPr lang="tr-TR" dirty="0" smtClean="0"/>
                  <a:t>=m(</a:t>
                </a:r>
                <a:r>
                  <a:rPr lang="tr-TR" dirty="0" err="1" smtClean="0"/>
                  <a:t>bq</a:t>
                </a:r>
                <a:r>
                  <a:rPr lang="tr-TR" dirty="0" smtClean="0"/>
                  <a:t>)+</a:t>
                </a:r>
                <a:r>
                  <a:rPr lang="tr-TR" dirty="0" err="1" smtClean="0"/>
                  <a:t>mr</a:t>
                </a:r>
                <a:r>
                  <a:rPr lang="tr-TR" dirty="0" smtClean="0"/>
                  <a:t> ve 0 </a:t>
                </a:r>
                <a:r>
                  <a:rPr lang="tr-TR" dirty="0"/>
                  <a:t>≤ </a:t>
                </a:r>
                <a:r>
                  <a:rPr lang="tr-TR" dirty="0" err="1" smtClean="0"/>
                  <a:t>mr</a:t>
                </a:r>
                <a:r>
                  <a:rPr lang="tr-TR" dirty="0" smtClean="0"/>
                  <a:t> &lt;</a:t>
                </a:r>
                <a:r>
                  <a:rPr lang="tr-TR" dirty="0" err="1" smtClean="0"/>
                  <a:t>mb</a:t>
                </a:r>
                <a:r>
                  <a:rPr lang="tr-TR" dirty="0" smtClean="0"/>
                  <a:t>)</a:t>
                </a:r>
              </a:p>
              <a:p>
                <a:pPr marL="0" indent="0">
                  <a:buNone/>
                </a:pPr>
                <a:r>
                  <a:rPr lang="tr-TR" dirty="0"/>
                  <a:t>	</a:t>
                </a:r>
                <a:r>
                  <a:rPr lang="tr-TR" dirty="0" smtClean="0"/>
                  <a:t>						(</a:t>
                </a:r>
                <a:r>
                  <a:rPr lang="tr-TR" dirty="0" err="1" smtClean="0"/>
                  <a:t>ma</a:t>
                </a:r>
                <a:r>
                  <a:rPr lang="tr-TR" dirty="0" smtClean="0"/>
                  <a:t>=(</a:t>
                </a:r>
                <a:r>
                  <a:rPr lang="tr-TR" dirty="0" err="1" smtClean="0"/>
                  <a:t>mb</a:t>
                </a:r>
                <a:r>
                  <a:rPr lang="tr-TR" dirty="0" smtClean="0"/>
                  <a:t>)</a:t>
                </a:r>
                <a:r>
                  <a:rPr lang="tr-TR" dirty="0" err="1" smtClean="0"/>
                  <a:t>q+mr</a:t>
                </a:r>
                <a:r>
                  <a:rPr lang="tr-TR" dirty="0" smtClean="0"/>
                  <a:t> ve </a:t>
                </a:r>
                <a:r>
                  <a:rPr lang="tr-TR" dirty="0"/>
                  <a:t>0 ≤ </a:t>
                </a:r>
                <a:r>
                  <a:rPr lang="tr-TR" dirty="0" err="1"/>
                  <a:t>mr</a:t>
                </a:r>
                <a:r>
                  <a:rPr lang="tr-TR" dirty="0"/>
                  <a:t> &lt;</a:t>
                </a:r>
                <a:r>
                  <a:rPr lang="tr-TR" dirty="0" err="1"/>
                  <a:t>mb</a:t>
                </a:r>
                <a:r>
                  <a:rPr lang="tr-TR" dirty="0" smtClean="0"/>
                  <a:t>)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r>
                  <a:rPr lang="tr-TR" dirty="0" smtClean="0"/>
                  <a:t>Teorem3: </a:t>
                </a:r>
                <a:r>
                  <a:rPr lang="tr-TR" dirty="0" err="1" smtClean="0"/>
                  <a:t>a,b,m</a:t>
                </a:r>
                <a:r>
                  <a:rPr lang="tr-TR" dirty="0" smtClean="0"/>
                  <a:t> </a:t>
                </a:r>
                <a:r>
                  <a:rPr lang="az-Cyrl-AZ" dirty="0"/>
                  <a:t>є</a:t>
                </a:r>
                <a:r>
                  <a:rPr lang="tr-TR" dirty="0"/>
                  <a:t> </a:t>
                </a:r>
                <a:r>
                  <a:rPr lang="tr-TR" dirty="0" smtClean="0"/>
                  <a:t>Z ve m</a:t>
                </a:r>
                <a:r>
                  <a:rPr lang="tr-TR" dirty="0"/>
                  <a:t> ≠</a:t>
                </a:r>
                <a:r>
                  <a:rPr lang="tr-TR" dirty="0" smtClean="0"/>
                  <a:t>0 olsun. </a:t>
                </a:r>
              </a:p>
              <a:p>
                <a:pPr marL="0" indent="0">
                  <a:buNone/>
                </a:pPr>
                <a:r>
                  <a:rPr lang="tr-TR" dirty="0" smtClean="0"/>
                  <a:t>	a=</a:t>
                </a:r>
                <a:r>
                  <a:rPr lang="tr-TR" dirty="0" err="1" smtClean="0"/>
                  <a:t>mq+r</a:t>
                </a:r>
                <a:r>
                  <a:rPr lang="tr-TR" dirty="0" smtClean="0"/>
                  <a:t>, </a:t>
                </a:r>
                <a:r>
                  <a:rPr lang="tr-TR" dirty="0"/>
                  <a:t>0 ≤ r </a:t>
                </a:r>
                <a:r>
                  <a:rPr lang="tr-TR" dirty="0" smtClean="0"/>
                  <a:t>&lt;|m|</a:t>
                </a:r>
              </a:p>
              <a:p>
                <a:pPr marL="0" indent="0">
                  <a:buNone/>
                </a:pPr>
                <a:r>
                  <a:rPr lang="tr-TR" dirty="0"/>
                  <a:t>	</a:t>
                </a:r>
                <a:r>
                  <a:rPr lang="tr-TR" dirty="0" smtClean="0"/>
                  <a:t>					 ve </a:t>
                </a:r>
              </a:p>
              <a:p>
                <a:pPr marL="0" indent="0">
                  <a:buNone/>
                </a:pPr>
                <a:r>
                  <a:rPr lang="tr-TR" dirty="0"/>
                  <a:t>	</a:t>
                </a:r>
                <a:r>
                  <a:rPr lang="tr-TR" dirty="0" smtClean="0"/>
                  <a:t>						b=m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tr-TR" dirty="0" smtClean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tr-TR" dirty="0" smtClean="0"/>
                  <a:t>, </a:t>
                </a:r>
                <a:r>
                  <a:rPr lang="tr-TR" dirty="0"/>
                  <a:t>0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tr-TR" dirty="0" smtClean="0"/>
                  <a:t>&lt;|</a:t>
                </a:r>
                <a:r>
                  <a:rPr lang="tr-TR" dirty="0" err="1" smtClean="0"/>
                  <a:t>m|olmak</a:t>
                </a:r>
                <a:r>
                  <a:rPr lang="tr-TR" dirty="0" smtClean="0"/>
                  <a:t> üzere,</a:t>
                </a:r>
              </a:p>
              <a:p>
                <a:pPr marL="0" indent="0">
                  <a:buNone/>
                </a:pPr>
                <a:r>
                  <a:rPr lang="tr-TR" dirty="0" smtClean="0"/>
                  <a:t>m|(a-b) </a:t>
                </a:r>
                <a:r>
                  <a:rPr lang="tr-TR" dirty="0" smtClean="0">
                    <a:sym typeface="Wingdings" panose="05000000000000000000" pitchFamily="2" charset="2"/>
                  </a:rPr>
                  <a:t> r=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tr-TR" dirty="0" smtClean="0"/>
                  <a:t> ‘</a:t>
                </a:r>
                <a:r>
                  <a:rPr lang="tr-TR" dirty="0" err="1" smtClean="0"/>
                  <a:t>dir</a:t>
                </a:r>
                <a:r>
                  <a:rPr lang="tr-TR" dirty="0" smtClean="0"/>
                  <a:t>. </a:t>
                </a: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1596980"/>
                <a:ext cx="9601196" cy="4278888"/>
              </a:xfrm>
              <a:blipFill rotWithShape="0">
                <a:blip r:embed="rId2"/>
                <a:stretch>
                  <a:fillRect l="-572" t="-85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7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95401" y="866223"/>
            <a:ext cx="9601196" cy="524696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Bir tam sayının bölenleri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1" y="2112134"/>
            <a:ext cx="9601196" cy="3763733"/>
          </a:xfrm>
        </p:spPr>
        <p:txBody>
          <a:bodyPr/>
          <a:lstStyle/>
          <a:p>
            <a:r>
              <a:rPr lang="tr-TR" dirty="0" smtClean="0"/>
              <a:t> Herhangi bir a tamsayısı verilmiş olsun. a=0 ise sıfırdan farklı her tam sayı a </a:t>
            </a:r>
            <a:r>
              <a:rPr lang="tr-TR" dirty="0" err="1" smtClean="0"/>
              <a:t>nın</a:t>
            </a:r>
            <a:r>
              <a:rPr lang="tr-TR" dirty="0" smtClean="0"/>
              <a:t> bir bölenidir. a</a:t>
            </a:r>
            <a:r>
              <a:rPr lang="tr-TR" dirty="0"/>
              <a:t> ≠</a:t>
            </a:r>
            <a:r>
              <a:rPr lang="tr-TR" dirty="0" smtClean="0"/>
              <a:t>0 ise -1,1,-a,a sayılarından biri a </a:t>
            </a:r>
            <a:r>
              <a:rPr lang="tr-TR" dirty="0" err="1" smtClean="0"/>
              <a:t>nın</a:t>
            </a:r>
            <a:r>
              <a:rPr lang="tr-TR" dirty="0" smtClean="0"/>
              <a:t> bir bölenidir. Eğer varsa a </a:t>
            </a:r>
            <a:r>
              <a:rPr lang="tr-TR" dirty="0" err="1" smtClean="0"/>
              <a:t>nın</a:t>
            </a:r>
            <a:r>
              <a:rPr lang="tr-TR" dirty="0" smtClean="0"/>
              <a:t> bunlardan başka bölenleri,</a:t>
            </a:r>
          </a:p>
          <a:p>
            <a:pPr marL="0" indent="0">
              <a:buNone/>
            </a:pPr>
            <a:r>
              <a:rPr lang="tr-TR" dirty="0" smtClean="0"/>
              <a:t>-(a-1), -(a-2),.., -3,-2, 2, 3,…, (a-1) sayılarından biridir. Bunlardan hangisinin a </a:t>
            </a:r>
            <a:r>
              <a:rPr lang="tr-TR" dirty="0" err="1" smtClean="0"/>
              <a:t>nın</a:t>
            </a:r>
            <a:r>
              <a:rPr lang="tr-TR" dirty="0" smtClean="0"/>
              <a:t> böleni olduğu sonlu sayıda işlem sonucunda kolaylıkla ortaya çıkar. </a:t>
            </a:r>
          </a:p>
          <a:p>
            <a:pPr marL="0" indent="0">
              <a:buNone/>
            </a:pPr>
            <a:r>
              <a:rPr lang="tr-TR" dirty="0" smtClean="0"/>
              <a:t>Bir a tamsayısının bölenlerinin cümlesi {B(a)} ile gösterilir. Buna göre;</a:t>
            </a:r>
          </a:p>
          <a:p>
            <a:pPr marL="0" indent="0">
              <a:buNone/>
            </a:pPr>
            <a:r>
              <a:rPr lang="tr-TR" dirty="0" smtClean="0"/>
              <a:t> {B(8)}={-8, -4, -2, -1, 1, 2, 4, 8} ‘</a:t>
            </a:r>
            <a:r>
              <a:rPr lang="tr-TR" dirty="0" err="1" smtClean="0"/>
              <a:t>dir</a:t>
            </a:r>
            <a:r>
              <a:rPr lang="tr-TR" dirty="0" smtClean="0"/>
              <a:t>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930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95401" y="866223"/>
            <a:ext cx="9601196" cy="524696"/>
          </a:xfrm>
        </p:spPr>
        <p:txBody>
          <a:bodyPr>
            <a:normAutofit fontScale="90000"/>
          </a:bodyPr>
          <a:lstStyle/>
          <a:p>
            <a:r>
              <a:rPr lang="tr-TR" dirty="0"/>
              <a:t>T</a:t>
            </a:r>
            <a:r>
              <a:rPr lang="tr-TR" dirty="0" smtClean="0"/>
              <a:t>am sayıların ortak böleni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1" y="1738648"/>
            <a:ext cx="9601196" cy="4137219"/>
          </a:xfrm>
        </p:spPr>
        <p:txBody>
          <a:bodyPr/>
          <a:lstStyle/>
          <a:p>
            <a:r>
              <a:rPr lang="tr-TR" dirty="0" smtClean="0"/>
              <a:t>Tanım: Sıfırdan farklı iki a ve b tam sayısının her ikisini tam bölen bir x tam sayısına bu sayıların ortak bir böleni denir. </a:t>
            </a:r>
          </a:p>
          <a:p>
            <a:pPr marL="0" indent="0">
              <a:buNone/>
            </a:pPr>
            <a:r>
              <a:rPr lang="tr-TR" dirty="0"/>
              <a:t>a</a:t>
            </a:r>
            <a:r>
              <a:rPr lang="tr-TR" dirty="0" smtClean="0"/>
              <a:t> ve b tam sayılarının ortak bölenlerinin cümlesi {OB(</a:t>
            </a:r>
            <a:r>
              <a:rPr lang="tr-TR" dirty="0" err="1" smtClean="0"/>
              <a:t>a,b</a:t>
            </a:r>
            <a:r>
              <a:rPr lang="tr-TR" dirty="0" smtClean="0"/>
              <a:t>)} biçiminde gösterilir. Tanıma göre;</a:t>
            </a:r>
          </a:p>
          <a:p>
            <a:pPr marL="0" indent="0">
              <a:buNone/>
            </a:pPr>
            <a:r>
              <a:rPr lang="tr-TR" dirty="0" smtClean="0"/>
              <a:t>{OB(</a:t>
            </a:r>
            <a:r>
              <a:rPr lang="tr-TR" dirty="0" err="1" smtClean="0"/>
              <a:t>a,b</a:t>
            </a:r>
            <a:r>
              <a:rPr lang="tr-TR" dirty="0" smtClean="0"/>
              <a:t>)}= {B(a)}    {B(b)} ‘</a:t>
            </a:r>
            <a:r>
              <a:rPr lang="tr-TR" dirty="0" err="1" smtClean="0"/>
              <a:t>dir</a:t>
            </a:r>
            <a:r>
              <a:rPr lang="tr-TR" dirty="0" smtClean="0"/>
              <a:t>.  </a:t>
            </a:r>
          </a:p>
        </p:txBody>
      </p:sp>
      <p:pic>
        <p:nvPicPr>
          <p:cNvPr id="1026" name="Picture 2" descr="\bigcap \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383" y="3186224"/>
            <a:ext cx="1714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4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95401" y="866223"/>
            <a:ext cx="9601196" cy="524696"/>
          </a:xfrm>
        </p:spPr>
        <p:txBody>
          <a:bodyPr>
            <a:normAutofit fontScale="90000"/>
          </a:bodyPr>
          <a:lstStyle/>
          <a:p>
            <a:r>
              <a:rPr lang="tr-TR" dirty="0"/>
              <a:t>T</a:t>
            </a:r>
            <a:r>
              <a:rPr lang="tr-TR" dirty="0" smtClean="0"/>
              <a:t>am sayıların ortak bölenlerinin en büyüğü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1" y="1738648"/>
            <a:ext cx="9601196" cy="4559121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Tanım: En az biri sıfırdan farklı iki tam sayı a ve b olsun. a ve b </a:t>
            </a:r>
            <a:r>
              <a:rPr lang="tr-TR" dirty="0" err="1" smtClean="0"/>
              <a:t>nin</a:t>
            </a:r>
            <a:r>
              <a:rPr lang="tr-TR" dirty="0" smtClean="0"/>
              <a:t> ortak bölenlerinin cümlesinin en büyük elemanına a ve b </a:t>
            </a:r>
            <a:r>
              <a:rPr lang="tr-TR" dirty="0" err="1" smtClean="0"/>
              <a:t>nin</a:t>
            </a:r>
            <a:r>
              <a:rPr lang="tr-TR" dirty="0" smtClean="0"/>
              <a:t> ortak bölenlerinin en büyüğü denir. </a:t>
            </a:r>
          </a:p>
          <a:p>
            <a:pPr marL="0" indent="0">
              <a:buNone/>
            </a:pPr>
            <a:r>
              <a:rPr lang="tr-TR" dirty="0"/>
              <a:t>a</a:t>
            </a:r>
            <a:r>
              <a:rPr lang="tr-TR" dirty="0" smtClean="0"/>
              <a:t> ve b </a:t>
            </a:r>
            <a:r>
              <a:rPr lang="tr-TR" dirty="0" err="1" smtClean="0"/>
              <a:t>nin</a:t>
            </a:r>
            <a:r>
              <a:rPr lang="tr-TR" dirty="0" smtClean="0"/>
              <a:t> ortak bölenlerinin en büyüğü,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	OBEB(</a:t>
            </a:r>
            <a:r>
              <a:rPr lang="tr-TR" dirty="0" err="1" smtClean="0"/>
              <a:t>a,b</a:t>
            </a:r>
            <a:r>
              <a:rPr lang="tr-TR" dirty="0" smtClean="0"/>
              <a:t>) biçiminde gösterilir.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Teorem1: OBEB(</a:t>
            </a:r>
            <a:r>
              <a:rPr lang="tr-TR" dirty="0" err="1" smtClean="0"/>
              <a:t>a,b</a:t>
            </a:r>
            <a:r>
              <a:rPr lang="tr-TR" dirty="0" smtClean="0"/>
              <a:t>)=OBEB(|a|,|b|)’</a:t>
            </a:r>
            <a:r>
              <a:rPr lang="tr-TR" dirty="0" err="1" smtClean="0"/>
              <a:t>dir</a:t>
            </a:r>
            <a:r>
              <a:rPr lang="tr-TR" dirty="0" smtClean="0"/>
              <a:t>. </a:t>
            </a:r>
          </a:p>
          <a:p>
            <a:pPr marL="0" indent="0">
              <a:buNone/>
            </a:pPr>
            <a:r>
              <a:rPr lang="tr-TR" dirty="0" smtClean="0"/>
              <a:t>Teorem2: a=b ise OBEB(</a:t>
            </a:r>
            <a:r>
              <a:rPr lang="tr-TR" dirty="0" err="1" smtClean="0"/>
              <a:t>a,b</a:t>
            </a:r>
            <a:r>
              <a:rPr lang="tr-TR" dirty="0" smtClean="0"/>
              <a:t>)=a=b ‘</a:t>
            </a:r>
            <a:r>
              <a:rPr lang="tr-TR" dirty="0" err="1" smtClean="0"/>
              <a:t>dir</a:t>
            </a:r>
            <a:r>
              <a:rPr lang="tr-TR" dirty="0" smtClean="0"/>
              <a:t>. </a:t>
            </a:r>
          </a:p>
          <a:p>
            <a:pPr marL="0" indent="0">
              <a:buNone/>
            </a:pPr>
            <a:r>
              <a:rPr lang="tr-TR" b="1" dirty="0"/>
              <a:t>Örnek; </a:t>
            </a:r>
          </a:p>
          <a:p>
            <a:pPr marL="0" indent="0">
              <a:buNone/>
            </a:pPr>
            <a:r>
              <a:rPr lang="tr-TR" dirty="0"/>
              <a:t>-118 ve 26 sayılarının OBEB nedir?</a:t>
            </a:r>
          </a:p>
          <a:p>
            <a:pPr marL="0" indent="0">
              <a:buNone/>
            </a:pPr>
            <a:r>
              <a:rPr lang="tr-TR" b="1" dirty="0"/>
              <a:t>Çözüm;</a:t>
            </a:r>
          </a:p>
          <a:p>
            <a:pPr marL="0" indent="0">
              <a:buNone/>
            </a:pPr>
            <a:r>
              <a:rPr lang="tr-TR" dirty="0"/>
              <a:t>OBEB(-118, 26)=OBEB(118,26)’</a:t>
            </a:r>
            <a:r>
              <a:rPr lang="tr-TR" dirty="0" err="1"/>
              <a:t>dır</a:t>
            </a:r>
            <a:r>
              <a:rPr lang="tr-TR" dirty="0"/>
              <a:t>. </a:t>
            </a:r>
          </a:p>
          <a:p>
            <a:pPr marL="0" indent="0">
              <a:buNone/>
            </a:pPr>
            <a:r>
              <a:rPr lang="tr-TR" dirty="0"/>
              <a:t>OBEB(118,26)=</a:t>
            </a:r>
            <a:r>
              <a:rPr lang="tr-TR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2156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95401" y="866223"/>
            <a:ext cx="9601196" cy="524696"/>
          </a:xfrm>
        </p:spPr>
        <p:txBody>
          <a:bodyPr>
            <a:normAutofit fontScale="90000"/>
          </a:bodyPr>
          <a:lstStyle/>
          <a:p>
            <a:r>
              <a:rPr lang="tr-TR" dirty="0"/>
              <a:t>T</a:t>
            </a:r>
            <a:r>
              <a:rPr lang="tr-TR" dirty="0" smtClean="0"/>
              <a:t>am sayıların ortak bölenlerinin en büyüğü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1" y="1738648"/>
            <a:ext cx="9601196" cy="4137219"/>
          </a:xfrm>
        </p:spPr>
        <p:txBody>
          <a:bodyPr/>
          <a:lstStyle/>
          <a:p>
            <a:r>
              <a:rPr lang="tr-TR" dirty="0" smtClean="0"/>
              <a:t>Teorem3= En az biri sıfırdan farklı olan iki tam sayı a ve b olsun. </a:t>
            </a:r>
          </a:p>
          <a:p>
            <a:pPr marL="0" indent="0">
              <a:buNone/>
            </a:pPr>
            <a:r>
              <a:rPr lang="tr-TR" dirty="0" smtClean="0"/>
              <a:t>	OBEB(</a:t>
            </a:r>
            <a:r>
              <a:rPr lang="tr-TR" dirty="0" err="1" smtClean="0"/>
              <a:t>a,b</a:t>
            </a:r>
            <a:r>
              <a:rPr lang="tr-TR" dirty="0" smtClean="0"/>
              <a:t>)=OBEB(</a:t>
            </a:r>
            <a:r>
              <a:rPr lang="tr-TR" dirty="0" err="1" smtClean="0"/>
              <a:t>b,a</a:t>
            </a:r>
            <a:r>
              <a:rPr lang="tr-TR" dirty="0" smtClean="0"/>
              <a:t>)’</a:t>
            </a:r>
            <a:r>
              <a:rPr lang="tr-TR" dirty="0" err="1" smtClean="0"/>
              <a:t>dır</a:t>
            </a:r>
            <a:r>
              <a:rPr lang="tr-TR" dirty="0" smtClean="0"/>
              <a:t>. </a:t>
            </a:r>
          </a:p>
          <a:p>
            <a:r>
              <a:rPr lang="tr-TR" dirty="0" smtClean="0"/>
              <a:t>OBEB(</a:t>
            </a:r>
            <a:r>
              <a:rPr lang="tr-TR" dirty="0" err="1" smtClean="0"/>
              <a:t>a,b</a:t>
            </a:r>
            <a:r>
              <a:rPr lang="tr-TR" dirty="0" smtClean="0"/>
              <a:t>)=1 ise OBEB(</a:t>
            </a:r>
            <a:r>
              <a:rPr lang="tr-TR" dirty="0" err="1" smtClean="0"/>
              <a:t>ma,mb</a:t>
            </a:r>
            <a:r>
              <a:rPr lang="tr-TR" dirty="0" smtClean="0"/>
              <a:t>)=m’dir.</a:t>
            </a:r>
          </a:p>
          <a:p>
            <a:r>
              <a:rPr lang="tr-TR" dirty="0" err="1" smtClean="0"/>
              <a:t>b|a</a:t>
            </a:r>
            <a:r>
              <a:rPr lang="tr-TR" dirty="0" smtClean="0"/>
              <a:t> ise OBEB(</a:t>
            </a:r>
            <a:r>
              <a:rPr lang="tr-TR" dirty="0" err="1" smtClean="0"/>
              <a:t>a,b</a:t>
            </a:r>
            <a:r>
              <a:rPr lang="tr-TR" dirty="0" smtClean="0"/>
              <a:t>)=|b| </a:t>
            </a:r>
            <a:r>
              <a:rPr lang="tr-TR" dirty="0" err="1" smtClean="0"/>
              <a:t>dir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a≠0 ise OBEB(</a:t>
            </a:r>
            <a:r>
              <a:rPr lang="tr-TR" dirty="0" err="1" smtClean="0"/>
              <a:t>a,a</a:t>
            </a:r>
            <a:r>
              <a:rPr lang="tr-TR" dirty="0" smtClean="0"/>
              <a:t>)=|a| </a:t>
            </a:r>
            <a:r>
              <a:rPr lang="tr-TR" dirty="0" err="1" smtClean="0"/>
              <a:t>dır</a:t>
            </a:r>
            <a:r>
              <a:rPr lang="tr-TR" dirty="0" smtClean="0"/>
              <a:t>. </a:t>
            </a:r>
          </a:p>
          <a:p>
            <a:r>
              <a:rPr lang="tr-TR" dirty="0" smtClean="0"/>
              <a:t>OBEB(a,1)=1 </a:t>
            </a:r>
            <a:r>
              <a:rPr lang="tr-TR" dirty="0" err="1" smtClean="0"/>
              <a:t>dir</a:t>
            </a:r>
            <a:r>
              <a:rPr lang="tr-TR" dirty="0" smtClean="0"/>
              <a:t>. </a:t>
            </a:r>
          </a:p>
          <a:p>
            <a:r>
              <a:rPr lang="tr-TR" dirty="0" smtClean="0"/>
              <a:t>OBEB(</a:t>
            </a:r>
            <a:r>
              <a:rPr lang="tr-TR" dirty="0" err="1" smtClean="0"/>
              <a:t>a,b</a:t>
            </a:r>
            <a:r>
              <a:rPr lang="tr-TR" dirty="0" smtClean="0"/>
              <a:t>)=d ise OBEB(</a:t>
            </a:r>
            <a:r>
              <a:rPr lang="tr-TR" dirty="0" err="1" smtClean="0"/>
              <a:t>a:d</a:t>
            </a:r>
            <a:r>
              <a:rPr lang="tr-TR" dirty="0" smtClean="0"/>
              <a:t>, b:d)=1’dir.</a:t>
            </a:r>
          </a:p>
          <a:p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8901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95401" y="866223"/>
            <a:ext cx="9601196" cy="524696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Aralarında asal sayılar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1" y="1738648"/>
            <a:ext cx="9601196" cy="4137219"/>
          </a:xfrm>
        </p:spPr>
        <p:txBody>
          <a:bodyPr/>
          <a:lstStyle/>
          <a:p>
            <a:r>
              <a:rPr lang="tr-TR" dirty="0" smtClean="0"/>
              <a:t>En az biri sıfırdan farklı olan a ve b tam sayılarının ortak bölenlerinin en büyüğü 1 ise bu iki sayıya aralarında asal sayılar denir. </a:t>
            </a:r>
          </a:p>
          <a:p>
            <a:endParaRPr lang="tr-TR" dirty="0"/>
          </a:p>
          <a:p>
            <a:r>
              <a:rPr lang="tr-TR" dirty="0" smtClean="0"/>
              <a:t>Örnek; OBEB(9,16)=1 </a:t>
            </a:r>
            <a:r>
              <a:rPr lang="tr-TR" dirty="0" err="1" smtClean="0"/>
              <a:t>dir</a:t>
            </a:r>
            <a:r>
              <a:rPr lang="tr-TR" dirty="0" smtClean="0"/>
              <a:t>. 9 ve 16 sayıları aralarında asal sayılardır. </a:t>
            </a:r>
          </a:p>
          <a:p>
            <a:endParaRPr lang="tr-TR" dirty="0"/>
          </a:p>
          <a:p>
            <a:r>
              <a:rPr lang="tr-TR" dirty="0" err="1" smtClean="0"/>
              <a:t>a,b,c</a:t>
            </a:r>
            <a:r>
              <a:rPr lang="tr-TR" dirty="0" smtClean="0"/>
              <a:t> tam sayılar olsun. OBEB(</a:t>
            </a:r>
            <a:r>
              <a:rPr lang="tr-TR" dirty="0" err="1" smtClean="0"/>
              <a:t>a,c</a:t>
            </a:r>
            <a:r>
              <a:rPr lang="tr-TR" dirty="0" smtClean="0"/>
              <a:t>)=1 ve OBEB(</a:t>
            </a:r>
            <a:r>
              <a:rPr lang="tr-TR" dirty="0" err="1" smtClean="0"/>
              <a:t>b,c</a:t>
            </a:r>
            <a:r>
              <a:rPr lang="tr-TR" dirty="0" smtClean="0"/>
              <a:t>)=1 ise OBEB(</a:t>
            </a:r>
            <a:r>
              <a:rPr lang="tr-TR" dirty="0" err="1" smtClean="0"/>
              <a:t>ab,c</a:t>
            </a:r>
            <a:r>
              <a:rPr lang="tr-TR" dirty="0" smtClean="0"/>
              <a:t>)=1’dir.</a:t>
            </a:r>
          </a:p>
          <a:p>
            <a:r>
              <a:rPr lang="tr-TR" dirty="0" err="1" smtClean="0"/>
              <a:t>a,b,n</a:t>
            </a:r>
            <a:r>
              <a:rPr lang="tr-TR" dirty="0" smtClean="0"/>
              <a:t> </a:t>
            </a:r>
            <a:r>
              <a:rPr lang="az-Cyrl-AZ" dirty="0"/>
              <a:t>є</a:t>
            </a:r>
            <a:r>
              <a:rPr lang="tr-TR" dirty="0"/>
              <a:t> </a:t>
            </a:r>
            <a:r>
              <a:rPr lang="tr-TR" dirty="0" smtClean="0"/>
              <a:t>Z olsun. </a:t>
            </a:r>
            <a:r>
              <a:rPr lang="tr-TR" dirty="0" err="1" smtClean="0"/>
              <a:t>a|n</a:t>
            </a:r>
            <a:r>
              <a:rPr lang="tr-TR" dirty="0" smtClean="0"/>
              <a:t>, </a:t>
            </a:r>
            <a:r>
              <a:rPr lang="tr-TR" dirty="0" err="1" smtClean="0"/>
              <a:t>b|n</a:t>
            </a:r>
            <a:r>
              <a:rPr lang="tr-TR" dirty="0" smtClean="0"/>
              <a:t> ve OBEB(</a:t>
            </a:r>
            <a:r>
              <a:rPr lang="tr-TR" dirty="0" err="1" smtClean="0"/>
              <a:t>a,b</a:t>
            </a:r>
            <a:r>
              <a:rPr lang="tr-TR" dirty="0" smtClean="0"/>
              <a:t>)=1 ise (ab)|n’dir. </a:t>
            </a:r>
          </a:p>
          <a:p>
            <a:r>
              <a:rPr lang="tr-TR" dirty="0" smtClean="0"/>
              <a:t>(Gauss Teoremi): </a:t>
            </a:r>
            <a:r>
              <a:rPr lang="tr-TR" dirty="0" err="1" smtClean="0"/>
              <a:t>a,b</a:t>
            </a:r>
            <a:r>
              <a:rPr lang="tr-TR" dirty="0" smtClean="0"/>
              <a:t> ve c tam sayılar olsun </a:t>
            </a:r>
          </a:p>
          <a:p>
            <a:pPr marL="457200" lvl="1" indent="0">
              <a:buNone/>
            </a:pPr>
            <a:r>
              <a:rPr lang="tr-TR" dirty="0" smtClean="0"/>
              <a:t>A|(</a:t>
            </a:r>
            <a:r>
              <a:rPr lang="tr-TR" dirty="0" err="1" smtClean="0"/>
              <a:t>bc</a:t>
            </a:r>
            <a:r>
              <a:rPr lang="tr-TR" dirty="0" smtClean="0"/>
              <a:t>) ve (</a:t>
            </a:r>
            <a:r>
              <a:rPr lang="tr-TR" dirty="0" err="1" smtClean="0"/>
              <a:t>a,b</a:t>
            </a:r>
            <a:r>
              <a:rPr lang="tr-TR" dirty="0" smtClean="0"/>
              <a:t>)=1 ise </a:t>
            </a:r>
            <a:r>
              <a:rPr lang="tr-TR" dirty="0" err="1" smtClean="0"/>
              <a:t>a|c’dir</a:t>
            </a:r>
            <a:r>
              <a:rPr lang="tr-TR" dirty="0" smtClean="0"/>
              <a:t>. </a:t>
            </a:r>
          </a:p>
          <a:p>
            <a:pPr marL="457200" lvl="1" indent="0">
              <a:buNone/>
            </a:pPr>
            <a:endParaRPr lang="tr-TR" dirty="0" smtClean="0"/>
          </a:p>
          <a:p>
            <a:pPr marL="457200" lvl="1" indent="0">
              <a:buNone/>
            </a:pPr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52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95401" y="866223"/>
            <a:ext cx="9601196" cy="524696"/>
          </a:xfrm>
        </p:spPr>
        <p:txBody>
          <a:bodyPr>
            <a:normAutofit fontScale="90000"/>
          </a:bodyPr>
          <a:lstStyle/>
          <a:p>
            <a:r>
              <a:rPr lang="tr-TR" dirty="0"/>
              <a:t>Bir tam sayının katları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1" y="1738649"/>
            <a:ext cx="9601196" cy="1326524"/>
          </a:xfrm>
        </p:spPr>
        <p:txBody>
          <a:bodyPr/>
          <a:lstStyle/>
          <a:p>
            <a:r>
              <a:rPr lang="tr-TR" dirty="0" smtClean="0"/>
              <a:t>a</a:t>
            </a:r>
            <a:r>
              <a:rPr lang="az-Cyrl-AZ" dirty="0"/>
              <a:t> є</a:t>
            </a:r>
            <a:r>
              <a:rPr lang="tr-TR" dirty="0"/>
              <a:t> </a:t>
            </a:r>
            <a:r>
              <a:rPr lang="tr-TR" dirty="0" smtClean="0"/>
              <a:t>Z-{0} ve n </a:t>
            </a:r>
            <a:r>
              <a:rPr lang="az-Cyrl-AZ" dirty="0"/>
              <a:t>є</a:t>
            </a:r>
            <a:r>
              <a:rPr lang="tr-TR" dirty="0"/>
              <a:t> </a:t>
            </a:r>
            <a:r>
              <a:rPr lang="tr-TR" dirty="0" smtClean="0"/>
              <a:t>Z olduğuna göre, </a:t>
            </a:r>
            <a:r>
              <a:rPr lang="tr-TR" dirty="0" err="1" smtClean="0"/>
              <a:t>na</a:t>
            </a:r>
            <a:r>
              <a:rPr lang="tr-TR" dirty="0" smtClean="0"/>
              <a:t> tam sayısına a </a:t>
            </a:r>
            <a:r>
              <a:rPr lang="tr-TR" dirty="0" err="1" smtClean="0"/>
              <a:t>nın</a:t>
            </a:r>
            <a:r>
              <a:rPr lang="tr-TR" dirty="0" smtClean="0"/>
              <a:t> n katı denir. </a:t>
            </a:r>
          </a:p>
          <a:p>
            <a:r>
              <a:rPr lang="tr-TR" dirty="0"/>
              <a:t>a</a:t>
            </a:r>
            <a:r>
              <a:rPr lang="tr-TR" dirty="0" smtClean="0"/>
              <a:t> </a:t>
            </a:r>
            <a:r>
              <a:rPr lang="tr-TR" dirty="0" err="1" smtClean="0"/>
              <a:t>nın</a:t>
            </a:r>
            <a:r>
              <a:rPr lang="tr-TR" dirty="0" smtClean="0"/>
              <a:t> bütün katlarının cümlesi {K(a)} ile gösterilir. </a:t>
            </a:r>
          </a:p>
          <a:p>
            <a:pPr lvl="1"/>
            <a:r>
              <a:rPr lang="tr-TR" dirty="0" smtClean="0"/>
              <a:t>{K(a)}={…, -2a,-a,0,a,2a,3a} ‘</a:t>
            </a:r>
            <a:r>
              <a:rPr lang="tr-TR" dirty="0" err="1" smtClean="0"/>
              <a:t>dır</a:t>
            </a:r>
            <a:r>
              <a:rPr lang="tr-TR" dirty="0" smtClean="0"/>
              <a:t>. </a:t>
            </a:r>
          </a:p>
          <a:p>
            <a:pPr marL="457200" lvl="1" indent="0">
              <a:buNone/>
            </a:pPr>
            <a:endParaRPr lang="tr-TR" dirty="0" smtClean="0"/>
          </a:p>
          <a:p>
            <a:pPr marL="457200" lvl="1" indent="0">
              <a:buNone/>
            </a:pPr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1295401" y="3065173"/>
            <a:ext cx="9601196" cy="3322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Örnek; 2, 3, -2 sayılarının her birinin katlarının cümlesini yazınız.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Çözüm: {K(2)}={…,-3.2, -2.2, -1.2,0, 1.2, 2.2,..,-6, -4, -2, 0, 2, 4, 6}’</a:t>
            </a:r>
            <a:r>
              <a:rPr lang="tr-TR" dirty="0" err="1" smtClean="0"/>
              <a:t>dır</a:t>
            </a:r>
            <a:r>
              <a:rPr lang="tr-TR" dirty="0" smtClean="0"/>
              <a:t>.</a:t>
            </a:r>
          </a:p>
          <a:p>
            <a:pPr marL="457200" lvl="1" indent="0">
              <a:buNone/>
            </a:pPr>
            <a:r>
              <a:rPr lang="tr-TR" dirty="0"/>
              <a:t>{</a:t>
            </a:r>
            <a:r>
              <a:rPr lang="tr-TR" dirty="0" smtClean="0"/>
              <a:t>K(3)}={…,-9,-6,-3,0,3,6,9} ve </a:t>
            </a:r>
          </a:p>
          <a:p>
            <a:pPr marL="457200" lvl="1" indent="0">
              <a:buNone/>
            </a:pPr>
            <a:r>
              <a:rPr lang="tr-TR" dirty="0"/>
              <a:t>{K</a:t>
            </a:r>
            <a:r>
              <a:rPr lang="tr-TR" dirty="0" smtClean="0"/>
              <a:t>(-2)}={6,4,2,0,-2,-4,-6}</a:t>
            </a:r>
            <a:r>
              <a:rPr lang="tr-TR" dirty="0"/>
              <a:t>’</a:t>
            </a:r>
            <a:r>
              <a:rPr lang="tr-TR" dirty="0" err="1"/>
              <a:t>dır</a:t>
            </a:r>
            <a:r>
              <a:rPr lang="tr-TR" dirty="0"/>
              <a:t>.</a:t>
            </a:r>
          </a:p>
          <a:p>
            <a:pPr marL="457200" lvl="1" indent="0">
              <a:buNone/>
            </a:pPr>
            <a:endParaRPr lang="tr-TR" dirty="0" smtClean="0"/>
          </a:p>
          <a:p>
            <a:pPr marL="457200" lvl="1" indent="0">
              <a:buNone/>
            </a:pPr>
            <a:r>
              <a:rPr lang="tr-TR" dirty="0" smtClean="0"/>
              <a:t>!! {</a:t>
            </a:r>
            <a:r>
              <a:rPr lang="tr-TR" dirty="0"/>
              <a:t>K(2</a:t>
            </a:r>
            <a:r>
              <a:rPr lang="tr-TR" dirty="0" smtClean="0"/>
              <a:t>)}=</a:t>
            </a:r>
            <a:r>
              <a:rPr lang="tr-TR" dirty="0"/>
              <a:t>{K</a:t>
            </a:r>
            <a:r>
              <a:rPr lang="tr-TR" dirty="0" smtClean="0"/>
              <a:t>(-2</a:t>
            </a:r>
            <a:r>
              <a:rPr lang="tr-TR" dirty="0"/>
              <a:t>)}</a:t>
            </a:r>
            <a:endParaRPr lang="tr-TR" dirty="0" smtClean="0"/>
          </a:p>
          <a:p>
            <a:endParaRPr lang="tr-TR" dirty="0" smtClean="0"/>
          </a:p>
          <a:p>
            <a:pPr marL="0" indent="0">
              <a:buFont typeface="Wingdings 3" charset="2"/>
              <a:buNone/>
            </a:pPr>
            <a:endParaRPr lang="tr-TR" dirty="0" smtClean="0"/>
          </a:p>
          <a:p>
            <a:pPr marL="0" indent="0">
              <a:buFont typeface="Wingdings 3" charset="2"/>
              <a:buNone/>
            </a:pP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271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579</TotalTime>
  <Words>1696</Words>
  <Application>Microsoft Office PowerPoint</Application>
  <PresentationFormat>Özel</PresentationFormat>
  <Paragraphs>273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4" baseType="lpstr">
      <vt:lpstr>Duman</vt:lpstr>
      <vt:lpstr>Tam sayılar cümlesinde bölme </vt:lpstr>
      <vt:lpstr>Tam sayılar cümlesinde kalanlı bölme </vt:lpstr>
      <vt:lpstr>Tam sayılar cümlesinde kalanlı bölme </vt:lpstr>
      <vt:lpstr>Bir tam sayının bölenleri </vt:lpstr>
      <vt:lpstr>Tam sayıların ortak böleni </vt:lpstr>
      <vt:lpstr>Tam sayıların ortak bölenlerinin en büyüğü</vt:lpstr>
      <vt:lpstr>Tam sayıların ortak bölenlerinin en büyüğü</vt:lpstr>
      <vt:lpstr>Aralarında asal sayılar </vt:lpstr>
      <vt:lpstr>Bir tam sayının katları</vt:lpstr>
      <vt:lpstr>Tam sayıların ortak katları</vt:lpstr>
      <vt:lpstr>Tam sayıların ortak katlarının en küçüğü</vt:lpstr>
      <vt:lpstr>OBEB-OKEK </vt:lpstr>
      <vt:lpstr>Alıştırmalar</vt:lpstr>
      <vt:lpstr>Alıştırmalar</vt:lpstr>
      <vt:lpstr>Alıştırmalar</vt:lpstr>
      <vt:lpstr>Alıştırmalar</vt:lpstr>
      <vt:lpstr>Alıştırmalar</vt:lpstr>
      <vt:lpstr>Alıştırmalar</vt:lpstr>
      <vt:lpstr>Alıştırmalar</vt:lpstr>
      <vt:lpstr>Alıştırmalar</vt:lpstr>
      <vt:lpstr>Alıştırmalar</vt:lpstr>
      <vt:lpstr>Alıştırmalar</vt:lpstr>
      <vt:lpstr>Alıştırmalar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Obeb-Okek</dc:title>
  <dc:creator>Sumeyye</dc:creator>
  <cp:lastModifiedBy>Sau</cp:lastModifiedBy>
  <cp:revision>40</cp:revision>
  <dcterms:created xsi:type="dcterms:W3CDTF">2015-03-28T09:11:54Z</dcterms:created>
  <dcterms:modified xsi:type="dcterms:W3CDTF">2015-04-03T07:23:10Z</dcterms:modified>
</cp:coreProperties>
</file>