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6"/>
  </p:notesMasterIdLst>
  <p:handoutMasterIdLst>
    <p:handoutMasterId r:id="rId7"/>
  </p:handoutMasterIdLst>
  <p:sldIdLst>
    <p:sldId id="278" r:id="rId2"/>
    <p:sldId id="329" r:id="rId3"/>
    <p:sldId id="328" r:id="rId4"/>
    <p:sldId id="330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  <a:srgbClr val="9900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4660"/>
  </p:normalViewPr>
  <p:slideViewPr>
    <p:cSldViewPr snapToGrid="0">
      <p:cViewPr>
        <p:scale>
          <a:sx n="68" d="100"/>
          <a:sy n="68" d="100"/>
        </p:scale>
        <p:origin x="-2982" y="-11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78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8138" y="0"/>
            <a:ext cx="318611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ctr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300" b="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8138" y="9145588"/>
            <a:ext cx="3186112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288" tIns="47644" rIns="95288" bIns="47644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 b="0">
                <a:latin typeface="Helvetica" pitchFamily="34" charset="0"/>
              </a:defRPr>
            </a:lvl1pPr>
          </a:lstStyle>
          <a:p>
            <a:fld id="{BE181369-8D69-4B6C-94E0-7A8C59CE4B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6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8138" y="0"/>
            <a:ext cx="31670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3363"/>
            <a:ext cx="3167063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defTabSz="969963" eaLnBrk="0" hangingPunct="0">
              <a:defRPr sz="1300" b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8138" y="9123363"/>
            <a:ext cx="316706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898" tIns="48450" rIns="96898" bIns="48450" numCol="1" anchor="b" anchorCtr="0" compatLnSpc="1">
            <a:prstTxWarp prst="textNoShape">
              <a:avLst/>
            </a:prstTxWarp>
          </a:bodyPr>
          <a:lstStyle>
            <a:lvl1pPr algn="r" defTabSz="969963" eaLnBrk="0" hangingPunct="0">
              <a:defRPr sz="1300" b="0"/>
            </a:lvl1pPr>
          </a:lstStyle>
          <a:p>
            <a:fld id="{04D1BD84-BBDE-4306-A091-F3E45CC7E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1614487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8588"/>
            <a:ext cx="6400800" cy="1752600"/>
          </a:xfrm>
        </p:spPr>
        <p:txBody>
          <a:bodyPr/>
          <a:lstStyle>
            <a:lvl1pPr marL="0" indent="0" algn="ctr">
              <a:spcBef>
                <a:spcPct val="0"/>
              </a:spcBef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56388" y="76200"/>
            <a:ext cx="2093912" cy="61436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29338" cy="61436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38675" y="1141413"/>
            <a:ext cx="411162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756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4950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>
              <a:defRPr sz="1200" b="0" i="1">
                <a:latin typeface="Comic Sans MS" pitchFamily="66" charset="0"/>
              </a:defRPr>
            </a:lvl1pPr>
          </a:lstStyle>
          <a:p>
            <a:r>
              <a:rPr lang="en-US"/>
              <a:t>Cs422 – </a:t>
            </a:r>
            <a:r>
              <a:rPr lang="tr-TR"/>
              <a:t>İşletim Sistemleri</a:t>
            </a:r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fld id="{0ECC5A7E-81A0-4E71-975F-AE9BD1532A01}" type="slidenum">
              <a:rPr lang="en-US" sz="1200" b="0">
                <a:latin typeface="Comic Sans MS" pitchFamily="66" charset="0"/>
              </a:rPr>
              <a:pPr/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-879475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 anchorCtr="1"/>
          <a:lstStyle/>
          <a:p>
            <a:pPr algn="ctr"/>
            <a:r>
              <a:rPr lang="tr-TR" sz="1200" b="0" i="1">
                <a:latin typeface="Comic Sans MS" pitchFamily="66" charset="0"/>
              </a:rPr>
              <a:t>Ali Gülbağ</a:t>
            </a:r>
            <a:endParaRPr lang="en-US" sz="1200" b="0" i="1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CC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90000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6600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3300"/>
          </a:solidFill>
          <a:latin typeface="Comic Sans MS" pitchFamily="66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2275" y="592138"/>
            <a:ext cx="8496642" cy="2370137"/>
          </a:xfrm>
        </p:spPr>
        <p:txBody>
          <a:bodyPr/>
          <a:lstStyle/>
          <a:p>
            <a:r>
              <a:rPr lang="tr-TR" sz="4000" dirty="0" smtClean="0">
                <a:solidFill>
                  <a:srgbClr val="0000CC"/>
                </a:solidFill>
              </a:rPr>
              <a:t>BİLGİSAYAR ORGANİZASYONU</a:t>
            </a:r>
            <a:r>
              <a:rPr lang="tr-TR" sz="4000" dirty="0">
                <a:solidFill>
                  <a:srgbClr val="0000CC"/>
                </a:solidFill>
              </a:rPr>
              <a:t/>
            </a:r>
            <a:br>
              <a:rPr lang="tr-TR" sz="4000" dirty="0">
                <a:solidFill>
                  <a:srgbClr val="0000CC"/>
                </a:solidFill>
              </a:rPr>
            </a:br>
            <a:r>
              <a:rPr lang="tr-TR" sz="4000" dirty="0" smtClean="0">
                <a:solidFill>
                  <a:srgbClr val="0000CC"/>
                </a:solidFill>
              </a:rPr>
              <a:t>(COMPUTER ORGANIZATION)</a:t>
            </a:r>
            <a:endParaRPr lang="en-US" sz="4000" i="1" dirty="0">
              <a:solidFill>
                <a:srgbClr val="0000CC"/>
              </a:solidFill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85888" y="2727325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Ali </a:t>
            </a:r>
            <a:r>
              <a:rPr lang="tr-TR" sz="2400" dirty="0" err="1"/>
              <a:t>Gülbağ</a:t>
            </a:r>
            <a:endParaRPr lang="tr-TR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tr-TR" sz="1400" b="1" i="1" dirty="0"/>
              <a:t>E-Posta: </a:t>
            </a:r>
            <a:r>
              <a:rPr lang="tr-TR" sz="1400" i="1" dirty="0" err="1"/>
              <a:t>agulbag</a:t>
            </a:r>
            <a:r>
              <a:rPr lang="en-US" sz="1400" i="1" dirty="0"/>
              <a:t>@</a:t>
            </a:r>
            <a:r>
              <a:rPr lang="tr-TR" sz="1400" i="1" dirty="0" err="1"/>
              <a:t>sakarya</a:t>
            </a:r>
            <a:r>
              <a:rPr lang="tr-TR" sz="1400" i="1" dirty="0"/>
              <a:t>.edu.tr</a:t>
            </a:r>
          </a:p>
          <a:p>
            <a:pPr>
              <a:lnSpc>
                <a:spcPct val="90000"/>
              </a:lnSpc>
            </a:pPr>
            <a:endParaRPr lang="tr-TR" sz="800" i="1" dirty="0"/>
          </a:p>
          <a:p>
            <a:pPr>
              <a:lnSpc>
                <a:spcPct val="90000"/>
              </a:lnSpc>
            </a:pPr>
            <a:r>
              <a:rPr lang="tr-TR" sz="1400" b="1" i="1" dirty="0"/>
              <a:t>Tel: </a:t>
            </a:r>
            <a:r>
              <a:rPr lang="tr-TR" sz="1400" i="1" dirty="0"/>
              <a:t>295 59 03</a:t>
            </a:r>
          </a:p>
          <a:p>
            <a:pPr>
              <a:lnSpc>
                <a:spcPct val="90000"/>
              </a:lnSpc>
            </a:pPr>
            <a:endParaRPr lang="tr-TR" sz="800" i="1" dirty="0"/>
          </a:p>
          <a:p>
            <a:pPr>
              <a:lnSpc>
                <a:spcPct val="90000"/>
              </a:lnSpc>
            </a:pPr>
            <a:r>
              <a:rPr lang="tr-TR" sz="1400" b="1" i="1" dirty="0"/>
              <a:t>Oda : </a:t>
            </a:r>
            <a:r>
              <a:rPr lang="tr-TR" sz="1400" b="1" i="1" dirty="0" smtClean="0"/>
              <a:t>1159</a:t>
            </a:r>
            <a:endParaRPr lang="tr-TR" sz="1400" b="1" i="1" dirty="0"/>
          </a:p>
          <a:p>
            <a:pPr>
              <a:lnSpc>
                <a:spcPct val="90000"/>
              </a:lnSpc>
            </a:pPr>
            <a:endParaRPr lang="en-US" sz="800" i="1" dirty="0"/>
          </a:p>
          <a:p>
            <a:pPr>
              <a:lnSpc>
                <a:spcPct val="90000"/>
              </a:lnSpc>
            </a:pPr>
            <a:r>
              <a:rPr lang="tr-TR" sz="2400" dirty="0"/>
              <a:t>Bilgisayar Mühendisliği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b="1" dirty="0"/>
              <a:t>KAYNAKLAR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7" y="1072068"/>
            <a:ext cx="8598462" cy="507841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endParaRPr lang="tr-TR" sz="2000" b="1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000" b="1" dirty="0" smtClean="0"/>
              <a:t>1.</a:t>
            </a:r>
            <a:r>
              <a:rPr lang="tr-TR" sz="2000" dirty="0" smtClean="0"/>
              <a:t> </a:t>
            </a:r>
            <a:r>
              <a:rPr lang="tr-TR" sz="2000" b="1" dirty="0" smtClean="0"/>
              <a:t>Bilgisayar Sistemleri Mimarisi</a:t>
            </a:r>
            <a:r>
              <a:rPr lang="tr-TR" sz="2000" dirty="0" smtClean="0"/>
              <a:t>, M.</a:t>
            </a:r>
            <a:r>
              <a:rPr lang="tr-TR" sz="2000" b="1" dirty="0" smtClean="0"/>
              <a:t> </a:t>
            </a:r>
            <a:r>
              <a:rPr lang="tr-TR" sz="2000" dirty="0" err="1" smtClean="0"/>
              <a:t>Morris</a:t>
            </a:r>
            <a:r>
              <a:rPr lang="tr-TR" sz="2000" dirty="0" smtClean="0"/>
              <a:t> Mano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000" b="1" dirty="0" smtClean="0"/>
              <a:t>2. Sayısal Devrelerde Mantıksal Tasarım</a:t>
            </a:r>
            <a:r>
              <a:rPr lang="tr-TR" sz="2000" dirty="0" smtClean="0"/>
              <a:t>,</a:t>
            </a:r>
            <a:r>
              <a:rPr lang="tr-TR" sz="2000" b="1" dirty="0" smtClean="0"/>
              <a:t> </a:t>
            </a:r>
            <a:r>
              <a:rPr lang="tr-TR" sz="2000" dirty="0" smtClean="0"/>
              <a:t>Ünal </a:t>
            </a:r>
            <a:r>
              <a:rPr lang="tr-TR" sz="2000" dirty="0" err="1" smtClean="0"/>
              <a:t>Yarımağan</a:t>
            </a:r>
            <a:endParaRPr lang="tr-TR" sz="20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000" b="1" dirty="0" smtClean="0"/>
              <a:t>3. </a:t>
            </a:r>
            <a:r>
              <a:rPr lang="tr-TR" sz="2000" b="1" dirty="0" err="1" smtClean="0"/>
              <a:t>Computer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Organization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and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Architecture</a:t>
            </a:r>
            <a:r>
              <a:rPr lang="tr-TR" sz="2000" dirty="0" smtClean="0"/>
              <a:t>,</a:t>
            </a:r>
            <a:r>
              <a:rPr lang="tr-TR" sz="2000" b="1" dirty="0" smtClean="0"/>
              <a:t> </a:t>
            </a:r>
            <a:r>
              <a:rPr lang="tr-TR" sz="2000" dirty="0" err="1" smtClean="0"/>
              <a:t>Linda</a:t>
            </a:r>
            <a:r>
              <a:rPr lang="tr-TR" sz="2000" dirty="0" smtClean="0"/>
              <a:t> </a:t>
            </a:r>
            <a:r>
              <a:rPr lang="tr-TR" sz="2000" dirty="0" err="1" smtClean="0"/>
              <a:t>Null</a:t>
            </a:r>
            <a:r>
              <a:rPr lang="tr-TR" sz="2000" dirty="0" smtClean="0"/>
              <a:t>, </a:t>
            </a:r>
            <a:r>
              <a:rPr lang="tr-TR" sz="2000" dirty="0" err="1" smtClean="0"/>
              <a:t>Julia</a:t>
            </a:r>
            <a:r>
              <a:rPr lang="tr-TR" sz="2000" dirty="0" smtClean="0"/>
              <a:t> </a:t>
            </a:r>
            <a:r>
              <a:rPr lang="tr-TR" sz="2000" dirty="0" err="1" smtClean="0"/>
              <a:t>Lobur</a:t>
            </a:r>
            <a:endParaRPr lang="tr-TR" sz="20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000" b="1" dirty="0" smtClean="0"/>
              <a:t>4.</a:t>
            </a:r>
            <a:r>
              <a:rPr lang="tr-TR" sz="2000" dirty="0" smtClean="0"/>
              <a:t> </a:t>
            </a:r>
            <a:r>
              <a:rPr lang="tr-TR" sz="2000" b="1" dirty="0" err="1" smtClean="0"/>
              <a:t>Principles</a:t>
            </a:r>
            <a:r>
              <a:rPr lang="tr-TR" sz="2000" b="1" dirty="0" smtClean="0"/>
              <a:t> of </a:t>
            </a:r>
            <a:r>
              <a:rPr lang="tr-TR" sz="2000" b="1" dirty="0" err="1" smtClean="0"/>
              <a:t>Computer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Architecture</a:t>
            </a:r>
            <a:r>
              <a:rPr lang="tr-TR" sz="2000" dirty="0" smtClean="0"/>
              <a:t>, </a:t>
            </a:r>
            <a:r>
              <a:rPr lang="tr-TR" sz="2000" dirty="0" err="1" smtClean="0"/>
              <a:t>Miles</a:t>
            </a:r>
            <a:r>
              <a:rPr lang="tr-TR" sz="2000" dirty="0" smtClean="0"/>
              <a:t> J. </a:t>
            </a:r>
            <a:r>
              <a:rPr lang="tr-TR" sz="2000" dirty="0" err="1" smtClean="0"/>
              <a:t>Murdocca</a:t>
            </a:r>
            <a:r>
              <a:rPr lang="tr-TR" sz="2000" dirty="0" smtClean="0"/>
              <a:t>, </a:t>
            </a:r>
            <a:r>
              <a:rPr lang="tr-TR" sz="2000" dirty="0" err="1" smtClean="0"/>
              <a:t>Vincent</a:t>
            </a:r>
            <a:r>
              <a:rPr lang="tr-TR" sz="2000" dirty="0" smtClean="0"/>
              <a:t> P. </a:t>
            </a:r>
            <a:r>
              <a:rPr lang="tr-TR" sz="2000" dirty="0" err="1" smtClean="0"/>
              <a:t>Heuring</a:t>
            </a:r>
            <a:endParaRPr lang="tr-TR" sz="20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000" b="1" dirty="0" smtClean="0"/>
              <a:t>5.</a:t>
            </a:r>
            <a:r>
              <a:rPr lang="tr-TR" sz="2000" dirty="0" smtClean="0"/>
              <a:t> </a:t>
            </a:r>
            <a:r>
              <a:rPr lang="tr-TR" sz="2000" b="1" dirty="0" err="1" smtClean="0"/>
              <a:t>Computer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Design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andArchitecture</a:t>
            </a:r>
            <a:r>
              <a:rPr lang="tr-TR" sz="2000" dirty="0" smtClean="0"/>
              <a:t>,</a:t>
            </a:r>
            <a:r>
              <a:rPr lang="tr-TR" sz="2000" b="1" dirty="0" smtClean="0"/>
              <a:t> </a:t>
            </a:r>
            <a:r>
              <a:rPr lang="tr-TR" sz="2000" dirty="0" err="1" smtClean="0"/>
              <a:t>Sajjan</a:t>
            </a:r>
            <a:r>
              <a:rPr lang="tr-TR" sz="2000" dirty="0" smtClean="0"/>
              <a:t> G. </a:t>
            </a:r>
            <a:r>
              <a:rPr lang="tr-TR" sz="2000" dirty="0" err="1" smtClean="0"/>
              <a:t>Shiva</a:t>
            </a:r>
            <a:endParaRPr lang="tr-TR" sz="2000" dirty="0" smtClean="0"/>
          </a:p>
          <a:p>
            <a:pPr algn="just">
              <a:lnSpc>
                <a:spcPct val="90000"/>
              </a:lnSpc>
              <a:buFontTx/>
              <a:buNone/>
            </a:pPr>
            <a:endParaRPr lang="tr-TR" sz="2000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000" b="1" dirty="0" smtClean="0"/>
              <a:t>Simülasyon Programı</a:t>
            </a:r>
            <a:endParaRPr lang="tr-TR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 smtClean="0"/>
              <a:t>MMLogic</a:t>
            </a:r>
            <a:endParaRPr lang="tr-T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smtClean="0">
                <a:solidFill>
                  <a:schemeClr val="accent2"/>
                </a:solidFill>
              </a:rPr>
              <a:t>www.</a:t>
            </a:r>
            <a:r>
              <a:rPr lang="tr-TR" sz="2400" dirty="0" err="1" smtClean="0">
                <a:solidFill>
                  <a:schemeClr val="accent2"/>
                </a:solidFill>
              </a:rPr>
              <a:t>softronix</a:t>
            </a:r>
            <a:r>
              <a:rPr lang="tr-TR" sz="2400" dirty="0" smtClean="0">
                <a:solidFill>
                  <a:schemeClr val="accent2"/>
                </a:solidFill>
              </a:rPr>
              <a:t>.com</a:t>
            </a:r>
            <a:endParaRPr lang="tr-TR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Dersin İçeriği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tr-TR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Ardışıl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Devrelerin 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Analiz ve Tasarımı</a:t>
            </a: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Kaydediciler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Bilgisayar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Sistemlerinde Hiyerarşik Yapı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tr-TR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tr-TR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Neumann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Mimarisi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tr-TR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Yol) Yapısı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Bellek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CPU’nun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Gereksinim Duyduğu </a:t>
            </a:r>
            <a:r>
              <a:rPr lang="tr-TR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Registerler</a:t>
            </a:r>
            <a:endParaRPr lang="tr-TR" sz="2000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Komut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 Mimarisi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Adresleme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Metotları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tr-TR" sz="20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Dili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Tasarlanan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Bilgisayar Sisteminin Bileşenleri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Bir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Bilgisayar Sisteminin Yerine Getirmesi Gereken </a:t>
            </a: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İşlemler</a:t>
            </a: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Komut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Tasarımı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Yığın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Göstericisi (</a:t>
            </a:r>
            <a:r>
              <a:rPr lang="tr-T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-SP)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r>
              <a:rPr lang="tr-TR" sz="20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Aritmetik Mantık Ünitesi </a:t>
            </a:r>
            <a:r>
              <a:rPr lang="tr-T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(ALU)</a:t>
            </a: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endParaRPr lang="tr-TR" sz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None/>
            </a:pPr>
            <a:endParaRPr lang="tr-TR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Dersin Değerlendirilmesi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dirty="0"/>
              <a:t>1 Vize </a:t>
            </a:r>
            <a:r>
              <a:rPr lang="tr-TR" dirty="0" smtClean="0"/>
              <a:t>   </a:t>
            </a:r>
            <a:r>
              <a:rPr lang="tr-TR" dirty="0" smtClean="0"/>
              <a:t>%</a:t>
            </a:r>
            <a:r>
              <a:rPr lang="tr-TR" dirty="0" smtClean="0"/>
              <a:t>80</a:t>
            </a:r>
            <a:endParaRPr lang="tr-TR" dirty="0" smtClean="0"/>
          </a:p>
          <a:p>
            <a:pPr>
              <a:buFontTx/>
              <a:buNone/>
            </a:pPr>
            <a:r>
              <a:rPr lang="tr-TR" dirty="0" smtClean="0"/>
              <a:t>2 </a:t>
            </a:r>
            <a:r>
              <a:rPr lang="tr-TR" dirty="0" err="1" smtClean="0"/>
              <a:t>Quiz</a:t>
            </a:r>
            <a:r>
              <a:rPr lang="tr-TR" dirty="0" smtClean="0"/>
              <a:t>    %10</a:t>
            </a:r>
            <a:endParaRPr lang="tr-TR" dirty="0"/>
          </a:p>
          <a:p>
            <a:pPr>
              <a:buFontTx/>
              <a:buNone/>
            </a:pPr>
            <a:r>
              <a:rPr lang="tr-TR" dirty="0" smtClean="0"/>
              <a:t>Devam    </a:t>
            </a:r>
            <a:r>
              <a:rPr lang="tr-TR" dirty="0" smtClean="0"/>
              <a:t>%10</a:t>
            </a:r>
            <a:endParaRPr lang="tr-TR" dirty="0" smtClean="0"/>
          </a:p>
          <a:p>
            <a:pPr>
              <a:buFontTx/>
              <a:buNone/>
            </a:pPr>
            <a:r>
              <a:rPr lang="tr-TR" dirty="0" smtClean="0"/>
              <a:t>     </a:t>
            </a:r>
            <a:r>
              <a:rPr lang="tr-TR" dirty="0" err="1" smtClean="0"/>
              <a:t>Yıliçi</a:t>
            </a:r>
            <a:endParaRPr lang="tr-TR" dirty="0" smtClean="0"/>
          </a:p>
          <a:p>
            <a:pPr>
              <a:buFontTx/>
              <a:buNone/>
            </a:pPr>
            <a:endParaRPr lang="tr-TR" dirty="0" smtClean="0"/>
          </a:p>
          <a:p>
            <a:pPr>
              <a:buFontTx/>
              <a:buNone/>
            </a:pPr>
            <a:r>
              <a:rPr lang="tr-TR" dirty="0" smtClean="0"/>
              <a:t>Başarı Notu: </a:t>
            </a:r>
            <a:r>
              <a:rPr lang="tr-TR" dirty="0" err="1" smtClean="0"/>
              <a:t>Yıliçi</a:t>
            </a:r>
            <a:r>
              <a:rPr lang="tr-TR" dirty="0" smtClean="0"/>
              <a:t> %50 + Final %50</a:t>
            </a:r>
          </a:p>
          <a:p>
            <a:pPr>
              <a:buFontTx/>
              <a:buNone/>
            </a:pPr>
            <a:endParaRPr lang="tr-TR" dirty="0"/>
          </a:p>
        </p:txBody>
      </p:sp>
      <p:cxnSp>
        <p:nvCxnSpPr>
          <p:cNvPr id="6" name="5 Düz Bağlayıcı"/>
          <p:cNvCxnSpPr/>
          <p:nvPr/>
        </p:nvCxnSpPr>
        <p:spPr bwMode="auto">
          <a:xfrm>
            <a:off x="422028" y="2855742"/>
            <a:ext cx="23633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verview">
  <a:themeElements>
    <a:clrScheme name="over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verview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ver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vervi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class_new</Template>
  <TotalTime>3899</TotalTime>
  <Words>184</Words>
  <Application>Microsoft Office PowerPoint</Application>
  <PresentationFormat>Ekran Gösterisi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overview</vt:lpstr>
      <vt:lpstr>BİLGİSAYAR ORGANİZASYONU (COMPUTER ORGANIZATION)</vt:lpstr>
      <vt:lpstr>KAYNAKLAR</vt:lpstr>
      <vt:lpstr>Dersin İçeriği</vt:lpstr>
      <vt:lpstr>Dersin Değerlendirilmesi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</dc:title>
  <dc:creator>Fred Kuhns</dc:creator>
  <cp:lastModifiedBy>Sau</cp:lastModifiedBy>
  <cp:revision>122</cp:revision>
  <cp:lastPrinted>2001-01-30T20:22:47Z</cp:lastPrinted>
  <dcterms:created xsi:type="dcterms:W3CDTF">1999-07-07T12:46:17Z</dcterms:created>
  <dcterms:modified xsi:type="dcterms:W3CDTF">2016-02-15T08:51:21Z</dcterms:modified>
</cp:coreProperties>
</file>