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17"/>
  </p:notesMasterIdLst>
  <p:handoutMasterIdLst>
    <p:handoutMasterId r:id="rId18"/>
  </p:handoutMasterIdLst>
  <p:sldIdLst>
    <p:sldId id="27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CC"/>
    <a:srgbClr val="A50021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1" autoAdjust="0"/>
    <p:restoredTop sz="94660"/>
  </p:normalViewPr>
  <p:slideViewPr>
    <p:cSldViewPr snapToGrid="0">
      <p:cViewPr>
        <p:scale>
          <a:sx n="130" d="100"/>
          <a:sy n="130" d="100"/>
        </p:scale>
        <p:origin x="-1182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78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92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ctr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 b="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8138" y="0"/>
            <a:ext cx="318611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ctr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 b="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5588"/>
            <a:ext cx="31892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 b="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8138" y="9145588"/>
            <a:ext cx="318611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 b="0">
                <a:latin typeface="Helvetica" pitchFamily="34" charset="0"/>
              </a:defRPr>
            </a:lvl1pPr>
          </a:lstStyle>
          <a:p>
            <a:fld id="{BE181369-8D69-4B6C-94E0-7A8C59CE4B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37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706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b="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8138" y="0"/>
            <a:ext cx="31670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 b="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6706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b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b="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8138" y="9123363"/>
            <a:ext cx="316706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b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 b="0"/>
            </a:lvl1pPr>
          </a:lstStyle>
          <a:p>
            <a:fld id="{04D1BD84-BBDE-4306-A091-F3E45CC7E6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33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7772400" cy="1614487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38588"/>
            <a:ext cx="6400800" cy="1752600"/>
          </a:xfrm>
        </p:spPr>
        <p:txBody>
          <a:bodyPr/>
          <a:lstStyle>
            <a:lvl1pPr marL="0" indent="0" algn="ctr">
              <a:spcBef>
                <a:spcPct val="0"/>
              </a:spcBef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56388" y="76200"/>
            <a:ext cx="2093912" cy="61436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374650" y="76200"/>
            <a:ext cx="6129338" cy="61436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Bilgisayar Organizasyonu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Bilgisayar Organizasyonu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374650" y="1141413"/>
            <a:ext cx="411162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38675" y="1141413"/>
            <a:ext cx="411162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Bilgisayar Organizasyonu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Bilgisayar Organizasyonu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Bilgisayar Organizasyonu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Bilgisayar Organizasyonu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Bilgisayar Organizasyonu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Bilgisayar Organizasyonu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Bilgisayar Organizasyonu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7565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4950" y="6400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ctr" anchorCtr="1" compatLnSpc="1">
            <a:prstTxWarp prst="textNoShape">
              <a:avLst/>
            </a:prstTxWarp>
          </a:bodyPr>
          <a:lstStyle>
            <a:lvl1pPr algn="ctr">
              <a:defRPr sz="1200" b="0" i="1">
                <a:latin typeface="Comic Sans MS" pitchFamily="66" charset="0"/>
              </a:defRPr>
            </a:lvl1pPr>
          </a:lstStyle>
          <a:p>
            <a:r>
              <a:rPr lang="tr-TR" dirty="0" smtClean="0"/>
              <a:t>Bilgisayar Organizasyonu</a:t>
            </a:r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454025" y="881063"/>
            <a:ext cx="8229600" cy="0"/>
          </a:xfrm>
          <a:prstGeom prst="line">
            <a:avLst/>
          </a:prstGeom>
          <a:noFill/>
          <a:ln w="57150" cmpd="thinThick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8320088" y="6480175"/>
            <a:ext cx="430212" cy="274638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fld id="{0ECC5A7E-81A0-4E71-975F-AE9BD1532A01}" type="slidenum">
              <a:rPr lang="en-US" sz="1200" b="0">
                <a:latin typeface="Comic Sans MS" pitchFamily="66" charset="0"/>
              </a:rPr>
              <a:pPr/>
              <a:t>‹#›</a:t>
            </a:fld>
            <a:endParaRPr lang="en-US" sz="1200" b="0">
              <a:latin typeface="Comic Sans MS" pitchFamily="66" charset="0"/>
            </a:endParaRP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-879475" y="6400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 algn="ctr"/>
            <a:r>
              <a:rPr lang="tr-TR" sz="1200" b="0" i="1">
                <a:latin typeface="Comic Sans MS" pitchFamily="66" charset="0"/>
              </a:rPr>
              <a:t>Ali Gülbağ</a:t>
            </a:r>
            <a:endParaRPr lang="en-US" sz="1200" b="0" i="1"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CC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990000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600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2275" y="324846"/>
            <a:ext cx="8496642" cy="2370137"/>
          </a:xfrm>
        </p:spPr>
        <p:txBody>
          <a:bodyPr/>
          <a:lstStyle/>
          <a:p>
            <a:pPr algn="l"/>
            <a:r>
              <a:rPr lang="tr-TR" sz="3200" dirty="0" smtClean="0">
                <a:solidFill>
                  <a:srgbClr val="0000CC"/>
                </a:solidFill>
              </a:rPr>
              <a:t>Bölüm 1. Giriş</a:t>
            </a:r>
            <a:br>
              <a:rPr lang="tr-TR" sz="3200" dirty="0" smtClean="0">
                <a:solidFill>
                  <a:srgbClr val="0000CC"/>
                </a:solidFill>
              </a:rPr>
            </a:br>
            <a:r>
              <a:rPr lang="tr-TR" sz="4000" dirty="0">
                <a:solidFill>
                  <a:srgbClr val="0000CC"/>
                </a:solidFill>
              </a:rPr>
              <a:t/>
            </a:r>
            <a:br>
              <a:rPr lang="tr-TR" sz="4000" dirty="0">
                <a:solidFill>
                  <a:srgbClr val="0000CC"/>
                </a:solidFill>
              </a:rPr>
            </a:br>
            <a:endParaRPr lang="en-US" sz="4000" i="1" dirty="0">
              <a:solidFill>
                <a:srgbClr val="0000CC"/>
              </a:solidFill>
            </a:endParaRP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5556" y="1559706"/>
            <a:ext cx="8208278" cy="4278386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tr-TR" sz="2400" b="1" dirty="0" err="1" smtClean="0"/>
              <a:t>Latche</a:t>
            </a:r>
            <a:r>
              <a:rPr lang="tr-TR" sz="2400" b="1" dirty="0" smtClean="0"/>
              <a:t> ve </a:t>
            </a:r>
            <a:r>
              <a:rPr lang="tr-TR" sz="2400" b="1" dirty="0" err="1" smtClean="0"/>
              <a:t>Flip</a:t>
            </a:r>
            <a:r>
              <a:rPr lang="tr-TR" sz="2400" b="1" dirty="0" smtClean="0"/>
              <a:t>-</a:t>
            </a:r>
            <a:r>
              <a:rPr lang="tr-TR" sz="2400" b="1" dirty="0" err="1" smtClean="0"/>
              <a:t>Floplar</a:t>
            </a:r>
            <a:endParaRPr lang="tr-TR" sz="2400" b="1" dirty="0" smtClean="0"/>
          </a:p>
          <a:p>
            <a:pPr algn="l">
              <a:lnSpc>
                <a:spcPct val="90000"/>
              </a:lnSpc>
            </a:pPr>
            <a:r>
              <a:rPr lang="tr-TR" sz="2400" b="1" dirty="0" smtClean="0"/>
              <a:t>	</a:t>
            </a:r>
            <a:r>
              <a:rPr lang="tr-TR" sz="2000" b="1" dirty="0" err="1" smtClean="0"/>
              <a:t>Flip</a:t>
            </a:r>
            <a:r>
              <a:rPr lang="tr-TR" sz="2000" b="1" dirty="0" smtClean="0"/>
              <a:t>-</a:t>
            </a:r>
            <a:r>
              <a:rPr lang="tr-TR" sz="2000" b="1" dirty="0" err="1" smtClean="0"/>
              <a:t>Flop</a:t>
            </a:r>
            <a:r>
              <a:rPr lang="tr-TR" sz="2000" b="1" dirty="0" smtClean="0"/>
              <a:t> Türleri</a:t>
            </a:r>
          </a:p>
          <a:p>
            <a:pPr algn="l">
              <a:lnSpc>
                <a:spcPct val="90000"/>
              </a:lnSpc>
            </a:pPr>
            <a:r>
              <a:rPr lang="tr-TR" sz="2400" b="1" dirty="0" smtClean="0"/>
              <a:t>		</a:t>
            </a:r>
            <a:r>
              <a:rPr lang="tr-TR" sz="2000" dirty="0" smtClean="0"/>
              <a:t>- SR tipi</a:t>
            </a:r>
          </a:p>
          <a:p>
            <a:pPr algn="l">
              <a:lnSpc>
                <a:spcPct val="90000"/>
              </a:lnSpc>
            </a:pPr>
            <a:r>
              <a:rPr lang="tr-TR" sz="2000" dirty="0" smtClean="0"/>
              <a:t>		- D tipi		</a:t>
            </a:r>
          </a:p>
          <a:p>
            <a:pPr algn="l">
              <a:lnSpc>
                <a:spcPct val="90000"/>
              </a:lnSpc>
            </a:pPr>
            <a:r>
              <a:rPr lang="tr-TR" sz="2000" dirty="0" smtClean="0"/>
              <a:t>		- T tipi</a:t>
            </a:r>
          </a:p>
          <a:p>
            <a:pPr algn="l">
              <a:lnSpc>
                <a:spcPct val="90000"/>
              </a:lnSpc>
            </a:pPr>
            <a:r>
              <a:rPr lang="tr-TR" sz="2000" dirty="0" smtClean="0"/>
              <a:t>		- JK tipi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SR Tipi </a:t>
            </a:r>
            <a:r>
              <a:rPr lang="tr-TR" sz="2400" b="1" dirty="0" err="1" smtClean="0"/>
              <a:t>Flip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Flop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916325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Negatif kenar tetiklemeli SR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flobunun</a:t>
            </a:r>
            <a:r>
              <a:rPr lang="tr-TR" sz="2000" dirty="0" smtClean="0"/>
              <a:t> davranışını zaman ekseninde inceleyelim,</a:t>
            </a:r>
          </a:p>
          <a:p>
            <a:pPr marL="0" indent="0" algn="just">
              <a:buNone/>
            </a:pPr>
            <a:endParaRPr lang="tr-TR" sz="2000" dirty="0"/>
          </a:p>
        </p:txBody>
      </p:sp>
      <p:grpSp>
        <p:nvGrpSpPr>
          <p:cNvPr id="23554" name="Group 2"/>
          <p:cNvGrpSpPr>
            <a:grpSpLocks noChangeAspect="1"/>
          </p:cNvGrpSpPr>
          <p:nvPr/>
        </p:nvGrpSpPr>
        <p:grpSpPr bwMode="auto">
          <a:xfrm>
            <a:off x="2142665" y="1835828"/>
            <a:ext cx="4553557" cy="3324859"/>
            <a:chOff x="1417" y="12217"/>
            <a:chExt cx="7020" cy="2520"/>
          </a:xfrm>
        </p:grpSpPr>
        <p:sp>
          <p:nvSpPr>
            <p:cNvPr id="23555" name="Line 3"/>
            <p:cNvSpPr>
              <a:spLocks noChangeShapeType="1"/>
            </p:cNvSpPr>
            <p:nvPr/>
          </p:nvSpPr>
          <p:spPr bwMode="auto">
            <a:xfrm>
              <a:off x="1612" y="12757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 flipV="1">
              <a:off x="2152" y="123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2152" y="12397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>
              <a:off x="2512" y="123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2512" y="12757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 flipV="1">
              <a:off x="3052" y="123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3052" y="12397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3412" y="123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3412" y="12757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 flipV="1">
              <a:off x="3952" y="123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3952" y="12397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>
              <a:off x="4312" y="123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4312" y="12757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 flipV="1">
              <a:off x="4852" y="123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4852" y="12397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5212" y="123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5212" y="12757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V="1">
              <a:off x="5752" y="123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5752" y="12397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3577" y="1293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>
              <a:off x="4477" y="1293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>
              <a:off x="3577" y="1293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77" name="Line 25"/>
            <p:cNvSpPr>
              <a:spLocks noChangeShapeType="1"/>
            </p:cNvSpPr>
            <p:nvPr/>
          </p:nvSpPr>
          <p:spPr bwMode="auto">
            <a:xfrm>
              <a:off x="4477" y="13297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>
              <a:off x="4297" y="1401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>
              <a:off x="5197" y="1401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>
              <a:off x="1597" y="14377"/>
              <a:ext cx="2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81" name="Text Box 29"/>
            <p:cNvSpPr txBox="1">
              <a:spLocks noChangeArrowheads="1"/>
            </p:cNvSpPr>
            <p:nvPr/>
          </p:nvSpPr>
          <p:spPr bwMode="auto">
            <a:xfrm>
              <a:off x="1417" y="12217"/>
              <a:ext cx="7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Clock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girişi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82" name="Text Box 30"/>
            <p:cNvSpPr txBox="1">
              <a:spLocks noChangeArrowheads="1"/>
            </p:cNvSpPr>
            <p:nvPr/>
          </p:nvSpPr>
          <p:spPr bwMode="auto">
            <a:xfrm>
              <a:off x="1597" y="12937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83" name="Text Box 31"/>
            <p:cNvSpPr txBox="1">
              <a:spLocks noChangeArrowheads="1"/>
            </p:cNvSpPr>
            <p:nvPr/>
          </p:nvSpPr>
          <p:spPr bwMode="auto">
            <a:xfrm>
              <a:off x="1597" y="14377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Q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>
              <a:off x="1597" y="13297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 flipH="1">
              <a:off x="4297" y="1401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5197" y="14380"/>
              <a:ext cx="8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6112" y="123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6112" y="12757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6277" y="1293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 flipH="1">
              <a:off x="6997" y="1401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6277" y="12937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6997" y="1401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93" name="Rectangle 41"/>
            <p:cNvSpPr>
              <a:spLocks noChangeArrowheads="1"/>
            </p:cNvSpPr>
            <p:nvPr/>
          </p:nvSpPr>
          <p:spPr bwMode="auto">
            <a:xfrm>
              <a:off x="1597" y="14017"/>
              <a:ext cx="9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 flipH="1">
              <a:off x="1597" y="14017"/>
              <a:ext cx="18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 flipH="1">
              <a:off x="1597" y="14017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 flipH="1">
              <a:off x="1777" y="14017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H="1">
              <a:off x="1957" y="14017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98" name="Line 46"/>
            <p:cNvSpPr>
              <a:spLocks noChangeShapeType="1"/>
            </p:cNvSpPr>
            <p:nvPr/>
          </p:nvSpPr>
          <p:spPr bwMode="auto">
            <a:xfrm flipH="1">
              <a:off x="2137" y="14017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99" name="Line 47"/>
            <p:cNvSpPr>
              <a:spLocks noChangeShapeType="1"/>
            </p:cNvSpPr>
            <p:nvPr/>
          </p:nvSpPr>
          <p:spPr bwMode="auto">
            <a:xfrm flipH="1">
              <a:off x="2317" y="14197"/>
              <a:ext cx="18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600" name="Line 48"/>
            <p:cNvSpPr>
              <a:spLocks noChangeShapeType="1"/>
            </p:cNvSpPr>
            <p:nvPr/>
          </p:nvSpPr>
          <p:spPr bwMode="auto">
            <a:xfrm flipV="1">
              <a:off x="6637" y="123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601" name="Line 49"/>
            <p:cNvSpPr>
              <a:spLocks noChangeShapeType="1"/>
            </p:cNvSpPr>
            <p:nvPr/>
          </p:nvSpPr>
          <p:spPr bwMode="auto">
            <a:xfrm>
              <a:off x="6637" y="12397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602" name="Line 50"/>
            <p:cNvSpPr>
              <a:spLocks noChangeShapeType="1"/>
            </p:cNvSpPr>
            <p:nvPr/>
          </p:nvSpPr>
          <p:spPr bwMode="auto">
            <a:xfrm>
              <a:off x="6997" y="123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603" name="Line 51"/>
            <p:cNvSpPr>
              <a:spLocks noChangeShapeType="1"/>
            </p:cNvSpPr>
            <p:nvPr/>
          </p:nvSpPr>
          <p:spPr bwMode="auto">
            <a:xfrm>
              <a:off x="6997" y="12757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604" name="Line 52"/>
            <p:cNvSpPr>
              <a:spLocks noChangeShapeType="1"/>
            </p:cNvSpPr>
            <p:nvPr/>
          </p:nvSpPr>
          <p:spPr bwMode="auto">
            <a:xfrm flipV="1">
              <a:off x="7537" y="123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605" name="Line 53"/>
            <p:cNvSpPr>
              <a:spLocks noChangeShapeType="1"/>
            </p:cNvSpPr>
            <p:nvPr/>
          </p:nvSpPr>
          <p:spPr bwMode="auto">
            <a:xfrm>
              <a:off x="7537" y="12397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606" name="Line 54"/>
            <p:cNvSpPr>
              <a:spLocks noChangeShapeType="1"/>
            </p:cNvSpPr>
            <p:nvPr/>
          </p:nvSpPr>
          <p:spPr bwMode="auto">
            <a:xfrm>
              <a:off x="7897" y="123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607" name="Line 55"/>
            <p:cNvSpPr>
              <a:spLocks noChangeShapeType="1"/>
            </p:cNvSpPr>
            <p:nvPr/>
          </p:nvSpPr>
          <p:spPr bwMode="auto">
            <a:xfrm>
              <a:off x="7897" y="12757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608" name="Line 56"/>
            <p:cNvSpPr>
              <a:spLocks noChangeShapeType="1"/>
            </p:cNvSpPr>
            <p:nvPr/>
          </p:nvSpPr>
          <p:spPr bwMode="auto">
            <a:xfrm>
              <a:off x="7357" y="1293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609" name="Line 57"/>
            <p:cNvSpPr>
              <a:spLocks noChangeShapeType="1"/>
            </p:cNvSpPr>
            <p:nvPr/>
          </p:nvSpPr>
          <p:spPr bwMode="auto">
            <a:xfrm>
              <a:off x="7357" y="13297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610" name="Line 58"/>
            <p:cNvSpPr>
              <a:spLocks noChangeShapeType="1"/>
            </p:cNvSpPr>
            <p:nvPr/>
          </p:nvSpPr>
          <p:spPr bwMode="auto">
            <a:xfrm>
              <a:off x="3577" y="1383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611" name="Line 59"/>
            <p:cNvSpPr>
              <a:spLocks noChangeShapeType="1"/>
            </p:cNvSpPr>
            <p:nvPr/>
          </p:nvSpPr>
          <p:spPr bwMode="auto">
            <a:xfrm>
              <a:off x="4477" y="1347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612" name="Line 60"/>
            <p:cNvSpPr>
              <a:spLocks noChangeShapeType="1"/>
            </p:cNvSpPr>
            <p:nvPr/>
          </p:nvSpPr>
          <p:spPr bwMode="auto">
            <a:xfrm>
              <a:off x="3577" y="1347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613" name="Line 61"/>
            <p:cNvSpPr>
              <a:spLocks noChangeShapeType="1"/>
            </p:cNvSpPr>
            <p:nvPr/>
          </p:nvSpPr>
          <p:spPr bwMode="auto">
            <a:xfrm>
              <a:off x="4477" y="1347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614" name="Text Box 62"/>
            <p:cNvSpPr txBox="1">
              <a:spLocks noChangeArrowheads="1"/>
            </p:cNvSpPr>
            <p:nvPr/>
          </p:nvSpPr>
          <p:spPr bwMode="auto">
            <a:xfrm>
              <a:off x="1597" y="13477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R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615" name="Line 63"/>
            <p:cNvSpPr>
              <a:spLocks noChangeShapeType="1"/>
            </p:cNvSpPr>
            <p:nvPr/>
          </p:nvSpPr>
          <p:spPr bwMode="auto">
            <a:xfrm>
              <a:off x="1597" y="13477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616" name="Line 64"/>
            <p:cNvSpPr>
              <a:spLocks noChangeShapeType="1"/>
            </p:cNvSpPr>
            <p:nvPr/>
          </p:nvSpPr>
          <p:spPr bwMode="auto">
            <a:xfrm>
              <a:off x="5377" y="1347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617" name="Line 65"/>
            <p:cNvSpPr>
              <a:spLocks noChangeShapeType="1"/>
            </p:cNvSpPr>
            <p:nvPr/>
          </p:nvSpPr>
          <p:spPr bwMode="auto">
            <a:xfrm>
              <a:off x="5377" y="13837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618" name="Line 66"/>
            <p:cNvSpPr>
              <a:spLocks noChangeShapeType="1"/>
            </p:cNvSpPr>
            <p:nvPr/>
          </p:nvSpPr>
          <p:spPr bwMode="auto">
            <a:xfrm>
              <a:off x="7357" y="1347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619" name="Line 67"/>
            <p:cNvSpPr>
              <a:spLocks noChangeShapeType="1"/>
            </p:cNvSpPr>
            <p:nvPr/>
          </p:nvSpPr>
          <p:spPr bwMode="auto">
            <a:xfrm>
              <a:off x="7357" y="13477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620" name="Line 68"/>
            <p:cNvSpPr>
              <a:spLocks noChangeShapeType="1"/>
            </p:cNvSpPr>
            <p:nvPr/>
          </p:nvSpPr>
          <p:spPr bwMode="auto">
            <a:xfrm flipH="1">
              <a:off x="6097" y="1437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621" name="Line 69"/>
            <p:cNvSpPr>
              <a:spLocks noChangeShapeType="1"/>
            </p:cNvSpPr>
            <p:nvPr/>
          </p:nvSpPr>
          <p:spPr bwMode="auto">
            <a:xfrm>
              <a:off x="7897" y="1401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622" name="Line 70"/>
            <p:cNvSpPr>
              <a:spLocks noChangeShapeType="1"/>
            </p:cNvSpPr>
            <p:nvPr/>
          </p:nvSpPr>
          <p:spPr bwMode="auto">
            <a:xfrm>
              <a:off x="7897" y="14377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T Tipi </a:t>
            </a:r>
            <a:r>
              <a:rPr lang="tr-TR" sz="2400" b="1" dirty="0" err="1" smtClean="0"/>
              <a:t>Flip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Flop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74650" y="930398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T (</a:t>
            </a:r>
            <a:r>
              <a:rPr lang="tr-TR" sz="2000" dirty="0" err="1" smtClean="0"/>
              <a:t>Toggle</a:t>
            </a:r>
            <a:r>
              <a:rPr lang="tr-TR" sz="2000" dirty="0" smtClean="0"/>
              <a:t>) tipi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flop</a:t>
            </a:r>
            <a:r>
              <a:rPr lang="tr-TR" sz="2000" dirty="0" smtClean="0"/>
              <a:t>, T girişine sahiptir. Şayet T=1 olursa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flop</a:t>
            </a:r>
            <a:r>
              <a:rPr lang="tr-TR" sz="2000" dirty="0" smtClean="0"/>
              <a:t> durum değiştirir, T=0 olursa durumunu muhafaza eder. </a:t>
            </a:r>
          </a:p>
          <a:p>
            <a:pPr marL="0" indent="0" algn="just">
              <a:buNone/>
            </a:pPr>
            <a:endParaRPr lang="tr-TR" sz="1000" dirty="0" smtClean="0"/>
          </a:p>
          <a:p>
            <a:pPr marL="0" indent="0" algn="just">
              <a:buNone/>
            </a:pPr>
            <a:r>
              <a:rPr lang="tr-TR" sz="2000" dirty="0" smtClean="0">
                <a:solidFill>
                  <a:srgbClr val="990033"/>
                </a:solidFill>
              </a:rPr>
              <a:t>Doğruluk tablosu;</a:t>
            </a:r>
            <a:endParaRPr lang="tr-TR" sz="2000" dirty="0">
              <a:solidFill>
                <a:srgbClr val="990033"/>
              </a:solidFill>
            </a:endParaRPr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440029" y="2395024"/>
          <a:ext cx="868265" cy="1524000"/>
        </p:xfrm>
        <a:graphic>
          <a:graphicData uri="http://schemas.openxmlformats.org/drawingml/2006/table">
            <a:tbl>
              <a:tblPr/>
              <a:tblGrid>
                <a:gridCol w="535334"/>
                <a:gridCol w="332931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b="1" dirty="0">
                          <a:latin typeface="Times New Roman"/>
                          <a:ea typeface="Times New Roman"/>
                        </a:rPr>
                        <a:t>T q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b="1">
                          <a:latin typeface="Times New Roman"/>
                          <a:ea typeface="Times New Roman"/>
                        </a:rPr>
                        <a:t>Q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1 1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5 Tablo"/>
          <p:cNvGraphicFramePr>
            <a:graphicFrameLocks noGrp="1"/>
          </p:cNvGraphicFramePr>
          <p:nvPr/>
        </p:nvGraphicFramePr>
        <p:xfrm>
          <a:off x="1664799" y="2387987"/>
          <a:ext cx="797047" cy="914400"/>
        </p:xfrm>
        <a:graphic>
          <a:graphicData uri="http://schemas.openxmlformats.org/drawingml/2006/table">
            <a:tbl>
              <a:tblPr/>
              <a:tblGrid>
                <a:gridCol w="428264"/>
                <a:gridCol w="368783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b="1">
                          <a:latin typeface="Times New Roman"/>
                          <a:ea typeface="Times New Roman"/>
                        </a:rPr>
                        <a:t>T 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b="1">
                          <a:latin typeface="Times New Roman"/>
                          <a:ea typeface="Times New Roman"/>
                        </a:rPr>
                        <a:t>Q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q’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6 Dikdörtgen"/>
          <p:cNvSpPr/>
          <p:nvPr/>
        </p:nvSpPr>
        <p:spPr>
          <a:xfrm>
            <a:off x="3039744" y="2626675"/>
            <a:ext cx="1287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0" dirty="0" smtClean="0"/>
              <a:t>Q = T </a:t>
            </a:r>
            <a:r>
              <a:rPr lang="tr-TR" sz="2000" b="0" dirty="0" smtClean="0">
                <a:sym typeface="Symbol"/>
              </a:rPr>
              <a:t></a:t>
            </a:r>
            <a:r>
              <a:rPr lang="tr-TR" sz="2000" b="0" dirty="0" smtClean="0"/>
              <a:t> q</a:t>
            </a:r>
            <a:endParaRPr lang="tr-TR" sz="2000" b="0" dirty="0"/>
          </a:p>
        </p:txBody>
      </p:sp>
      <p:grpSp>
        <p:nvGrpSpPr>
          <p:cNvPr id="24577" name="Group 1"/>
          <p:cNvGrpSpPr>
            <a:grpSpLocks noChangeAspect="1"/>
          </p:cNvGrpSpPr>
          <p:nvPr/>
        </p:nvGrpSpPr>
        <p:grpSpPr bwMode="auto">
          <a:xfrm>
            <a:off x="3880703" y="4105401"/>
            <a:ext cx="4502277" cy="1946434"/>
            <a:chOff x="1237" y="5293"/>
            <a:chExt cx="7020" cy="1704"/>
          </a:xfrm>
        </p:grpSpPr>
        <p:sp>
          <p:nvSpPr>
            <p:cNvPr id="24578" name="Line 2"/>
            <p:cNvSpPr>
              <a:spLocks noChangeShapeType="1"/>
            </p:cNvSpPr>
            <p:nvPr/>
          </p:nvSpPr>
          <p:spPr bwMode="auto">
            <a:xfrm>
              <a:off x="1432" y="5833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79" name="Line 3"/>
            <p:cNvSpPr>
              <a:spLocks noChangeShapeType="1"/>
            </p:cNvSpPr>
            <p:nvPr/>
          </p:nvSpPr>
          <p:spPr bwMode="auto">
            <a:xfrm flipV="1">
              <a:off x="1972" y="547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80" name="Line 4"/>
            <p:cNvSpPr>
              <a:spLocks noChangeShapeType="1"/>
            </p:cNvSpPr>
            <p:nvPr/>
          </p:nvSpPr>
          <p:spPr bwMode="auto">
            <a:xfrm>
              <a:off x="1972" y="5473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81" name="Line 5"/>
            <p:cNvSpPr>
              <a:spLocks noChangeShapeType="1"/>
            </p:cNvSpPr>
            <p:nvPr/>
          </p:nvSpPr>
          <p:spPr bwMode="auto">
            <a:xfrm>
              <a:off x="2332" y="547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2332" y="5833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 flipV="1">
              <a:off x="2872" y="547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2872" y="5473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3232" y="547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3232" y="5833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 flipV="1">
              <a:off x="3772" y="547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3772" y="5473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4132" y="547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4132" y="5833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 flipV="1">
              <a:off x="4672" y="547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4672" y="5473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5032" y="547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>
              <a:off x="5032" y="5833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 flipV="1">
              <a:off x="5572" y="547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>
              <a:off x="5572" y="5473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2317" y="655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98" name="Line 22"/>
            <p:cNvSpPr>
              <a:spLocks noChangeShapeType="1"/>
            </p:cNvSpPr>
            <p:nvPr/>
          </p:nvSpPr>
          <p:spPr bwMode="auto">
            <a:xfrm>
              <a:off x="3217" y="654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1237" y="5293"/>
              <a:ext cx="7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Clock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girişi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1417" y="6637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Q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601" name="Line 25"/>
            <p:cNvSpPr>
              <a:spLocks noChangeShapeType="1"/>
            </p:cNvSpPr>
            <p:nvPr/>
          </p:nvSpPr>
          <p:spPr bwMode="auto">
            <a:xfrm flipH="1">
              <a:off x="2317" y="6553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>
              <a:off x="3217" y="6916"/>
              <a:ext cx="8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>
              <a:off x="5932" y="547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04" name="Line 28"/>
            <p:cNvSpPr>
              <a:spLocks noChangeShapeType="1"/>
            </p:cNvSpPr>
            <p:nvPr/>
          </p:nvSpPr>
          <p:spPr bwMode="auto">
            <a:xfrm>
              <a:off x="5932" y="5833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>
              <a:off x="5017" y="656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06" name="Line 30"/>
            <p:cNvSpPr>
              <a:spLocks noChangeShapeType="1"/>
            </p:cNvSpPr>
            <p:nvPr/>
          </p:nvSpPr>
          <p:spPr bwMode="auto">
            <a:xfrm flipV="1">
              <a:off x="6457" y="547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07" name="Line 31"/>
            <p:cNvSpPr>
              <a:spLocks noChangeShapeType="1"/>
            </p:cNvSpPr>
            <p:nvPr/>
          </p:nvSpPr>
          <p:spPr bwMode="auto">
            <a:xfrm>
              <a:off x="6457" y="5473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>
              <a:off x="6817" y="547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09" name="Line 33"/>
            <p:cNvSpPr>
              <a:spLocks noChangeShapeType="1"/>
            </p:cNvSpPr>
            <p:nvPr/>
          </p:nvSpPr>
          <p:spPr bwMode="auto">
            <a:xfrm>
              <a:off x="6817" y="5833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10" name="Line 34"/>
            <p:cNvSpPr>
              <a:spLocks noChangeShapeType="1"/>
            </p:cNvSpPr>
            <p:nvPr/>
          </p:nvSpPr>
          <p:spPr bwMode="auto">
            <a:xfrm flipV="1">
              <a:off x="7357" y="547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11" name="Line 35"/>
            <p:cNvSpPr>
              <a:spLocks noChangeShapeType="1"/>
            </p:cNvSpPr>
            <p:nvPr/>
          </p:nvSpPr>
          <p:spPr bwMode="auto">
            <a:xfrm>
              <a:off x="7357" y="5473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12" name="Line 36"/>
            <p:cNvSpPr>
              <a:spLocks noChangeShapeType="1"/>
            </p:cNvSpPr>
            <p:nvPr/>
          </p:nvSpPr>
          <p:spPr bwMode="auto">
            <a:xfrm>
              <a:off x="7717" y="547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13" name="Line 37"/>
            <p:cNvSpPr>
              <a:spLocks noChangeShapeType="1"/>
            </p:cNvSpPr>
            <p:nvPr/>
          </p:nvSpPr>
          <p:spPr bwMode="auto">
            <a:xfrm>
              <a:off x="7717" y="5833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14" name="Line 38"/>
            <p:cNvSpPr>
              <a:spLocks noChangeShapeType="1"/>
            </p:cNvSpPr>
            <p:nvPr/>
          </p:nvSpPr>
          <p:spPr bwMode="auto">
            <a:xfrm>
              <a:off x="3397" y="6373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4297" y="601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3397" y="601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4297" y="6013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18" name="Text Box 42"/>
            <p:cNvSpPr txBox="1">
              <a:spLocks noChangeArrowheads="1"/>
            </p:cNvSpPr>
            <p:nvPr/>
          </p:nvSpPr>
          <p:spPr bwMode="auto">
            <a:xfrm>
              <a:off x="1417" y="6013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1417" y="6013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5197" y="601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5197" y="6373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7177" y="601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7177" y="6013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7717" y="656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25" name="Line 49"/>
            <p:cNvSpPr>
              <a:spLocks noChangeShapeType="1"/>
            </p:cNvSpPr>
            <p:nvPr/>
          </p:nvSpPr>
          <p:spPr bwMode="auto">
            <a:xfrm>
              <a:off x="7717" y="692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26" name="Line 50"/>
            <p:cNvSpPr>
              <a:spLocks noChangeShapeType="1"/>
            </p:cNvSpPr>
            <p:nvPr/>
          </p:nvSpPr>
          <p:spPr bwMode="auto">
            <a:xfrm flipH="1">
              <a:off x="1417" y="6922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27" name="Line 51"/>
            <p:cNvSpPr>
              <a:spLocks noChangeShapeType="1"/>
            </p:cNvSpPr>
            <p:nvPr/>
          </p:nvSpPr>
          <p:spPr bwMode="auto">
            <a:xfrm>
              <a:off x="4117" y="6922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28" name="Line 52"/>
            <p:cNvSpPr>
              <a:spLocks noChangeShapeType="1"/>
            </p:cNvSpPr>
            <p:nvPr/>
          </p:nvSpPr>
          <p:spPr bwMode="auto">
            <a:xfrm flipH="1">
              <a:off x="5017" y="6562"/>
              <a:ext cx="2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60" name="59 Dikdörtgen"/>
          <p:cNvSpPr/>
          <p:nvPr/>
        </p:nvSpPr>
        <p:spPr>
          <a:xfrm>
            <a:off x="436093" y="4589081"/>
            <a:ext cx="31933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0" dirty="0" smtClean="0"/>
              <a:t>Negatif kenar tetiklemeli T </a:t>
            </a:r>
            <a:r>
              <a:rPr lang="tr-TR" sz="2000" b="0" dirty="0" err="1" smtClean="0"/>
              <a:t>flip</a:t>
            </a:r>
            <a:r>
              <a:rPr lang="tr-TR" sz="2000" b="0" dirty="0" smtClean="0"/>
              <a:t> </a:t>
            </a:r>
            <a:r>
              <a:rPr lang="tr-TR" sz="2000" b="0" dirty="0" err="1" smtClean="0"/>
              <a:t>flobunun</a:t>
            </a:r>
            <a:r>
              <a:rPr lang="tr-TR" sz="2000" b="0" dirty="0" smtClean="0"/>
              <a:t> davranışını zaman ekseninde inceleyelim.</a:t>
            </a:r>
            <a:endParaRPr lang="tr-TR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JK tipi </a:t>
            </a:r>
            <a:r>
              <a:rPr lang="tr-TR" sz="2400" b="1" dirty="0" err="1" smtClean="0"/>
              <a:t>flip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flop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6514" y="916325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J ve K diye iki girişe sahiptir. SR ve T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floplarının</a:t>
            </a:r>
            <a:r>
              <a:rPr lang="tr-TR" sz="2000" dirty="0" smtClean="0"/>
              <a:t> kombinasyonu olarak düşünülebilir; J=K=1 durumu dışında SR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</a:t>
            </a:r>
            <a:r>
              <a:rPr lang="tr-TR" sz="2000" dirty="0" smtClean="0"/>
              <a:t> gibi davranır, J=K=1 durumunda ise T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</a:t>
            </a:r>
            <a:r>
              <a:rPr lang="tr-TR" sz="2000" dirty="0" smtClean="0"/>
              <a:t> gibi davranır.</a:t>
            </a:r>
          </a:p>
          <a:p>
            <a:pPr marL="0" indent="0" algn="just">
              <a:buNone/>
            </a:pPr>
            <a:endParaRPr lang="tr-TR" sz="1000" dirty="0" smtClean="0"/>
          </a:p>
          <a:p>
            <a:pPr marL="0" indent="0" algn="just">
              <a:buNone/>
            </a:pPr>
            <a:r>
              <a:rPr lang="tr-TR" sz="2000" dirty="0" smtClean="0">
                <a:solidFill>
                  <a:srgbClr val="990033"/>
                </a:solidFill>
              </a:rPr>
              <a:t>Doğruluk tablosu; </a:t>
            </a:r>
          </a:p>
          <a:p>
            <a:pPr>
              <a:buNone/>
            </a:pPr>
            <a:endParaRPr lang="tr-TR" dirty="0"/>
          </a:p>
        </p:txBody>
      </p:sp>
      <p:graphicFrame>
        <p:nvGraphicFramePr>
          <p:cNvPr id="7" name="6 Tablo"/>
          <p:cNvGraphicFramePr>
            <a:graphicFrameLocks noGrp="1"/>
          </p:cNvGraphicFramePr>
          <p:nvPr/>
        </p:nvGraphicFramePr>
        <p:xfrm>
          <a:off x="463793" y="2648243"/>
          <a:ext cx="1308735" cy="2743200"/>
        </p:xfrm>
        <a:graphic>
          <a:graphicData uri="http://schemas.openxmlformats.org/drawingml/2006/table">
            <a:tbl>
              <a:tblPr/>
              <a:tblGrid>
                <a:gridCol w="1003153"/>
                <a:gridCol w="30558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b="1" dirty="0">
                          <a:latin typeface="Times New Roman"/>
                          <a:ea typeface="Times New Roman"/>
                        </a:rPr>
                        <a:t>J K   q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b="1">
                          <a:latin typeface="Times New Roman"/>
                          <a:ea typeface="Times New Roman"/>
                        </a:rPr>
                        <a:t>Q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0 0   0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0 0   1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0 1   0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0 1   1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1 0   0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1 0   1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1 1   0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1 1   1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7 Tablo"/>
          <p:cNvGraphicFramePr>
            <a:graphicFrameLocks noGrp="1"/>
          </p:cNvGraphicFramePr>
          <p:nvPr/>
        </p:nvGraphicFramePr>
        <p:xfrm>
          <a:off x="2236564" y="2662308"/>
          <a:ext cx="956799" cy="1524000"/>
        </p:xfrm>
        <a:graphic>
          <a:graphicData uri="http://schemas.openxmlformats.org/drawingml/2006/table">
            <a:tbl>
              <a:tblPr/>
              <a:tblGrid>
                <a:gridCol w="582712"/>
                <a:gridCol w="374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b="1" dirty="0">
                          <a:latin typeface="Times New Roman"/>
                          <a:ea typeface="Times New Roman"/>
                        </a:rPr>
                        <a:t>J K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b="1">
                          <a:latin typeface="Times New Roman"/>
                          <a:ea typeface="Times New Roman"/>
                        </a:rPr>
                        <a:t>Q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q’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8 Dikdörtgen"/>
          <p:cNvSpPr/>
          <p:nvPr/>
        </p:nvSpPr>
        <p:spPr>
          <a:xfrm>
            <a:off x="3664634" y="2612533"/>
            <a:ext cx="502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0" dirty="0" smtClean="0"/>
              <a:t>Q = </a:t>
            </a:r>
            <a:r>
              <a:rPr lang="tr-TR" sz="2000" b="0" dirty="0" err="1" smtClean="0"/>
              <a:t>J’K’q</a:t>
            </a:r>
            <a:r>
              <a:rPr lang="tr-TR" sz="2000" b="0" dirty="0" smtClean="0"/>
              <a:t> + JK’ + </a:t>
            </a:r>
            <a:r>
              <a:rPr lang="tr-TR" sz="2000" b="0" dirty="0" err="1" smtClean="0"/>
              <a:t>JKq</a:t>
            </a:r>
            <a:r>
              <a:rPr lang="tr-TR" sz="2000" b="0" dirty="0" smtClean="0"/>
              <a:t>’</a:t>
            </a:r>
          </a:p>
          <a:p>
            <a:r>
              <a:rPr lang="tr-TR" sz="2000" b="0" dirty="0" smtClean="0"/>
              <a:t>    = </a:t>
            </a:r>
            <a:r>
              <a:rPr lang="tr-TR" sz="2000" b="0" dirty="0" err="1" smtClean="0"/>
              <a:t>J’K’q</a:t>
            </a:r>
            <a:r>
              <a:rPr lang="tr-TR" sz="2000" b="0" dirty="0" smtClean="0"/>
              <a:t> + JK’(q+q’) + </a:t>
            </a:r>
            <a:r>
              <a:rPr lang="tr-TR" sz="2000" b="0" dirty="0" err="1" smtClean="0"/>
              <a:t>JKq</a:t>
            </a:r>
            <a:r>
              <a:rPr lang="tr-TR" sz="2000" b="0" dirty="0" smtClean="0"/>
              <a:t>’</a:t>
            </a:r>
          </a:p>
          <a:p>
            <a:r>
              <a:rPr lang="tr-TR" sz="2000" b="0" dirty="0" smtClean="0"/>
              <a:t>    = </a:t>
            </a:r>
            <a:r>
              <a:rPr lang="tr-TR" sz="2000" b="0" dirty="0" err="1" smtClean="0"/>
              <a:t>J’K’q</a:t>
            </a:r>
            <a:r>
              <a:rPr lang="tr-TR" sz="2000" b="0" dirty="0" smtClean="0"/>
              <a:t> + </a:t>
            </a:r>
            <a:r>
              <a:rPr lang="tr-TR" sz="2000" b="0" dirty="0" err="1" smtClean="0"/>
              <a:t>JK’q</a:t>
            </a:r>
            <a:r>
              <a:rPr lang="tr-TR" sz="2000" b="0" dirty="0" smtClean="0"/>
              <a:t> + </a:t>
            </a:r>
            <a:r>
              <a:rPr lang="tr-TR" sz="2000" b="0" u="sng" dirty="0" err="1" smtClean="0"/>
              <a:t>JK’q</a:t>
            </a:r>
            <a:r>
              <a:rPr lang="tr-TR" sz="2000" b="0" u="sng" dirty="0" smtClean="0"/>
              <a:t>’ + </a:t>
            </a:r>
            <a:r>
              <a:rPr lang="tr-TR" sz="2000" b="0" u="sng" dirty="0" err="1" smtClean="0"/>
              <a:t>JKq</a:t>
            </a:r>
            <a:r>
              <a:rPr lang="tr-TR" sz="2000" b="0" u="sng" dirty="0" smtClean="0"/>
              <a:t>’</a:t>
            </a:r>
            <a:endParaRPr lang="tr-TR" sz="2000" b="0" dirty="0" smtClean="0"/>
          </a:p>
          <a:p>
            <a:r>
              <a:rPr lang="tr-TR" sz="2000" b="0" dirty="0" smtClean="0"/>
              <a:t>    = </a:t>
            </a:r>
            <a:r>
              <a:rPr lang="tr-TR" sz="2000" b="0" u="sng" dirty="0" smtClean="0"/>
              <a:t>J.q’</a:t>
            </a:r>
            <a:r>
              <a:rPr lang="tr-TR" sz="2000" b="0" dirty="0" smtClean="0"/>
              <a:t>+K’.q  (Karakteristik denklemi)</a:t>
            </a:r>
            <a:endParaRPr lang="tr-TR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JK tipi </a:t>
            </a:r>
            <a:r>
              <a:rPr lang="tr-TR" sz="2400" b="1" dirty="0" err="1" smtClean="0"/>
              <a:t>flip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flop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902257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Negatif kenar tetiklemeli JK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flobunun</a:t>
            </a:r>
            <a:r>
              <a:rPr lang="tr-TR" sz="2000" dirty="0" smtClean="0"/>
              <a:t> davranışını zaman ekseninde inceleyelim; başlangıç durumunda </a:t>
            </a:r>
            <a:r>
              <a:rPr lang="tr-TR" sz="2000" dirty="0" err="1" smtClean="0"/>
              <a:t>Q’yu</a:t>
            </a:r>
            <a:r>
              <a:rPr lang="tr-TR" sz="2000" dirty="0" smtClean="0"/>
              <a:t> 0 alalım.</a:t>
            </a:r>
          </a:p>
          <a:p>
            <a:pPr>
              <a:buNone/>
            </a:pPr>
            <a:endParaRPr lang="tr-TR" dirty="0"/>
          </a:p>
        </p:txBody>
      </p:sp>
      <p:grpSp>
        <p:nvGrpSpPr>
          <p:cNvPr id="26755" name="Group 131"/>
          <p:cNvGrpSpPr>
            <a:grpSpLocks noChangeAspect="1"/>
          </p:cNvGrpSpPr>
          <p:nvPr/>
        </p:nvGrpSpPr>
        <p:grpSpPr bwMode="auto">
          <a:xfrm>
            <a:off x="574794" y="1922693"/>
            <a:ext cx="7979279" cy="2864358"/>
            <a:chOff x="1237" y="2252"/>
            <a:chExt cx="7020" cy="2520"/>
          </a:xfrm>
        </p:grpSpPr>
        <p:sp>
          <p:nvSpPr>
            <p:cNvPr id="26756" name="Text Box 132"/>
            <p:cNvSpPr txBox="1">
              <a:spLocks noChangeArrowheads="1"/>
            </p:cNvSpPr>
            <p:nvPr/>
          </p:nvSpPr>
          <p:spPr bwMode="auto">
            <a:xfrm>
              <a:off x="1417" y="4412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Q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757" name="Line 133"/>
            <p:cNvSpPr>
              <a:spLocks noChangeShapeType="1"/>
            </p:cNvSpPr>
            <p:nvPr/>
          </p:nvSpPr>
          <p:spPr bwMode="auto">
            <a:xfrm>
              <a:off x="1432" y="2792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58" name="Line 134"/>
            <p:cNvSpPr>
              <a:spLocks noChangeShapeType="1"/>
            </p:cNvSpPr>
            <p:nvPr/>
          </p:nvSpPr>
          <p:spPr bwMode="auto">
            <a:xfrm flipV="1">
              <a:off x="1972" y="243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59" name="Line 135"/>
            <p:cNvSpPr>
              <a:spLocks noChangeShapeType="1"/>
            </p:cNvSpPr>
            <p:nvPr/>
          </p:nvSpPr>
          <p:spPr bwMode="auto">
            <a:xfrm>
              <a:off x="1972" y="243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60" name="Line 136"/>
            <p:cNvSpPr>
              <a:spLocks noChangeShapeType="1"/>
            </p:cNvSpPr>
            <p:nvPr/>
          </p:nvSpPr>
          <p:spPr bwMode="auto">
            <a:xfrm>
              <a:off x="2332" y="243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61" name="Line 137"/>
            <p:cNvSpPr>
              <a:spLocks noChangeShapeType="1"/>
            </p:cNvSpPr>
            <p:nvPr/>
          </p:nvSpPr>
          <p:spPr bwMode="auto">
            <a:xfrm>
              <a:off x="2332" y="2792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62" name="Line 138"/>
            <p:cNvSpPr>
              <a:spLocks noChangeShapeType="1"/>
            </p:cNvSpPr>
            <p:nvPr/>
          </p:nvSpPr>
          <p:spPr bwMode="auto">
            <a:xfrm flipV="1">
              <a:off x="2872" y="243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63" name="Line 139"/>
            <p:cNvSpPr>
              <a:spLocks noChangeShapeType="1"/>
            </p:cNvSpPr>
            <p:nvPr/>
          </p:nvSpPr>
          <p:spPr bwMode="auto">
            <a:xfrm>
              <a:off x="2872" y="243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64" name="Line 140"/>
            <p:cNvSpPr>
              <a:spLocks noChangeShapeType="1"/>
            </p:cNvSpPr>
            <p:nvPr/>
          </p:nvSpPr>
          <p:spPr bwMode="auto">
            <a:xfrm>
              <a:off x="3232" y="243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65" name="Line 141"/>
            <p:cNvSpPr>
              <a:spLocks noChangeShapeType="1"/>
            </p:cNvSpPr>
            <p:nvPr/>
          </p:nvSpPr>
          <p:spPr bwMode="auto">
            <a:xfrm>
              <a:off x="3232" y="2792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66" name="Line 142"/>
            <p:cNvSpPr>
              <a:spLocks noChangeShapeType="1"/>
            </p:cNvSpPr>
            <p:nvPr/>
          </p:nvSpPr>
          <p:spPr bwMode="auto">
            <a:xfrm flipV="1">
              <a:off x="3772" y="243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67" name="Line 143"/>
            <p:cNvSpPr>
              <a:spLocks noChangeShapeType="1"/>
            </p:cNvSpPr>
            <p:nvPr/>
          </p:nvSpPr>
          <p:spPr bwMode="auto">
            <a:xfrm>
              <a:off x="3772" y="243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68" name="Line 144"/>
            <p:cNvSpPr>
              <a:spLocks noChangeShapeType="1"/>
            </p:cNvSpPr>
            <p:nvPr/>
          </p:nvSpPr>
          <p:spPr bwMode="auto">
            <a:xfrm>
              <a:off x="4132" y="243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69" name="Line 145"/>
            <p:cNvSpPr>
              <a:spLocks noChangeShapeType="1"/>
            </p:cNvSpPr>
            <p:nvPr/>
          </p:nvSpPr>
          <p:spPr bwMode="auto">
            <a:xfrm>
              <a:off x="4132" y="2792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70" name="Line 146"/>
            <p:cNvSpPr>
              <a:spLocks noChangeShapeType="1"/>
            </p:cNvSpPr>
            <p:nvPr/>
          </p:nvSpPr>
          <p:spPr bwMode="auto">
            <a:xfrm flipV="1">
              <a:off x="4672" y="243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71" name="Line 147"/>
            <p:cNvSpPr>
              <a:spLocks noChangeShapeType="1"/>
            </p:cNvSpPr>
            <p:nvPr/>
          </p:nvSpPr>
          <p:spPr bwMode="auto">
            <a:xfrm>
              <a:off x="4672" y="243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72" name="Line 148"/>
            <p:cNvSpPr>
              <a:spLocks noChangeShapeType="1"/>
            </p:cNvSpPr>
            <p:nvPr/>
          </p:nvSpPr>
          <p:spPr bwMode="auto">
            <a:xfrm>
              <a:off x="5032" y="243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73" name="Line 149"/>
            <p:cNvSpPr>
              <a:spLocks noChangeShapeType="1"/>
            </p:cNvSpPr>
            <p:nvPr/>
          </p:nvSpPr>
          <p:spPr bwMode="auto">
            <a:xfrm>
              <a:off x="5032" y="2792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74" name="Line 150"/>
            <p:cNvSpPr>
              <a:spLocks noChangeShapeType="1"/>
            </p:cNvSpPr>
            <p:nvPr/>
          </p:nvSpPr>
          <p:spPr bwMode="auto">
            <a:xfrm flipV="1">
              <a:off x="5572" y="243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75" name="Line 151"/>
            <p:cNvSpPr>
              <a:spLocks noChangeShapeType="1"/>
            </p:cNvSpPr>
            <p:nvPr/>
          </p:nvSpPr>
          <p:spPr bwMode="auto">
            <a:xfrm>
              <a:off x="5572" y="243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76" name="Line 152"/>
            <p:cNvSpPr>
              <a:spLocks noChangeShapeType="1"/>
            </p:cNvSpPr>
            <p:nvPr/>
          </p:nvSpPr>
          <p:spPr bwMode="auto">
            <a:xfrm>
              <a:off x="3397" y="2972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77" name="Line 153"/>
            <p:cNvSpPr>
              <a:spLocks noChangeShapeType="1"/>
            </p:cNvSpPr>
            <p:nvPr/>
          </p:nvSpPr>
          <p:spPr bwMode="auto">
            <a:xfrm>
              <a:off x="4297" y="297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78" name="Line 154"/>
            <p:cNvSpPr>
              <a:spLocks noChangeShapeType="1"/>
            </p:cNvSpPr>
            <p:nvPr/>
          </p:nvSpPr>
          <p:spPr bwMode="auto">
            <a:xfrm>
              <a:off x="4297" y="3332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79" name="Line 155"/>
            <p:cNvSpPr>
              <a:spLocks noChangeShapeType="1"/>
            </p:cNvSpPr>
            <p:nvPr/>
          </p:nvSpPr>
          <p:spPr bwMode="auto">
            <a:xfrm>
              <a:off x="2317" y="405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80" name="Line 156"/>
            <p:cNvSpPr>
              <a:spLocks noChangeShapeType="1"/>
            </p:cNvSpPr>
            <p:nvPr/>
          </p:nvSpPr>
          <p:spPr bwMode="auto">
            <a:xfrm>
              <a:off x="3241" y="405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81" name="Line 157"/>
            <p:cNvSpPr>
              <a:spLocks noChangeShapeType="1"/>
            </p:cNvSpPr>
            <p:nvPr/>
          </p:nvSpPr>
          <p:spPr bwMode="auto">
            <a:xfrm>
              <a:off x="1417" y="4412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82" name="Text Box 158"/>
            <p:cNvSpPr txBox="1">
              <a:spLocks noChangeArrowheads="1"/>
            </p:cNvSpPr>
            <p:nvPr/>
          </p:nvSpPr>
          <p:spPr bwMode="auto">
            <a:xfrm>
              <a:off x="1237" y="2252"/>
              <a:ext cx="7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Clock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girişi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783" name="Text Box 159"/>
            <p:cNvSpPr txBox="1">
              <a:spLocks noChangeArrowheads="1"/>
            </p:cNvSpPr>
            <p:nvPr/>
          </p:nvSpPr>
          <p:spPr bwMode="auto">
            <a:xfrm>
              <a:off x="1417" y="3032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J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784" name="Line 160"/>
            <p:cNvSpPr>
              <a:spLocks noChangeShapeType="1"/>
            </p:cNvSpPr>
            <p:nvPr/>
          </p:nvSpPr>
          <p:spPr bwMode="auto">
            <a:xfrm>
              <a:off x="1417" y="2972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85" name="Line 161"/>
            <p:cNvSpPr>
              <a:spLocks noChangeShapeType="1"/>
            </p:cNvSpPr>
            <p:nvPr/>
          </p:nvSpPr>
          <p:spPr bwMode="auto">
            <a:xfrm flipH="1">
              <a:off x="2317" y="4052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86" name="Line 162"/>
            <p:cNvSpPr>
              <a:spLocks noChangeShapeType="1"/>
            </p:cNvSpPr>
            <p:nvPr/>
          </p:nvSpPr>
          <p:spPr bwMode="auto">
            <a:xfrm>
              <a:off x="5017" y="4415"/>
              <a:ext cx="8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87" name="Line 163"/>
            <p:cNvSpPr>
              <a:spLocks noChangeShapeType="1"/>
            </p:cNvSpPr>
            <p:nvPr/>
          </p:nvSpPr>
          <p:spPr bwMode="auto">
            <a:xfrm>
              <a:off x="5932" y="243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88" name="Line 164"/>
            <p:cNvSpPr>
              <a:spLocks noChangeShapeType="1"/>
            </p:cNvSpPr>
            <p:nvPr/>
          </p:nvSpPr>
          <p:spPr bwMode="auto">
            <a:xfrm>
              <a:off x="5932" y="2792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89" name="Line 165"/>
            <p:cNvSpPr>
              <a:spLocks noChangeShapeType="1"/>
            </p:cNvSpPr>
            <p:nvPr/>
          </p:nvSpPr>
          <p:spPr bwMode="auto">
            <a:xfrm>
              <a:off x="6097" y="297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90" name="Line 166"/>
            <p:cNvSpPr>
              <a:spLocks noChangeShapeType="1"/>
            </p:cNvSpPr>
            <p:nvPr/>
          </p:nvSpPr>
          <p:spPr bwMode="auto">
            <a:xfrm flipH="1">
              <a:off x="6817" y="4052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91" name="Line 167"/>
            <p:cNvSpPr>
              <a:spLocks noChangeShapeType="1"/>
            </p:cNvSpPr>
            <p:nvPr/>
          </p:nvSpPr>
          <p:spPr bwMode="auto">
            <a:xfrm>
              <a:off x="6097" y="2972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92" name="Line 168"/>
            <p:cNvSpPr>
              <a:spLocks noChangeShapeType="1"/>
            </p:cNvSpPr>
            <p:nvPr/>
          </p:nvSpPr>
          <p:spPr bwMode="auto">
            <a:xfrm>
              <a:off x="4117" y="405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93" name="Line 169"/>
            <p:cNvSpPr>
              <a:spLocks noChangeShapeType="1"/>
            </p:cNvSpPr>
            <p:nvPr/>
          </p:nvSpPr>
          <p:spPr bwMode="auto">
            <a:xfrm flipV="1">
              <a:off x="6457" y="243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94" name="Line 170"/>
            <p:cNvSpPr>
              <a:spLocks noChangeShapeType="1"/>
            </p:cNvSpPr>
            <p:nvPr/>
          </p:nvSpPr>
          <p:spPr bwMode="auto">
            <a:xfrm>
              <a:off x="6457" y="243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95" name="Line 171"/>
            <p:cNvSpPr>
              <a:spLocks noChangeShapeType="1"/>
            </p:cNvSpPr>
            <p:nvPr/>
          </p:nvSpPr>
          <p:spPr bwMode="auto">
            <a:xfrm>
              <a:off x="6817" y="243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96" name="Line 172"/>
            <p:cNvSpPr>
              <a:spLocks noChangeShapeType="1"/>
            </p:cNvSpPr>
            <p:nvPr/>
          </p:nvSpPr>
          <p:spPr bwMode="auto">
            <a:xfrm>
              <a:off x="6817" y="2792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97" name="Line 173"/>
            <p:cNvSpPr>
              <a:spLocks noChangeShapeType="1"/>
            </p:cNvSpPr>
            <p:nvPr/>
          </p:nvSpPr>
          <p:spPr bwMode="auto">
            <a:xfrm flipV="1">
              <a:off x="7357" y="243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98" name="Line 174"/>
            <p:cNvSpPr>
              <a:spLocks noChangeShapeType="1"/>
            </p:cNvSpPr>
            <p:nvPr/>
          </p:nvSpPr>
          <p:spPr bwMode="auto">
            <a:xfrm>
              <a:off x="7357" y="243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799" name="Line 175"/>
            <p:cNvSpPr>
              <a:spLocks noChangeShapeType="1"/>
            </p:cNvSpPr>
            <p:nvPr/>
          </p:nvSpPr>
          <p:spPr bwMode="auto">
            <a:xfrm>
              <a:off x="7717" y="243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800" name="Line 176"/>
            <p:cNvSpPr>
              <a:spLocks noChangeShapeType="1"/>
            </p:cNvSpPr>
            <p:nvPr/>
          </p:nvSpPr>
          <p:spPr bwMode="auto">
            <a:xfrm>
              <a:off x="7717" y="2792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801" name="Line 177"/>
            <p:cNvSpPr>
              <a:spLocks noChangeShapeType="1"/>
            </p:cNvSpPr>
            <p:nvPr/>
          </p:nvSpPr>
          <p:spPr bwMode="auto">
            <a:xfrm>
              <a:off x="7177" y="297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802" name="Line 178"/>
            <p:cNvSpPr>
              <a:spLocks noChangeShapeType="1"/>
            </p:cNvSpPr>
            <p:nvPr/>
          </p:nvSpPr>
          <p:spPr bwMode="auto">
            <a:xfrm>
              <a:off x="7177" y="3332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803" name="Line 179"/>
            <p:cNvSpPr>
              <a:spLocks noChangeShapeType="1"/>
            </p:cNvSpPr>
            <p:nvPr/>
          </p:nvSpPr>
          <p:spPr bwMode="auto">
            <a:xfrm>
              <a:off x="3397" y="3872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804" name="Line 180"/>
            <p:cNvSpPr>
              <a:spLocks noChangeShapeType="1"/>
            </p:cNvSpPr>
            <p:nvPr/>
          </p:nvSpPr>
          <p:spPr bwMode="auto">
            <a:xfrm>
              <a:off x="4297" y="351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805" name="Line 181"/>
            <p:cNvSpPr>
              <a:spLocks noChangeShapeType="1"/>
            </p:cNvSpPr>
            <p:nvPr/>
          </p:nvSpPr>
          <p:spPr bwMode="auto">
            <a:xfrm>
              <a:off x="3397" y="351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806" name="Line 182"/>
            <p:cNvSpPr>
              <a:spLocks noChangeShapeType="1"/>
            </p:cNvSpPr>
            <p:nvPr/>
          </p:nvSpPr>
          <p:spPr bwMode="auto">
            <a:xfrm>
              <a:off x="4297" y="3512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807" name="Text Box 183"/>
            <p:cNvSpPr txBox="1">
              <a:spLocks noChangeArrowheads="1"/>
            </p:cNvSpPr>
            <p:nvPr/>
          </p:nvSpPr>
          <p:spPr bwMode="auto">
            <a:xfrm>
              <a:off x="1417" y="3557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K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808" name="Line 184"/>
            <p:cNvSpPr>
              <a:spLocks noChangeShapeType="1"/>
            </p:cNvSpPr>
            <p:nvPr/>
          </p:nvSpPr>
          <p:spPr bwMode="auto">
            <a:xfrm>
              <a:off x="1417" y="3512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809" name="Line 185"/>
            <p:cNvSpPr>
              <a:spLocks noChangeShapeType="1"/>
            </p:cNvSpPr>
            <p:nvPr/>
          </p:nvSpPr>
          <p:spPr bwMode="auto">
            <a:xfrm>
              <a:off x="5197" y="351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810" name="Line 186"/>
            <p:cNvSpPr>
              <a:spLocks noChangeShapeType="1"/>
            </p:cNvSpPr>
            <p:nvPr/>
          </p:nvSpPr>
          <p:spPr bwMode="auto">
            <a:xfrm>
              <a:off x="5197" y="3872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811" name="Line 187"/>
            <p:cNvSpPr>
              <a:spLocks noChangeShapeType="1"/>
            </p:cNvSpPr>
            <p:nvPr/>
          </p:nvSpPr>
          <p:spPr bwMode="auto">
            <a:xfrm>
              <a:off x="7177" y="351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812" name="Line 188"/>
            <p:cNvSpPr>
              <a:spLocks noChangeShapeType="1"/>
            </p:cNvSpPr>
            <p:nvPr/>
          </p:nvSpPr>
          <p:spPr bwMode="auto">
            <a:xfrm>
              <a:off x="7177" y="3512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813" name="Line 189"/>
            <p:cNvSpPr>
              <a:spLocks noChangeShapeType="1"/>
            </p:cNvSpPr>
            <p:nvPr/>
          </p:nvSpPr>
          <p:spPr bwMode="auto">
            <a:xfrm flipH="1">
              <a:off x="5917" y="4412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814" name="Line 190"/>
            <p:cNvSpPr>
              <a:spLocks noChangeShapeType="1"/>
            </p:cNvSpPr>
            <p:nvPr/>
          </p:nvSpPr>
          <p:spPr bwMode="auto">
            <a:xfrm>
              <a:off x="7717" y="405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815" name="Line 191"/>
            <p:cNvSpPr>
              <a:spLocks noChangeShapeType="1"/>
            </p:cNvSpPr>
            <p:nvPr/>
          </p:nvSpPr>
          <p:spPr bwMode="auto">
            <a:xfrm>
              <a:off x="7717" y="4412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816" name="Line 192"/>
            <p:cNvSpPr>
              <a:spLocks noChangeShapeType="1"/>
            </p:cNvSpPr>
            <p:nvPr/>
          </p:nvSpPr>
          <p:spPr bwMode="auto">
            <a:xfrm flipH="1">
              <a:off x="3241" y="4412"/>
              <a:ext cx="8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817" name="Line 193"/>
            <p:cNvSpPr>
              <a:spLocks noChangeShapeType="1"/>
            </p:cNvSpPr>
            <p:nvPr/>
          </p:nvSpPr>
          <p:spPr bwMode="auto">
            <a:xfrm>
              <a:off x="5017" y="405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818" name="Line 194"/>
            <p:cNvSpPr>
              <a:spLocks noChangeShapeType="1"/>
            </p:cNvSpPr>
            <p:nvPr/>
          </p:nvSpPr>
          <p:spPr bwMode="auto">
            <a:xfrm>
              <a:off x="4117" y="4052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819" name="Line 195"/>
            <p:cNvSpPr>
              <a:spLocks noChangeShapeType="1"/>
            </p:cNvSpPr>
            <p:nvPr/>
          </p:nvSpPr>
          <p:spPr bwMode="auto">
            <a:xfrm>
              <a:off x="6817" y="405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Yay 18"/>
          <p:cNvSpPr/>
          <p:nvPr/>
        </p:nvSpPr>
        <p:spPr bwMode="auto">
          <a:xfrm>
            <a:off x="1190368" y="5616099"/>
            <a:ext cx="1046075" cy="685335"/>
          </a:xfrm>
          <a:prstGeom prst="arc">
            <a:avLst>
              <a:gd name="adj1" fmla="val 14563187"/>
              <a:gd name="adj2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70777" y="5903618"/>
            <a:ext cx="1216392" cy="51181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err="1" smtClean="0"/>
              <a:t>Flip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Flopların</a:t>
            </a:r>
            <a:r>
              <a:rPr lang="tr-TR" sz="2400" b="1" dirty="0" smtClean="0"/>
              <a:t> Birbirinden Türetilmesi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74650" y="958528"/>
            <a:ext cx="8375650" cy="5357865"/>
          </a:xfrm>
        </p:spPr>
        <p:txBody>
          <a:bodyPr/>
          <a:lstStyle/>
          <a:p>
            <a:pPr marL="0" lvl="0" indent="0" algn="just">
              <a:buNone/>
            </a:pPr>
            <a:r>
              <a:rPr lang="tr-TR" sz="2000" dirty="0" smtClean="0">
                <a:sym typeface="Symbol"/>
              </a:rPr>
              <a:t> </a:t>
            </a:r>
            <a:r>
              <a:rPr lang="tr-TR" sz="2000" dirty="0" smtClean="0"/>
              <a:t>SR ya da JK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flobundan</a:t>
            </a:r>
            <a:r>
              <a:rPr lang="tr-TR" sz="2000" dirty="0" smtClean="0"/>
              <a:t> D tipi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flop</a:t>
            </a:r>
            <a:r>
              <a:rPr lang="tr-TR" sz="2000" dirty="0" smtClean="0"/>
              <a:t> elde edebiliriz;</a:t>
            </a:r>
          </a:p>
          <a:p>
            <a:pPr marL="0" lvl="0" indent="0" algn="just">
              <a:buNone/>
            </a:pPr>
            <a:endParaRPr lang="tr-TR" sz="2000" dirty="0" smtClean="0"/>
          </a:p>
          <a:p>
            <a:pPr marL="0" lvl="0" indent="0" algn="just">
              <a:buNone/>
            </a:pPr>
            <a:endParaRPr lang="tr-TR" sz="2000" dirty="0" smtClean="0"/>
          </a:p>
          <a:p>
            <a:pPr marL="0" lvl="0" indent="0" algn="just">
              <a:buNone/>
            </a:pPr>
            <a:endParaRPr lang="tr-TR" sz="2000" dirty="0" smtClean="0"/>
          </a:p>
          <a:p>
            <a:pPr marL="0" lv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r>
              <a:rPr lang="tr-TR" sz="2000" dirty="0" smtClean="0">
                <a:sym typeface="Symbol"/>
              </a:rPr>
              <a:t> </a:t>
            </a:r>
            <a:r>
              <a:rPr lang="tr-TR" sz="2000" dirty="0" smtClean="0"/>
              <a:t>JK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flobunun</a:t>
            </a:r>
            <a:r>
              <a:rPr lang="tr-TR" sz="2000" dirty="0" smtClean="0"/>
              <a:t> karakteristik denklemi, Q = J.q’+K’.q olduğundan D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flobunun</a:t>
            </a:r>
            <a:r>
              <a:rPr lang="tr-TR" sz="2000" dirty="0" smtClean="0"/>
              <a:t> girişine bu lojik ifadeyi verirsek, JK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flobunu</a:t>
            </a:r>
            <a:r>
              <a:rPr lang="tr-TR" sz="2000" dirty="0" smtClean="0"/>
              <a:t> elde edebiliriz; </a:t>
            </a:r>
          </a:p>
          <a:p>
            <a:pPr marL="0" lv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dirty="0"/>
          </a:p>
        </p:txBody>
      </p:sp>
      <p:pic>
        <p:nvPicPr>
          <p:cNvPr id="5" name="4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141" y="1408744"/>
            <a:ext cx="2724531" cy="1448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Resim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7251" y="4317313"/>
            <a:ext cx="2596878" cy="110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AutoShape 3"/>
          <p:cNvSpPr>
            <a:spLocks noChangeAspect="1" noChangeArrowheads="1"/>
          </p:cNvSpPr>
          <p:nvPr/>
        </p:nvSpPr>
        <p:spPr bwMode="auto">
          <a:xfrm>
            <a:off x="3870898" y="4781269"/>
            <a:ext cx="408801" cy="106807"/>
          </a:xfrm>
          <a:prstGeom prst="rightArrow">
            <a:avLst>
              <a:gd name="adj1" fmla="val 50000"/>
              <a:gd name="adj2" fmla="val 9569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9" name="8 Resim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4408" y="4136556"/>
            <a:ext cx="3618576" cy="151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10 Dikdörtgen"/>
          <p:cNvSpPr/>
          <p:nvPr/>
        </p:nvSpPr>
        <p:spPr>
          <a:xfrm>
            <a:off x="4392299" y="1555844"/>
            <a:ext cx="1487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/>
              <a:t> </a:t>
            </a:r>
            <a:r>
              <a:rPr lang="tr-TR" sz="2000" b="0" dirty="0" smtClean="0"/>
              <a:t>Q = S+R’.q</a:t>
            </a:r>
            <a:endParaRPr lang="tr-TR" sz="2000" b="0" dirty="0"/>
          </a:p>
        </p:txBody>
      </p:sp>
      <p:sp>
        <p:nvSpPr>
          <p:cNvPr id="10" name="10 Dikdörtgen"/>
          <p:cNvSpPr/>
          <p:nvPr/>
        </p:nvSpPr>
        <p:spPr>
          <a:xfrm>
            <a:off x="4392299" y="2067908"/>
            <a:ext cx="3369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 </a:t>
            </a:r>
            <a:r>
              <a:rPr lang="tr-TR" sz="2000" b="0" dirty="0" smtClean="0"/>
              <a:t>Q = </a:t>
            </a:r>
            <a:r>
              <a:rPr lang="tr-TR" sz="2000" b="0" dirty="0" smtClean="0"/>
              <a:t>D(q+1)=</a:t>
            </a:r>
            <a:r>
              <a:rPr lang="tr-TR" sz="2000" b="0" dirty="0" err="1" smtClean="0"/>
              <a:t>D+Dq</a:t>
            </a:r>
            <a:endParaRPr lang="tr-TR" sz="2000" b="0" dirty="0"/>
          </a:p>
        </p:txBody>
      </p:sp>
      <p:cxnSp>
        <p:nvCxnSpPr>
          <p:cNvPr id="7" name="Düz Ok Bağlayıcısı 6"/>
          <p:cNvCxnSpPr>
            <a:stCxn id="8" idx="2"/>
          </p:cNvCxnSpPr>
          <p:nvPr/>
        </p:nvCxnSpPr>
        <p:spPr bwMode="auto">
          <a:xfrm>
            <a:off x="5136253" y="1955954"/>
            <a:ext cx="743954" cy="1772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Düz Ok Bağlayıcısı 11"/>
          <p:cNvCxnSpPr/>
          <p:nvPr/>
        </p:nvCxnSpPr>
        <p:spPr bwMode="auto">
          <a:xfrm>
            <a:off x="5405933" y="1872691"/>
            <a:ext cx="937763" cy="2605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0 Dikdörtgen"/>
          <p:cNvSpPr/>
          <p:nvPr/>
        </p:nvSpPr>
        <p:spPr>
          <a:xfrm>
            <a:off x="756644" y="5525453"/>
            <a:ext cx="1101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 </a:t>
            </a:r>
            <a:r>
              <a:rPr lang="tr-TR" sz="2000" b="0" dirty="0" smtClean="0"/>
              <a:t>Q = </a:t>
            </a:r>
            <a:r>
              <a:rPr lang="tr-TR" sz="2000" b="0" dirty="0" smtClean="0"/>
              <a:t>D</a:t>
            </a:r>
            <a:endParaRPr lang="tr-TR" sz="2000" b="0" dirty="0"/>
          </a:p>
        </p:txBody>
      </p:sp>
      <p:sp>
        <p:nvSpPr>
          <p:cNvPr id="15" name="10 Dikdörtgen"/>
          <p:cNvSpPr/>
          <p:nvPr/>
        </p:nvSpPr>
        <p:spPr>
          <a:xfrm>
            <a:off x="756644" y="5925563"/>
            <a:ext cx="2388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 </a:t>
            </a:r>
            <a:r>
              <a:rPr lang="tr-TR" sz="2000" b="0" dirty="0" smtClean="0"/>
              <a:t>Q = </a:t>
            </a:r>
            <a:r>
              <a:rPr lang="tr-TR" sz="2000" b="0" dirty="0" err="1" smtClean="0"/>
              <a:t>J.q’+K’.q</a:t>
            </a:r>
            <a:endParaRPr lang="tr-TR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err="1" smtClean="0"/>
              <a:t>Flip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Flopların</a:t>
            </a:r>
            <a:r>
              <a:rPr lang="tr-TR" sz="2400" b="1" dirty="0" smtClean="0"/>
              <a:t> Birbirinden Türetilmesi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74650" y="958528"/>
            <a:ext cx="8375650" cy="5357865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>
                <a:sym typeface="Symbol"/>
              </a:rPr>
              <a:t> </a:t>
            </a:r>
            <a:r>
              <a:rPr lang="tr-TR" sz="2000" dirty="0" smtClean="0"/>
              <a:t>T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flobunun</a:t>
            </a:r>
            <a:r>
              <a:rPr lang="tr-TR" sz="2000" dirty="0" smtClean="0"/>
              <a:t> karakteristik denklemi Q = T </a:t>
            </a:r>
            <a:r>
              <a:rPr lang="tr-TR" sz="2000" dirty="0" smtClean="0">
                <a:sym typeface="Symbol"/>
              </a:rPr>
              <a:t></a:t>
            </a:r>
            <a:r>
              <a:rPr lang="tr-TR" sz="2000" dirty="0" smtClean="0"/>
              <a:t> q olduğundan D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flobunun</a:t>
            </a:r>
            <a:r>
              <a:rPr lang="tr-TR" sz="2000" dirty="0" smtClean="0"/>
              <a:t> girişine bu lojik ifadeyi verirsek, T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flobunu</a:t>
            </a:r>
            <a:r>
              <a:rPr lang="tr-TR" sz="2000" dirty="0" smtClean="0"/>
              <a:t> elde edebiliriz;</a:t>
            </a:r>
          </a:p>
          <a:p>
            <a:pPr marL="0" lvl="0" indent="0" algn="just">
              <a:buNone/>
            </a:pPr>
            <a:endParaRPr lang="tr-TR" sz="2000" dirty="0" smtClean="0"/>
          </a:p>
          <a:p>
            <a:pPr marL="0" lvl="0" indent="0" algn="just">
              <a:buNone/>
            </a:pPr>
            <a:endParaRPr lang="tr-TR" sz="2000" dirty="0" smtClean="0"/>
          </a:p>
          <a:p>
            <a:pPr marL="0" lvl="0" indent="0" algn="just">
              <a:buNone/>
            </a:pPr>
            <a:endParaRPr lang="tr-TR" sz="2000" dirty="0" smtClean="0"/>
          </a:p>
          <a:p>
            <a:pPr marL="0" lvl="0" indent="0" algn="just">
              <a:buNone/>
            </a:pPr>
            <a:endParaRPr lang="tr-TR" sz="2000" dirty="0" smtClean="0"/>
          </a:p>
          <a:p>
            <a:pPr marL="0" lvl="0" indent="0" algn="just">
              <a:buNone/>
            </a:pPr>
            <a:endParaRPr lang="tr-TR" sz="2000" dirty="0" smtClean="0"/>
          </a:p>
          <a:p>
            <a:pPr marL="0" lvl="0" indent="0" algn="just">
              <a:buNone/>
            </a:pPr>
            <a:r>
              <a:rPr lang="tr-TR" sz="2000" dirty="0" smtClean="0">
                <a:sym typeface="Symbol"/>
              </a:rPr>
              <a:t> </a:t>
            </a:r>
            <a:r>
              <a:rPr lang="tr-TR" sz="2000" dirty="0" smtClean="0"/>
              <a:t>JK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flobunun</a:t>
            </a:r>
            <a:r>
              <a:rPr lang="tr-TR" sz="2000" dirty="0" smtClean="0"/>
              <a:t> her iki ucunu birleştirerek T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</a:t>
            </a:r>
            <a:r>
              <a:rPr lang="tr-TR" sz="2000" dirty="0" smtClean="0"/>
              <a:t> elde edebiliriz;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lv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dirty="0"/>
          </a:p>
        </p:txBody>
      </p:sp>
      <p:pic>
        <p:nvPicPr>
          <p:cNvPr id="8" name="7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818" y="2203737"/>
            <a:ext cx="1008267" cy="5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Resim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3085" y="1799448"/>
            <a:ext cx="2199249" cy="140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3"/>
          <p:cNvSpPr>
            <a:spLocks noChangeAspect="1" noChangeArrowheads="1"/>
          </p:cNvSpPr>
          <p:nvPr/>
        </p:nvSpPr>
        <p:spPr bwMode="auto">
          <a:xfrm>
            <a:off x="2035344" y="2448898"/>
            <a:ext cx="408801" cy="106807"/>
          </a:xfrm>
          <a:prstGeom prst="rightArrow">
            <a:avLst>
              <a:gd name="adj1" fmla="val 50000"/>
              <a:gd name="adj2" fmla="val 9569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2" name="11 Resim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9599" y="4151502"/>
            <a:ext cx="2237734" cy="158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Yay 8"/>
          <p:cNvSpPr/>
          <p:nvPr/>
        </p:nvSpPr>
        <p:spPr bwMode="auto">
          <a:xfrm>
            <a:off x="6257674" y="2084782"/>
            <a:ext cx="880507" cy="835035"/>
          </a:xfrm>
          <a:prstGeom prst="arc">
            <a:avLst>
              <a:gd name="adj1" fmla="val 14563187"/>
              <a:gd name="adj2" fmla="val 21207583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274373" y="2393046"/>
            <a:ext cx="944753" cy="51181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10 Dikdörtgen"/>
          <p:cNvSpPr/>
          <p:nvPr/>
        </p:nvSpPr>
        <p:spPr>
          <a:xfrm>
            <a:off x="5723665" y="2048788"/>
            <a:ext cx="1101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 </a:t>
            </a:r>
            <a:r>
              <a:rPr lang="tr-TR" sz="2000" b="0" dirty="0" smtClean="0"/>
              <a:t>Q = </a:t>
            </a:r>
            <a:r>
              <a:rPr lang="tr-TR" sz="2000" b="0" dirty="0" smtClean="0"/>
              <a:t>D</a:t>
            </a:r>
            <a:endParaRPr lang="tr-TR" sz="2000" b="0" dirty="0"/>
          </a:p>
        </p:txBody>
      </p:sp>
      <p:sp>
        <p:nvSpPr>
          <p:cNvPr id="15" name="10 Dikdörtgen"/>
          <p:cNvSpPr/>
          <p:nvPr/>
        </p:nvSpPr>
        <p:spPr>
          <a:xfrm>
            <a:off x="5723665" y="2448898"/>
            <a:ext cx="2388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 </a:t>
            </a:r>
            <a:r>
              <a:rPr lang="tr-TR" sz="2000" b="0" dirty="0" smtClean="0"/>
              <a:t>Q = </a:t>
            </a:r>
            <a:r>
              <a:rPr lang="tr-TR" sz="2000" b="0" dirty="0" smtClean="0"/>
              <a:t>T</a:t>
            </a:r>
            <a:r>
              <a:rPr lang="tr-TR" sz="2000" b="0" dirty="0">
                <a:sym typeface="Symbol"/>
              </a:rPr>
              <a:t>  </a:t>
            </a:r>
            <a:r>
              <a:rPr lang="tr-TR" sz="2000" b="0" dirty="0" smtClean="0"/>
              <a:t>q</a:t>
            </a:r>
            <a:endParaRPr lang="tr-TR" sz="2000" b="0" dirty="0"/>
          </a:p>
        </p:txBody>
      </p:sp>
      <p:sp>
        <p:nvSpPr>
          <p:cNvPr id="18" name="10 Dikdörtgen"/>
          <p:cNvSpPr/>
          <p:nvPr/>
        </p:nvSpPr>
        <p:spPr>
          <a:xfrm>
            <a:off x="6081134" y="4726121"/>
            <a:ext cx="25069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 </a:t>
            </a:r>
            <a:r>
              <a:rPr lang="tr-TR" sz="2000" b="0" dirty="0" smtClean="0"/>
              <a:t>Q = </a:t>
            </a:r>
            <a:r>
              <a:rPr lang="tr-TR" sz="2000" b="0" dirty="0"/>
              <a:t>T</a:t>
            </a:r>
            <a:r>
              <a:rPr lang="tr-TR" sz="2000" b="0" dirty="0">
                <a:sym typeface="Symbol"/>
              </a:rPr>
              <a:t> </a:t>
            </a:r>
            <a:r>
              <a:rPr lang="tr-TR" sz="2000" b="0" dirty="0" smtClean="0">
                <a:sym typeface="Symbol"/>
              </a:rPr>
              <a:t></a:t>
            </a:r>
            <a:r>
              <a:rPr lang="tr-TR" sz="2000" b="0" dirty="0" smtClean="0"/>
              <a:t>q =</a:t>
            </a:r>
            <a:r>
              <a:rPr lang="tr-TR" sz="2000" b="0" dirty="0" err="1" smtClean="0"/>
              <a:t>T.q’+T’.q</a:t>
            </a:r>
            <a:endParaRPr lang="tr-TR" sz="2000" b="0" dirty="0"/>
          </a:p>
          <a:p>
            <a:endParaRPr lang="tr-TR" sz="2000" b="0" dirty="0"/>
          </a:p>
        </p:txBody>
      </p:sp>
      <p:sp>
        <p:nvSpPr>
          <p:cNvPr id="19" name="10 Dikdörtgen"/>
          <p:cNvSpPr/>
          <p:nvPr/>
        </p:nvSpPr>
        <p:spPr>
          <a:xfrm>
            <a:off x="6081135" y="5396886"/>
            <a:ext cx="2388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 </a:t>
            </a:r>
            <a:r>
              <a:rPr lang="tr-TR" sz="2000" b="0" dirty="0" smtClean="0"/>
              <a:t>Q = </a:t>
            </a:r>
            <a:r>
              <a:rPr lang="tr-TR" sz="2000" b="0" dirty="0" err="1" smtClean="0"/>
              <a:t>J.q’+K’.q</a:t>
            </a:r>
            <a:endParaRPr lang="tr-TR" sz="2000" b="0" dirty="0"/>
          </a:p>
        </p:txBody>
      </p:sp>
      <p:cxnSp>
        <p:nvCxnSpPr>
          <p:cNvPr id="5" name="Düz Ok Bağlayıcısı 4"/>
          <p:cNvCxnSpPr/>
          <p:nvPr/>
        </p:nvCxnSpPr>
        <p:spPr bwMode="auto">
          <a:xfrm flipV="1">
            <a:off x="6754064" y="5102009"/>
            <a:ext cx="729385" cy="35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Düz Ok Bağlayıcısı 6"/>
          <p:cNvCxnSpPr/>
          <p:nvPr/>
        </p:nvCxnSpPr>
        <p:spPr bwMode="auto">
          <a:xfrm flipV="1">
            <a:off x="7334589" y="5080064"/>
            <a:ext cx="697501" cy="35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Giriş</a:t>
            </a:r>
            <a:endParaRPr lang="tr-TR" sz="2400" b="1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828" y="1072068"/>
            <a:ext cx="8328074" cy="1882147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tr-TR" sz="2000" dirty="0" smtClean="0"/>
              <a:t>Lojik devreler </a:t>
            </a:r>
            <a:r>
              <a:rPr lang="tr-TR" sz="2000" dirty="0" err="1" smtClean="0"/>
              <a:t>kombinasyonel</a:t>
            </a:r>
            <a:r>
              <a:rPr lang="tr-TR" sz="2000" dirty="0" smtClean="0"/>
              <a:t> ve </a:t>
            </a:r>
            <a:r>
              <a:rPr lang="tr-TR" sz="2000" dirty="0" err="1" smtClean="0"/>
              <a:t>ardışıl</a:t>
            </a:r>
            <a:r>
              <a:rPr lang="tr-TR" sz="2000" dirty="0" smtClean="0"/>
              <a:t> devreler olmak üzere iki kategoride incelenir. </a:t>
            </a:r>
            <a:r>
              <a:rPr lang="tr-TR" sz="2000" dirty="0" err="1" smtClean="0"/>
              <a:t>Ardışıl</a:t>
            </a:r>
            <a:r>
              <a:rPr lang="tr-TR" sz="2000" dirty="0" smtClean="0"/>
              <a:t> devrelerin ise senkron ve asenkron formu vardır. Bilindiği gibi </a:t>
            </a:r>
            <a:r>
              <a:rPr lang="tr-TR" sz="2000" dirty="0" err="1" smtClean="0"/>
              <a:t>kombinasyonel</a:t>
            </a:r>
            <a:r>
              <a:rPr lang="tr-TR" sz="2000" dirty="0" smtClean="0"/>
              <a:t> devrelerin çıkışları, girişlerin şimdiki değerlerine bağlıyken, </a:t>
            </a:r>
            <a:r>
              <a:rPr lang="tr-TR" sz="2000" dirty="0" err="1" smtClean="0"/>
              <a:t>ardışıl</a:t>
            </a:r>
            <a:r>
              <a:rPr lang="tr-TR" sz="2000" dirty="0" smtClean="0"/>
              <a:t> devrelerinki şimdiki ve önceki değerlerine bağlıdır. </a:t>
            </a:r>
            <a:r>
              <a:rPr lang="tr-TR" sz="2000" dirty="0" err="1" smtClean="0"/>
              <a:t>Ardışıl</a:t>
            </a:r>
            <a:r>
              <a:rPr lang="tr-TR" sz="2000" dirty="0" smtClean="0"/>
              <a:t> devrelerde bellek elemanları olarak </a:t>
            </a:r>
            <a:r>
              <a:rPr lang="tr-TR" sz="2000" dirty="0" err="1" smtClean="0"/>
              <a:t>latche’ler</a:t>
            </a:r>
            <a:r>
              <a:rPr lang="tr-TR" sz="2000" dirty="0" smtClean="0"/>
              <a:t>, </a:t>
            </a:r>
            <a:r>
              <a:rPr lang="tr-TR" sz="2000" dirty="0" err="1" smtClean="0"/>
              <a:t>flip</a:t>
            </a:r>
            <a:r>
              <a:rPr lang="tr-TR" sz="2000" dirty="0" smtClean="0"/>
              <a:t>-</a:t>
            </a:r>
            <a:r>
              <a:rPr lang="tr-TR" sz="2000" dirty="0" err="1" smtClean="0"/>
              <a:t>floplar</a:t>
            </a:r>
            <a:r>
              <a:rPr lang="tr-TR" sz="2000" dirty="0" smtClean="0"/>
              <a:t>, </a:t>
            </a:r>
            <a:r>
              <a:rPr lang="tr-TR" sz="2000" dirty="0" err="1" smtClean="0"/>
              <a:t>register’lar</a:t>
            </a:r>
            <a:r>
              <a:rPr lang="tr-TR" sz="2000" dirty="0" smtClean="0"/>
              <a:t>, sayıcılar gibi depolama elemanları kullanılır. 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400" dirty="0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535890" y="3573536"/>
            <a:ext cx="3825094" cy="857787"/>
            <a:chOff x="925" y="3081"/>
            <a:chExt cx="4141" cy="577"/>
          </a:xfrm>
        </p:grpSpPr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2324" y="3081"/>
              <a:ext cx="1617" cy="5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Kombinasyonel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Devre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034" name="AutoShape 10"/>
            <p:cNvCxnSpPr>
              <a:cxnSpLocks noChangeShapeType="1"/>
            </p:cNvCxnSpPr>
            <p:nvPr/>
          </p:nvCxnSpPr>
          <p:spPr bwMode="auto">
            <a:xfrm>
              <a:off x="2048" y="3360"/>
              <a:ext cx="27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5" name="AutoShape 11"/>
            <p:cNvCxnSpPr>
              <a:cxnSpLocks noChangeShapeType="1"/>
            </p:cNvCxnSpPr>
            <p:nvPr/>
          </p:nvCxnSpPr>
          <p:spPr bwMode="auto">
            <a:xfrm>
              <a:off x="3941" y="3360"/>
              <a:ext cx="27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925" y="3168"/>
              <a:ext cx="1617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Girişler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4044" y="3168"/>
              <a:ext cx="1022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Çıkışlar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4370851" y="3202232"/>
            <a:ext cx="4097900" cy="1749595"/>
            <a:chOff x="5663" y="3038"/>
            <a:chExt cx="4141" cy="1425"/>
          </a:xfrm>
        </p:grpSpPr>
        <p:sp>
          <p:nvSpPr>
            <p:cNvPr id="1039" name="Text Box 15"/>
            <p:cNvSpPr txBox="1">
              <a:spLocks noChangeArrowheads="1"/>
            </p:cNvSpPr>
            <p:nvPr/>
          </p:nvSpPr>
          <p:spPr bwMode="auto">
            <a:xfrm>
              <a:off x="7062" y="3081"/>
              <a:ext cx="1617" cy="5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Kombinasyonel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Devre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040" name="AutoShape 16"/>
            <p:cNvCxnSpPr>
              <a:cxnSpLocks noChangeShapeType="1"/>
            </p:cNvCxnSpPr>
            <p:nvPr/>
          </p:nvCxnSpPr>
          <p:spPr bwMode="auto">
            <a:xfrm>
              <a:off x="6786" y="3243"/>
              <a:ext cx="27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41" name="AutoShape 17"/>
            <p:cNvCxnSpPr>
              <a:cxnSpLocks noChangeShapeType="1"/>
            </p:cNvCxnSpPr>
            <p:nvPr/>
          </p:nvCxnSpPr>
          <p:spPr bwMode="auto">
            <a:xfrm>
              <a:off x="8679" y="3230"/>
              <a:ext cx="27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42" name="Text Box 18"/>
            <p:cNvSpPr txBox="1">
              <a:spLocks noChangeArrowheads="1"/>
            </p:cNvSpPr>
            <p:nvPr/>
          </p:nvSpPr>
          <p:spPr bwMode="auto">
            <a:xfrm>
              <a:off x="5663" y="3051"/>
              <a:ext cx="1617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Girişler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3" name="Text Box 19"/>
            <p:cNvSpPr txBox="1">
              <a:spLocks noChangeArrowheads="1"/>
            </p:cNvSpPr>
            <p:nvPr/>
          </p:nvSpPr>
          <p:spPr bwMode="auto">
            <a:xfrm>
              <a:off x="8782" y="3038"/>
              <a:ext cx="1022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Çıkışlar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4" name="Text Box 20"/>
            <p:cNvSpPr txBox="1">
              <a:spLocks noChangeArrowheads="1"/>
            </p:cNvSpPr>
            <p:nvPr/>
          </p:nvSpPr>
          <p:spPr bwMode="auto">
            <a:xfrm>
              <a:off x="7062" y="3886"/>
              <a:ext cx="1617" cy="5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Bellek Elemanları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045" name="AutoShape 21"/>
            <p:cNvCxnSpPr>
              <a:cxnSpLocks noChangeShapeType="1"/>
            </p:cNvCxnSpPr>
            <p:nvPr/>
          </p:nvCxnSpPr>
          <p:spPr bwMode="auto">
            <a:xfrm>
              <a:off x="8679" y="3516"/>
              <a:ext cx="27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6" name="AutoShape 22"/>
            <p:cNvCxnSpPr>
              <a:cxnSpLocks noChangeShapeType="1"/>
            </p:cNvCxnSpPr>
            <p:nvPr/>
          </p:nvCxnSpPr>
          <p:spPr bwMode="auto">
            <a:xfrm>
              <a:off x="8951" y="3516"/>
              <a:ext cx="0" cy="6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7" name="AutoShape 23"/>
            <p:cNvCxnSpPr>
              <a:cxnSpLocks noChangeShapeType="1"/>
            </p:cNvCxnSpPr>
            <p:nvPr/>
          </p:nvCxnSpPr>
          <p:spPr bwMode="auto">
            <a:xfrm flipH="1">
              <a:off x="8679" y="4177"/>
              <a:ext cx="27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48" name="AutoShape 24"/>
            <p:cNvCxnSpPr>
              <a:cxnSpLocks noChangeShapeType="1"/>
            </p:cNvCxnSpPr>
            <p:nvPr/>
          </p:nvCxnSpPr>
          <p:spPr bwMode="auto">
            <a:xfrm>
              <a:off x="6798" y="3529"/>
              <a:ext cx="27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49" name="AutoShape 25"/>
            <p:cNvCxnSpPr>
              <a:cxnSpLocks noChangeShapeType="1"/>
            </p:cNvCxnSpPr>
            <p:nvPr/>
          </p:nvCxnSpPr>
          <p:spPr bwMode="auto">
            <a:xfrm>
              <a:off x="6798" y="3529"/>
              <a:ext cx="0" cy="6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50" name="AutoShape 26"/>
            <p:cNvCxnSpPr>
              <a:cxnSpLocks noChangeShapeType="1"/>
            </p:cNvCxnSpPr>
            <p:nvPr/>
          </p:nvCxnSpPr>
          <p:spPr bwMode="auto">
            <a:xfrm>
              <a:off x="6798" y="4177"/>
              <a:ext cx="2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err="1" smtClean="0"/>
              <a:t>Latche</a:t>
            </a:r>
            <a:r>
              <a:rPr lang="tr-TR" sz="2400" b="1" dirty="0" smtClean="0"/>
              <a:t> ve </a:t>
            </a:r>
            <a:r>
              <a:rPr lang="tr-TR" sz="2400" b="1" dirty="0" err="1" smtClean="0"/>
              <a:t>Flip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Floplar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74650" y="972597"/>
            <a:ext cx="8375650" cy="5301594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err="1" smtClean="0"/>
              <a:t>Latche’ler</a:t>
            </a:r>
            <a:r>
              <a:rPr lang="tr-TR" sz="2000" dirty="0" smtClean="0"/>
              <a:t> iki veya daha fazla kapının geri beslemeli olarak birbirine bağlanmasından oluşan ikili bilgiyi tutan bellek elemanlarıdır. </a:t>
            </a:r>
          </a:p>
          <a:p>
            <a:pPr marL="0" indent="0" algn="just">
              <a:buNone/>
            </a:pPr>
            <a:r>
              <a:rPr lang="tr-TR" sz="2000" b="1" dirty="0" smtClean="0"/>
              <a:t>SR Tipi </a:t>
            </a:r>
            <a:r>
              <a:rPr lang="tr-TR" sz="2000" b="1" dirty="0" err="1" smtClean="0"/>
              <a:t>Latche</a:t>
            </a:r>
            <a:r>
              <a:rPr lang="tr-TR" sz="2000" b="1" dirty="0" smtClean="0"/>
              <a:t>: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FontTx/>
              <a:buChar char="-"/>
            </a:pPr>
            <a:r>
              <a:rPr lang="tr-TR" sz="2000" dirty="0" smtClean="0">
                <a:solidFill>
                  <a:srgbClr val="990033"/>
                </a:solidFill>
              </a:rPr>
              <a:t> Normal depolama durumu: </a:t>
            </a:r>
            <a:r>
              <a:rPr lang="tr-TR" sz="2000" dirty="0" smtClean="0"/>
              <a:t>Her iki girişin  de 0 olduğu durumdur.</a:t>
            </a:r>
          </a:p>
          <a:p>
            <a:pPr marL="0" indent="0" algn="just">
              <a:buNone/>
            </a:pPr>
            <a:r>
              <a:rPr lang="tr-TR" sz="2000" dirty="0" smtClean="0"/>
              <a:t>S = R = 0 durumunda çıkışlar birbirinin tümleyenidir P = Q’ ve Q = P’.</a:t>
            </a:r>
          </a:p>
          <a:p>
            <a:pPr marL="0" indent="0" algn="just">
              <a:buNone/>
            </a:pPr>
            <a:endParaRPr lang="tr-TR" sz="1000" dirty="0" smtClean="0"/>
          </a:p>
          <a:p>
            <a:pPr marL="0" indent="0" algn="just">
              <a:buNone/>
            </a:pPr>
            <a:r>
              <a:rPr lang="tr-TR" sz="2000" dirty="0" smtClean="0">
                <a:solidFill>
                  <a:srgbClr val="990033"/>
                </a:solidFill>
              </a:rPr>
              <a:t>- Bilgi yüklemesi: </a:t>
            </a:r>
            <a:r>
              <a:rPr lang="tr-TR" sz="2000" dirty="0" smtClean="0"/>
              <a:t>Bir </a:t>
            </a:r>
            <a:r>
              <a:rPr lang="tr-TR" sz="2000" dirty="0" err="1" smtClean="0"/>
              <a:t>latche</a:t>
            </a:r>
            <a:r>
              <a:rPr lang="tr-TR" sz="2000" dirty="0" smtClean="0"/>
              <a:t> ya 1 ya da 0 değerini depolar. </a:t>
            </a:r>
          </a:p>
          <a:p>
            <a:pPr marL="0" indent="0" algn="just">
              <a:buFont typeface="Symbol" pitchFamily="18" charset="2"/>
              <a:buChar char="Þ"/>
            </a:pPr>
            <a:r>
              <a:rPr lang="tr-TR" sz="2000" dirty="0" smtClean="0"/>
              <a:t>  1 yüklemek için S = 1 ve R = 0 yapılır. Bu durumunda Q = 1 ve P = 0’dır.</a:t>
            </a:r>
          </a:p>
          <a:p>
            <a:pPr marL="0" indent="0" algn="just">
              <a:buFont typeface="Symbol" pitchFamily="18" charset="2"/>
              <a:buChar char="Þ"/>
            </a:pPr>
            <a:r>
              <a:rPr lang="tr-TR" sz="2000" dirty="0" smtClean="0"/>
              <a:t>  0 yüklemek için S = 0 ve R = 1 yapılır. Bu durumunda Q = 0 ve P = 1’dir. </a:t>
            </a:r>
          </a:p>
          <a:p>
            <a:pPr marL="0" indent="0" algn="just">
              <a:buNone/>
            </a:pPr>
            <a:r>
              <a:rPr lang="tr-TR" sz="2000" dirty="0" smtClean="0"/>
              <a:t>P çıkışı genellikle Q’ olarak ifade edilir. S girişi set ve R girişi de </a:t>
            </a:r>
            <a:r>
              <a:rPr lang="tr-TR" sz="2000" dirty="0" err="1" smtClean="0"/>
              <a:t>reset</a:t>
            </a:r>
            <a:r>
              <a:rPr lang="tr-TR" sz="2000" dirty="0" smtClean="0"/>
              <a:t> manası taşır. </a:t>
            </a:r>
          </a:p>
          <a:p>
            <a:pPr marL="0" indent="0" algn="just">
              <a:buNone/>
            </a:pPr>
            <a:endParaRPr lang="tr-TR" sz="2000" dirty="0"/>
          </a:p>
        </p:txBody>
      </p:sp>
      <p:pic>
        <p:nvPicPr>
          <p:cNvPr id="5" name="4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537" y="1734011"/>
            <a:ext cx="2049300" cy="166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Dikdörtgen"/>
          <p:cNvSpPr/>
          <p:nvPr/>
        </p:nvSpPr>
        <p:spPr>
          <a:xfrm>
            <a:off x="5776818" y="2148377"/>
            <a:ext cx="1401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/>
              <a:t>P = (S+Q)’ </a:t>
            </a:r>
          </a:p>
          <a:p>
            <a:r>
              <a:rPr lang="tr-TR" sz="2000" dirty="0" smtClean="0"/>
              <a:t>Q = (R+P)’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SR Tipi </a:t>
            </a:r>
            <a:r>
              <a:rPr lang="tr-TR" sz="2400" b="1" dirty="0" err="1" smtClean="0"/>
              <a:t>Latche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74650" y="1028872"/>
            <a:ext cx="8375650" cy="5078412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Anlatılanları şekil üzerinde özetleyecek olursak;</a:t>
            </a:r>
          </a:p>
          <a:p>
            <a:pPr>
              <a:buNone/>
            </a:pPr>
            <a:r>
              <a:rPr lang="tr-TR" sz="2000" b="1" dirty="0" smtClean="0"/>
              <a:t>         Set Durumu			            </a:t>
            </a:r>
            <a:r>
              <a:rPr lang="tr-TR" sz="2000" b="1" dirty="0" err="1" smtClean="0"/>
              <a:t>Reset</a:t>
            </a:r>
            <a:r>
              <a:rPr lang="tr-TR" sz="2000" b="1" dirty="0" smtClean="0"/>
              <a:t> Durumu</a:t>
            </a:r>
          </a:p>
          <a:p>
            <a:pPr>
              <a:buNone/>
            </a:pPr>
            <a:endParaRPr lang="tr-TR" sz="2000" b="1" dirty="0" smtClean="0"/>
          </a:p>
          <a:p>
            <a:pPr>
              <a:buNone/>
            </a:pPr>
            <a:endParaRPr lang="tr-TR" sz="2000" b="1" dirty="0" smtClean="0"/>
          </a:p>
          <a:p>
            <a:pPr>
              <a:buNone/>
            </a:pPr>
            <a:endParaRPr lang="tr-TR" sz="2000" b="1" dirty="0" smtClean="0"/>
          </a:p>
          <a:p>
            <a:pPr>
              <a:buNone/>
            </a:pPr>
            <a:endParaRPr lang="tr-TR" sz="2000" b="1" dirty="0" smtClean="0"/>
          </a:p>
          <a:p>
            <a:pPr>
              <a:buNone/>
            </a:pPr>
            <a:endParaRPr lang="tr-TR" sz="2000" b="1" dirty="0" smtClean="0"/>
          </a:p>
          <a:p>
            <a:pPr>
              <a:buNone/>
            </a:pPr>
            <a:endParaRPr lang="tr-TR" sz="2000" b="1" dirty="0" smtClean="0"/>
          </a:p>
          <a:p>
            <a:pPr>
              <a:buNone/>
            </a:pPr>
            <a:r>
              <a:rPr lang="tr-TR" sz="2000" dirty="0" smtClean="0"/>
              <a:t>Daha sonrasında SR = 00 yaparsak normal depolama durumu oluşur.</a:t>
            </a:r>
          </a:p>
          <a:p>
            <a:pPr>
              <a:buNone/>
            </a:pPr>
            <a:endParaRPr lang="tr-TR" sz="2000" dirty="0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847953" y="2193893"/>
            <a:ext cx="2021470" cy="1252428"/>
            <a:chOff x="1784" y="2525"/>
            <a:chExt cx="1921" cy="983"/>
          </a:xfrm>
        </p:grpSpPr>
        <p:sp>
          <p:nvSpPr>
            <p:cNvPr id="2051" name="Text Box 3"/>
            <p:cNvSpPr txBox="1">
              <a:spLocks noChangeArrowheads="1"/>
            </p:cNvSpPr>
            <p:nvPr/>
          </p:nvSpPr>
          <p:spPr bwMode="auto">
            <a:xfrm>
              <a:off x="2137" y="2529"/>
              <a:ext cx="1020" cy="8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                 Q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R                Q’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052" name="AutoShape 4"/>
            <p:cNvCxnSpPr>
              <a:cxnSpLocks noChangeShapeType="1"/>
            </p:cNvCxnSpPr>
            <p:nvPr/>
          </p:nvCxnSpPr>
          <p:spPr bwMode="auto">
            <a:xfrm>
              <a:off x="1957" y="2685"/>
              <a:ext cx="1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3" name="AutoShape 5"/>
            <p:cNvCxnSpPr>
              <a:cxnSpLocks noChangeShapeType="1"/>
            </p:cNvCxnSpPr>
            <p:nvPr/>
          </p:nvCxnSpPr>
          <p:spPr bwMode="auto">
            <a:xfrm>
              <a:off x="1957" y="3178"/>
              <a:ext cx="1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4" name="AutoShape 6"/>
            <p:cNvCxnSpPr>
              <a:cxnSpLocks noChangeShapeType="1"/>
            </p:cNvCxnSpPr>
            <p:nvPr/>
          </p:nvCxnSpPr>
          <p:spPr bwMode="auto">
            <a:xfrm>
              <a:off x="3157" y="2685"/>
              <a:ext cx="1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5" name="AutoShape 7"/>
            <p:cNvCxnSpPr>
              <a:cxnSpLocks noChangeShapeType="1"/>
            </p:cNvCxnSpPr>
            <p:nvPr/>
          </p:nvCxnSpPr>
          <p:spPr bwMode="auto">
            <a:xfrm>
              <a:off x="3157" y="3178"/>
              <a:ext cx="1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1811" y="3047"/>
              <a:ext cx="329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000" tIns="36000" rIns="18000" bIns="108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1784" y="2536"/>
              <a:ext cx="329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000" tIns="36000" rIns="18000" bIns="108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3350" y="2525"/>
              <a:ext cx="329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000" tIns="36000" rIns="18000" bIns="108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3376" y="3025"/>
              <a:ext cx="329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000" tIns="36000" rIns="18000" bIns="108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2060" name="Group 12"/>
          <p:cNvGrpSpPr>
            <a:grpSpLocks/>
          </p:cNvGrpSpPr>
          <p:nvPr/>
        </p:nvGrpSpPr>
        <p:grpSpPr bwMode="auto">
          <a:xfrm>
            <a:off x="5757500" y="2331706"/>
            <a:ext cx="1923456" cy="1199282"/>
            <a:chOff x="6781" y="2555"/>
            <a:chExt cx="1892" cy="870"/>
          </a:xfrm>
        </p:grpSpPr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7118" y="2555"/>
              <a:ext cx="1020" cy="8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                Q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R               Q’	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062" name="AutoShape 14"/>
            <p:cNvCxnSpPr>
              <a:cxnSpLocks noChangeShapeType="1"/>
            </p:cNvCxnSpPr>
            <p:nvPr/>
          </p:nvCxnSpPr>
          <p:spPr bwMode="auto">
            <a:xfrm>
              <a:off x="6938" y="2711"/>
              <a:ext cx="1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3" name="AutoShape 15"/>
            <p:cNvCxnSpPr>
              <a:cxnSpLocks noChangeShapeType="1"/>
            </p:cNvCxnSpPr>
            <p:nvPr/>
          </p:nvCxnSpPr>
          <p:spPr bwMode="auto">
            <a:xfrm>
              <a:off x="6938" y="3204"/>
              <a:ext cx="1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4" name="AutoShape 16"/>
            <p:cNvCxnSpPr>
              <a:cxnSpLocks noChangeShapeType="1"/>
            </p:cNvCxnSpPr>
            <p:nvPr/>
          </p:nvCxnSpPr>
          <p:spPr bwMode="auto">
            <a:xfrm>
              <a:off x="8138" y="2711"/>
              <a:ext cx="1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5" name="AutoShape 17"/>
            <p:cNvCxnSpPr>
              <a:cxnSpLocks noChangeShapeType="1"/>
            </p:cNvCxnSpPr>
            <p:nvPr/>
          </p:nvCxnSpPr>
          <p:spPr bwMode="auto">
            <a:xfrm>
              <a:off x="8138" y="3204"/>
              <a:ext cx="1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066" name="Text Box 18"/>
            <p:cNvSpPr txBox="1">
              <a:spLocks noChangeArrowheads="1"/>
            </p:cNvSpPr>
            <p:nvPr/>
          </p:nvSpPr>
          <p:spPr bwMode="auto">
            <a:xfrm>
              <a:off x="6781" y="3069"/>
              <a:ext cx="329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000" tIns="36000" rIns="18000" bIns="108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7" name="Text Box 19"/>
            <p:cNvSpPr txBox="1">
              <a:spLocks noChangeArrowheads="1"/>
            </p:cNvSpPr>
            <p:nvPr/>
          </p:nvSpPr>
          <p:spPr bwMode="auto">
            <a:xfrm>
              <a:off x="6807" y="2570"/>
              <a:ext cx="329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000" tIns="36000" rIns="18000" bIns="108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8" name="Text Box 20"/>
            <p:cNvSpPr txBox="1">
              <a:spLocks noChangeArrowheads="1"/>
            </p:cNvSpPr>
            <p:nvPr/>
          </p:nvSpPr>
          <p:spPr bwMode="auto">
            <a:xfrm>
              <a:off x="8344" y="2590"/>
              <a:ext cx="329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000" tIns="36000" rIns="18000" bIns="108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9" name="Text Box 21"/>
            <p:cNvSpPr txBox="1">
              <a:spLocks noChangeArrowheads="1"/>
            </p:cNvSpPr>
            <p:nvPr/>
          </p:nvSpPr>
          <p:spPr bwMode="auto">
            <a:xfrm>
              <a:off x="8344" y="3059"/>
              <a:ext cx="329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000" tIns="36000" rIns="18000" bIns="108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2070" name="Group 22"/>
          <p:cNvGrpSpPr>
            <a:grpSpLocks/>
          </p:cNvGrpSpPr>
          <p:nvPr/>
        </p:nvGrpSpPr>
        <p:grpSpPr bwMode="auto">
          <a:xfrm>
            <a:off x="919145" y="4729195"/>
            <a:ext cx="2119285" cy="1235784"/>
            <a:chOff x="1821" y="4398"/>
            <a:chExt cx="1896" cy="980"/>
          </a:xfrm>
        </p:grpSpPr>
        <p:sp>
          <p:nvSpPr>
            <p:cNvPr id="2071" name="Text Box 23"/>
            <p:cNvSpPr txBox="1">
              <a:spLocks noChangeArrowheads="1"/>
            </p:cNvSpPr>
            <p:nvPr/>
          </p:nvSpPr>
          <p:spPr bwMode="auto">
            <a:xfrm>
              <a:off x="2137" y="4398"/>
              <a:ext cx="1020" cy="8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                  Q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R	Q’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072" name="AutoShape 24"/>
            <p:cNvCxnSpPr>
              <a:cxnSpLocks noChangeShapeType="1"/>
            </p:cNvCxnSpPr>
            <p:nvPr/>
          </p:nvCxnSpPr>
          <p:spPr bwMode="auto">
            <a:xfrm>
              <a:off x="1957" y="4554"/>
              <a:ext cx="1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3" name="AutoShape 25"/>
            <p:cNvCxnSpPr>
              <a:cxnSpLocks noChangeShapeType="1"/>
            </p:cNvCxnSpPr>
            <p:nvPr/>
          </p:nvCxnSpPr>
          <p:spPr bwMode="auto">
            <a:xfrm>
              <a:off x="1957" y="5047"/>
              <a:ext cx="1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4" name="AutoShape 26"/>
            <p:cNvCxnSpPr>
              <a:cxnSpLocks noChangeShapeType="1"/>
            </p:cNvCxnSpPr>
            <p:nvPr/>
          </p:nvCxnSpPr>
          <p:spPr bwMode="auto">
            <a:xfrm>
              <a:off x="3157" y="4554"/>
              <a:ext cx="1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5" name="AutoShape 27"/>
            <p:cNvCxnSpPr>
              <a:cxnSpLocks noChangeShapeType="1"/>
            </p:cNvCxnSpPr>
            <p:nvPr/>
          </p:nvCxnSpPr>
          <p:spPr bwMode="auto">
            <a:xfrm>
              <a:off x="3157" y="5047"/>
              <a:ext cx="1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076" name="Text Box 28"/>
            <p:cNvSpPr txBox="1">
              <a:spLocks noChangeArrowheads="1"/>
            </p:cNvSpPr>
            <p:nvPr/>
          </p:nvSpPr>
          <p:spPr bwMode="auto">
            <a:xfrm>
              <a:off x="1821" y="4917"/>
              <a:ext cx="329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000" tIns="36000" rIns="18000" bIns="108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7" name="Text Box 29"/>
            <p:cNvSpPr txBox="1">
              <a:spLocks noChangeArrowheads="1"/>
            </p:cNvSpPr>
            <p:nvPr/>
          </p:nvSpPr>
          <p:spPr bwMode="auto">
            <a:xfrm>
              <a:off x="1821" y="4428"/>
              <a:ext cx="329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000" tIns="36000" rIns="18000" bIns="108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8" name="Text Box 30"/>
            <p:cNvSpPr txBox="1">
              <a:spLocks noChangeArrowheads="1"/>
            </p:cNvSpPr>
            <p:nvPr/>
          </p:nvSpPr>
          <p:spPr bwMode="auto">
            <a:xfrm>
              <a:off x="3362" y="4417"/>
              <a:ext cx="329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000" tIns="36000" rIns="18000" bIns="108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3388" y="4894"/>
              <a:ext cx="329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000" tIns="36000" rIns="18000" bIns="108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2080" name="Group 32"/>
          <p:cNvGrpSpPr>
            <a:grpSpLocks/>
          </p:cNvGrpSpPr>
          <p:nvPr/>
        </p:nvGrpSpPr>
        <p:grpSpPr bwMode="auto">
          <a:xfrm>
            <a:off x="5742286" y="4749959"/>
            <a:ext cx="1981915" cy="1383618"/>
            <a:chOff x="6779" y="4424"/>
            <a:chExt cx="1908" cy="997"/>
          </a:xfrm>
        </p:grpSpPr>
        <p:sp>
          <p:nvSpPr>
            <p:cNvPr id="2081" name="Text Box 33"/>
            <p:cNvSpPr txBox="1">
              <a:spLocks noChangeArrowheads="1"/>
            </p:cNvSpPr>
            <p:nvPr/>
          </p:nvSpPr>
          <p:spPr bwMode="auto">
            <a:xfrm>
              <a:off x="7118" y="4424"/>
              <a:ext cx="1020" cy="8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                Q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R               Q’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082" name="AutoShape 34"/>
            <p:cNvCxnSpPr>
              <a:cxnSpLocks noChangeShapeType="1"/>
            </p:cNvCxnSpPr>
            <p:nvPr/>
          </p:nvCxnSpPr>
          <p:spPr bwMode="auto">
            <a:xfrm>
              <a:off x="6938" y="4580"/>
              <a:ext cx="1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3" name="AutoShape 35"/>
            <p:cNvCxnSpPr>
              <a:cxnSpLocks noChangeShapeType="1"/>
            </p:cNvCxnSpPr>
            <p:nvPr/>
          </p:nvCxnSpPr>
          <p:spPr bwMode="auto">
            <a:xfrm>
              <a:off x="6938" y="5073"/>
              <a:ext cx="1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4" name="AutoShape 36"/>
            <p:cNvCxnSpPr>
              <a:cxnSpLocks noChangeShapeType="1"/>
            </p:cNvCxnSpPr>
            <p:nvPr/>
          </p:nvCxnSpPr>
          <p:spPr bwMode="auto">
            <a:xfrm>
              <a:off x="8138" y="4580"/>
              <a:ext cx="1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5" name="AutoShape 37"/>
            <p:cNvCxnSpPr>
              <a:cxnSpLocks noChangeShapeType="1"/>
            </p:cNvCxnSpPr>
            <p:nvPr/>
          </p:nvCxnSpPr>
          <p:spPr bwMode="auto">
            <a:xfrm>
              <a:off x="8138" y="5073"/>
              <a:ext cx="1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086" name="Text Box 38"/>
            <p:cNvSpPr txBox="1">
              <a:spLocks noChangeArrowheads="1"/>
            </p:cNvSpPr>
            <p:nvPr/>
          </p:nvSpPr>
          <p:spPr bwMode="auto">
            <a:xfrm>
              <a:off x="6793" y="4958"/>
              <a:ext cx="329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000" tIns="36000" rIns="18000" bIns="108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87" name="Text Box 39"/>
            <p:cNvSpPr txBox="1">
              <a:spLocks noChangeArrowheads="1"/>
            </p:cNvSpPr>
            <p:nvPr/>
          </p:nvSpPr>
          <p:spPr bwMode="auto">
            <a:xfrm>
              <a:off x="6779" y="4459"/>
              <a:ext cx="329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000" tIns="36000" rIns="18000" bIns="108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88" name="Text Box 40"/>
            <p:cNvSpPr txBox="1">
              <a:spLocks noChangeArrowheads="1"/>
            </p:cNvSpPr>
            <p:nvPr/>
          </p:nvSpPr>
          <p:spPr bwMode="auto">
            <a:xfrm>
              <a:off x="8357" y="4459"/>
              <a:ext cx="329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000" tIns="36000" rIns="18000" bIns="108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89" name="Text Box 41"/>
            <p:cNvSpPr txBox="1">
              <a:spLocks noChangeArrowheads="1"/>
            </p:cNvSpPr>
            <p:nvPr/>
          </p:nvSpPr>
          <p:spPr bwMode="auto">
            <a:xfrm>
              <a:off x="8358" y="4938"/>
              <a:ext cx="329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000" tIns="36000" rIns="18000" bIns="108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SR Tipi </a:t>
            </a:r>
            <a:r>
              <a:rPr lang="tr-TR" sz="2400" b="1" dirty="0" err="1" smtClean="0"/>
              <a:t>Latche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888189"/>
            <a:ext cx="8375650" cy="5078412"/>
          </a:xfrm>
        </p:spPr>
        <p:txBody>
          <a:bodyPr/>
          <a:lstStyle/>
          <a:p>
            <a:pPr algn="just">
              <a:buNone/>
            </a:pPr>
            <a:r>
              <a:rPr lang="tr-TR" sz="2000" dirty="0" smtClean="0"/>
              <a:t>Şayet her iki girişe de 1 verilirse, tanım denklemlerinden </a:t>
            </a:r>
          </a:p>
          <a:p>
            <a:pPr algn="just">
              <a:buNone/>
            </a:pPr>
            <a:r>
              <a:rPr lang="tr-TR" sz="2000" dirty="0" smtClean="0"/>
              <a:t>P= (S+Q)’ ve Q = (R+P)’ </a:t>
            </a:r>
          </a:p>
          <a:p>
            <a:pPr algn="just">
              <a:buNone/>
            </a:pPr>
            <a:r>
              <a:rPr lang="tr-TR" sz="2000" dirty="0" smtClean="0"/>
              <a:t>P = (1+Q)’ = 0 ve Q = (1+P)’ = 0 olur. </a:t>
            </a:r>
          </a:p>
          <a:p>
            <a:pPr algn="just">
              <a:buNone/>
            </a:pPr>
            <a:endParaRPr lang="tr-TR" sz="1000" dirty="0" smtClean="0"/>
          </a:p>
          <a:p>
            <a:pPr marL="0" indent="0" algn="just">
              <a:buNone/>
            </a:pPr>
            <a:r>
              <a:rPr lang="tr-TR" sz="2000" dirty="0" smtClean="0"/>
              <a:t>Çıkışlar birbirinin tümleyeni olmamıştır. SR türü </a:t>
            </a:r>
            <a:r>
              <a:rPr lang="tr-TR" sz="2000" dirty="0" err="1" smtClean="0"/>
              <a:t>latche</a:t>
            </a:r>
            <a:r>
              <a:rPr lang="tr-TR" sz="2000" dirty="0" smtClean="0"/>
              <a:t> için girişlerin her ikisinin de aynı anda 1 olmasına müsaade edilmez. </a:t>
            </a:r>
          </a:p>
          <a:p>
            <a:pPr algn="just">
              <a:buNone/>
            </a:pPr>
            <a:endParaRPr lang="tr-TR" dirty="0"/>
          </a:p>
        </p:txBody>
      </p:sp>
      <p:pic>
        <p:nvPicPr>
          <p:cNvPr id="5" name="4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4895" y="2958478"/>
            <a:ext cx="4640000" cy="322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err="1" smtClean="0"/>
              <a:t>Flip</a:t>
            </a:r>
            <a:r>
              <a:rPr lang="tr-TR" sz="2400" b="1" dirty="0" smtClean="0"/>
              <a:t>-</a:t>
            </a:r>
            <a:r>
              <a:rPr lang="tr-TR" sz="2400" b="1" dirty="0" err="1" smtClean="0"/>
              <a:t>Floplar</a:t>
            </a:r>
            <a:endParaRPr lang="tr-TR" sz="2400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88718" y="916327"/>
            <a:ext cx="8375650" cy="5428201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err="1" smtClean="0"/>
              <a:t>Latche’lere</a:t>
            </a:r>
            <a:r>
              <a:rPr lang="tr-TR" sz="2000" dirty="0" smtClean="0"/>
              <a:t> göre daha güvenilir bir şekilde veri yüklemek için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floplar</a:t>
            </a:r>
            <a:r>
              <a:rPr lang="tr-TR" sz="2000" dirty="0" smtClean="0"/>
              <a:t> geliştirilmiştir. </a:t>
            </a:r>
          </a:p>
          <a:p>
            <a:pPr marL="0" indent="0" algn="just">
              <a:buNone/>
            </a:pPr>
            <a:endParaRPr lang="tr-TR" sz="1000" dirty="0" smtClean="0"/>
          </a:p>
          <a:p>
            <a:pPr marL="0" indent="0" algn="just">
              <a:buNone/>
            </a:pP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floplar</a:t>
            </a:r>
            <a:r>
              <a:rPr lang="tr-TR" sz="2000" dirty="0" smtClean="0"/>
              <a:t>,  </a:t>
            </a:r>
            <a:r>
              <a:rPr lang="tr-TR" sz="2000" dirty="0" err="1" smtClean="0"/>
              <a:t>clock</a:t>
            </a:r>
            <a:r>
              <a:rPr lang="tr-TR" sz="2000" dirty="0" smtClean="0"/>
              <a:t> girişine sahip olan depolama elemanlarıdır. </a:t>
            </a:r>
          </a:p>
          <a:p>
            <a:pPr marL="0" indent="0" algn="just">
              <a:buNone/>
            </a:pPr>
            <a:endParaRPr lang="tr-TR" sz="1000" dirty="0" smtClean="0"/>
          </a:p>
          <a:p>
            <a:pPr marL="0" indent="0" algn="just">
              <a:buNone/>
            </a:pP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flobun</a:t>
            </a:r>
            <a:r>
              <a:rPr lang="tr-TR" sz="2000" dirty="0" smtClean="0"/>
              <a:t> değeri ancak </a:t>
            </a:r>
            <a:r>
              <a:rPr lang="tr-TR" sz="2000" dirty="0" err="1" smtClean="0"/>
              <a:t>clock</a:t>
            </a:r>
            <a:r>
              <a:rPr lang="tr-TR" sz="2000" dirty="0" smtClean="0"/>
              <a:t> geçişiyle değişir. </a:t>
            </a:r>
            <a:r>
              <a:rPr lang="tr-TR" sz="2000" dirty="0" err="1" smtClean="0"/>
              <a:t>Clock</a:t>
            </a:r>
            <a:r>
              <a:rPr lang="tr-TR" sz="2000" dirty="0" smtClean="0"/>
              <a:t> girişinin 1’den 0’a geçişiyle tetiklenenler negatif kenar tetiklemeli, 0’dan 1’e geçişiyle tetiklenenler </a:t>
            </a:r>
            <a:r>
              <a:rPr lang="tr-TR" sz="2000" smtClean="0"/>
              <a:t>de pozitif </a:t>
            </a:r>
            <a:r>
              <a:rPr lang="tr-TR" sz="2000" dirty="0" smtClean="0"/>
              <a:t>kenar tetiklemeli (</a:t>
            </a:r>
            <a:r>
              <a:rPr lang="tr-TR" sz="2000" dirty="0" err="1" smtClean="0"/>
              <a:t>trailing</a:t>
            </a:r>
            <a:r>
              <a:rPr lang="tr-TR" sz="2000" dirty="0" smtClean="0"/>
              <a:t>-</a:t>
            </a:r>
            <a:r>
              <a:rPr lang="tr-TR" sz="2000" dirty="0" err="1" smtClean="0"/>
              <a:t>edge</a:t>
            </a:r>
            <a:r>
              <a:rPr lang="tr-TR" sz="2000" dirty="0" smtClean="0"/>
              <a:t> </a:t>
            </a:r>
            <a:r>
              <a:rPr lang="tr-TR" sz="2000" dirty="0" err="1" smtClean="0"/>
              <a:t>triggered</a:t>
            </a:r>
            <a:r>
              <a:rPr lang="tr-TR" sz="2000" dirty="0" smtClean="0"/>
              <a:t>)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floplardır</a:t>
            </a:r>
            <a:r>
              <a:rPr lang="tr-TR" sz="2000" dirty="0" smtClean="0"/>
              <a:t>. </a:t>
            </a:r>
          </a:p>
          <a:p>
            <a:pPr marL="0" indent="0" algn="just">
              <a:buNone/>
            </a:pPr>
            <a:endParaRPr lang="tr-TR" sz="1000" dirty="0" smtClean="0"/>
          </a:p>
          <a:p>
            <a:pPr marL="0" indent="0" algn="just">
              <a:buNone/>
            </a:pPr>
            <a:r>
              <a:rPr lang="tr-TR" sz="2000" dirty="0" err="1" smtClean="0"/>
              <a:t>Clock</a:t>
            </a:r>
            <a:r>
              <a:rPr lang="tr-TR" sz="2000" dirty="0" smtClean="0"/>
              <a:t> geçişiyle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floba</a:t>
            </a:r>
            <a:r>
              <a:rPr lang="tr-TR" sz="2000" dirty="0" smtClean="0"/>
              <a:t> ne yükleneceği, veri girişlerine ve bir önceki geçişte ne yüklendiğine bağlıdır. </a:t>
            </a:r>
          </a:p>
          <a:p>
            <a:pPr>
              <a:buNone/>
            </a:pPr>
            <a:endParaRPr lang="tr-TR" sz="1000" dirty="0" smtClean="0"/>
          </a:p>
          <a:p>
            <a:pPr>
              <a:buNone/>
            </a:pPr>
            <a:r>
              <a:rPr lang="tr-TR" sz="2000" dirty="0" smtClean="0"/>
              <a:t>Temel olarak 4 tip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flop</a:t>
            </a:r>
            <a:r>
              <a:rPr lang="tr-TR" sz="2000" dirty="0" smtClean="0"/>
              <a:t> vardır; D, JK, SR ve T.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D Tipi </a:t>
            </a:r>
            <a:r>
              <a:rPr lang="tr-TR" sz="2400" b="1" dirty="0" err="1" smtClean="0"/>
              <a:t>Flip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Flop</a:t>
            </a:r>
            <a:endParaRPr lang="tr-TR" sz="2400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74650" y="930393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D harfi gecikme (</a:t>
            </a:r>
            <a:r>
              <a:rPr lang="tr-TR" sz="2000" dirty="0" err="1" smtClean="0"/>
              <a:t>Delay</a:t>
            </a:r>
            <a:r>
              <a:rPr lang="tr-TR" sz="2000" dirty="0" smtClean="0"/>
              <a:t>) manası taşır; bir sonraki </a:t>
            </a:r>
            <a:r>
              <a:rPr lang="tr-TR" sz="2000" dirty="0" err="1" smtClean="0"/>
              <a:t>clock</a:t>
            </a:r>
            <a:r>
              <a:rPr lang="tr-TR" sz="2000" dirty="0" smtClean="0"/>
              <a:t> geçişine kadar giriş geciktirilir. D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flobunun</a:t>
            </a:r>
            <a:r>
              <a:rPr lang="tr-TR" sz="2000" dirty="0" smtClean="0"/>
              <a:t> bir sonraki değeri </a:t>
            </a:r>
            <a:r>
              <a:rPr lang="tr-TR" sz="2000" dirty="0" err="1" smtClean="0"/>
              <a:t>clock</a:t>
            </a:r>
            <a:r>
              <a:rPr lang="tr-TR" sz="2000" dirty="0" smtClean="0"/>
              <a:t> geçişinden önceki D değerine bağlıdır. 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r>
              <a:rPr lang="tr-TR" sz="2000" dirty="0" smtClean="0"/>
              <a:t>                Negatif kenar tetiklemeli	        Pozitif kenar tetiklemeli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r>
              <a:rPr lang="tr-TR" sz="2000" dirty="0" smtClean="0">
                <a:solidFill>
                  <a:srgbClr val="990033"/>
                </a:solidFill>
              </a:rPr>
              <a:t>D </a:t>
            </a:r>
            <a:r>
              <a:rPr lang="tr-TR" sz="2000" dirty="0" err="1" smtClean="0">
                <a:solidFill>
                  <a:srgbClr val="990033"/>
                </a:solidFill>
              </a:rPr>
              <a:t>flip</a:t>
            </a:r>
            <a:r>
              <a:rPr lang="tr-TR" sz="2000" dirty="0" smtClean="0">
                <a:solidFill>
                  <a:srgbClr val="990033"/>
                </a:solidFill>
              </a:rPr>
              <a:t> </a:t>
            </a:r>
            <a:r>
              <a:rPr lang="tr-TR" sz="2000" dirty="0" err="1" smtClean="0">
                <a:solidFill>
                  <a:srgbClr val="990033"/>
                </a:solidFill>
              </a:rPr>
              <a:t>flobunun</a:t>
            </a:r>
            <a:r>
              <a:rPr lang="tr-TR" sz="2000" dirty="0" smtClean="0">
                <a:solidFill>
                  <a:srgbClr val="990033"/>
                </a:solidFill>
              </a:rPr>
              <a:t> doğruluk tablosu; </a:t>
            </a:r>
          </a:p>
          <a:p>
            <a:pPr>
              <a:buNone/>
            </a:pPr>
            <a:endParaRPr lang="tr-TR" dirty="0"/>
          </a:p>
        </p:txBody>
      </p:sp>
      <p:grpSp>
        <p:nvGrpSpPr>
          <p:cNvPr id="3074" name="Group 2"/>
          <p:cNvGrpSpPr>
            <a:grpSpLocks noChangeAspect="1"/>
          </p:cNvGrpSpPr>
          <p:nvPr/>
        </p:nvGrpSpPr>
        <p:grpSpPr bwMode="auto">
          <a:xfrm>
            <a:off x="2088159" y="2040283"/>
            <a:ext cx="1414698" cy="1153079"/>
            <a:chOff x="2106" y="2769"/>
            <a:chExt cx="1471" cy="870"/>
          </a:xfrm>
        </p:grpSpPr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2377" y="2769"/>
              <a:ext cx="1020" cy="8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D              Q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&gt;CLK        Q’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076" name="AutoShape 4"/>
            <p:cNvCxnSpPr>
              <a:cxnSpLocks noChangeShapeType="1"/>
            </p:cNvCxnSpPr>
            <p:nvPr/>
          </p:nvCxnSpPr>
          <p:spPr bwMode="auto">
            <a:xfrm>
              <a:off x="2132" y="2925"/>
              <a:ext cx="22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7" name="AutoShape 5"/>
            <p:cNvCxnSpPr>
              <a:cxnSpLocks noChangeShapeType="1"/>
            </p:cNvCxnSpPr>
            <p:nvPr/>
          </p:nvCxnSpPr>
          <p:spPr bwMode="auto">
            <a:xfrm>
              <a:off x="2106" y="3431"/>
              <a:ext cx="1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8" name="AutoShape 6"/>
            <p:cNvCxnSpPr>
              <a:cxnSpLocks noChangeShapeType="1"/>
            </p:cNvCxnSpPr>
            <p:nvPr/>
          </p:nvCxnSpPr>
          <p:spPr bwMode="auto">
            <a:xfrm>
              <a:off x="3397" y="2925"/>
              <a:ext cx="1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9" name="AutoShape 7"/>
            <p:cNvCxnSpPr>
              <a:cxnSpLocks noChangeShapeType="1"/>
            </p:cNvCxnSpPr>
            <p:nvPr/>
          </p:nvCxnSpPr>
          <p:spPr bwMode="auto">
            <a:xfrm>
              <a:off x="3397" y="3418"/>
              <a:ext cx="1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2279" y="3393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grpSp>
        <p:nvGrpSpPr>
          <p:cNvPr id="3081" name="Group 9"/>
          <p:cNvGrpSpPr>
            <a:grpSpLocks noChangeAspect="1"/>
          </p:cNvGrpSpPr>
          <p:nvPr/>
        </p:nvGrpSpPr>
        <p:grpSpPr bwMode="auto">
          <a:xfrm>
            <a:off x="5073321" y="2096553"/>
            <a:ext cx="1285278" cy="1153080"/>
            <a:chOff x="4654" y="2769"/>
            <a:chExt cx="1380" cy="870"/>
          </a:xfrm>
        </p:grpSpPr>
        <p:sp>
          <p:nvSpPr>
            <p:cNvPr id="3082" name="Text Box 10"/>
            <p:cNvSpPr txBox="1">
              <a:spLocks noChangeArrowheads="1"/>
            </p:cNvSpPr>
            <p:nvPr/>
          </p:nvSpPr>
          <p:spPr bwMode="auto">
            <a:xfrm>
              <a:off x="4834" y="2769"/>
              <a:ext cx="1020" cy="8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D             Q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&gt;CLK       Q’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083" name="AutoShape 11"/>
            <p:cNvCxnSpPr>
              <a:cxnSpLocks noChangeShapeType="1"/>
            </p:cNvCxnSpPr>
            <p:nvPr/>
          </p:nvCxnSpPr>
          <p:spPr bwMode="auto">
            <a:xfrm>
              <a:off x="4667" y="2925"/>
              <a:ext cx="17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4" name="AutoShape 12"/>
            <p:cNvCxnSpPr>
              <a:cxnSpLocks noChangeShapeType="1"/>
            </p:cNvCxnSpPr>
            <p:nvPr/>
          </p:nvCxnSpPr>
          <p:spPr bwMode="auto">
            <a:xfrm>
              <a:off x="4654" y="3431"/>
              <a:ext cx="1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5" name="AutoShape 13"/>
            <p:cNvCxnSpPr>
              <a:cxnSpLocks noChangeShapeType="1"/>
            </p:cNvCxnSpPr>
            <p:nvPr/>
          </p:nvCxnSpPr>
          <p:spPr bwMode="auto">
            <a:xfrm>
              <a:off x="5854" y="2925"/>
              <a:ext cx="1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6" name="AutoShape 14"/>
            <p:cNvCxnSpPr>
              <a:cxnSpLocks noChangeShapeType="1"/>
            </p:cNvCxnSpPr>
            <p:nvPr/>
          </p:nvCxnSpPr>
          <p:spPr bwMode="auto">
            <a:xfrm>
              <a:off x="5854" y="3418"/>
              <a:ext cx="1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aphicFrame>
        <p:nvGraphicFramePr>
          <p:cNvPr id="18" name="17 Tablo"/>
          <p:cNvGraphicFramePr>
            <a:graphicFrameLocks noGrp="1"/>
          </p:cNvGraphicFramePr>
          <p:nvPr/>
        </p:nvGraphicFramePr>
        <p:xfrm>
          <a:off x="454098" y="4603652"/>
          <a:ext cx="1107416" cy="1524000"/>
        </p:xfrm>
        <a:graphic>
          <a:graphicData uri="http://schemas.openxmlformats.org/drawingml/2006/table">
            <a:tbl>
              <a:tblPr/>
              <a:tblGrid>
                <a:gridCol w="682784"/>
                <a:gridCol w="42463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b="1" dirty="0">
                          <a:latin typeface="Times New Roman"/>
                          <a:ea typeface="Times New Roman"/>
                        </a:rPr>
                        <a:t>D q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b="1">
                          <a:latin typeface="Times New Roman"/>
                          <a:ea typeface="Times New Roman"/>
                        </a:rPr>
                        <a:t>Q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1 0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18 Tablo"/>
          <p:cNvGraphicFramePr>
            <a:graphicFrameLocks noGrp="1"/>
          </p:cNvGraphicFramePr>
          <p:nvPr/>
        </p:nvGraphicFramePr>
        <p:xfrm>
          <a:off x="1974288" y="4631786"/>
          <a:ext cx="867386" cy="914400"/>
        </p:xfrm>
        <a:graphic>
          <a:graphicData uri="http://schemas.openxmlformats.org/drawingml/2006/table">
            <a:tbl>
              <a:tblPr/>
              <a:tblGrid>
                <a:gridCol w="466058"/>
                <a:gridCol w="401328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b="1" dirty="0">
                          <a:latin typeface="Times New Roman"/>
                          <a:ea typeface="Times New Roman"/>
                        </a:rPr>
                        <a:t>D 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b="1">
                          <a:latin typeface="Times New Roman"/>
                          <a:ea typeface="Times New Roman"/>
                        </a:rPr>
                        <a:t>Q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0" name="19 Dikdörtgen"/>
          <p:cNvSpPr/>
          <p:nvPr/>
        </p:nvSpPr>
        <p:spPr>
          <a:xfrm>
            <a:off x="3329707" y="4821236"/>
            <a:ext cx="843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/>
              <a:t>Q = D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D Tipi </a:t>
            </a:r>
            <a:r>
              <a:rPr lang="tr-TR" sz="2400" b="1" dirty="0" err="1" smtClean="0"/>
              <a:t>Flip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Flop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74650" y="958529"/>
            <a:ext cx="8375650" cy="757725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Negatif kenar tetiklemeli D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flobunun</a:t>
            </a:r>
            <a:r>
              <a:rPr lang="tr-TR" sz="2000" dirty="0" smtClean="0"/>
              <a:t> davranışını zaman ekseninde inceleyelim,</a:t>
            </a:r>
          </a:p>
          <a:p>
            <a:pPr>
              <a:buNone/>
            </a:pPr>
            <a:endParaRPr lang="tr-TR" dirty="0"/>
          </a:p>
        </p:txBody>
      </p:sp>
      <p:grpSp>
        <p:nvGrpSpPr>
          <p:cNvPr id="21506" name="Group 2"/>
          <p:cNvGrpSpPr>
            <a:grpSpLocks noChangeAspect="1"/>
          </p:cNvGrpSpPr>
          <p:nvPr/>
        </p:nvGrpSpPr>
        <p:grpSpPr bwMode="auto">
          <a:xfrm>
            <a:off x="1658225" y="2091574"/>
            <a:ext cx="6083911" cy="2301083"/>
            <a:chOff x="1597" y="4117"/>
            <a:chExt cx="5235" cy="1980"/>
          </a:xfrm>
        </p:grpSpPr>
        <p:sp>
          <p:nvSpPr>
            <p:cNvPr id="21507" name="Line 3"/>
            <p:cNvSpPr>
              <a:spLocks noChangeShapeType="1"/>
            </p:cNvSpPr>
            <p:nvPr/>
          </p:nvSpPr>
          <p:spPr bwMode="auto">
            <a:xfrm>
              <a:off x="1792" y="4657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 flipV="1">
              <a:off x="2332" y="42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>
              <a:off x="2332" y="4297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2692" y="42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2692" y="4657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 flipV="1">
              <a:off x="3232" y="42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3232" y="4297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3592" y="42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3592" y="4657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V="1">
              <a:off x="4132" y="42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>
              <a:off x="4132" y="4297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>
              <a:off x="4492" y="42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>
              <a:off x="4492" y="4657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 flipV="1">
              <a:off x="5032" y="42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5032" y="4297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5392" y="42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>
              <a:off x="5392" y="4657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 flipV="1">
              <a:off x="5932" y="42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5932" y="4297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>
              <a:off x="2857" y="4837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>
              <a:off x="5197" y="483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>
              <a:off x="2857" y="483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5197" y="5197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>
              <a:off x="3577" y="537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31" name="Line 27"/>
            <p:cNvSpPr>
              <a:spLocks noChangeShapeType="1"/>
            </p:cNvSpPr>
            <p:nvPr/>
          </p:nvSpPr>
          <p:spPr bwMode="auto">
            <a:xfrm>
              <a:off x="5377" y="537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>
              <a:off x="1777" y="5737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33" name="Text Box 29"/>
            <p:cNvSpPr txBox="1">
              <a:spLocks noChangeArrowheads="1"/>
            </p:cNvSpPr>
            <p:nvPr/>
          </p:nvSpPr>
          <p:spPr bwMode="auto">
            <a:xfrm>
              <a:off x="1597" y="4117"/>
              <a:ext cx="7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Clock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girişi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4" name="Text Box 30"/>
            <p:cNvSpPr txBox="1">
              <a:spLocks noChangeArrowheads="1"/>
            </p:cNvSpPr>
            <p:nvPr/>
          </p:nvSpPr>
          <p:spPr bwMode="auto">
            <a:xfrm>
              <a:off x="1777" y="4837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D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5" name="Text Box 31"/>
            <p:cNvSpPr txBox="1">
              <a:spLocks noChangeArrowheads="1"/>
            </p:cNvSpPr>
            <p:nvPr/>
          </p:nvSpPr>
          <p:spPr bwMode="auto">
            <a:xfrm>
              <a:off x="1777" y="5737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Q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6" name="Line 32"/>
            <p:cNvSpPr>
              <a:spLocks noChangeShapeType="1"/>
            </p:cNvSpPr>
            <p:nvPr/>
          </p:nvSpPr>
          <p:spPr bwMode="auto">
            <a:xfrm>
              <a:off x="1777" y="5197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 flipH="1">
              <a:off x="3577" y="5377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38" name="Line 34"/>
            <p:cNvSpPr>
              <a:spLocks noChangeShapeType="1"/>
            </p:cNvSpPr>
            <p:nvPr/>
          </p:nvSpPr>
          <p:spPr bwMode="auto">
            <a:xfrm>
              <a:off x="5377" y="5740"/>
              <a:ext cx="8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39" name="Line 35"/>
            <p:cNvSpPr>
              <a:spLocks noChangeShapeType="1"/>
            </p:cNvSpPr>
            <p:nvPr/>
          </p:nvSpPr>
          <p:spPr bwMode="auto">
            <a:xfrm>
              <a:off x="6292" y="42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40" name="Line 36"/>
            <p:cNvSpPr>
              <a:spLocks noChangeShapeType="1"/>
            </p:cNvSpPr>
            <p:nvPr/>
          </p:nvSpPr>
          <p:spPr bwMode="auto">
            <a:xfrm>
              <a:off x="6292" y="4657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41" name="Line 37"/>
            <p:cNvSpPr>
              <a:spLocks noChangeShapeType="1"/>
            </p:cNvSpPr>
            <p:nvPr/>
          </p:nvSpPr>
          <p:spPr bwMode="auto">
            <a:xfrm>
              <a:off x="5737" y="483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42" name="Line 38"/>
            <p:cNvSpPr>
              <a:spLocks noChangeShapeType="1"/>
            </p:cNvSpPr>
            <p:nvPr/>
          </p:nvSpPr>
          <p:spPr bwMode="auto">
            <a:xfrm flipH="1">
              <a:off x="6277" y="5377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43" name="Line 39"/>
            <p:cNvSpPr>
              <a:spLocks noChangeShapeType="1"/>
            </p:cNvSpPr>
            <p:nvPr/>
          </p:nvSpPr>
          <p:spPr bwMode="auto">
            <a:xfrm>
              <a:off x="5737" y="4837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44" name="Line 40"/>
            <p:cNvSpPr>
              <a:spLocks noChangeShapeType="1"/>
            </p:cNvSpPr>
            <p:nvPr/>
          </p:nvSpPr>
          <p:spPr bwMode="auto">
            <a:xfrm>
              <a:off x="6277" y="537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45" name="Rectangle 41"/>
            <p:cNvSpPr>
              <a:spLocks noChangeArrowheads="1"/>
            </p:cNvSpPr>
            <p:nvPr/>
          </p:nvSpPr>
          <p:spPr bwMode="auto">
            <a:xfrm>
              <a:off x="1777" y="5377"/>
              <a:ext cx="9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46" name="Line 42"/>
            <p:cNvSpPr>
              <a:spLocks noChangeShapeType="1"/>
            </p:cNvSpPr>
            <p:nvPr/>
          </p:nvSpPr>
          <p:spPr bwMode="auto">
            <a:xfrm flipH="1">
              <a:off x="1777" y="5377"/>
              <a:ext cx="18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47" name="Line 43"/>
            <p:cNvSpPr>
              <a:spLocks noChangeShapeType="1"/>
            </p:cNvSpPr>
            <p:nvPr/>
          </p:nvSpPr>
          <p:spPr bwMode="auto">
            <a:xfrm flipH="1">
              <a:off x="1777" y="5377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48" name="Line 44"/>
            <p:cNvSpPr>
              <a:spLocks noChangeShapeType="1"/>
            </p:cNvSpPr>
            <p:nvPr/>
          </p:nvSpPr>
          <p:spPr bwMode="auto">
            <a:xfrm flipH="1">
              <a:off x="1957" y="5377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49" name="Line 45"/>
            <p:cNvSpPr>
              <a:spLocks noChangeShapeType="1"/>
            </p:cNvSpPr>
            <p:nvPr/>
          </p:nvSpPr>
          <p:spPr bwMode="auto">
            <a:xfrm flipH="1">
              <a:off x="2137" y="5377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50" name="Line 46"/>
            <p:cNvSpPr>
              <a:spLocks noChangeShapeType="1"/>
            </p:cNvSpPr>
            <p:nvPr/>
          </p:nvSpPr>
          <p:spPr bwMode="auto">
            <a:xfrm flipH="1">
              <a:off x="2317" y="5377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551" name="Line 47"/>
            <p:cNvSpPr>
              <a:spLocks noChangeShapeType="1"/>
            </p:cNvSpPr>
            <p:nvPr/>
          </p:nvSpPr>
          <p:spPr bwMode="auto">
            <a:xfrm flipH="1">
              <a:off x="2497" y="5557"/>
              <a:ext cx="18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SR Tipi </a:t>
            </a:r>
            <a:r>
              <a:rPr lang="tr-TR" sz="2400" b="1" dirty="0" err="1" smtClean="0"/>
              <a:t>Flip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Flop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74650" y="972601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SR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flobunun</a:t>
            </a:r>
            <a:r>
              <a:rPr lang="tr-TR" sz="2000" dirty="0" smtClean="0"/>
              <a:t>, SR </a:t>
            </a:r>
            <a:r>
              <a:rPr lang="tr-TR" sz="2000" dirty="0" err="1" smtClean="0"/>
              <a:t>latche</a:t>
            </a:r>
            <a:r>
              <a:rPr lang="tr-TR" sz="2000" dirty="0" smtClean="0"/>
              <a:t> gibi </a:t>
            </a:r>
            <a:r>
              <a:rPr lang="tr-TR" sz="2000" i="1" dirty="0" smtClean="0"/>
              <a:t>set</a:t>
            </a:r>
            <a:r>
              <a:rPr lang="tr-TR" sz="2000" dirty="0" smtClean="0"/>
              <a:t> ve </a:t>
            </a:r>
            <a:r>
              <a:rPr lang="tr-TR" sz="2000" i="1" dirty="0" err="1" smtClean="0"/>
              <a:t>reset</a:t>
            </a:r>
            <a:r>
              <a:rPr lang="tr-TR" sz="2000" i="1" dirty="0" smtClean="0"/>
              <a:t> </a:t>
            </a:r>
            <a:r>
              <a:rPr lang="tr-TR" sz="2000" dirty="0" smtClean="0"/>
              <a:t>manasına gelen iki girişi vardır. </a:t>
            </a:r>
          </a:p>
          <a:p>
            <a:pPr>
              <a:buNone/>
            </a:pPr>
            <a:endParaRPr lang="tr-TR" sz="1000" dirty="0" smtClean="0"/>
          </a:p>
          <a:p>
            <a:pPr>
              <a:buNone/>
            </a:pPr>
            <a:r>
              <a:rPr lang="tr-TR" sz="2000" dirty="0" smtClean="0">
                <a:solidFill>
                  <a:srgbClr val="990033"/>
                </a:solidFill>
              </a:rPr>
              <a:t>Doğruluk tablosu;</a:t>
            </a:r>
          </a:p>
          <a:p>
            <a:pPr>
              <a:buNone/>
            </a:pPr>
            <a:endParaRPr lang="tr-TR" sz="2000" dirty="0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477863" y="2099603"/>
          <a:ext cx="1196192" cy="2743200"/>
        </p:xfrm>
        <a:graphic>
          <a:graphicData uri="http://schemas.openxmlformats.org/drawingml/2006/table">
            <a:tbl>
              <a:tblPr/>
              <a:tblGrid>
                <a:gridCol w="916889"/>
                <a:gridCol w="279303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b="1" dirty="0">
                          <a:latin typeface="Times New Roman"/>
                          <a:ea typeface="Times New Roman"/>
                        </a:rPr>
                        <a:t>S R   q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b="1">
                          <a:latin typeface="Times New Roman"/>
                          <a:ea typeface="Times New Roman"/>
                        </a:rPr>
                        <a:t>Q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0 0   0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u="none" dirty="0">
                          <a:latin typeface="Times New Roman"/>
                          <a:ea typeface="Times New Roman"/>
                        </a:rPr>
                        <a:t>0 0   1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u="none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0 1   0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0 1   1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1 0   0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1 0   1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1 1   0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1 1   1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8 Tablo"/>
          <p:cNvGraphicFramePr>
            <a:graphicFrameLocks noGrp="1"/>
          </p:cNvGraphicFramePr>
          <p:nvPr/>
        </p:nvGraphicFramePr>
        <p:xfrm>
          <a:off x="2226628" y="2141806"/>
          <a:ext cx="980806" cy="1524000"/>
        </p:xfrm>
        <a:graphic>
          <a:graphicData uri="http://schemas.openxmlformats.org/drawingml/2006/table">
            <a:tbl>
              <a:tblPr/>
              <a:tblGrid>
                <a:gridCol w="604721"/>
                <a:gridCol w="37608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b="1">
                          <a:latin typeface="Times New Roman"/>
                          <a:ea typeface="Times New Roman"/>
                        </a:rPr>
                        <a:t>S R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b="1">
                          <a:latin typeface="Times New Roman"/>
                          <a:ea typeface="Times New Roman"/>
                        </a:rPr>
                        <a:t>Q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" name="9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8375" y="2178131"/>
            <a:ext cx="2638425" cy="1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Dikdörtgen"/>
          <p:cNvSpPr/>
          <p:nvPr/>
        </p:nvSpPr>
        <p:spPr>
          <a:xfrm>
            <a:off x="4619070" y="3794295"/>
            <a:ext cx="1487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/>
              <a:t> </a:t>
            </a:r>
            <a:r>
              <a:rPr lang="tr-TR" sz="2000" b="0" dirty="0" smtClean="0"/>
              <a:t>Q = S+R’.q</a:t>
            </a:r>
            <a:endParaRPr lang="tr-TR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verview">
  <a:themeElements>
    <a:clrScheme name="over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verview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ver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vervi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class_new</Template>
  <TotalTime>4080</TotalTime>
  <Words>998</Words>
  <Application>Microsoft Office PowerPoint</Application>
  <PresentationFormat>Ekran Gösterisi (4:3)</PresentationFormat>
  <Paragraphs>261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overview</vt:lpstr>
      <vt:lpstr>Bölüm 1. Giriş  </vt:lpstr>
      <vt:lpstr>Giriş</vt:lpstr>
      <vt:lpstr>Latche ve Flip Floplar</vt:lpstr>
      <vt:lpstr>SR Tipi Latche</vt:lpstr>
      <vt:lpstr>SR Tipi Latche</vt:lpstr>
      <vt:lpstr>Flip-Floplar</vt:lpstr>
      <vt:lpstr>D Tipi Flip Flop</vt:lpstr>
      <vt:lpstr>D Tipi Flip Flop</vt:lpstr>
      <vt:lpstr>SR Tipi Flip Flop</vt:lpstr>
      <vt:lpstr>SR Tipi Flip Flop</vt:lpstr>
      <vt:lpstr>T Tipi Flip Flop</vt:lpstr>
      <vt:lpstr>JK tipi flip flop</vt:lpstr>
      <vt:lpstr>JK tipi flip flop</vt:lpstr>
      <vt:lpstr>Flip Flopların Birbirinden Türetilmesi</vt:lpstr>
      <vt:lpstr>Flip Flopların Birbirinden Türetilmesi</vt:lpstr>
    </vt:vector>
  </TitlesOfParts>
  <Company>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</dc:title>
  <dc:creator>Fred Kuhns</dc:creator>
  <cp:lastModifiedBy>Sau</cp:lastModifiedBy>
  <cp:revision>129</cp:revision>
  <cp:lastPrinted>2001-01-30T20:22:47Z</cp:lastPrinted>
  <dcterms:created xsi:type="dcterms:W3CDTF">1999-07-07T12:46:17Z</dcterms:created>
  <dcterms:modified xsi:type="dcterms:W3CDTF">2014-03-03T12:22:55Z</dcterms:modified>
</cp:coreProperties>
</file>