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18"/>
  </p:notesMasterIdLst>
  <p:handoutMasterIdLst>
    <p:handoutMasterId r:id="rId19"/>
  </p:handoutMasterIdLst>
  <p:sldIdLst>
    <p:sldId id="278" r:id="rId2"/>
    <p:sldId id="329" r:id="rId3"/>
    <p:sldId id="331" r:id="rId4"/>
    <p:sldId id="330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CC"/>
    <a:srgbClr val="A5002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5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78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92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8138" y="0"/>
            <a:ext cx="318611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5588"/>
            <a:ext cx="31892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8138" y="9145588"/>
            <a:ext cx="31861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fld id="{BE181369-8D69-4B6C-94E0-7A8C59CE4B8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70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8138" y="0"/>
            <a:ext cx="31670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6706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8138" y="9123363"/>
            <a:ext cx="316706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fld id="{04D1BD84-BBDE-4306-A091-F3E45CC7E6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7772400" cy="1614487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38588"/>
            <a:ext cx="6400800" cy="1752600"/>
          </a:xfrm>
        </p:spPr>
        <p:txBody>
          <a:bodyPr/>
          <a:lstStyle>
            <a:lvl1pPr marL="0" indent="0" algn="ctr">
              <a:spcBef>
                <a:spcPct val="0"/>
              </a:spcBef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56388" y="76200"/>
            <a:ext cx="2093912" cy="61436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74650" y="76200"/>
            <a:ext cx="6129338" cy="61436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374650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38675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0"/>
          </p:nvPr>
        </p:nvSpPr>
        <p:spPr>
          <a:xfrm>
            <a:off x="2774950" y="6400800"/>
            <a:ext cx="3276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0"/>
          </p:nvPr>
        </p:nvSpPr>
        <p:spPr>
          <a:xfrm>
            <a:off x="2774950" y="6400800"/>
            <a:ext cx="3276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>
          <a:xfrm>
            <a:off x="2774950" y="6400800"/>
            <a:ext cx="3276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7565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454025" y="881063"/>
            <a:ext cx="822960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8320088" y="6480175"/>
            <a:ext cx="430212" cy="27463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fld id="{0ECC5A7E-81A0-4E71-975F-AE9BD1532A01}" type="slidenum">
              <a:rPr lang="en-US" sz="1200" b="0">
                <a:latin typeface="Comic Sans MS" pitchFamily="66" charset="0"/>
              </a:rPr>
              <a:pPr/>
              <a:t>‹#›</a:t>
            </a:fld>
            <a:endParaRPr lang="en-US" sz="1200" b="0">
              <a:latin typeface="Comic Sans MS" pitchFamily="66" charset="0"/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-879475" y="6400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algn="ctr"/>
            <a:r>
              <a:rPr lang="tr-TR" sz="1200" b="0" i="1">
                <a:latin typeface="Comic Sans MS" pitchFamily="66" charset="0"/>
              </a:rPr>
              <a:t>Ali Gülbağ</a:t>
            </a:r>
            <a:endParaRPr lang="en-US" sz="1200" b="0" i="1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CC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90000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600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2275" y="324846"/>
            <a:ext cx="8496642" cy="2370137"/>
          </a:xfrm>
        </p:spPr>
        <p:txBody>
          <a:bodyPr/>
          <a:lstStyle/>
          <a:p>
            <a:pPr algn="l"/>
            <a:r>
              <a:rPr lang="tr-TR" sz="3200" dirty="0" smtClean="0">
                <a:solidFill>
                  <a:srgbClr val="0000CC"/>
                </a:solidFill>
              </a:rPr>
              <a:t>Bölüm 1. </a:t>
            </a:r>
            <a:r>
              <a:rPr lang="tr-TR" sz="3200" dirty="0" err="1" smtClean="0">
                <a:solidFill>
                  <a:srgbClr val="0000CC"/>
                </a:solidFill>
              </a:rPr>
              <a:t>Ardışıl</a:t>
            </a:r>
            <a:r>
              <a:rPr lang="tr-TR" sz="3200" dirty="0" smtClean="0">
                <a:solidFill>
                  <a:srgbClr val="0000CC"/>
                </a:solidFill>
              </a:rPr>
              <a:t> Devreler</a:t>
            </a:r>
            <a:br>
              <a:rPr lang="tr-TR" sz="3200" dirty="0" smtClean="0">
                <a:solidFill>
                  <a:srgbClr val="0000CC"/>
                </a:solidFill>
              </a:rPr>
            </a:br>
            <a:r>
              <a:rPr lang="tr-TR" sz="4000" dirty="0">
                <a:solidFill>
                  <a:srgbClr val="0000CC"/>
                </a:solidFill>
              </a:rPr>
              <a:t/>
            </a:r>
            <a:br>
              <a:rPr lang="tr-TR" sz="4000" dirty="0">
                <a:solidFill>
                  <a:srgbClr val="0000CC"/>
                </a:solidFill>
              </a:rPr>
            </a:br>
            <a:endParaRPr lang="en-US" sz="4000" i="1" dirty="0">
              <a:solidFill>
                <a:srgbClr val="0000CC"/>
              </a:solidFill>
            </a:endParaRP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5556" y="1559706"/>
            <a:ext cx="8208278" cy="4278386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tr-TR" sz="2000" b="1" dirty="0" err="1" smtClean="0"/>
              <a:t>Flip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Flopların</a:t>
            </a:r>
            <a:r>
              <a:rPr lang="tr-TR" sz="2000" b="1" dirty="0" smtClean="0"/>
              <a:t> Uyarma Tablolarının Oluşturulması</a:t>
            </a:r>
          </a:p>
          <a:p>
            <a:pPr algn="l">
              <a:lnSpc>
                <a:spcPct val="90000"/>
              </a:lnSpc>
            </a:pPr>
            <a:endParaRPr lang="tr-TR" sz="2000" b="1" dirty="0" smtClean="0"/>
          </a:p>
          <a:p>
            <a:pPr algn="l">
              <a:lnSpc>
                <a:spcPct val="90000"/>
              </a:lnSpc>
            </a:pPr>
            <a:r>
              <a:rPr lang="tr-TR" sz="2000" b="1" dirty="0" err="1" smtClean="0"/>
              <a:t>Ardışıl</a:t>
            </a:r>
            <a:r>
              <a:rPr lang="tr-TR" sz="2000" b="1" dirty="0" smtClean="0"/>
              <a:t> Devrelerin Analizi</a:t>
            </a:r>
          </a:p>
          <a:p>
            <a:pPr algn="l">
              <a:lnSpc>
                <a:spcPct val="90000"/>
              </a:lnSpc>
            </a:pPr>
            <a:r>
              <a:rPr lang="tr-TR" sz="2000" b="1" dirty="0" smtClean="0"/>
              <a:t>	</a:t>
            </a:r>
            <a:r>
              <a:rPr lang="tr-TR" sz="2000" b="1" dirty="0" err="1" smtClean="0"/>
              <a:t>Ardışıl</a:t>
            </a:r>
            <a:r>
              <a:rPr lang="tr-TR" sz="2000" b="1" dirty="0" smtClean="0"/>
              <a:t> bir devrenin durum tablosuna bakılarak gerçeklenmesi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73129" y="230948"/>
            <a:ext cx="7772400" cy="790575"/>
          </a:xfrm>
        </p:spPr>
        <p:txBody>
          <a:bodyPr/>
          <a:lstStyle/>
          <a:p>
            <a:pPr algn="l"/>
            <a:r>
              <a:rPr lang="tr-TR" sz="2400" b="1" dirty="0" smtClean="0"/>
              <a:t>Örnek (devamı-3):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4650" y="944461"/>
            <a:ext cx="8375650" cy="5078412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Son adım durum diyagramının çizilmesidir;</a:t>
            </a:r>
          </a:p>
          <a:p>
            <a:pPr>
              <a:buNone/>
            </a:pPr>
            <a:endParaRPr lang="tr-TR" dirty="0"/>
          </a:p>
        </p:txBody>
      </p:sp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4931239" y="1428628"/>
            <a:ext cx="3396834" cy="2369647"/>
            <a:chOff x="1057" y="5009"/>
            <a:chExt cx="3881" cy="3277"/>
          </a:xfrm>
        </p:grpSpPr>
        <p:sp>
          <p:nvSpPr>
            <p:cNvPr id="23555" name="Oval 3"/>
            <p:cNvSpPr>
              <a:spLocks noChangeArrowheads="1"/>
            </p:cNvSpPr>
            <p:nvPr/>
          </p:nvSpPr>
          <p:spPr bwMode="auto">
            <a:xfrm>
              <a:off x="1753" y="5459"/>
              <a:ext cx="438" cy="4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1762" y="5451"/>
              <a:ext cx="551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00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1753" y="7036"/>
              <a:ext cx="438" cy="4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1746" y="7009"/>
              <a:ext cx="551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01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59" name="Oval 7"/>
            <p:cNvSpPr>
              <a:spLocks noChangeArrowheads="1"/>
            </p:cNvSpPr>
            <p:nvPr/>
          </p:nvSpPr>
          <p:spPr bwMode="auto">
            <a:xfrm>
              <a:off x="3932" y="5428"/>
              <a:ext cx="438" cy="4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3925" y="5401"/>
              <a:ext cx="551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10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3971" y="7005"/>
              <a:ext cx="438" cy="4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3980" y="6978"/>
              <a:ext cx="551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11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63" name="Arc 11"/>
            <p:cNvSpPr>
              <a:spLocks/>
            </p:cNvSpPr>
            <p:nvPr/>
          </p:nvSpPr>
          <p:spPr bwMode="auto">
            <a:xfrm flipH="1">
              <a:off x="1565" y="5670"/>
              <a:ext cx="203" cy="1652"/>
            </a:xfrm>
            <a:custGeom>
              <a:avLst/>
              <a:gdLst>
                <a:gd name="G0" fmla="+- 830 0 0"/>
                <a:gd name="G1" fmla="+- 21600 0 0"/>
                <a:gd name="G2" fmla="+- 21600 0 0"/>
                <a:gd name="T0" fmla="*/ 830 w 22430"/>
                <a:gd name="T1" fmla="*/ 0 h 43200"/>
                <a:gd name="T2" fmla="*/ 0 w 22430"/>
                <a:gd name="T3" fmla="*/ 43184 h 43200"/>
                <a:gd name="T4" fmla="*/ 830 w 2243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30" h="43200" fill="none" extrusionOk="0">
                  <a:moveTo>
                    <a:pt x="829" y="0"/>
                  </a:moveTo>
                  <a:cubicBezTo>
                    <a:pt x="12759" y="0"/>
                    <a:pt x="22430" y="9670"/>
                    <a:pt x="22430" y="21600"/>
                  </a:cubicBezTo>
                  <a:cubicBezTo>
                    <a:pt x="22430" y="33529"/>
                    <a:pt x="12759" y="43200"/>
                    <a:pt x="830" y="43200"/>
                  </a:cubicBezTo>
                  <a:cubicBezTo>
                    <a:pt x="553" y="43200"/>
                    <a:pt x="276" y="43194"/>
                    <a:pt x="-1" y="43184"/>
                  </a:cubicBezTo>
                </a:path>
                <a:path w="22430" h="43200" stroke="0" extrusionOk="0">
                  <a:moveTo>
                    <a:pt x="829" y="0"/>
                  </a:moveTo>
                  <a:cubicBezTo>
                    <a:pt x="12759" y="0"/>
                    <a:pt x="22430" y="9670"/>
                    <a:pt x="22430" y="21600"/>
                  </a:cubicBezTo>
                  <a:cubicBezTo>
                    <a:pt x="22430" y="33529"/>
                    <a:pt x="12759" y="43200"/>
                    <a:pt x="830" y="43200"/>
                  </a:cubicBezTo>
                  <a:cubicBezTo>
                    <a:pt x="553" y="43200"/>
                    <a:pt x="276" y="43194"/>
                    <a:pt x="-1" y="43184"/>
                  </a:cubicBezTo>
                  <a:lnTo>
                    <a:pt x="83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64" name="Arc 12"/>
            <p:cNvSpPr>
              <a:spLocks/>
            </p:cNvSpPr>
            <p:nvPr/>
          </p:nvSpPr>
          <p:spPr bwMode="auto">
            <a:xfrm rot="10800000" flipH="1">
              <a:off x="2189" y="5735"/>
              <a:ext cx="178" cy="1587"/>
            </a:xfrm>
            <a:custGeom>
              <a:avLst/>
              <a:gdLst>
                <a:gd name="G0" fmla="+- 961 0 0"/>
                <a:gd name="G1" fmla="+- 21600 0 0"/>
                <a:gd name="G2" fmla="+- 21600 0 0"/>
                <a:gd name="T0" fmla="*/ 961 w 22561"/>
                <a:gd name="T1" fmla="*/ 0 h 43200"/>
                <a:gd name="T2" fmla="*/ 0 w 22561"/>
                <a:gd name="T3" fmla="*/ 43179 h 43200"/>
                <a:gd name="T4" fmla="*/ 961 w 2256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61" h="43200" fill="none" extrusionOk="0">
                  <a:moveTo>
                    <a:pt x="960" y="0"/>
                  </a:moveTo>
                  <a:cubicBezTo>
                    <a:pt x="12890" y="0"/>
                    <a:pt x="22561" y="9670"/>
                    <a:pt x="22561" y="21600"/>
                  </a:cubicBezTo>
                  <a:cubicBezTo>
                    <a:pt x="22561" y="33529"/>
                    <a:pt x="12890" y="43200"/>
                    <a:pt x="961" y="43200"/>
                  </a:cubicBezTo>
                  <a:cubicBezTo>
                    <a:pt x="640" y="43200"/>
                    <a:pt x="320" y="43192"/>
                    <a:pt x="0" y="43178"/>
                  </a:cubicBezTo>
                </a:path>
                <a:path w="22561" h="43200" stroke="0" extrusionOk="0">
                  <a:moveTo>
                    <a:pt x="960" y="0"/>
                  </a:moveTo>
                  <a:cubicBezTo>
                    <a:pt x="12890" y="0"/>
                    <a:pt x="22561" y="9670"/>
                    <a:pt x="22561" y="21600"/>
                  </a:cubicBezTo>
                  <a:cubicBezTo>
                    <a:pt x="22561" y="33529"/>
                    <a:pt x="12890" y="43200"/>
                    <a:pt x="961" y="43200"/>
                  </a:cubicBezTo>
                  <a:cubicBezTo>
                    <a:pt x="640" y="43200"/>
                    <a:pt x="320" y="43192"/>
                    <a:pt x="0" y="43178"/>
                  </a:cubicBezTo>
                  <a:lnTo>
                    <a:pt x="961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cxnSp>
          <p:nvCxnSpPr>
            <p:cNvPr id="23565" name="AutoShape 13"/>
            <p:cNvCxnSpPr>
              <a:cxnSpLocks noChangeShapeType="1"/>
            </p:cNvCxnSpPr>
            <p:nvPr/>
          </p:nvCxnSpPr>
          <p:spPr bwMode="auto">
            <a:xfrm flipH="1">
              <a:off x="2191" y="5490"/>
              <a:ext cx="178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66" name="AutoShape 14"/>
            <p:cNvCxnSpPr>
              <a:cxnSpLocks noChangeShapeType="1"/>
            </p:cNvCxnSpPr>
            <p:nvPr/>
          </p:nvCxnSpPr>
          <p:spPr bwMode="auto">
            <a:xfrm flipV="1">
              <a:off x="4157" y="5879"/>
              <a:ext cx="0" cy="11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67" name="AutoShape 15"/>
            <p:cNvCxnSpPr>
              <a:cxnSpLocks noChangeShapeType="1"/>
            </p:cNvCxnSpPr>
            <p:nvPr/>
          </p:nvCxnSpPr>
          <p:spPr bwMode="auto">
            <a:xfrm>
              <a:off x="2191" y="7387"/>
              <a:ext cx="17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68" name="AutoShape 16"/>
            <p:cNvCxnSpPr>
              <a:cxnSpLocks noChangeShapeType="1"/>
            </p:cNvCxnSpPr>
            <p:nvPr/>
          </p:nvCxnSpPr>
          <p:spPr bwMode="auto">
            <a:xfrm flipH="1" flipV="1">
              <a:off x="2265" y="5572"/>
              <a:ext cx="1706" cy="14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1057" y="6281"/>
              <a:ext cx="66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1/0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1877" y="6281"/>
              <a:ext cx="66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0/1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2905" y="5074"/>
              <a:ext cx="66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0/1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72" name="Text Box 20"/>
            <p:cNvSpPr txBox="1">
              <a:spLocks noChangeArrowheads="1"/>
            </p:cNvSpPr>
            <p:nvPr/>
          </p:nvSpPr>
          <p:spPr bwMode="auto">
            <a:xfrm>
              <a:off x="3070" y="5982"/>
              <a:ext cx="66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0/1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73" name="Text Box 21"/>
            <p:cNvSpPr txBox="1">
              <a:spLocks noChangeArrowheads="1"/>
            </p:cNvSpPr>
            <p:nvPr/>
          </p:nvSpPr>
          <p:spPr bwMode="auto">
            <a:xfrm>
              <a:off x="2906" y="7365"/>
              <a:ext cx="66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1/0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4101" y="6281"/>
              <a:ext cx="66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1/0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75" name="Arc 23"/>
            <p:cNvSpPr>
              <a:spLocks/>
            </p:cNvSpPr>
            <p:nvPr/>
          </p:nvSpPr>
          <p:spPr bwMode="auto">
            <a:xfrm flipH="1" flipV="1">
              <a:off x="1457" y="5009"/>
              <a:ext cx="612" cy="56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5260 w 43200"/>
                <a:gd name="T3" fmla="*/ 7474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6412"/>
                    <a:pt x="1866" y="11398"/>
                    <a:pt x="5259" y="747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6412"/>
                    <a:pt x="1866" y="11398"/>
                    <a:pt x="5259" y="747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76" name="Arc 24"/>
            <p:cNvSpPr>
              <a:spLocks/>
            </p:cNvSpPr>
            <p:nvPr/>
          </p:nvSpPr>
          <p:spPr bwMode="auto">
            <a:xfrm rot="5241354" flipH="1" flipV="1">
              <a:off x="4221" y="5121"/>
              <a:ext cx="612" cy="56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5260 w 43200"/>
                <a:gd name="T3" fmla="*/ 7474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6412"/>
                    <a:pt x="1866" y="11398"/>
                    <a:pt x="5259" y="747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6412"/>
                    <a:pt x="1866" y="11398"/>
                    <a:pt x="5259" y="747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1418" y="5026"/>
              <a:ext cx="66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0/0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4274" y="5152"/>
              <a:ext cx="66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1/0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aphicFrame>
        <p:nvGraphicFramePr>
          <p:cNvPr id="29" name="28 Tablo"/>
          <p:cNvGraphicFramePr>
            <a:graphicFrameLocks noGrp="1"/>
          </p:cNvGraphicFramePr>
          <p:nvPr/>
        </p:nvGraphicFramePr>
        <p:xfrm>
          <a:off x="501604" y="1441938"/>
          <a:ext cx="3872260" cy="1920240"/>
        </p:xfrm>
        <a:graphic>
          <a:graphicData uri="http://schemas.openxmlformats.org/drawingml/2006/table">
            <a:tbl>
              <a:tblPr/>
              <a:tblGrid>
                <a:gridCol w="855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9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Şimdiki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latin typeface="Times New Roman"/>
                          <a:ea typeface="Times New Roman"/>
                        </a:rPr>
                        <a:t>Durum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latin typeface="Times New Roman"/>
                          <a:ea typeface="Times New Roman"/>
                        </a:rPr>
                        <a:t> q</a:t>
                      </a:r>
                      <a:r>
                        <a:rPr lang="tr-TR" sz="1800" b="1" baseline="-25000" dirty="0" smtClean="0">
                          <a:latin typeface="Times New Roman"/>
                          <a:ea typeface="Times New Roman"/>
                        </a:rPr>
                        <a:t>1 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q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Sonraki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Durum (Q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tr-TR" sz="1800" b="1">
                          <a:latin typeface="Times New Roman"/>
                          <a:ea typeface="Times New Roman"/>
                        </a:rPr>
                        <a:t>Q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tr-TR" sz="1800" b="1">
                          <a:latin typeface="Times New Roman"/>
                          <a:ea typeface="Times New Roman"/>
                        </a:rPr>
                        <a:t>)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x = 0     x = 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18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Çıkış (z)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x = 0 x = 1     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0 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800" b="0" dirty="0">
                          <a:latin typeface="Times New Roman"/>
                          <a:ea typeface="Times New Roman"/>
                        </a:rPr>
                        <a:t>  0 0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800" b="0" dirty="0">
                          <a:latin typeface="Times New Roman"/>
                          <a:ea typeface="Times New Roman"/>
                        </a:rPr>
                        <a:t>   0 1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0" dirty="0">
                          <a:latin typeface="Times New Roman"/>
                          <a:ea typeface="Times New Roman"/>
                        </a:rPr>
                        <a:t>0      0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0 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800" b="0">
                          <a:latin typeface="Times New Roman"/>
                          <a:ea typeface="Times New Roman"/>
                        </a:rPr>
                        <a:t>  0 0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800" b="0">
                          <a:latin typeface="Times New Roman"/>
                          <a:ea typeface="Times New Roman"/>
                        </a:rPr>
                        <a:t>   1 1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0" dirty="0">
                          <a:latin typeface="Times New Roman"/>
                          <a:ea typeface="Times New Roman"/>
                        </a:rPr>
                        <a:t>1      0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1 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800" b="0">
                          <a:latin typeface="Times New Roman"/>
                          <a:ea typeface="Times New Roman"/>
                        </a:rPr>
                        <a:t>  0 0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800" b="0">
                          <a:latin typeface="Times New Roman"/>
                          <a:ea typeface="Times New Roman"/>
                        </a:rPr>
                        <a:t>   1 0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0" dirty="0">
                          <a:latin typeface="Times New Roman"/>
                          <a:ea typeface="Times New Roman"/>
                        </a:rPr>
                        <a:t>1      0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1 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800" b="0">
                          <a:latin typeface="Times New Roman"/>
                          <a:ea typeface="Times New Roman"/>
                        </a:rPr>
                        <a:t>  0 0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800" b="0">
                          <a:latin typeface="Times New Roman"/>
                          <a:ea typeface="Times New Roman"/>
                        </a:rPr>
                        <a:t>   1 0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0" dirty="0">
                          <a:latin typeface="Times New Roman"/>
                          <a:ea typeface="Times New Roman"/>
                        </a:rPr>
                        <a:t>1      0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9061" y="230948"/>
            <a:ext cx="7772400" cy="790575"/>
          </a:xfrm>
        </p:spPr>
        <p:txBody>
          <a:bodyPr/>
          <a:lstStyle/>
          <a:p>
            <a:pPr algn="l"/>
            <a:r>
              <a:rPr lang="tr-TR" sz="2400" b="1" dirty="0" smtClean="0"/>
              <a:t>Örnek (devamı-4):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888189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000" dirty="0" smtClean="0"/>
              <a:t>Şayet giriş aşağıdaki gibi uygulanırsa devrenin davranışı, zaman ekseninde şu şekilde olur;</a:t>
            </a:r>
          </a:p>
          <a:p>
            <a:pPr>
              <a:buNone/>
            </a:pPr>
            <a:endParaRPr lang="tr-TR" dirty="0"/>
          </a:p>
        </p:txBody>
      </p:sp>
      <p:grpSp>
        <p:nvGrpSpPr>
          <p:cNvPr id="24578" name="Group 2"/>
          <p:cNvGrpSpPr>
            <a:grpSpLocks noChangeAspect="1"/>
          </p:cNvGrpSpPr>
          <p:nvPr/>
        </p:nvGrpSpPr>
        <p:grpSpPr bwMode="auto">
          <a:xfrm>
            <a:off x="1384886" y="3713871"/>
            <a:ext cx="6225736" cy="2447777"/>
            <a:chOff x="1760" y="8688"/>
            <a:chExt cx="7215" cy="2592"/>
          </a:xfrm>
        </p:grpSpPr>
        <p:sp>
          <p:nvSpPr>
            <p:cNvPr id="24579" name="Line 3"/>
            <p:cNvSpPr>
              <a:spLocks noChangeShapeType="1"/>
            </p:cNvSpPr>
            <p:nvPr/>
          </p:nvSpPr>
          <p:spPr bwMode="auto">
            <a:xfrm>
              <a:off x="1775" y="904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 flipV="1">
              <a:off x="2315" y="868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>
              <a:off x="2315" y="868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2675" y="868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2675" y="904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 flipV="1">
              <a:off x="3215" y="868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215" y="868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3575" y="868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3575" y="904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 flipV="1">
              <a:off x="4115" y="868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4115" y="868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4475" y="868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4475" y="904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 flipV="1">
              <a:off x="5015" y="868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5015" y="868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>
              <a:off x="5375" y="868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5375" y="904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 flipV="1">
              <a:off x="5915" y="868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5915" y="868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>
              <a:off x="6275" y="868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6275" y="904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 flipV="1">
              <a:off x="6815" y="868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>
              <a:off x="6815" y="868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>
              <a:off x="7175" y="868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>
              <a:off x="7175" y="904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04" name="Line 28"/>
            <p:cNvSpPr>
              <a:spLocks noChangeShapeType="1"/>
            </p:cNvSpPr>
            <p:nvPr/>
          </p:nvSpPr>
          <p:spPr bwMode="auto">
            <a:xfrm flipV="1">
              <a:off x="7715" y="868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>
              <a:off x="7715" y="868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06" name="Line 30"/>
            <p:cNvSpPr>
              <a:spLocks noChangeShapeType="1"/>
            </p:cNvSpPr>
            <p:nvPr/>
          </p:nvSpPr>
          <p:spPr bwMode="auto">
            <a:xfrm>
              <a:off x="8075" y="868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07" name="Line 31"/>
            <p:cNvSpPr>
              <a:spLocks noChangeShapeType="1"/>
            </p:cNvSpPr>
            <p:nvPr/>
          </p:nvSpPr>
          <p:spPr bwMode="auto">
            <a:xfrm>
              <a:off x="8075" y="904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 flipV="1">
              <a:off x="8615" y="868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09" name="Line 33"/>
            <p:cNvSpPr>
              <a:spLocks noChangeShapeType="1"/>
            </p:cNvSpPr>
            <p:nvPr/>
          </p:nvSpPr>
          <p:spPr bwMode="auto">
            <a:xfrm>
              <a:off x="8615" y="868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10" name="Line 34"/>
            <p:cNvSpPr>
              <a:spLocks noChangeShapeType="1"/>
            </p:cNvSpPr>
            <p:nvPr/>
          </p:nvSpPr>
          <p:spPr bwMode="auto">
            <a:xfrm>
              <a:off x="8975" y="868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11" name="Line 35"/>
            <p:cNvSpPr>
              <a:spLocks noChangeShapeType="1"/>
            </p:cNvSpPr>
            <p:nvPr/>
          </p:nvSpPr>
          <p:spPr bwMode="auto">
            <a:xfrm>
              <a:off x="3755" y="9228"/>
              <a:ext cx="9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12" name="Line 36"/>
            <p:cNvSpPr>
              <a:spLocks noChangeShapeType="1"/>
            </p:cNvSpPr>
            <p:nvPr/>
          </p:nvSpPr>
          <p:spPr bwMode="auto">
            <a:xfrm>
              <a:off x="4655" y="9228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13" name="Line 37"/>
            <p:cNvSpPr>
              <a:spLocks noChangeShapeType="1"/>
            </p:cNvSpPr>
            <p:nvPr/>
          </p:nvSpPr>
          <p:spPr bwMode="auto">
            <a:xfrm>
              <a:off x="4655" y="9588"/>
              <a:ext cx="60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14" name="Line 38"/>
            <p:cNvSpPr>
              <a:spLocks noChangeShapeType="1"/>
            </p:cNvSpPr>
            <p:nvPr/>
          </p:nvSpPr>
          <p:spPr bwMode="auto">
            <a:xfrm>
              <a:off x="5256" y="9228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5256" y="9228"/>
              <a:ext cx="209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7355" y="9228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755" y="9228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 flipH="1">
              <a:off x="1775" y="9588"/>
              <a:ext cx="19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7355" y="9588"/>
              <a:ext cx="9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1775" y="10128"/>
              <a:ext cx="2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4475" y="8862"/>
              <a:ext cx="0" cy="24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4475" y="10119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7175" y="9048"/>
              <a:ext cx="0" cy="2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7175" y="979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25" name="Line 49"/>
            <p:cNvSpPr>
              <a:spLocks noChangeShapeType="1"/>
            </p:cNvSpPr>
            <p:nvPr/>
          </p:nvSpPr>
          <p:spPr bwMode="auto">
            <a:xfrm>
              <a:off x="1775" y="1066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26" name="Line 50"/>
            <p:cNvSpPr>
              <a:spLocks noChangeShapeType="1"/>
            </p:cNvSpPr>
            <p:nvPr/>
          </p:nvSpPr>
          <p:spPr bwMode="auto">
            <a:xfrm>
              <a:off x="2675" y="9048"/>
              <a:ext cx="0" cy="20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27" name="Line 51"/>
            <p:cNvSpPr>
              <a:spLocks noChangeShapeType="1"/>
            </p:cNvSpPr>
            <p:nvPr/>
          </p:nvSpPr>
          <p:spPr bwMode="auto">
            <a:xfrm>
              <a:off x="2675" y="1030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28" name="Line 52"/>
            <p:cNvSpPr>
              <a:spLocks noChangeShapeType="1"/>
            </p:cNvSpPr>
            <p:nvPr/>
          </p:nvSpPr>
          <p:spPr bwMode="auto">
            <a:xfrm>
              <a:off x="3572" y="9048"/>
              <a:ext cx="0" cy="1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3575" y="1030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30" name="Line 54"/>
            <p:cNvSpPr>
              <a:spLocks noChangeShapeType="1"/>
            </p:cNvSpPr>
            <p:nvPr/>
          </p:nvSpPr>
          <p:spPr bwMode="auto">
            <a:xfrm>
              <a:off x="2675" y="10659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31" name="Line 55"/>
            <p:cNvSpPr>
              <a:spLocks noChangeShapeType="1"/>
            </p:cNvSpPr>
            <p:nvPr/>
          </p:nvSpPr>
          <p:spPr bwMode="auto">
            <a:xfrm>
              <a:off x="4475" y="1030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32" name="Line 56"/>
            <p:cNvSpPr>
              <a:spLocks noChangeShapeType="1"/>
            </p:cNvSpPr>
            <p:nvPr/>
          </p:nvSpPr>
          <p:spPr bwMode="auto">
            <a:xfrm flipH="1">
              <a:off x="3575" y="1066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33" name="Line 57"/>
            <p:cNvSpPr>
              <a:spLocks noChangeShapeType="1"/>
            </p:cNvSpPr>
            <p:nvPr/>
          </p:nvSpPr>
          <p:spPr bwMode="auto">
            <a:xfrm>
              <a:off x="6275" y="9048"/>
              <a:ext cx="0" cy="2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34" name="Line 58"/>
            <p:cNvSpPr>
              <a:spLocks noChangeShapeType="1"/>
            </p:cNvSpPr>
            <p:nvPr/>
          </p:nvSpPr>
          <p:spPr bwMode="auto">
            <a:xfrm flipH="1">
              <a:off x="4475" y="1030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35" name="Line 59"/>
            <p:cNvSpPr>
              <a:spLocks noChangeShapeType="1"/>
            </p:cNvSpPr>
            <p:nvPr/>
          </p:nvSpPr>
          <p:spPr bwMode="auto">
            <a:xfrm>
              <a:off x="6275" y="1030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36" name="Line 60"/>
            <p:cNvSpPr>
              <a:spLocks noChangeShapeType="1"/>
            </p:cNvSpPr>
            <p:nvPr/>
          </p:nvSpPr>
          <p:spPr bwMode="auto">
            <a:xfrm flipH="1">
              <a:off x="6275" y="1066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37" name="Line 61"/>
            <p:cNvSpPr>
              <a:spLocks noChangeShapeType="1"/>
            </p:cNvSpPr>
            <p:nvPr/>
          </p:nvSpPr>
          <p:spPr bwMode="auto">
            <a:xfrm>
              <a:off x="8075" y="9048"/>
              <a:ext cx="0" cy="18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 flipH="1">
              <a:off x="7175" y="10659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39" name="Line 63"/>
            <p:cNvSpPr>
              <a:spLocks noChangeShapeType="1"/>
            </p:cNvSpPr>
            <p:nvPr/>
          </p:nvSpPr>
          <p:spPr bwMode="auto">
            <a:xfrm>
              <a:off x="8975" y="8794"/>
              <a:ext cx="0" cy="24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40" name="Line 64"/>
            <p:cNvSpPr>
              <a:spLocks noChangeShapeType="1"/>
            </p:cNvSpPr>
            <p:nvPr/>
          </p:nvSpPr>
          <p:spPr bwMode="auto">
            <a:xfrm flipH="1">
              <a:off x="8075" y="1066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41" name="Line 65"/>
            <p:cNvSpPr>
              <a:spLocks noChangeShapeType="1"/>
            </p:cNvSpPr>
            <p:nvPr/>
          </p:nvSpPr>
          <p:spPr bwMode="auto">
            <a:xfrm>
              <a:off x="1775" y="1126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42" name="Line 66"/>
            <p:cNvSpPr>
              <a:spLocks noChangeShapeType="1"/>
            </p:cNvSpPr>
            <p:nvPr/>
          </p:nvSpPr>
          <p:spPr bwMode="auto">
            <a:xfrm>
              <a:off x="2675" y="1084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43" name="Line 67"/>
            <p:cNvSpPr>
              <a:spLocks noChangeShapeType="1"/>
            </p:cNvSpPr>
            <p:nvPr/>
          </p:nvSpPr>
          <p:spPr bwMode="auto">
            <a:xfrm>
              <a:off x="3575" y="1083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44" name="Line 68"/>
            <p:cNvSpPr>
              <a:spLocks noChangeShapeType="1"/>
            </p:cNvSpPr>
            <p:nvPr/>
          </p:nvSpPr>
          <p:spPr bwMode="auto">
            <a:xfrm>
              <a:off x="4657" y="1090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45" name="Line 69"/>
            <p:cNvSpPr>
              <a:spLocks noChangeShapeType="1"/>
            </p:cNvSpPr>
            <p:nvPr/>
          </p:nvSpPr>
          <p:spPr bwMode="auto">
            <a:xfrm flipH="1">
              <a:off x="3575" y="11268"/>
              <a:ext cx="10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46" name="Line 70"/>
            <p:cNvSpPr>
              <a:spLocks noChangeShapeType="1"/>
            </p:cNvSpPr>
            <p:nvPr/>
          </p:nvSpPr>
          <p:spPr bwMode="auto">
            <a:xfrm flipH="1">
              <a:off x="4652" y="10908"/>
              <a:ext cx="6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47" name="Line 71"/>
            <p:cNvSpPr>
              <a:spLocks noChangeShapeType="1"/>
            </p:cNvSpPr>
            <p:nvPr/>
          </p:nvSpPr>
          <p:spPr bwMode="auto">
            <a:xfrm flipH="1">
              <a:off x="7368" y="10920"/>
              <a:ext cx="7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48" name="Line 72"/>
            <p:cNvSpPr>
              <a:spLocks noChangeShapeType="1"/>
            </p:cNvSpPr>
            <p:nvPr/>
          </p:nvSpPr>
          <p:spPr bwMode="auto">
            <a:xfrm>
              <a:off x="5375" y="9022"/>
              <a:ext cx="0" cy="1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49" name="Text Box 73"/>
            <p:cNvSpPr txBox="1">
              <a:spLocks noChangeArrowheads="1"/>
            </p:cNvSpPr>
            <p:nvPr/>
          </p:nvSpPr>
          <p:spPr bwMode="auto">
            <a:xfrm>
              <a:off x="1760" y="8763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clock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650" name="Text Box 74"/>
            <p:cNvSpPr txBox="1">
              <a:spLocks noChangeArrowheads="1"/>
            </p:cNvSpPr>
            <p:nvPr/>
          </p:nvSpPr>
          <p:spPr bwMode="auto">
            <a:xfrm>
              <a:off x="1775" y="9228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x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651" name="Text Box 75"/>
            <p:cNvSpPr txBox="1">
              <a:spLocks noChangeArrowheads="1"/>
            </p:cNvSpPr>
            <p:nvPr/>
          </p:nvSpPr>
          <p:spPr bwMode="auto">
            <a:xfrm>
              <a:off x="1775" y="9768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q</a:t>
              </a:r>
              <a:r>
                <a:rPr kumimoji="0" lang="tr-TR" sz="11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652" name="Text Box 76"/>
            <p:cNvSpPr txBox="1">
              <a:spLocks noChangeArrowheads="1"/>
            </p:cNvSpPr>
            <p:nvPr/>
          </p:nvSpPr>
          <p:spPr bwMode="auto">
            <a:xfrm>
              <a:off x="1775" y="10308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q</a:t>
              </a:r>
              <a:r>
                <a:rPr kumimoji="0" lang="tr-TR" sz="11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2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653" name="Text Box 77"/>
            <p:cNvSpPr txBox="1">
              <a:spLocks noChangeArrowheads="1"/>
            </p:cNvSpPr>
            <p:nvPr/>
          </p:nvSpPr>
          <p:spPr bwMode="auto">
            <a:xfrm>
              <a:off x="1775" y="10848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z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654" name="Line 78"/>
            <p:cNvSpPr>
              <a:spLocks noChangeShapeType="1"/>
            </p:cNvSpPr>
            <p:nvPr/>
          </p:nvSpPr>
          <p:spPr bwMode="auto">
            <a:xfrm>
              <a:off x="5375" y="9790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55" name="Line 79"/>
            <p:cNvSpPr>
              <a:spLocks noChangeShapeType="1"/>
            </p:cNvSpPr>
            <p:nvPr/>
          </p:nvSpPr>
          <p:spPr bwMode="auto">
            <a:xfrm flipH="1">
              <a:off x="5375" y="1030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56" name="Line 80"/>
            <p:cNvSpPr>
              <a:spLocks noChangeShapeType="1"/>
            </p:cNvSpPr>
            <p:nvPr/>
          </p:nvSpPr>
          <p:spPr bwMode="auto">
            <a:xfrm>
              <a:off x="5375" y="9755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57" name="Line 81"/>
            <p:cNvSpPr>
              <a:spLocks noChangeShapeType="1"/>
            </p:cNvSpPr>
            <p:nvPr/>
          </p:nvSpPr>
          <p:spPr bwMode="auto">
            <a:xfrm>
              <a:off x="8075" y="10136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58" name="Line 82"/>
            <p:cNvSpPr>
              <a:spLocks noChangeShapeType="1"/>
            </p:cNvSpPr>
            <p:nvPr/>
          </p:nvSpPr>
          <p:spPr bwMode="auto">
            <a:xfrm>
              <a:off x="8075" y="979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59" name="Line 83"/>
            <p:cNvSpPr>
              <a:spLocks noChangeShapeType="1"/>
            </p:cNvSpPr>
            <p:nvPr/>
          </p:nvSpPr>
          <p:spPr bwMode="auto">
            <a:xfrm flipH="1">
              <a:off x="2672" y="1126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60" name="Line 84"/>
            <p:cNvSpPr>
              <a:spLocks noChangeShapeType="1"/>
            </p:cNvSpPr>
            <p:nvPr/>
          </p:nvSpPr>
          <p:spPr bwMode="auto">
            <a:xfrm flipH="1">
              <a:off x="2672" y="1126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61" name="Line 85"/>
            <p:cNvSpPr>
              <a:spLocks noChangeShapeType="1"/>
            </p:cNvSpPr>
            <p:nvPr/>
          </p:nvSpPr>
          <p:spPr bwMode="auto">
            <a:xfrm>
              <a:off x="4652" y="9597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62" name="Line 86"/>
            <p:cNvSpPr>
              <a:spLocks noChangeShapeType="1"/>
            </p:cNvSpPr>
            <p:nvPr/>
          </p:nvSpPr>
          <p:spPr bwMode="auto">
            <a:xfrm>
              <a:off x="5251" y="9597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63" name="Line 87"/>
            <p:cNvSpPr>
              <a:spLocks noChangeShapeType="1"/>
            </p:cNvSpPr>
            <p:nvPr/>
          </p:nvSpPr>
          <p:spPr bwMode="auto">
            <a:xfrm>
              <a:off x="5251" y="1090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64" name="Line 88"/>
            <p:cNvSpPr>
              <a:spLocks noChangeShapeType="1"/>
            </p:cNvSpPr>
            <p:nvPr/>
          </p:nvSpPr>
          <p:spPr bwMode="auto">
            <a:xfrm flipH="1">
              <a:off x="5251" y="11268"/>
              <a:ext cx="10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65" name="Line 89"/>
            <p:cNvSpPr>
              <a:spLocks noChangeShapeType="1"/>
            </p:cNvSpPr>
            <p:nvPr/>
          </p:nvSpPr>
          <p:spPr bwMode="auto">
            <a:xfrm flipH="1">
              <a:off x="6328" y="11268"/>
              <a:ext cx="10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66" name="Line 90"/>
            <p:cNvSpPr>
              <a:spLocks noChangeShapeType="1"/>
            </p:cNvSpPr>
            <p:nvPr/>
          </p:nvSpPr>
          <p:spPr bwMode="auto">
            <a:xfrm>
              <a:off x="7368" y="1090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67" name="Line 91"/>
            <p:cNvSpPr>
              <a:spLocks noChangeShapeType="1"/>
            </p:cNvSpPr>
            <p:nvPr/>
          </p:nvSpPr>
          <p:spPr bwMode="auto">
            <a:xfrm>
              <a:off x="8075" y="11272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68" name="Line 92"/>
            <p:cNvSpPr>
              <a:spLocks noChangeShapeType="1"/>
            </p:cNvSpPr>
            <p:nvPr/>
          </p:nvSpPr>
          <p:spPr bwMode="auto">
            <a:xfrm>
              <a:off x="8075" y="1092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669" name="Line 93"/>
            <p:cNvSpPr>
              <a:spLocks noChangeShapeType="1"/>
            </p:cNvSpPr>
            <p:nvPr/>
          </p:nvSpPr>
          <p:spPr bwMode="auto">
            <a:xfrm>
              <a:off x="7355" y="9582"/>
              <a:ext cx="0" cy="1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grpSp>
        <p:nvGrpSpPr>
          <p:cNvPr id="96" name="Group 2"/>
          <p:cNvGrpSpPr>
            <a:grpSpLocks/>
          </p:cNvGrpSpPr>
          <p:nvPr/>
        </p:nvGrpSpPr>
        <p:grpSpPr bwMode="auto">
          <a:xfrm>
            <a:off x="2370919" y="936245"/>
            <a:ext cx="3396834" cy="2369647"/>
            <a:chOff x="1057" y="5009"/>
            <a:chExt cx="3881" cy="3277"/>
          </a:xfrm>
        </p:grpSpPr>
        <p:sp>
          <p:nvSpPr>
            <p:cNvPr id="97" name="Oval 3"/>
            <p:cNvSpPr>
              <a:spLocks noChangeArrowheads="1"/>
            </p:cNvSpPr>
            <p:nvPr/>
          </p:nvSpPr>
          <p:spPr bwMode="auto">
            <a:xfrm>
              <a:off x="1753" y="5459"/>
              <a:ext cx="438" cy="4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1762" y="5451"/>
              <a:ext cx="551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00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1753" y="7036"/>
              <a:ext cx="438" cy="4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0" name="Text Box 6"/>
            <p:cNvSpPr txBox="1">
              <a:spLocks noChangeArrowheads="1"/>
            </p:cNvSpPr>
            <p:nvPr/>
          </p:nvSpPr>
          <p:spPr bwMode="auto">
            <a:xfrm>
              <a:off x="1746" y="7009"/>
              <a:ext cx="551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01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3932" y="5428"/>
              <a:ext cx="438" cy="4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2" name="Text Box 8"/>
            <p:cNvSpPr txBox="1">
              <a:spLocks noChangeArrowheads="1"/>
            </p:cNvSpPr>
            <p:nvPr/>
          </p:nvSpPr>
          <p:spPr bwMode="auto">
            <a:xfrm>
              <a:off x="3925" y="5401"/>
              <a:ext cx="551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10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3971" y="7005"/>
              <a:ext cx="438" cy="4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4" name="Text Box 10"/>
            <p:cNvSpPr txBox="1">
              <a:spLocks noChangeArrowheads="1"/>
            </p:cNvSpPr>
            <p:nvPr/>
          </p:nvSpPr>
          <p:spPr bwMode="auto">
            <a:xfrm>
              <a:off x="3980" y="6978"/>
              <a:ext cx="551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11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" name="Arc 11"/>
            <p:cNvSpPr>
              <a:spLocks/>
            </p:cNvSpPr>
            <p:nvPr/>
          </p:nvSpPr>
          <p:spPr bwMode="auto">
            <a:xfrm flipH="1">
              <a:off x="1565" y="5670"/>
              <a:ext cx="203" cy="1652"/>
            </a:xfrm>
            <a:custGeom>
              <a:avLst/>
              <a:gdLst>
                <a:gd name="G0" fmla="+- 830 0 0"/>
                <a:gd name="G1" fmla="+- 21600 0 0"/>
                <a:gd name="G2" fmla="+- 21600 0 0"/>
                <a:gd name="T0" fmla="*/ 830 w 22430"/>
                <a:gd name="T1" fmla="*/ 0 h 43200"/>
                <a:gd name="T2" fmla="*/ 0 w 22430"/>
                <a:gd name="T3" fmla="*/ 43184 h 43200"/>
                <a:gd name="T4" fmla="*/ 830 w 2243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30" h="43200" fill="none" extrusionOk="0">
                  <a:moveTo>
                    <a:pt x="829" y="0"/>
                  </a:moveTo>
                  <a:cubicBezTo>
                    <a:pt x="12759" y="0"/>
                    <a:pt x="22430" y="9670"/>
                    <a:pt x="22430" y="21600"/>
                  </a:cubicBezTo>
                  <a:cubicBezTo>
                    <a:pt x="22430" y="33529"/>
                    <a:pt x="12759" y="43200"/>
                    <a:pt x="830" y="43200"/>
                  </a:cubicBezTo>
                  <a:cubicBezTo>
                    <a:pt x="553" y="43200"/>
                    <a:pt x="276" y="43194"/>
                    <a:pt x="-1" y="43184"/>
                  </a:cubicBezTo>
                </a:path>
                <a:path w="22430" h="43200" stroke="0" extrusionOk="0">
                  <a:moveTo>
                    <a:pt x="829" y="0"/>
                  </a:moveTo>
                  <a:cubicBezTo>
                    <a:pt x="12759" y="0"/>
                    <a:pt x="22430" y="9670"/>
                    <a:pt x="22430" y="21600"/>
                  </a:cubicBezTo>
                  <a:cubicBezTo>
                    <a:pt x="22430" y="33529"/>
                    <a:pt x="12759" y="43200"/>
                    <a:pt x="830" y="43200"/>
                  </a:cubicBezTo>
                  <a:cubicBezTo>
                    <a:pt x="553" y="43200"/>
                    <a:pt x="276" y="43194"/>
                    <a:pt x="-1" y="43184"/>
                  </a:cubicBezTo>
                  <a:lnTo>
                    <a:pt x="83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6" name="Arc 12"/>
            <p:cNvSpPr>
              <a:spLocks/>
            </p:cNvSpPr>
            <p:nvPr/>
          </p:nvSpPr>
          <p:spPr bwMode="auto">
            <a:xfrm rot="10800000" flipH="1">
              <a:off x="2189" y="5735"/>
              <a:ext cx="178" cy="1587"/>
            </a:xfrm>
            <a:custGeom>
              <a:avLst/>
              <a:gdLst>
                <a:gd name="G0" fmla="+- 961 0 0"/>
                <a:gd name="G1" fmla="+- 21600 0 0"/>
                <a:gd name="G2" fmla="+- 21600 0 0"/>
                <a:gd name="T0" fmla="*/ 961 w 22561"/>
                <a:gd name="T1" fmla="*/ 0 h 43200"/>
                <a:gd name="T2" fmla="*/ 0 w 22561"/>
                <a:gd name="T3" fmla="*/ 43179 h 43200"/>
                <a:gd name="T4" fmla="*/ 961 w 2256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61" h="43200" fill="none" extrusionOk="0">
                  <a:moveTo>
                    <a:pt x="960" y="0"/>
                  </a:moveTo>
                  <a:cubicBezTo>
                    <a:pt x="12890" y="0"/>
                    <a:pt x="22561" y="9670"/>
                    <a:pt x="22561" y="21600"/>
                  </a:cubicBezTo>
                  <a:cubicBezTo>
                    <a:pt x="22561" y="33529"/>
                    <a:pt x="12890" y="43200"/>
                    <a:pt x="961" y="43200"/>
                  </a:cubicBezTo>
                  <a:cubicBezTo>
                    <a:pt x="640" y="43200"/>
                    <a:pt x="320" y="43192"/>
                    <a:pt x="0" y="43178"/>
                  </a:cubicBezTo>
                </a:path>
                <a:path w="22561" h="43200" stroke="0" extrusionOk="0">
                  <a:moveTo>
                    <a:pt x="960" y="0"/>
                  </a:moveTo>
                  <a:cubicBezTo>
                    <a:pt x="12890" y="0"/>
                    <a:pt x="22561" y="9670"/>
                    <a:pt x="22561" y="21600"/>
                  </a:cubicBezTo>
                  <a:cubicBezTo>
                    <a:pt x="22561" y="33529"/>
                    <a:pt x="12890" y="43200"/>
                    <a:pt x="961" y="43200"/>
                  </a:cubicBezTo>
                  <a:cubicBezTo>
                    <a:pt x="640" y="43200"/>
                    <a:pt x="320" y="43192"/>
                    <a:pt x="0" y="43178"/>
                  </a:cubicBezTo>
                  <a:lnTo>
                    <a:pt x="961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cxnSp>
          <p:nvCxnSpPr>
            <p:cNvPr id="107" name="AutoShape 13"/>
            <p:cNvCxnSpPr>
              <a:cxnSpLocks noChangeShapeType="1"/>
            </p:cNvCxnSpPr>
            <p:nvPr/>
          </p:nvCxnSpPr>
          <p:spPr bwMode="auto">
            <a:xfrm flipH="1">
              <a:off x="2191" y="5490"/>
              <a:ext cx="178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8" name="AutoShape 14"/>
            <p:cNvCxnSpPr>
              <a:cxnSpLocks noChangeShapeType="1"/>
            </p:cNvCxnSpPr>
            <p:nvPr/>
          </p:nvCxnSpPr>
          <p:spPr bwMode="auto">
            <a:xfrm flipV="1">
              <a:off x="4157" y="5879"/>
              <a:ext cx="0" cy="11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9" name="AutoShape 15"/>
            <p:cNvCxnSpPr>
              <a:cxnSpLocks noChangeShapeType="1"/>
            </p:cNvCxnSpPr>
            <p:nvPr/>
          </p:nvCxnSpPr>
          <p:spPr bwMode="auto">
            <a:xfrm>
              <a:off x="2191" y="7387"/>
              <a:ext cx="17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16"/>
            <p:cNvCxnSpPr>
              <a:cxnSpLocks noChangeShapeType="1"/>
            </p:cNvCxnSpPr>
            <p:nvPr/>
          </p:nvCxnSpPr>
          <p:spPr bwMode="auto">
            <a:xfrm flipH="1" flipV="1">
              <a:off x="2265" y="5572"/>
              <a:ext cx="1706" cy="14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11" name="Text Box 17"/>
            <p:cNvSpPr txBox="1">
              <a:spLocks noChangeArrowheads="1"/>
            </p:cNvSpPr>
            <p:nvPr/>
          </p:nvSpPr>
          <p:spPr bwMode="auto">
            <a:xfrm>
              <a:off x="1057" y="6281"/>
              <a:ext cx="66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1/0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2" name="Text Box 18"/>
            <p:cNvSpPr txBox="1">
              <a:spLocks noChangeArrowheads="1"/>
            </p:cNvSpPr>
            <p:nvPr/>
          </p:nvSpPr>
          <p:spPr bwMode="auto">
            <a:xfrm>
              <a:off x="1877" y="6281"/>
              <a:ext cx="66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0/1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" name="Text Box 19"/>
            <p:cNvSpPr txBox="1">
              <a:spLocks noChangeArrowheads="1"/>
            </p:cNvSpPr>
            <p:nvPr/>
          </p:nvSpPr>
          <p:spPr bwMode="auto">
            <a:xfrm>
              <a:off x="2905" y="5074"/>
              <a:ext cx="66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0/1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4" name="Text Box 20"/>
            <p:cNvSpPr txBox="1">
              <a:spLocks noChangeArrowheads="1"/>
            </p:cNvSpPr>
            <p:nvPr/>
          </p:nvSpPr>
          <p:spPr bwMode="auto">
            <a:xfrm>
              <a:off x="3070" y="5982"/>
              <a:ext cx="66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0/1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5" name="Text Box 21"/>
            <p:cNvSpPr txBox="1">
              <a:spLocks noChangeArrowheads="1"/>
            </p:cNvSpPr>
            <p:nvPr/>
          </p:nvSpPr>
          <p:spPr bwMode="auto">
            <a:xfrm>
              <a:off x="2906" y="7365"/>
              <a:ext cx="66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1/0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" name="Text Box 22"/>
            <p:cNvSpPr txBox="1">
              <a:spLocks noChangeArrowheads="1"/>
            </p:cNvSpPr>
            <p:nvPr/>
          </p:nvSpPr>
          <p:spPr bwMode="auto">
            <a:xfrm>
              <a:off x="4101" y="6281"/>
              <a:ext cx="66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1/0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" name="Arc 23"/>
            <p:cNvSpPr>
              <a:spLocks/>
            </p:cNvSpPr>
            <p:nvPr/>
          </p:nvSpPr>
          <p:spPr bwMode="auto">
            <a:xfrm flipH="1" flipV="1">
              <a:off x="1457" y="5009"/>
              <a:ext cx="612" cy="56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5260 w 43200"/>
                <a:gd name="T3" fmla="*/ 7474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6412"/>
                    <a:pt x="1866" y="11398"/>
                    <a:pt x="5259" y="747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6412"/>
                    <a:pt x="1866" y="11398"/>
                    <a:pt x="5259" y="747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18" name="Arc 24"/>
            <p:cNvSpPr>
              <a:spLocks/>
            </p:cNvSpPr>
            <p:nvPr/>
          </p:nvSpPr>
          <p:spPr bwMode="auto">
            <a:xfrm rot="5241354" flipH="1" flipV="1">
              <a:off x="4221" y="5121"/>
              <a:ext cx="612" cy="56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5260 w 43200"/>
                <a:gd name="T3" fmla="*/ 7474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6412"/>
                    <a:pt x="1866" y="11398"/>
                    <a:pt x="5259" y="747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6412"/>
                    <a:pt x="1866" y="11398"/>
                    <a:pt x="5259" y="747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19" name="Text Box 25"/>
            <p:cNvSpPr txBox="1">
              <a:spLocks noChangeArrowheads="1"/>
            </p:cNvSpPr>
            <p:nvPr/>
          </p:nvSpPr>
          <p:spPr bwMode="auto">
            <a:xfrm>
              <a:off x="1418" y="5026"/>
              <a:ext cx="66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0/0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0" name="Text Box 26"/>
            <p:cNvSpPr txBox="1">
              <a:spLocks noChangeArrowheads="1"/>
            </p:cNvSpPr>
            <p:nvPr/>
          </p:nvSpPr>
          <p:spPr bwMode="auto">
            <a:xfrm>
              <a:off x="4274" y="5152"/>
              <a:ext cx="66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1/0</a:t>
              </a:r>
              <a:endPara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33972" y="76200"/>
            <a:ext cx="8742729" cy="790575"/>
          </a:xfrm>
        </p:spPr>
        <p:txBody>
          <a:bodyPr/>
          <a:lstStyle/>
          <a:p>
            <a:r>
              <a:rPr lang="tr-TR" sz="2200" b="1" dirty="0" err="1" smtClean="0"/>
              <a:t>Ardışıl</a:t>
            </a:r>
            <a:r>
              <a:rPr lang="tr-TR" sz="2200" b="1" dirty="0" smtClean="0"/>
              <a:t> Bir Devrenin Durum Tablosuna Bakılarak Gerçeklenmesi</a:t>
            </a:r>
            <a:endParaRPr lang="tr-TR" sz="22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930393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b="1" dirty="0" smtClean="0"/>
              <a:t>Örnek: </a:t>
            </a:r>
            <a:r>
              <a:rPr lang="tr-TR" sz="2000" dirty="0" smtClean="0"/>
              <a:t>Aşağıdaki durum tablosunu,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floplar</a:t>
            </a:r>
            <a:r>
              <a:rPr lang="tr-TR" sz="2000" dirty="0" smtClean="0"/>
              <a:t> kullanarak gerçekleyelim.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tr-TR" sz="2000" dirty="0" smtClean="0"/>
              <a:t>Durum tablosunda 4 durum olduğundan 2 bellek elemanı (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</a:t>
            </a:r>
            <a:r>
              <a:rPr lang="tr-TR" sz="2000" dirty="0" smtClean="0"/>
              <a:t>) gereklidir. Durumları şu şekilde kodlayabiliriz ; </a:t>
            </a:r>
          </a:p>
          <a:p>
            <a:pPr>
              <a:buNone/>
            </a:pPr>
            <a:endParaRPr lang="tr-TR" dirty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3085221" y="1398682"/>
          <a:ext cx="3498460" cy="2208276"/>
        </p:xfrm>
        <a:graphic>
          <a:graphicData uri="http://schemas.openxmlformats.org/drawingml/2006/table">
            <a:tbl>
              <a:tblPr/>
              <a:tblGrid>
                <a:gridCol w="95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139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800" b="1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latin typeface="Times New Roman"/>
                          <a:ea typeface="Times New Roman"/>
                        </a:rPr>
                        <a:t>Şimdiki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Durum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Sonraki Durum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latin typeface="Times New Roman"/>
                          <a:ea typeface="Times New Roman"/>
                        </a:rPr>
                        <a:t>   x=0   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x=1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 </a:t>
                      </a:r>
                      <a:endParaRPr lang="tr-TR" sz="1800" b="1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latin typeface="Times New Roman"/>
                          <a:ea typeface="Times New Roman"/>
                        </a:rPr>
                        <a:t>Çıkış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(z)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x=0    x=1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A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   A       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  0        0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B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   C       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  0        0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C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   D       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  1        0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D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   A       D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0        0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4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50828"/>
              </p:ext>
            </p:extLst>
          </p:nvPr>
        </p:nvGraphicFramePr>
        <p:xfrm>
          <a:off x="654349" y="4431465"/>
          <a:ext cx="1912381" cy="1577340"/>
        </p:xfrm>
        <a:graphic>
          <a:graphicData uri="http://schemas.openxmlformats.org/drawingml/2006/table">
            <a:tbl>
              <a:tblPr/>
              <a:tblGrid>
                <a:gridCol w="1180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Durumlar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1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A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B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0  1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C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D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1  1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4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494301"/>
              </p:ext>
            </p:extLst>
          </p:nvPr>
        </p:nvGraphicFramePr>
        <p:xfrm>
          <a:off x="3878260" y="4431465"/>
          <a:ext cx="1912381" cy="1577340"/>
        </p:xfrm>
        <a:graphic>
          <a:graphicData uri="http://schemas.openxmlformats.org/drawingml/2006/table">
            <a:tbl>
              <a:tblPr/>
              <a:tblGrid>
                <a:gridCol w="1180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Durumlar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1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A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B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0  1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C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1  1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D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1  0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etin kutusu 6"/>
          <p:cNvSpPr txBox="1"/>
          <p:nvPr/>
        </p:nvSpPr>
        <p:spPr>
          <a:xfrm>
            <a:off x="2932571" y="4982547"/>
            <a:ext cx="85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 smtClean="0"/>
              <a:t>veya</a:t>
            </a:r>
            <a:endParaRPr lang="tr-TR" b="0" dirty="0"/>
          </a:p>
        </p:txBody>
      </p:sp>
      <p:sp>
        <p:nvSpPr>
          <p:cNvPr id="8" name="Metin kutusu 7"/>
          <p:cNvSpPr txBox="1"/>
          <p:nvPr/>
        </p:nvSpPr>
        <p:spPr>
          <a:xfrm>
            <a:off x="5980195" y="4982547"/>
            <a:ext cx="2374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 smtClean="0"/>
              <a:t>veya</a:t>
            </a:r>
            <a:r>
              <a:rPr lang="en-US" b="0" dirty="0" smtClean="0"/>
              <a:t> </a:t>
            </a:r>
            <a:r>
              <a:rPr lang="en-US" b="0" dirty="0" err="1" smtClean="0"/>
              <a:t>başka</a:t>
            </a:r>
            <a:r>
              <a:rPr lang="en-US" b="0" dirty="0" smtClean="0"/>
              <a:t> </a:t>
            </a:r>
            <a:r>
              <a:rPr lang="en-US" b="0" dirty="0" err="1" smtClean="0"/>
              <a:t>bir</a:t>
            </a:r>
            <a:r>
              <a:rPr lang="en-US" b="0" dirty="0" smtClean="0"/>
              <a:t> </a:t>
            </a:r>
            <a:r>
              <a:rPr lang="en-US" b="0" dirty="0" err="1" smtClean="0"/>
              <a:t>şekilde</a:t>
            </a:r>
            <a:r>
              <a:rPr lang="en-US" b="0" dirty="0" smtClean="0"/>
              <a:t> de </a:t>
            </a:r>
            <a:r>
              <a:rPr lang="en-US" b="0" dirty="0" err="1" smtClean="0"/>
              <a:t>kodlayabiliriz</a:t>
            </a:r>
            <a:r>
              <a:rPr lang="en-US" b="0" dirty="0" smtClean="0"/>
              <a:t>. </a:t>
            </a:r>
            <a:endParaRPr lang="tr-T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73129" y="188744"/>
            <a:ext cx="7772400" cy="790575"/>
          </a:xfrm>
        </p:spPr>
        <p:txBody>
          <a:bodyPr/>
          <a:lstStyle/>
          <a:p>
            <a:pPr algn="l"/>
            <a:r>
              <a:rPr lang="tr-TR" sz="2400" b="1" dirty="0" smtClean="0"/>
              <a:t>Örnek (devamı-1):</a:t>
            </a:r>
            <a:endParaRPr lang="tr-TR" sz="2400" dirty="0"/>
          </a:p>
        </p:txBody>
      </p:sp>
      <p:graphicFrame>
        <p:nvGraphicFramePr>
          <p:cNvPr id="6" name="5 İçerik Yer Tutucusu"/>
          <p:cNvGraphicFramePr>
            <a:graphicFrameLocks noGrp="1"/>
          </p:cNvGraphicFramePr>
          <p:nvPr>
            <p:ph idx="1"/>
          </p:nvPr>
        </p:nvGraphicFramePr>
        <p:xfrm>
          <a:off x="797949" y="1494851"/>
          <a:ext cx="1917115" cy="1577340"/>
        </p:xfrm>
        <a:graphic>
          <a:graphicData uri="http://schemas.openxmlformats.org/drawingml/2006/table">
            <a:tbl>
              <a:tblPr/>
              <a:tblGrid>
                <a:gridCol w="118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Durumlar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1 </a:t>
                      </a:r>
                      <a:r>
                        <a:rPr lang="tr-TR" sz="1800" b="1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A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B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0  1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C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1  0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D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1  1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4069959" y="1061057"/>
          <a:ext cx="3498460" cy="2208276"/>
        </p:xfrm>
        <a:graphic>
          <a:graphicData uri="http://schemas.openxmlformats.org/drawingml/2006/table">
            <a:tbl>
              <a:tblPr/>
              <a:tblGrid>
                <a:gridCol w="95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139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800" b="1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latin typeface="Times New Roman"/>
                          <a:ea typeface="Times New Roman"/>
                        </a:rPr>
                        <a:t>Şimdiki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Durum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Sonraki Durum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latin typeface="Times New Roman"/>
                          <a:ea typeface="Times New Roman"/>
                        </a:rPr>
                        <a:t>   x=0   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x=1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 </a:t>
                      </a:r>
                      <a:endParaRPr lang="tr-TR" sz="1800" b="1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latin typeface="Times New Roman"/>
                          <a:ea typeface="Times New Roman"/>
                        </a:rPr>
                        <a:t>Çıkış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(z)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x=0    x=1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A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   A       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  0        0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B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   C       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  0        0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C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   D       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  1        0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D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   A       D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0        0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4025998" y="3874595"/>
          <a:ext cx="3640895" cy="2208276"/>
        </p:xfrm>
        <a:graphic>
          <a:graphicData uri="http://schemas.openxmlformats.org/drawingml/2006/table">
            <a:tbl>
              <a:tblPr/>
              <a:tblGrid>
                <a:gridCol w="91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Şimdiki Durum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   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Sonraki Durum (Y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)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     x=0    x=1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8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Çıkış (z)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x=0    x=1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0 0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0 0     0 1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  0        0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0 1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1 0     0 1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  0        0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1 0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1 1     0 0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  1        0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1 1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0 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0     1 1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0        0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7 Sağ Ok"/>
          <p:cNvSpPr/>
          <p:nvPr/>
        </p:nvSpPr>
        <p:spPr bwMode="auto">
          <a:xfrm>
            <a:off x="3024554" y="2180492"/>
            <a:ext cx="647114" cy="1969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8 Aşağı Ok"/>
          <p:cNvSpPr/>
          <p:nvPr/>
        </p:nvSpPr>
        <p:spPr bwMode="auto">
          <a:xfrm>
            <a:off x="5655212" y="3348111"/>
            <a:ext cx="196948" cy="3376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7197" y="188744"/>
            <a:ext cx="7772400" cy="790575"/>
          </a:xfrm>
        </p:spPr>
        <p:txBody>
          <a:bodyPr/>
          <a:lstStyle/>
          <a:p>
            <a:pPr algn="l"/>
            <a:r>
              <a:rPr lang="tr-TR" sz="2400" b="1" dirty="0" smtClean="0"/>
              <a:t>Örnek (devamı-2):</a:t>
            </a:r>
            <a:endParaRPr lang="tr-TR" sz="2400" dirty="0"/>
          </a:p>
        </p:txBody>
      </p:sp>
      <p:graphicFrame>
        <p:nvGraphicFramePr>
          <p:cNvPr id="5" name="4 İçerik Yer Tutucusu"/>
          <p:cNvGraphicFramePr>
            <a:graphicFrameLocks noGrp="1"/>
          </p:cNvGraphicFramePr>
          <p:nvPr>
            <p:ph idx="1"/>
          </p:nvPr>
        </p:nvGraphicFramePr>
        <p:xfrm>
          <a:off x="4633570" y="1420846"/>
          <a:ext cx="4018060" cy="3470148"/>
        </p:xfrm>
        <a:graphic>
          <a:graphicData uri="http://schemas.openxmlformats.org/drawingml/2006/table">
            <a:tbl>
              <a:tblPr/>
              <a:tblGrid>
                <a:gridCol w="90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31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Şimdiki Durum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x 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 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Sonraki Durum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   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1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  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Uyarma İşlevleri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J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1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K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1   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J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2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K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800">
                        <a:latin typeface="Times New Roman"/>
                        <a:ea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Çıkış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z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tr-TR" sz="1800">
                          <a:latin typeface="Times New Roman"/>
                          <a:ea typeface="Times New Roman"/>
                        </a:rPr>
                        <a:t> 0 0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0 0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 x      0 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tr-TR" sz="1800">
                          <a:latin typeface="Times New Roman"/>
                          <a:ea typeface="Times New Roman"/>
                        </a:rPr>
                        <a:t> 0 1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1 0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1 x      x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tr-TR" sz="1800">
                          <a:latin typeface="Times New Roman"/>
                          <a:ea typeface="Times New Roman"/>
                        </a:rPr>
                        <a:t> 1 0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1 1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x 0     1 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tr-TR" sz="1800">
                          <a:latin typeface="Times New Roman"/>
                          <a:ea typeface="Times New Roman"/>
                        </a:rPr>
                        <a:t> 1 1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0 0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x 1     x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0 1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 x     1 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1 0 1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0 1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 x     x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1 1 0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0 0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x 1     0 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1 1 1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1 1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x 0     x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466871" y="1525290"/>
          <a:ext cx="3640895" cy="2208276"/>
        </p:xfrm>
        <a:graphic>
          <a:graphicData uri="http://schemas.openxmlformats.org/drawingml/2006/table">
            <a:tbl>
              <a:tblPr/>
              <a:tblGrid>
                <a:gridCol w="91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Şimdiki Durum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   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Sonraki Durum (Y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)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     x=0    x=1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8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Çıkış (z)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x=0    x=1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0 0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0 0     0 1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0        0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0 1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1 0     0 1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  0        0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1 0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1 1     0 0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1        0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1 1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0 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0     1 1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0        0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5 Sağ Ok"/>
          <p:cNvSpPr/>
          <p:nvPr/>
        </p:nvSpPr>
        <p:spPr bwMode="auto">
          <a:xfrm>
            <a:off x="4220308" y="2504049"/>
            <a:ext cx="323557" cy="1828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2730891" y="4577281"/>
          <a:ext cx="1503484" cy="1577340"/>
        </p:xfrm>
        <a:graphic>
          <a:graphicData uri="http://schemas.openxmlformats.org/drawingml/2006/table">
            <a:tbl>
              <a:tblPr/>
              <a:tblGrid>
                <a:gridCol w="712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q Q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J K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 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 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1 0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x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x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12 Yukarı Bükülü Ok"/>
          <p:cNvSpPr/>
          <p:nvPr/>
        </p:nvSpPr>
        <p:spPr bwMode="auto">
          <a:xfrm>
            <a:off x="4515732" y="4895559"/>
            <a:ext cx="2771336" cy="562708"/>
          </a:xfrm>
          <a:prstGeom prst="bentUpArrow">
            <a:avLst>
              <a:gd name="adj1" fmla="val 25000"/>
              <a:gd name="adj2" fmla="val 29687"/>
              <a:gd name="adj3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13 Dikdörtgen"/>
          <p:cNvSpPr/>
          <p:nvPr/>
        </p:nvSpPr>
        <p:spPr>
          <a:xfrm>
            <a:off x="5701425" y="938554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doğruluk tablosu </a:t>
            </a:r>
            <a:endParaRPr lang="tr-TR" dirty="0"/>
          </a:p>
        </p:txBody>
      </p:sp>
      <p:sp>
        <p:nvSpPr>
          <p:cNvPr id="15" name="14 Dikdörtgen"/>
          <p:cNvSpPr/>
          <p:nvPr/>
        </p:nvSpPr>
        <p:spPr>
          <a:xfrm>
            <a:off x="1481122" y="952620"/>
            <a:ext cx="1531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durum tablosu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73129" y="216880"/>
            <a:ext cx="7772400" cy="790575"/>
          </a:xfrm>
        </p:spPr>
        <p:txBody>
          <a:bodyPr/>
          <a:lstStyle/>
          <a:p>
            <a:pPr algn="l"/>
            <a:r>
              <a:rPr lang="tr-TR" sz="2400" b="1" dirty="0" smtClean="0"/>
              <a:t>Örnek (devamı-3):</a:t>
            </a:r>
            <a:endParaRPr lang="tr-TR" sz="2400" dirty="0"/>
          </a:p>
        </p:txBody>
      </p:sp>
      <p:graphicFrame>
        <p:nvGraphicFramePr>
          <p:cNvPr id="4" name="4 İçerik Yer Tutucusu"/>
          <p:cNvGraphicFramePr>
            <a:graphicFrameLocks/>
          </p:cNvGraphicFramePr>
          <p:nvPr/>
        </p:nvGraphicFramePr>
        <p:xfrm>
          <a:off x="455465" y="1012882"/>
          <a:ext cx="4018060" cy="3470148"/>
        </p:xfrm>
        <a:graphic>
          <a:graphicData uri="http://schemas.openxmlformats.org/drawingml/2006/table">
            <a:tbl>
              <a:tblPr/>
              <a:tblGrid>
                <a:gridCol w="90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31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Şimdiki Durum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x 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 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Sonraki Durum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   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1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  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Uyarma İşlevleri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J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1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K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1   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J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2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K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800">
                        <a:latin typeface="Times New Roman"/>
                        <a:ea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Çıkış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z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tr-TR" sz="1800">
                          <a:latin typeface="Times New Roman"/>
                          <a:ea typeface="Times New Roman"/>
                        </a:rPr>
                        <a:t> 0 0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0 0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 x      0 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tr-TR" sz="1800">
                          <a:latin typeface="Times New Roman"/>
                          <a:ea typeface="Times New Roman"/>
                        </a:rPr>
                        <a:t> 0 1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1 0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1 x      x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tr-TR" sz="1800">
                          <a:latin typeface="Times New Roman"/>
                          <a:ea typeface="Times New Roman"/>
                        </a:rPr>
                        <a:t> 1 0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1 1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x 0     1 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tr-TR" sz="1800">
                          <a:latin typeface="Times New Roman"/>
                          <a:ea typeface="Times New Roman"/>
                        </a:rPr>
                        <a:t> 1 1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0 0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x 1     x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0 1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 x     1 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1 0 1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0 1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 x     x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1 1 0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0 0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x 1     0 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1 1 1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   1 1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x 0     x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4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4583089"/>
            <a:ext cx="5455920" cy="106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93895" y="5672332"/>
            <a:ext cx="59647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J</a:t>
            </a:r>
            <a:r>
              <a:rPr kumimoji="0" lang="tr-TR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1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= x’y</a:t>
            </a:r>
            <a:r>
              <a:rPr kumimoji="0" lang="tr-TR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2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                        K</a:t>
            </a:r>
            <a:r>
              <a:rPr kumimoji="0" lang="tr-TR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1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=xy</a:t>
            </a:r>
            <a:r>
              <a:rPr kumimoji="0" lang="tr-TR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2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’+x’y</a:t>
            </a:r>
            <a:r>
              <a:rPr kumimoji="0" lang="tr-TR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2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=x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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y</a:t>
            </a:r>
            <a:r>
              <a:rPr kumimoji="0" lang="tr-TR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2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sym typeface="Symbol" pitchFamily="18" charset="2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3548" y="935428"/>
            <a:ext cx="24860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2375" y="2989312"/>
            <a:ext cx="24765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Dikdörtgen"/>
          <p:cNvSpPr/>
          <p:nvPr/>
        </p:nvSpPr>
        <p:spPr>
          <a:xfrm>
            <a:off x="5850172" y="2106172"/>
            <a:ext cx="2029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0" dirty="0" smtClean="0"/>
              <a:t>J</a:t>
            </a:r>
            <a:r>
              <a:rPr lang="tr-TR" b="0" baseline="-25000" dirty="0" smtClean="0"/>
              <a:t>2</a:t>
            </a:r>
            <a:r>
              <a:rPr lang="tr-TR" b="0" dirty="0" smtClean="0"/>
              <a:t>= xy</a:t>
            </a:r>
            <a:r>
              <a:rPr lang="tr-TR" b="0" baseline="-25000" dirty="0" smtClean="0"/>
              <a:t>1</a:t>
            </a:r>
            <a:r>
              <a:rPr lang="tr-TR" b="0" dirty="0" smtClean="0"/>
              <a:t>’+x’y</a:t>
            </a:r>
            <a:r>
              <a:rPr lang="tr-TR" b="0" baseline="-25000" dirty="0" smtClean="0"/>
              <a:t>1</a:t>
            </a:r>
            <a:r>
              <a:rPr lang="tr-TR" b="0" dirty="0" smtClean="0"/>
              <a:t> = x</a:t>
            </a:r>
            <a:r>
              <a:rPr lang="tr-TR" b="0" dirty="0" smtClean="0">
                <a:sym typeface="Symbol"/>
              </a:rPr>
              <a:t></a:t>
            </a:r>
            <a:r>
              <a:rPr lang="tr-TR" b="0" dirty="0" smtClean="0"/>
              <a:t> y</a:t>
            </a:r>
            <a:r>
              <a:rPr lang="tr-TR" b="0" baseline="-25000" dirty="0" smtClean="0"/>
              <a:t>1</a:t>
            </a:r>
            <a:endParaRPr lang="tr-TR" b="0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035033" y="4082682"/>
            <a:ext cx="13786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K</a:t>
            </a:r>
            <a:r>
              <a:rPr kumimoji="0" lang="tr-TR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2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= x’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6508343" y="4905642"/>
            <a:ext cx="20746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0" dirty="0" smtClean="0"/>
              <a:t>Doğruluk tablosundan;</a:t>
            </a:r>
          </a:p>
          <a:p>
            <a:pPr algn="ctr"/>
            <a:r>
              <a:rPr lang="tr-TR" b="0" dirty="0" smtClean="0"/>
              <a:t>z = x’y</a:t>
            </a:r>
            <a:r>
              <a:rPr lang="tr-TR" b="0" baseline="-25000" dirty="0" smtClean="0"/>
              <a:t>1</a:t>
            </a:r>
            <a:r>
              <a:rPr lang="tr-TR" b="0" dirty="0" smtClean="0"/>
              <a:t>y</a:t>
            </a:r>
            <a:r>
              <a:rPr lang="tr-TR" b="0" baseline="-25000" dirty="0" smtClean="0"/>
              <a:t>2</a:t>
            </a:r>
            <a:r>
              <a:rPr lang="tr-TR" b="0" dirty="0" smtClean="0"/>
              <a:t>’</a:t>
            </a:r>
            <a:endParaRPr lang="tr-T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9061" y="202812"/>
            <a:ext cx="7772400" cy="790575"/>
          </a:xfrm>
        </p:spPr>
        <p:txBody>
          <a:bodyPr/>
          <a:lstStyle/>
          <a:p>
            <a:pPr algn="l"/>
            <a:r>
              <a:rPr lang="tr-TR" sz="2400" b="1" dirty="0" smtClean="0"/>
              <a:t>Örnek (devamı-4):</a:t>
            </a:r>
            <a:endParaRPr lang="tr-TR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9826" y="1082160"/>
            <a:ext cx="281354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J</a:t>
            </a:r>
            <a:r>
              <a:rPr kumimoji="0" lang="tr-TR" sz="1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1 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= x’y</a:t>
            </a:r>
            <a:r>
              <a:rPr kumimoji="0" lang="tr-TR" sz="1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2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K</a:t>
            </a:r>
            <a:r>
              <a:rPr kumimoji="0" lang="tr-TR" sz="1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1 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=xy</a:t>
            </a:r>
            <a:r>
              <a:rPr kumimoji="0" lang="tr-TR" sz="1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2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’+x’y</a:t>
            </a:r>
            <a:r>
              <a:rPr kumimoji="0" lang="tr-TR" sz="1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2 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= x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sym typeface="Symbol" pitchFamily="18" charset="2"/>
              </a:rPr>
              <a:t>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</a:rPr>
              <a:t> y</a:t>
            </a:r>
            <a:r>
              <a:rPr kumimoji="0" lang="tr-TR" sz="1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sym typeface="Symbol" pitchFamily="18" charset="2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-30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sym typeface="Symbol" pitchFamily="18" charset="2"/>
            </a:endParaRPr>
          </a:p>
          <a:p>
            <a:r>
              <a:rPr lang="tr-TR" sz="1800" b="0" dirty="0" smtClean="0">
                <a:latin typeface="+mj-lt"/>
              </a:rPr>
              <a:t>J</a:t>
            </a:r>
            <a:r>
              <a:rPr lang="tr-TR" sz="1800" b="0" baseline="-25000" dirty="0" smtClean="0">
                <a:latin typeface="+mj-lt"/>
              </a:rPr>
              <a:t>2 </a:t>
            </a:r>
            <a:r>
              <a:rPr lang="tr-TR" sz="1800" b="0" dirty="0" smtClean="0">
                <a:latin typeface="+mj-lt"/>
              </a:rPr>
              <a:t>= xy</a:t>
            </a:r>
            <a:r>
              <a:rPr lang="tr-TR" sz="1800" b="0" baseline="-25000" dirty="0" smtClean="0">
                <a:latin typeface="+mj-lt"/>
              </a:rPr>
              <a:t>1</a:t>
            </a:r>
            <a:r>
              <a:rPr lang="tr-TR" sz="1800" b="0" dirty="0" smtClean="0">
                <a:latin typeface="+mj-lt"/>
              </a:rPr>
              <a:t>’+x’y</a:t>
            </a:r>
            <a:r>
              <a:rPr lang="tr-TR" sz="1800" b="0" baseline="-25000" dirty="0" smtClean="0">
                <a:latin typeface="+mj-lt"/>
              </a:rPr>
              <a:t>1</a:t>
            </a:r>
            <a:r>
              <a:rPr lang="tr-TR" sz="1800" b="0" dirty="0" smtClean="0">
                <a:latin typeface="+mj-lt"/>
              </a:rPr>
              <a:t> = x</a:t>
            </a:r>
            <a:r>
              <a:rPr lang="tr-TR" sz="1800" b="0" dirty="0" smtClean="0">
                <a:latin typeface="+mj-lt"/>
                <a:sym typeface="Symbol"/>
              </a:rPr>
              <a:t></a:t>
            </a:r>
            <a:r>
              <a:rPr lang="tr-TR" sz="1800" b="0" dirty="0" smtClean="0">
                <a:latin typeface="+mj-lt"/>
              </a:rPr>
              <a:t> y</a:t>
            </a:r>
            <a:r>
              <a:rPr lang="tr-TR" sz="1800" b="0" baseline="-25000" dirty="0" smtClean="0">
                <a:latin typeface="+mj-lt"/>
              </a:rPr>
              <a:t>1</a:t>
            </a:r>
          </a:p>
          <a:p>
            <a:endParaRPr lang="tr-TR" sz="1800" b="0" baseline="-25000" dirty="0" smtClean="0">
              <a:latin typeface="+mj-lt"/>
            </a:endParaRPr>
          </a:p>
          <a:p>
            <a:pPr lvl="0"/>
            <a:r>
              <a:rPr lang="tr-TR" sz="1800" b="0" dirty="0" smtClean="0">
                <a:latin typeface="+mj-lt"/>
                <a:ea typeface="Times New Roman" pitchFamily="18" charset="0"/>
              </a:rPr>
              <a:t>K</a:t>
            </a:r>
            <a:r>
              <a:rPr lang="tr-TR" sz="1800" b="0" baseline="-30000" dirty="0" smtClean="0">
                <a:latin typeface="+mj-lt"/>
                <a:ea typeface="Times New Roman" pitchFamily="18" charset="0"/>
              </a:rPr>
              <a:t>2 </a:t>
            </a:r>
            <a:r>
              <a:rPr lang="tr-TR" sz="1800" b="0" dirty="0" smtClean="0">
                <a:latin typeface="+mj-lt"/>
                <a:ea typeface="Times New Roman" pitchFamily="18" charset="0"/>
              </a:rPr>
              <a:t>= x’</a:t>
            </a:r>
            <a:endParaRPr lang="tr-TR" sz="1800" b="0" dirty="0" smtClean="0">
              <a:latin typeface="+mj-lt"/>
            </a:endParaRPr>
          </a:p>
          <a:p>
            <a:endParaRPr lang="tr-TR" sz="1800" b="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sym typeface="Symbol" pitchFamily="18" charset="2"/>
            </a:endParaRPr>
          </a:p>
        </p:txBody>
      </p:sp>
      <p:pic>
        <p:nvPicPr>
          <p:cNvPr id="5" name="4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0488" y="2703659"/>
            <a:ext cx="6365187" cy="323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230948"/>
            <a:ext cx="7772400" cy="790575"/>
          </a:xfrm>
        </p:spPr>
        <p:txBody>
          <a:bodyPr/>
          <a:lstStyle/>
          <a:p>
            <a:r>
              <a:rPr lang="tr-TR" sz="2400" b="1" dirty="0" err="1" smtClean="0"/>
              <a:t>Flip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Flopların</a:t>
            </a:r>
            <a:r>
              <a:rPr lang="tr-TR" sz="2400" b="1" dirty="0" smtClean="0"/>
              <a:t> Uyarma Tablolarının Oluşturulması</a:t>
            </a:r>
            <a:br>
              <a:rPr lang="tr-TR" sz="2400" b="1" dirty="0" smtClean="0"/>
            </a:br>
            <a:endParaRPr lang="tr-TR" sz="2400" b="1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903253"/>
            <a:ext cx="8328074" cy="2557399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tr-TR" sz="2000" dirty="0" smtClean="0"/>
              <a:t>Uyarma tablosu, </a:t>
            </a:r>
            <a:r>
              <a:rPr lang="tr-TR" sz="2000" dirty="0" err="1" smtClean="0"/>
              <a:t>clock</a:t>
            </a:r>
            <a:r>
              <a:rPr lang="tr-TR" sz="2000" dirty="0" smtClean="0"/>
              <a:t> geçişiyle birlikte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</a:t>
            </a:r>
            <a:r>
              <a:rPr lang="tr-TR" sz="2000" dirty="0" smtClean="0"/>
              <a:t> çıkışının değişimini ve bu değişimin olabilmesi için girişlerine ne uygulanması gerektiğini gösteren bir tablodur.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tr-TR" sz="20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tr-TR" sz="2000" b="1" dirty="0" smtClean="0"/>
              <a:t>D tipi </a:t>
            </a:r>
            <a:r>
              <a:rPr lang="tr-TR" sz="2000" b="1" dirty="0" err="1" smtClean="0"/>
              <a:t>flip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flop</a:t>
            </a:r>
            <a:r>
              <a:rPr lang="tr-TR" sz="2000" b="1" dirty="0" smtClean="0"/>
              <a:t> için uyarma tablosu: </a:t>
            </a:r>
            <a:r>
              <a:rPr lang="tr-TR" sz="2000" dirty="0" smtClean="0"/>
              <a:t>D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flobunun</a:t>
            </a:r>
            <a:r>
              <a:rPr lang="tr-TR" sz="2000" dirty="0" smtClean="0"/>
              <a:t> çıkışının, </a:t>
            </a:r>
            <a:r>
              <a:rPr lang="tr-TR" sz="2000" dirty="0" err="1" smtClean="0"/>
              <a:t>clock</a:t>
            </a:r>
            <a:r>
              <a:rPr lang="tr-TR" sz="2000" dirty="0" smtClean="0"/>
              <a:t> geçişinden önceki D girişine uygulanan değere eşit olduğu ve karakteristik denkleminin de Q = D olduğu söylenmişti. Buna göre D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flobunun</a:t>
            </a:r>
            <a:r>
              <a:rPr lang="tr-TR" sz="2000" dirty="0" smtClean="0"/>
              <a:t> uyarma tablosu aşağıda verilmiştir. 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tr-TR" sz="2000" dirty="0" smtClean="0"/>
              <a:t> 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tr-TR" sz="2000" dirty="0" smtClean="0"/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tr-TR" sz="2000" dirty="0"/>
          </a:p>
        </p:txBody>
      </p:sp>
      <p:graphicFrame>
        <p:nvGraphicFramePr>
          <p:cNvPr id="23" name="22 Tablo"/>
          <p:cNvGraphicFramePr>
            <a:graphicFrameLocks noGrp="1"/>
          </p:cNvGraphicFramePr>
          <p:nvPr/>
        </p:nvGraphicFramePr>
        <p:xfrm>
          <a:off x="3824531" y="3586676"/>
          <a:ext cx="916281" cy="1524000"/>
        </p:xfrm>
        <a:graphic>
          <a:graphicData uri="http://schemas.openxmlformats.org/drawingml/2006/table">
            <a:tbl>
              <a:tblPr/>
              <a:tblGrid>
                <a:gridCol w="58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q Q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0 1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230948"/>
            <a:ext cx="7772400" cy="790575"/>
          </a:xfrm>
        </p:spPr>
        <p:txBody>
          <a:bodyPr/>
          <a:lstStyle/>
          <a:p>
            <a:r>
              <a:rPr lang="tr-TR" sz="2400" b="1" dirty="0" err="1" smtClean="0"/>
              <a:t>Flip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Flopların</a:t>
            </a:r>
            <a:r>
              <a:rPr lang="tr-TR" sz="2400" b="1" dirty="0" smtClean="0"/>
              <a:t> Uyarma Tablolarının Oluşturulması</a:t>
            </a:r>
            <a:br>
              <a:rPr lang="tr-TR" sz="2400" b="1" dirty="0" smtClean="0"/>
            </a:br>
            <a:endParaRPr lang="tr-TR" sz="2400" b="1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1" y="917321"/>
            <a:ext cx="8328074" cy="897411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b="1" dirty="0" smtClean="0"/>
              <a:t>SR tipi </a:t>
            </a:r>
            <a:r>
              <a:rPr lang="tr-TR" sz="2000" b="1" dirty="0" err="1" smtClean="0"/>
              <a:t>flip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flop</a:t>
            </a:r>
            <a:r>
              <a:rPr lang="tr-TR" sz="2000" b="1" dirty="0" smtClean="0"/>
              <a:t> için uyarma tablosu: </a:t>
            </a:r>
            <a:r>
              <a:rPr lang="tr-TR" sz="2000" dirty="0" smtClean="0"/>
              <a:t>SR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flobunun</a:t>
            </a:r>
            <a:r>
              <a:rPr lang="tr-TR" sz="2000" dirty="0" smtClean="0"/>
              <a:t> daha önceden elde ettiğimiz doğruluk tablosundan yola çıkarak uyarma tablosunu elde edebiliriz.</a:t>
            </a:r>
            <a:endParaRPr lang="tr-TR" sz="2000" dirty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534132" y="1888587"/>
          <a:ext cx="1224329" cy="2743200"/>
        </p:xfrm>
        <a:graphic>
          <a:graphicData uri="http://schemas.openxmlformats.org/drawingml/2006/table">
            <a:tbl>
              <a:tblPr/>
              <a:tblGrid>
                <a:gridCol w="93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S R   q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Q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0 0   0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0 0   1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0 1   0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</a:rPr>
                        <a:t>0 1   1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548DD4"/>
                          </a:solidFill>
                          <a:latin typeface="Times New Roman"/>
                          <a:ea typeface="Times New Roman"/>
                        </a:rPr>
                        <a:t>1 0   0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548DD4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1 0   1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1 1   0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1 1   1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2435469" y="1862209"/>
          <a:ext cx="1250267" cy="1752600"/>
        </p:xfrm>
        <a:graphic>
          <a:graphicData uri="http://schemas.openxmlformats.org/drawingml/2006/table">
            <a:tbl>
              <a:tblPr/>
              <a:tblGrid>
                <a:gridCol w="592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>
                          <a:latin typeface="Times New Roman"/>
                          <a:ea typeface="Times New Roman"/>
                        </a:rPr>
                        <a:t>q Q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S R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0 0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 x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548DD4"/>
                          </a:solidFill>
                          <a:latin typeface="Times New Roman"/>
                          <a:ea typeface="Times New Roman"/>
                        </a:rPr>
                        <a:t>0 1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548DD4"/>
                          </a:solidFill>
                          <a:latin typeface="Times New Roman"/>
                          <a:ea typeface="Times New Roman"/>
                        </a:rPr>
                        <a:t>1 0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</a:rPr>
                        <a:t>1 0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</a:rPr>
                        <a:t>0 1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x 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6 Dikdörtgen"/>
          <p:cNvSpPr/>
          <p:nvPr/>
        </p:nvSpPr>
        <p:spPr>
          <a:xfrm>
            <a:off x="4114800" y="2232708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tr-TR" dirty="0" smtClean="0"/>
              <a:t>Bu geçişin sağlanabilmesi için için </a:t>
            </a:r>
            <a:r>
              <a:rPr lang="tr-TR" dirty="0" err="1" smtClean="0"/>
              <a:t>flip</a:t>
            </a:r>
            <a:r>
              <a:rPr lang="tr-TR" dirty="0" smtClean="0"/>
              <a:t> </a:t>
            </a:r>
            <a:r>
              <a:rPr lang="tr-TR" dirty="0" err="1" smtClean="0"/>
              <a:t>flobun</a:t>
            </a:r>
            <a:r>
              <a:rPr lang="tr-TR" dirty="0" smtClean="0"/>
              <a:t> ya durumunu koruması ya da </a:t>
            </a:r>
            <a:r>
              <a:rPr lang="tr-TR" dirty="0" err="1" smtClean="0"/>
              <a:t>reset</a:t>
            </a:r>
            <a:r>
              <a:rPr lang="tr-TR" dirty="0" smtClean="0"/>
              <a:t> edilmesi gereklidir. 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              SR = 00  </a:t>
            </a:r>
          </a:p>
          <a:p>
            <a:pPr algn="just"/>
            <a:r>
              <a:rPr lang="tr-TR" dirty="0" smtClean="0"/>
              <a:t>              SR = 01 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Öyleyse SR = 0x olmalıdır.</a:t>
            </a:r>
            <a:endParaRPr lang="tr-TR" dirty="0"/>
          </a:p>
        </p:txBody>
      </p:sp>
      <p:cxnSp>
        <p:nvCxnSpPr>
          <p:cNvPr id="9" name="8 Düz Bağlayıcı"/>
          <p:cNvCxnSpPr/>
          <p:nvPr/>
        </p:nvCxnSpPr>
        <p:spPr bwMode="auto">
          <a:xfrm>
            <a:off x="4881490" y="3840479"/>
            <a:ext cx="7455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Sağ Ok"/>
          <p:cNvSpPr/>
          <p:nvPr/>
        </p:nvSpPr>
        <p:spPr bwMode="auto">
          <a:xfrm>
            <a:off x="3727938" y="2335237"/>
            <a:ext cx="393896" cy="11254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Flip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Flopların</a:t>
            </a:r>
            <a:r>
              <a:rPr lang="tr-TR" sz="2400" b="1" dirty="0" smtClean="0"/>
              <a:t> Uyarma Tablolarının Oluşturulması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930393"/>
            <a:ext cx="8375650" cy="3402455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b="1" dirty="0" smtClean="0"/>
              <a:t>T tipi </a:t>
            </a:r>
            <a:r>
              <a:rPr lang="tr-TR" sz="2000" b="1" dirty="0" err="1" smtClean="0"/>
              <a:t>flip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flop</a:t>
            </a:r>
            <a:r>
              <a:rPr lang="tr-TR" sz="2000" b="1" dirty="0" smtClean="0"/>
              <a:t> için uyarma tablosu: </a:t>
            </a:r>
            <a:r>
              <a:rPr lang="tr-TR" sz="2000" dirty="0" smtClean="0"/>
              <a:t>T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</a:t>
            </a:r>
            <a:r>
              <a:rPr lang="tr-TR" sz="2000" dirty="0" smtClean="0"/>
              <a:t>, şayet T=0 ise mevcut durumunu koruyor, T=1 ise mevcut durumunun tersini alıyordu. Bu bilgiden yola çıkarak uyarma tablosunu kolaylıkla oluşturabiliriz.  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tr-TR" sz="2000" b="1" dirty="0" smtClean="0"/>
              <a:t>JK tipi </a:t>
            </a:r>
            <a:r>
              <a:rPr lang="tr-TR" sz="2000" b="1" dirty="0" err="1" smtClean="0"/>
              <a:t>flip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flop</a:t>
            </a:r>
            <a:r>
              <a:rPr lang="tr-TR" sz="2000" b="1" dirty="0" smtClean="0"/>
              <a:t> için uyarma tablosu: </a:t>
            </a: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dirty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3804016" y="1940756"/>
          <a:ext cx="908661" cy="1524000"/>
        </p:xfrm>
        <a:graphic>
          <a:graphicData uri="http://schemas.openxmlformats.org/drawingml/2006/table">
            <a:tbl>
              <a:tblPr/>
              <a:tblGrid>
                <a:gridCol w="59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q Q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T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0 0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0 1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1 1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482941" y="4239651"/>
          <a:ext cx="5509896" cy="1752600"/>
        </p:xfrm>
        <a:graphic>
          <a:graphicData uri="http://schemas.openxmlformats.org/drawingml/2006/table">
            <a:tbl>
              <a:tblPr/>
              <a:tblGrid>
                <a:gridCol w="67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6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q Q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J K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 x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  <a:sym typeface="Symbol"/>
                        </a:rPr>
                        <a:t></a:t>
                      </a:r>
                      <a:r>
                        <a:rPr lang="tr-TR" sz="2000">
                          <a:latin typeface="Times New Roman"/>
                          <a:ea typeface="Times New Roman"/>
                        </a:rPr>
                        <a:t>Ya JK= 00 ya da JK=01 olmalıdır.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0 1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x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  <a:sym typeface="Symbol"/>
                        </a:rPr>
                        <a:t></a:t>
                      </a:r>
                      <a:r>
                        <a:rPr lang="tr-TR" sz="2000">
                          <a:latin typeface="Times New Roman"/>
                          <a:ea typeface="Times New Roman"/>
                        </a:rPr>
                        <a:t>Ya JK= 10 ya da JK=11 olmalıdır.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x 1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  <a:sym typeface="Symbol"/>
                        </a:rPr>
                        <a:t></a:t>
                      </a:r>
                      <a:r>
                        <a:rPr lang="tr-TR" sz="2000">
                          <a:latin typeface="Times New Roman"/>
                          <a:ea typeface="Times New Roman"/>
                        </a:rPr>
                        <a:t>Ya JK= 01 ya da JK=11 olmalıdır.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1 1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x 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  <a:sym typeface="Symbol"/>
                        </a:rPr>
                        <a:t></a:t>
                      </a: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Ya JK= 00 ya da JK=10 olmalıdır.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Ardışıl</a:t>
            </a:r>
            <a:r>
              <a:rPr lang="tr-TR" sz="2400" b="1" dirty="0" smtClean="0"/>
              <a:t> Devrelerin Analizi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tr-TR" sz="2000" dirty="0" smtClean="0"/>
              <a:t>Analiz  işlemini 3 aşamada yapabiliriz:</a:t>
            </a:r>
          </a:p>
          <a:p>
            <a:pPr lvl="0" algn="just"/>
            <a:endParaRPr lang="tr-TR" sz="2000" dirty="0" smtClean="0"/>
          </a:p>
          <a:p>
            <a:pPr lvl="0" algn="just">
              <a:buNone/>
            </a:pPr>
            <a:r>
              <a:rPr lang="tr-TR" sz="2000" b="1" dirty="0" smtClean="0"/>
              <a:t>1.</a:t>
            </a:r>
            <a:r>
              <a:rPr lang="tr-TR" sz="2000" dirty="0" smtClean="0"/>
              <a:t> Çıkışlar ve bir sonraki durumlarla ilgili denklemlerin çıkarılması.</a:t>
            </a:r>
          </a:p>
          <a:p>
            <a:pPr lvl="0" algn="just">
              <a:buNone/>
            </a:pPr>
            <a:endParaRPr lang="tr-TR" sz="2000" dirty="0" smtClean="0"/>
          </a:p>
          <a:p>
            <a:pPr marL="0" lvl="0" indent="0" algn="just">
              <a:buNone/>
            </a:pPr>
            <a:r>
              <a:rPr lang="tr-TR" sz="2000" b="1" dirty="0" smtClean="0"/>
              <a:t>2.</a:t>
            </a:r>
            <a:r>
              <a:rPr lang="tr-TR" sz="2000" dirty="0" smtClean="0"/>
              <a:t> Giriş, çıkış ve bir sonraki durumları gösteren durum tablosunun çıkarılması. Bu tablo bir sonraki </a:t>
            </a:r>
            <a:r>
              <a:rPr lang="tr-TR" sz="2000" dirty="0" err="1" smtClean="0"/>
              <a:t>clock</a:t>
            </a:r>
            <a:r>
              <a:rPr lang="tr-TR" sz="2000" dirty="0" smtClean="0"/>
              <a:t> </a:t>
            </a:r>
            <a:r>
              <a:rPr lang="tr-TR" sz="2000" dirty="0" err="1" smtClean="0"/>
              <a:t>saykılında</a:t>
            </a:r>
            <a:r>
              <a:rPr lang="tr-TR" sz="2000" dirty="0" smtClean="0"/>
              <a:t> bellek elemanlarına ne yükleneceğini gösterir. </a:t>
            </a:r>
          </a:p>
          <a:p>
            <a:pPr lvl="0" algn="just">
              <a:buNone/>
            </a:pPr>
            <a:endParaRPr lang="tr-TR" sz="2000" dirty="0" smtClean="0"/>
          </a:p>
          <a:p>
            <a:pPr marL="0" lvl="0" indent="0" algn="just">
              <a:buNone/>
            </a:pPr>
            <a:r>
              <a:rPr lang="tr-TR" sz="2000" b="1" dirty="0" smtClean="0"/>
              <a:t>3.</a:t>
            </a:r>
            <a:r>
              <a:rPr lang="tr-TR" sz="2000" dirty="0" smtClean="0"/>
              <a:t> Durum tablosundan da tüm durumları içeren durum diyagramının oluşturulması.</a:t>
            </a:r>
          </a:p>
          <a:p>
            <a:pPr algn="just">
              <a:buNone/>
            </a:pP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Ardışıl</a:t>
            </a:r>
            <a:r>
              <a:rPr lang="tr-TR" sz="2400" b="1" dirty="0" smtClean="0"/>
              <a:t> Devrelerin Analizi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32446" y="916325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1 giriş ve 1 çıkış içeren bir sistem için bu tabirlerin ne manaya geldiği inceleyelim;</a:t>
            </a:r>
          </a:p>
          <a:p>
            <a:pPr>
              <a:buNone/>
            </a:pPr>
            <a:endParaRPr lang="tr-TR" dirty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468629" y="1848846"/>
          <a:ext cx="3625069" cy="2453640"/>
        </p:xfrm>
        <a:graphic>
          <a:graphicData uri="http://schemas.openxmlformats.org/drawingml/2006/table">
            <a:tbl>
              <a:tblPr/>
              <a:tblGrid>
                <a:gridCol w="994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>
                          <a:latin typeface="Times New Roman"/>
                          <a:ea typeface="Times New Roman"/>
                        </a:rPr>
                        <a:t>Şimdiki Durum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Sonraki Durum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x=0    x=1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20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Çıkış (z)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x=0    x=1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A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 A        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  0        0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B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 C        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  0        0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C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 D       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  1        0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latin typeface="Times New Roman"/>
                          <a:ea typeface="Times New Roman"/>
                        </a:rPr>
                        <a:t>D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latin typeface="Times New Roman"/>
                          <a:ea typeface="Times New Roman"/>
                        </a:rPr>
                        <a:t> A     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latin typeface="Times New Roman"/>
                          <a:ea typeface="Times New Roman"/>
                        </a:rPr>
                        <a:t>  0        0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470" name="Group 38"/>
          <p:cNvGrpSpPr>
            <a:grpSpLocks noChangeAspect="1"/>
          </p:cNvGrpSpPr>
          <p:nvPr/>
        </p:nvGrpSpPr>
        <p:grpSpPr bwMode="auto">
          <a:xfrm>
            <a:off x="4796545" y="1915747"/>
            <a:ext cx="3057436" cy="2526172"/>
            <a:chOff x="1747" y="562"/>
            <a:chExt cx="2993" cy="2151"/>
          </a:xfrm>
        </p:grpSpPr>
        <p:sp>
          <p:nvSpPr>
            <p:cNvPr id="18471" name="Oval 39"/>
            <p:cNvSpPr>
              <a:spLocks noChangeArrowheads="1"/>
            </p:cNvSpPr>
            <p:nvPr/>
          </p:nvSpPr>
          <p:spPr bwMode="auto">
            <a:xfrm>
              <a:off x="2137" y="123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400"/>
            </a:p>
          </p:txBody>
        </p:sp>
        <p:sp>
          <p:nvSpPr>
            <p:cNvPr id="18472" name="Text Box 40"/>
            <p:cNvSpPr txBox="1">
              <a:spLocks noChangeArrowheads="1"/>
            </p:cNvSpPr>
            <p:nvPr/>
          </p:nvSpPr>
          <p:spPr bwMode="auto">
            <a:xfrm>
              <a:off x="2161" y="1258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</a:t>
              </a:r>
              <a:endPara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73" name="Oval 41"/>
            <p:cNvSpPr>
              <a:spLocks noChangeArrowheads="1"/>
            </p:cNvSpPr>
            <p:nvPr/>
          </p:nvSpPr>
          <p:spPr bwMode="auto">
            <a:xfrm>
              <a:off x="3262" y="1252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400"/>
            </a:p>
          </p:txBody>
        </p:sp>
        <p:sp>
          <p:nvSpPr>
            <p:cNvPr id="18474" name="Text Box 42"/>
            <p:cNvSpPr txBox="1">
              <a:spLocks noChangeArrowheads="1"/>
            </p:cNvSpPr>
            <p:nvPr/>
          </p:nvSpPr>
          <p:spPr bwMode="auto">
            <a:xfrm>
              <a:off x="3300" y="1297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B</a:t>
              </a:r>
              <a:endPara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75" name="Oval 43"/>
            <p:cNvSpPr>
              <a:spLocks noChangeArrowheads="1"/>
            </p:cNvSpPr>
            <p:nvPr/>
          </p:nvSpPr>
          <p:spPr bwMode="auto">
            <a:xfrm>
              <a:off x="4342" y="1252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400"/>
            </a:p>
          </p:txBody>
        </p:sp>
        <p:sp>
          <p:nvSpPr>
            <p:cNvPr id="18476" name="Text Box 44"/>
            <p:cNvSpPr txBox="1">
              <a:spLocks noChangeArrowheads="1"/>
            </p:cNvSpPr>
            <p:nvPr/>
          </p:nvSpPr>
          <p:spPr bwMode="auto">
            <a:xfrm>
              <a:off x="4380" y="1297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</a:t>
              </a:r>
              <a:endPara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77" name="Oval 45"/>
            <p:cNvSpPr>
              <a:spLocks noChangeArrowheads="1"/>
            </p:cNvSpPr>
            <p:nvPr/>
          </p:nvSpPr>
          <p:spPr bwMode="auto">
            <a:xfrm>
              <a:off x="3262" y="232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400"/>
            </a:p>
          </p:txBody>
        </p:sp>
        <p:sp>
          <p:nvSpPr>
            <p:cNvPr id="18478" name="Text Box 46"/>
            <p:cNvSpPr txBox="1">
              <a:spLocks noChangeArrowheads="1"/>
            </p:cNvSpPr>
            <p:nvPr/>
          </p:nvSpPr>
          <p:spPr bwMode="auto">
            <a:xfrm>
              <a:off x="3272" y="2353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D</a:t>
              </a:r>
              <a:endPara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79" name="Line 47"/>
            <p:cNvSpPr>
              <a:spLocks noChangeShapeType="1"/>
            </p:cNvSpPr>
            <p:nvPr/>
          </p:nvSpPr>
          <p:spPr bwMode="auto">
            <a:xfrm>
              <a:off x="2512" y="1417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400"/>
            </a:p>
          </p:txBody>
        </p:sp>
        <p:sp>
          <p:nvSpPr>
            <p:cNvPr id="18480" name="Line 48"/>
            <p:cNvSpPr>
              <a:spLocks noChangeShapeType="1"/>
            </p:cNvSpPr>
            <p:nvPr/>
          </p:nvSpPr>
          <p:spPr bwMode="auto">
            <a:xfrm>
              <a:off x="3622" y="1417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400"/>
            </a:p>
          </p:txBody>
        </p:sp>
        <p:sp>
          <p:nvSpPr>
            <p:cNvPr id="18481" name="Line 49"/>
            <p:cNvSpPr>
              <a:spLocks noChangeShapeType="1"/>
            </p:cNvSpPr>
            <p:nvPr/>
          </p:nvSpPr>
          <p:spPr bwMode="auto">
            <a:xfrm flipH="1">
              <a:off x="3622" y="1612"/>
              <a:ext cx="900" cy="8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400"/>
            </a:p>
          </p:txBody>
        </p:sp>
        <p:sp>
          <p:nvSpPr>
            <p:cNvPr id="18482" name="Line 50"/>
            <p:cNvSpPr>
              <a:spLocks noChangeShapeType="1"/>
            </p:cNvSpPr>
            <p:nvPr/>
          </p:nvSpPr>
          <p:spPr bwMode="auto">
            <a:xfrm flipH="1" flipV="1">
              <a:off x="2347" y="1612"/>
              <a:ext cx="90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400"/>
            </a:p>
          </p:txBody>
        </p:sp>
        <p:sp>
          <p:nvSpPr>
            <p:cNvPr id="18483" name="Text Box 51"/>
            <p:cNvSpPr txBox="1">
              <a:spLocks noChangeArrowheads="1"/>
            </p:cNvSpPr>
            <p:nvPr/>
          </p:nvSpPr>
          <p:spPr bwMode="auto">
            <a:xfrm>
              <a:off x="3217" y="562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1/0</a:t>
              </a:r>
              <a:endParaRPr kumimoji="0" lang="tr-T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84" name="Text Box 52"/>
            <p:cNvSpPr txBox="1">
              <a:spLocks noChangeArrowheads="1"/>
            </p:cNvSpPr>
            <p:nvPr/>
          </p:nvSpPr>
          <p:spPr bwMode="auto">
            <a:xfrm>
              <a:off x="3547" y="997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1/0</a:t>
              </a:r>
              <a:endPara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85" name="Text Box 53"/>
            <p:cNvSpPr txBox="1">
              <a:spLocks noChangeArrowheads="1"/>
            </p:cNvSpPr>
            <p:nvPr/>
          </p:nvSpPr>
          <p:spPr bwMode="auto">
            <a:xfrm>
              <a:off x="3322" y="1927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1/0</a:t>
              </a:r>
              <a:endParaRPr kumimoji="0" lang="tr-T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86" name="Text Box 54"/>
            <p:cNvSpPr txBox="1">
              <a:spLocks noChangeArrowheads="1"/>
            </p:cNvSpPr>
            <p:nvPr/>
          </p:nvSpPr>
          <p:spPr bwMode="auto">
            <a:xfrm>
              <a:off x="3802" y="1417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0/0</a:t>
              </a:r>
              <a:endParaRPr kumimoji="0" lang="tr-T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87" name="Text Box 55"/>
            <p:cNvSpPr txBox="1">
              <a:spLocks noChangeArrowheads="1"/>
            </p:cNvSpPr>
            <p:nvPr/>
          </p:nvSpPr>
          <p:spPr bwMode="auto">
            <a:xfrm>
              <a:off x="1747" y="1072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r>
                <a:rPr kumimoji="0" lang="tr-TR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/0</a:t>
              </a:r>
              <a:endParaRPr kumimoji="0" lang="tr-T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88" name="Text Box 56"/>
            <p:cNvSpPr txBox="1">
              <a:spLocks noChangeArrowheads="1"/>
            </p:cNvSpPr>
            <p:nvPr/>
          </p:nvSpPr>
          <p:spPr bwMode="auto">
            <a:xfrm>
              <a:off x="2767" y="1837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0/0</a:t>
              </a:r>
              <a:endParaRPr kumimoji="0" lang="tr-T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89" name="Arc 57"/>
            <p:cNvSpPr>
              <a:spLocks noChangeAspect="1"/>
            </p:cNvSpPr>
            <p:nvPr/>
          </p:nvSpPr>
          <p:spPr bwMode="auto">
            <a:xfrm flipH="1">
              <a:off x="3320" y="1031"/>
              <a:ext cx="227" cy="22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745 w 43200"/>
                <a:gd name="T1" fmla="*/ 35108 h 42243"/>
                <a:gd name="T2" fmla="*/ 27958 w 43200"/>
                <a:gd name="T3" fmla="*/ 42243 h 42243"/>
                <a:gd name="T4" fmla="*/ 21600 w 43200"/>
                <a:gd name="T5" fmla="*/ 21600 h 4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2243" fill="none" extrusionOk="0">
                  <a:moveTo>
                    <a:pt x="4744" y="35108"/>
                  </a:moveTo>
                  <a:cubicBezTo>
                    <a:pt x="1673" y="31275"/>
                    <a:pt x="0" y="265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080"/>
                    <a:pt x="37018" y="39452"/>
                    <a:pt x="27958" y="42243"/>
                  </a:cubicBezTo>
                </a:path>
                <a:path w="43200" h="42243" stroke="0" extrusionOk="0">
                  <a:moveTo>
                    <a:pt x="4744" y="35108"/>
                  </a:moveTo>
                  <a:cubicBezTo>
                    <a:pt x="1673" y="31275"/>
                    <a:pt x="0" y="265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080"/>
                    <a:pt x="37018" y="39452"/>
                    <a:pt x="27958" y="4224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400"/>
            </a:p>
          </p:txBody>
        </p:sp>
        <p:sp>
          <p:nvSpPr>
            <p:cNvPr id="18490" name="Arc 58"/>
            <p:cNvSpPr>
              <a:spLocks noChangeAspect="1"/>
            </p:cNvSpPr>
            <p:nvPr/>
          </p:nvSpPr>
          <p:spPr bwMode="auto">
            <a:xfrm flipH="1">
              <a:off x="1924" y="1259"/>
              <a:ext cx="221" cy="233"/>
            </a:xfrm>
            <a:custGeom>
              <a:avLst/>
              <a:gdLst>
                <a:gd name="G0" fmla="+- 19116 0 0"/>
                <a:gd name="G1" fmla="+- 21600 0 0"/>
                <a:gd name="G2" fmla="+- 21600 0 0"/>
                <a:gd name="T0" fmla="*/ 0 w 40716"/>
                <a:gd name="T1" fmla="*/ 11544 h 43200"/>
                <a:gd name="T2" fmla="*/ 6551 w 40716"/>
                <a:gd name="T3" fmla="*/ 39170 h 43200"/>
                <a:gd name="T4" fmla="*/ 19116 w 4071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716" h="43200" fill="none" extrusionOk="0">
                  <a:moveTo>
                    <a:pt x="-1" y="11543"/>
                  </a:moveTo>
                  <a:cubicBezTo>
                    <a:pt x="3734" y="4444"/>
                    <a:pt x="11094" y="-1"/>
                    <a:pt x="19116" y="0"/>
                  </a:cubicBezTo>
                  <a:cubicBezTo>
                    <a:pt x="31045" y="0"/>
                    <a:pt x="40716" y="9670"/>
                    <a:pt x="40716" y="21600"/>
                  </a:cubicBezTo>
                  <a:cubicBezTo>
                    <a:pt x="40716" y="33529"/>
                    <a:pt x="31045" y="43200"/>
                    <a:pt x="19116" y="43200"/>
                  </a:cubicBezTo>
                  <a:cubicBezTo>
                    <a:pt x="14609" y="43200"/>
                    <a:pt x="10216" y="41790"/>
                    <a:pt x="6551" y="39169"/>
                  </a:cubicBezTo>
                </a:path>
                <a:path w="40716" h="43200" stroke="0" extrusionOk="0">
                  <a:moveTo>
                    <a:pt x="-1" y="11543"/>
                  </a:moveTo>
                  <a:cubicBezTo>
                    <a:pt x="3734" y="4444"/>
                    <a:pt x="11094" y="-1"/>
                    <a:pt x="19116" y="0"/>
                  </a:cubicBezTo>
                  <a:cubicBezTo>
                    <a:pt x="31045" y="0"/>
                    <a:pt x="40716" y="9670"/>
                    <a:pt x="40716" y="21600"/>
                  </a:cubicBezTo>
                  <a:cubicBezTo>
                    <a:pt x="40716" y="33529"/>
                    <a:pt x="31045" y="43200"/>
                    <a:pt x="19116" y="43200"/>
                  </a:cubicBezTo>
                  <a:cubicBezTo>
                    <a:pt x="14609" y="43200"/>
                    <a:pt x="10216" y="41790"/>
                    <a:pt x="6551" y="39169"/>
                  </a:cubicBezTo>
                  <a:lnTo>
                    <a:pt x="1911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400"/>
            </a:p>
          </p:txBody>
        </p:sp>
        <p:sp>
          <p:nvSpPr>
            <p:cNvPr id="18491" name="Arc 59"/>
            <p:cNvSpPr>
              <a:spLocks noChangeAspect="1"/>
            </p:cNvSpPr>
            <p:nvPr/>
          </p:nvSpPr>
          <p:spPr bwMode="auto">
            <a:xfrm flipH="1">
              <a:off x="3322" y="2137"/>
              <a:ext cx="227" cy="22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745 w 43200"/>
                <a:gd name="T1" fmla="*/ 35108 h 42243"/>
                <a:gd name="T2" fmla="*/ 27958 w 43200"/>
                <a:gd name="T3" fmla="*/ 42243 h 42243"/>
                <a:gd name="T4" fmla="*/ 21600 w 43200"/>
                <a:gd name="T5" fmla="*/ 21600 h 4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2243" fill="none" extrusionOk="0">
                  <a:moveTo>
                    <a:pt x="4744" y="35108"/>
                  </a:moveTo>
                  <a:cubicBezTo>
                    <a:pt x="1673" y="31275"/>
                    <a:pt x="0" y="265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080"/>
                    <a:pt x="37018" y="39452"/>
                    <a:pt x="27958" y="42243"/>
                  </a:cubicBezTo>
                </a:path>
                <a:path w="43200" h="42243" stroke="0" extrusionOk="0">
                  <a:moveTo>
                    <a:pt x="4744" y="35108"/>
                  </a:moveTo>
                  <a:cubicBezTo>
                    <a:pt x="1673" y="31275"/>
                    <a:pt x="0" y="265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080"/>
                    <a:pt x="37018" y="39452"/>
                    <a:pt x="27958" y="4224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400"/>
            </a:p>
          </p:txBody>
        </p:sp>
        <p:sp>
          <p:nvSpPr>
            <p:cNvPr id="18492" name="Arc 60"/>
            <p:cNvSpPr>
              <a:spLocks/>
            </p:cNvSpPr>
            <p:nvPr/>
          </p:nvSpPr>
          <p:spPr bwMode="auto">
            <a:xfrm flipH="1">
              <a:off x="2227" y="832"/>
              <a:ext cx="2405" cy="720"/>
            </a:xfrm>
            <a:custGeom>
              <a:avLst/>
              <a:gdLst>
                <a:gd name="G0" fmla="+- 19787 0 0"/>
                <a:gd name="G1" fmla="+- 21600 0 0"/>
                <a:gd name="G2" fmla="+- 21600 0 0"/>
                <a:gd name="T0" fmla="*/ 0 w 38871"/>
                <a:gd name="T1" fmla="*/ 12938 h 21600"/>
                <a:gd name="T2" fmla="*/ 38871 w 38871"/>
                <a:gd name="T3" fmla="*/ 11483 h 21600"/>
                <a:gd name="T4" fmla="*/ 19787 w 3887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71" h="21600" fill="none" extrusionOk="0">
                  <a:moveTo>
                    <a:pt x="-1" y="12937"/>
                  </a:moveTo>
                  <a:cubicBezTo>
                    <a:pt x="3440" y="5078"/>
                    <a:pt x="11207" y="-1"/>
                    <a:pt x="19787" y="0"/>
                  </a:cubicBezTo>
                  <a:cubicBezTo>
                    <a:pt x="27783" y="0"/>
                    <a:pt x="35125" y="4417"/>
                    <a:pt x="38871" y="11482"/>
                  </a:cubicBezTo>
                </a:path>
                <a:path w="38871" h="21600" stroke="0" extrusionOk="0">
                  <a:moveTo>
                    <a:pt x="-1" y="12937"/>
                  </a:moveTo>
                  <a:cubicBezTo>
                    <a:pt x="3440" y="5078"/>
                    <a:pt x="11207" y="-1"/>
                    <a:pt x="19787" y="0"/>
                  </a:cubicBezTo>
                  <a:cubicBezTo>
                    <a:pt x="27783" y="0"/>
                    <a:pt x="35125" y="4417"/>
                    <a:pt x="38871" y="11482"/>
                  </a:cubicBezTo>
                  <a:lnTo>
                    <a:pt x="19787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400"/>
            </a:p>
          </p:txBody>
        </p:sp>
        <p:sp>
          <p:nvSpPr>
            <p:cNvPr id="18493" name="Text Box 61"/>
            <p:cNvSpPr txBox="1">
              <a:spLocks noChangeArrowheads="1"/>
            </p:cNvSpPr>
            <p:nvPr/>
          </p:nvSpPr>
          <p:spPr bwMode="auto">
            <a:xfrm>
              <a:off x="4147" y="1957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0/1</a:t>
              </a:r>
              <a:endParaRPr kumimoji="0" lang="tr-T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94" name="Text Box 62"/>
            <p:cNvSpPr txBox="1">
              <a:spLocks noChangeArrowheads="1"/>
            </p:cNvSpPr>
            <p:nvPr/>
          </p:nvSpPr>
          <p:spPr bwMode="auto">
            <a:xfrm>
              <a:off x="2722" y="1207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1/</a:t>
              </a:r>
              <a:r>
                <a:rPr kumimoji="0" lang="tr-TR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tr-T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8495" name="Rectangle 63"/>
          <p:cNvSpPr>
            <a:spLocks noChangeArrowheads="1"/>
          </p:cNvSpPr>
          <p:nvPr/>
        </p:nvSpPr>
        <p:spPr bwMode="auto">
          <a:xfrm>
            <a:off x="295413" y="4559663"/>
            <a:ext cx="83562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   Durum tablosu		                          Durum diyagramı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8" name="57 Düz Ok Bağlayıcısı"/>
          <p:cNvCxnSpPr/>
          <p:nvPr/>
        </p:nvCxnSpPr>
        <p:spPr bwMode="auto">
          <a:xfrm rot="5400000" flipH="1" flipV="1">
            <a:off x="492370" y="4768948"/>
            <a:ext cx="87219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323551" y="4903835"/>
            <a:ext cx="12801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   Durumlar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Ardışıl</a:t>
            </a:r>
            <a:r>
              <a:rPr lang="tr-TR" sz="2400" b="1" dirty="0" smtClean="0"/>
              <a:t> Devrelerin Analizi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888188"/>
            <a:ext cx="8375650" cy="5611085"/>
          </a:xfrm>
        </p:spPr>
        <p:txBody>
          <a:bodyPr/>
          <a:lstStyle/>
          <a:p>
            <a:pPr>
              <a:buNone/>
            </a:pPr>
            <a:r>
              <a:rPr lang="tr-TR" sz="2000" b="1" dirty="0" smtClean="0"/>
              <a:t>Örnek:</a:t>
            </a:r>
            <a:endParaRPr lang="tr-TR" sz="2000" b="1" dirty="0"/>
          </a:p>
        </p:txBody>
      </p:sp>
      <p:pic>
        <p:nvPicPr>
          <p:cNvPr id="4" name="3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070" y="960336"/>
            <a:ext cx="5931751" cy="334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22030" y="4574980"/>
            <a:ext cx="81592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Devreye bakarak girişleri, çıkışları ve bellek elemanlarını söyleyebiliriz. Gerek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kombinasyonel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gerekse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ardışıl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devrelerde x ile girişler z ile de çıkışlar belirtilir. Bu devre 1 girişe 1 çıkışa ve 2 tane de bellek elemanına sahiptir. 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44993" y="230948"/>
            <a:ext cx="7772400" cy="790575"/>
          </a:xfrm>
        </p:spPr>
        <p:txBody>
          <a:bodyPr/>
          <a:lstStyle/>
          <a:p>
            <a:pPr algn="l"/>
            <a:r>
              <a:rPr lang="tr-TR" sz="2400" b="1" dirty="0" smtClean="0"/>
              <a:t>Örnek (devamı-1):</a:t>
            </a:r>
            <a:endParaRPr lang="tr-TR" sz="2400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902257"/>
            <a:ext cx="8375650" cy="5078412"/>
          </a:xfrm>
        </p:spPr>
        <p:txBody>
          <a:bodyPr/>
          <a:lstStyle/>
          <a:p>
            <a:pPr marL="0" indent="0">
              <a:buNone/>
            </a:pPr>
            <a:r>
              <a:rPr lang="tr-TR" sz="2000" dirty="0" smtClean="0">
                <a:latin typeface="Arial" pitchFamily="34" charset="0"/>
                <a:ea typeface="Times New Roman" pitchFamily="18" charset="0"/>
              </a:rPr>
              <a:t>Birinci adım olarak durum denklemlerinin çıkartılması gereklidir.</a:t>
            </a:r>
          </a:p>
          <a:p>
            <a:pPr marL="0" indent="0">
              <a:buNone/>
            </a:pPr>
            <a:endParaRPr lang="tr-TR" sz="2000" dirty="0" smtClean="0">
              <a:latin typeface="Arial" pitchFamily="34" charset="0"/>
            </a:endParaRPr>
          </a:p>
          <a:p>
            <a:pPr marL="0" indent="0">
              <a:buNone/>
            </a:pPr>
            <a:endParaRPr lang="tr-TR" sz="2000" dirty="0" smtClean="0">
              <a:latin typeface="Arial" pitchFamily="34" charset="0"/>
            </a:endParaRPr>
          </a:p>
          <a:p>
            <a:pPr marL="0" indent="0">
              <a:buNone/>
            </a:pPr>
            <a:endParaRPr lang="tr-TR" sz="2000" dirty="0" smtClean="0">
              <a:latin typeface="Arial" pitchFamily="34" charset="0"/>
            </a:endParaRPr>
          </a:p>
          <a:p>
            <a:pPr marL="0" indent="0">
              <a:buNone/>
            </a:pPr>
            <a:endParaRPr lang="tr-TR" sz="2000" dirty="0" smtClean="0">
              <a:latin typeface="Arial" pitchFamily="34" charset="0"/>
            </a:endParaRPr>
          </a:p>
          <a:p>
            <a:pPr marL="0" indent="0">
              <a:buNone/>
            </a:pPr>
            <a:endParaRPr lang="tr-TR" sz="2000" dirty="0" smtClean="0">
              <a:latin typeface="Arial" pitchFamily="34" charset="0"/>
            </a:endParaRPr>
          </a:p>
          <a:p>
            <a:pPr marL="0" indent="0">
              <a:buNone/>
            </a:pPr>
            <a:endParaRPr lang="tr-TR" sz="2000" dirty="0" smtClean="0">
              <a:latin typeface="Arial" pitchFamily="34" charset="0"/>
            </a:endParaRPr>
          </a:p>
          <a:p>
            <a:pPr marL="0" indent="0">
              <a:buNone/>
            </a:pPr>
            <a:endParaRPr lang="tr-TR" sz="2000" dirty="0" smtClean="0">
              <a:latin typeface="Arial" pitchFamily="34" charset="0"/>
            </a:endParaRPr>
          </a:p>
          <a:p>
            <a:pPr marL="0" indent="0">
              <a:buNone/>
            </a:pPr>
            <a:endParaRPr lang="tr-TR" sz="2000" dirty="0" smtClean="0">
              <a:latin typeface="Arial" pitchFamily="34" charset="0"/>
            </a:endParaRPr>
          </a:p>
          <a:p>
            <a:pPr>
              <a:buNone/>
            </a:pPr>
            <a:r>
              <a:rPr lang="tr-TR" sz="2000" dirty="0" smtClean="0"/>
              <a:t>D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</a:t>
            </a:r>
            <a:r>
              <a:rPr lang="tr-TR" sz="2000" dirty="0" smtClean="0"/>
              <a:t> için Q = D olduğundan,  Q</a:t>
            </a:r>
            <a:r>
              <a:rPr lang="tr-TR" sz="2000" baseline="-25000" dirty="0" smtClean="0"/>
              <a:t>1 </a:t>
            </a:r>
            <a:r>
              <a:rPr lang="tr-TR" sz="2000" dirty="0" smtClean="0"/>
              <a:t>= D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 ve Q</a:t>
            </a:r>
            <a:r>
              <a:rPr lang="tr-TR" sz="2000" baseline="-25000" dirty="0" smtClean="0"/>
              <a:t>2 </a:t>
            </a:r>
            <a:r>
              <a:rPr lang="tr-TR" sz="2000" dirty="0" smtClean="0"/>
              <a:t>= D</a:t>
            </a:r>
            <a:r>
              <a:rPr lang="tr-TR" sz="2000" baseline="-25000" dirty="0" smtClean="0"/>
              <a:t>2 </a:t>
            </a:r>
            <a:r>
              <a:rPr lang="tr-TR" sz="2000" dirty="0" err="1" smtClean="0"/>
              <a:t>dir</a:t>
            </a:r>
            <a:r>
              <a:rPr lang="tr-TR" sz="2000" dirty="0" smtClean="0"/>
              <a:t>.</a:t>
            </a:r>
          </a:p>
          <a:p>
            <a:pPr>
              <a:buNone/>
            </a:pPr>
            <a:r>
              <a:rPr lang="tr-TR" sz="2000" dirty="0" smtClean="0"/>
              <a:t> D</a:t>
            </a:r>
            <a:r>
              <a:rPr lang="tr-TR" sz="2000" baseline="-25000" dirty="0" smtClean="0"/>
              <a:t>1 </a:t>
            </a:r>
            <a:r>
              <a:rPr lang="tr-TR" sz="2000" dirty="0" smtClean="0"/>
              <a:t>= x.q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+x.q</a:t>
            </a:r>
            <a:r>
              <a:rPr lang="tr-TR" sz="2000" baseline="-25000" dirty="0" smtClean="0"/>
              <a:t>2 </a:t>
            </a:r>
            <a:r>
              <a:rPr lang="tr-TR" sz="2000" dirty="0" smtClean="0"/>
              <a:t>= x.(q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+q</a:t>
            </a:r>
            <a:r>
              <a:rPr lang="tr-TR" sz="2000" baseline="-25000" dirty="0" smtClean="0"/>
              <a:t>2</a:t>
            </a:r>
            <a:r>
              <a:rPr lang="tr-TR" sz="2000" dirty="0" smtClean="0"/>
              <a:t>)</a:t>
            </a:r>
          </a:p>
          <a:p>
            <a:pPr>
              <a:buNone/>
            </a:pPr>
            <a:r>
              <a:rPr lang="tr-TR" sz="2000" dirty="0" smtClean="0"/>
              <a:t> D</a:t>
            </a:r>
            <a:r>
              <a:rPr lang="tr-TR" sz="2000" baseline="-25000" dirty="0" smtClean="0"/>
              <a:t>2 </a:t>
            </a:r>
            <a:r>
              <a:rPr lang="tr-TR" sz="2000" dirty="0" smtClean="0"/>
              <a:t>= x.q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’</a:t>
            </a:r>
          </a:p>
          <a:p>
            <a:pPr>
              <a:buNone/>
            </a:pPr>
            <a:r>
              <a:rPr lang="tr-TR" sz="2000" dirty="0" smtClean="0"/>
              <a:t> O halde Q</a:t>
            </a:r>
            <a:r>
              <a:rPr lang="tr-TR" sz="2000" baseline="-25000" dirty="0" smtClean="0"/>
              <a:t>1 </a:t>
            </a:r>
            <a:r>
              <a:rPr lang="tr-TR" sz="2000" dirty="0" smtClean="0"/>
              <a:t>= x.(q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+q</a:t>
            </a:r>
            <a:r>
              <a:rPr lang="tr-TR" sz="2000" baseline="-25000" dirty="0" smtClean="0"/>
              <a:t>2</a:t>
            </a:r>
            <a:r>
              <a:rPr lang="tr-TR" sz="2000" dirty="0" smtClean="0"/>
              <a:t>)    Q</a:t>
            </a:r>
            <a:r>
              <a:rPr lang="tr-TR" sz="2000" baseline="-25000" dirty="0" smtClean="0"/>
              <a:t>2 </a:t>
            </a:r>
            <a:r>
              <a:rPr lang="tr-TR" sz="2000" dirty="0" smtClean="0"/>
              <a:t>= x.q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’</a:t>
            </a:r>
          </a:p>
          <a:p>
            <a:pPr>
              <a:buNone/>
            </a:pPr>
            <a:r>
              <a:rPr lang="tr-TR" sz="2000" dirty="0" smtClean="0"/>
              <a:t> Çıkışımız z = x’.(q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+q</a:t>
            </a:r>
            <a:r>
              <a:rPr lang="tr-TR" sz="2000" baseline="-25000" dirty="0" smtClean="0"/>
              <a:t>2</a:t>
            </a:r>
            <a:r>
              <a:rPr lang="tr-TR" sz="2000" dirty="0" smtClean="0"/>
              <a:t>)</a:t>
            </a:r>
          </a:p>
          <a:p>
            <a:pPr marL="0" indent="0">
              <a:buNone/>
            </a:pPr>
            <a:endParaRPr lang="tr-TR" sz="2000" dirty="0"/>
          </a:p>
        </p:txBody>
      </p:sp>
      <p:pic>
        <p:nvPicPr>
          <p:cNvPr id="5" name="4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071" y="1241692"/>
            <a:ext cx="5106016" cy="2878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73129" y="202812"/>
            <a:ext cx="7772400" cy="790575"/>
          </a:xfrm>
        </p:spPr>
        <p:txBody>
          <a:bodyPr/>
          <a:lstStyle/>
          <a:p>
            <a:pPr algn="l"/>
            <a:r>
              <a:rPr lang="tr-TR" sz="2400" b="1" dirty="0" smtClean="0"/>
              <a:t>Örnek (devamı-2):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944461"/>
            <a:ext cx="8375650" cy="5078412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İkinci adım, durum denklemlerine bakarak durum tablosunun oluşturulmasıdır;</a:t>
            </a:r>
          </a:p>
          <a:p>
            <a:pPr>
              <a:buNone/>
            </a:pPr>
            <a:endParaRPr lang="tr-TR" sz="1000" dirty="0" smtClean="0"/>
          </a:p>
          <a:p>
            <a:pPr>
              <a:buNone/>
            </a:pPr>
            <a:r>
              <a:rPr lang="tr-TR" sz="2000" dirty="0" smtClean="0"/>
              <a:t>Q</a:t>
            </a:r>
            <a:r>
              <a:rPr lang="tr-TR" sz="2000" baseline="-25000" dirty="0" smtClean="0"/>
              <a:t>1 </a:t>
            </a:r>
            <a:r>
              <a:rPr lang="tr-TR" sz="2000" dirty="0" smtClean="0"/>
              <a:t>= x.(q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+q</a:t>
            </a:r>
            <a:r>
              <a:rPr lang="tr-TR" sz="2000" baseline="-25000" dirty="0" smtClean="0"/>
              <a:t>2</a:t>
            </a:r>
            <a:r>
              <a:rPr lang="tr-TR" sz="2000" dirty="0" smtClean="0"/>
              <a:t>)    </a:t>
            </a:r>
          </a:p>
          <a:p>
            <a:pPr>
              <a:buNone/>
            </a:pPr>
            <a:r>
              <a:rPr lang="tr-TR" sz="2000" dirty="0" smtClean="0"/>
              <a:t>Q</a:t>
            </a:r>
            <a:r>
              <a:rPr lang="tr-TR" sz="2000" baseline="-25000" dirty="0" smtClean="0"/>
              <a:t>2 </a:t>
            </a:r>
            <a:r>
              <a:rPr lang="tr-TR" sz="2000" dirty="0" smtClean="0"/>
              <a:t>= x.q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’</a:t>
            </a:r>
          </a:p>
          <a:p>
            <a:pPr>
              <a:buNone/>
            </a:pPr>
            <a:r>
              <a:rPr lang="tr-TR" sz="2000" dirty="0" smtClean="0"/>
              <a:t> z = x’.(q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+q</a:t>
            </a:r>
            <a:r>
              <a:rPr lang="tr-TR" sz="2000" baseline="-25000" dirty="0" smtClean="0"/>
              <a:t>2</a:t>
            </a:r>
            <a:r>
              <a:rPr lang="tr-TR" sz="2000" dirty="0" smtClean="0"/>
              <a:t>)</a:t>
            </a:r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dirty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389791" y="2985867"/>
          <a:ext cx="2817644" cy="3017520"/>
        </p:xfrm>
        <a:graphic>
          <a:graphicData uri="http://schemas.openxmlformats.org/drawingml/2006/table">
            <a:tbl>
              <a:tblPr/>
              <a:tblGrid>
                <a:gridCol w="38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Şimdiki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Durum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Sonraki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Durum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Çıkış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q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q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x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Q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Q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z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4328016" y="3453618"/>
          <a:ext cx="3872260" cy="1920240"/>
        </p:xfrm>
        <a:graphic>
          <a:graphicData uri="http://schemas.openxmlformats.org/drawingml/2006/table">
            <a:tbl>
              <a:tblPr/>
              <a:tblGrid>
                <a:gridCol w="855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9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Şimdiki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latin typeface="Times New Roman"/>
                          <a:ea typeface="Times New Roman"/>
                        </a:rPr>
                        <a:t>Durum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latin typeface="Times New Roman"/>
                          <a:ea typeface="Times New Roman"/>
                        </a:rPr>
                        <a:t>   q</a:t>
                      </a:r>
                      <a:r>
                        <a:rPr lang="tr-TR" sz="1800" b="1" baseline="-25000" dirty="0" smtClean="0">
                          <a:latin typeface="Times New Roman"/>
                          <a:ea typeface="Times New Roman"/>
                        </a:rPr>
                        <a:t>1  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q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Sonraki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Durum (Q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tr-TR" sz="1800" b="1">
                          <a:latin typeface="Times New Roman"/>
                          <a:ea typeface="Times New Roman"/>
                        </a:rPr>
                        <a:t>Q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tr-TR" sz="1800" b="1">
                          <a:latin typeface="Times New Roman"/>
                          <a:ea typeface="Times New Roman"/>
                        </a:rPr>
                        <a:t>)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x = 0     x = 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Çıkış (z)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x = 0 x = 1     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(A) 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0 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  0 0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   0 1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0      0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(B) 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  0 0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   1 1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spcAft>
                          <a:spcPts val="0"/>
                        </a:spcAft>
                        <a:buAutoNum type="arabicPlain"/>
                      </a:pPr>
                      <a:r>
                        <a:rPr lang="tr-TR" sz="1800" b="1" dirty="0" smtClean="0">
                          <a:latin typeface="Times New Roman"/>
                          <a:ea typeface="Times New Roman"/>
                        </a:rPr>
                        <a:t>  0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(C)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1 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  0 0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   1 0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spcAft>
                          <a:spcPts val="0"/>
                        </a:spcAft>
                        <a:buAutoNum type="arabicPlain"/>
                      </a:pPr>
                      <a:r>
                        <a:rPr lang="tr-TR" sz="1800" b="1" dirty="0" smtClean="0">
                          <a:latin typeface="Times New Roman"/>
                          <a:ea typeface="Times New Roman"/>
                        </a:rPr>
                        <a:t>  0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(D)</a:t>
                      </a:r>
                      <a:r>
                        <a:rPr lang="tr-TR" sz="1800" dirty="0" smtClean="0">
                          <a:latin typeface="Times New Roman"/>
                          <a:ea typeface="Times New Roman"/>
                        </a:rPr>
                        <a:t>1 </a:t>
                      </a: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  0 0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   1 0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1      0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verview">
  <a:themeElements>
    <a:clrScheme name="over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vervi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ver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vervi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class_new</Template>
  <TotalTime>4304</TotalTime>
  <Words>1382</Words>
  <Application>Microsoft Office PowerPoint</Application>
  <PresentationFormat>Ekran Gösterisi (4:3)</PresentationFormat>
  <Paragraphs>529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3" baseType="lpstr">
      <vt:lpstr>Arial</vt:lpstr>
      <vt:lpstr>Calibri</vt:lpstr>
      <vt:lpstr>Comic Sans MS</vt:lpstr>
      <vt:lpstr>Helvetica</vt:lpstr>
      <vt:lpstr>Symbol</vt:lpstr>
      <vt:lpstr>Times New Roman</vt:lpstr>
      <vt:lpstr>overview</vt:lpstr>
      <vt:lpstr>Bölüm 1. Ardışıl Devreler  </vt:lpstr>
      <vt:lpstr>Flip Flopların Uyarma Tablolarının Oluşturulması </vt:lpstr>
      <vt:lpstr>Flip Flopların Uyarma Tablolarının Oluşturulması </vt:lpstr>
      <vt:lpstr>Flip Flopların Uyarma Tablolarının Oluşturulması</vt:lpstr>
      <vt:lpstr>Ardışıl Devrelerin Analizi</vt:lpstr>
      <vt:lpstr>Ardışıl Devrelerin Analizi</vt:lpstr>
      <vt:lpstr>Ardışıl Devrelerin Analizi</vt:lpstr>
      <vt:lpstr>Örnek (devamı-1):</vt:lpstr>
      <vt:lpstr>Örnek (devamı-2):</vt:lpstr>
      <vt:lpstr>Örnek (devamı-3):</vt:lpstr>
      <vt:lpstr>Örnek (devamı-4):</vt:lpstr>
      <vt:lpstr>Ardışıl Bir Devrenin Durum Tablosuna Bakılarak Gerçeklenmesi</vt:lpstr>
      <vt:lpstr>Örnek (devamı-1):</vt:lpstr>
      <vt:lpstr>Örnek (devamı-2):</vt:lpstr>
      <vt:lpstr>Örnek (devamı-3):</vt:lpstr>
      <vt:lpstr>Örnek (devamı-4):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</dc:title>
  <dc:creator>Fred Kuhns</dc:creator>
  <cp:lastModifiedBy>Windows User</cp:lastModifiedBy>
  <cp:revision>138</cp:revision>
  <cp:lastPrinted>2001-01-30T20:22:47Z</cp:lastPrinted>
  <dcterms:created xsi:type="dcterms:W3CDTF">1999-07-07T12:46:17Z</dcterms:created>
  <dcterms:modified xsi:type="dcterms:W3CDTF">2017-03-23T09:46:23Z</dcterms:modified>
</cp:coreProperties>
</file>