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6"/>
  </p:notesMasterIdLst>
  <p:handoutMasterIdLst>
    <p:handoutMasterId r:id="rId17"/>
  </p:handoutMasterIdLst>
  <p:sldIdLst>
    <p:sldId id="278" r:id="rId2"/>
    <p:sldId id="329" r:id="rId3"/>
    <p:sldId id="330" r:id="rId4"/>
    <p:sldId id="331" r:id="rId5"/>
    <p:sldId id="332" r:id="rId6"/>
    <p:sldId id="333" r:id="rId7"/>
    <p:sldId id="334" r:id="rId8"/>
    <p:sldId id="335" r:id="rId9"/>
    <p:sldId id="336" r:id="rId10"/>
    <p:sldId id="337" r:id="rId11"/>
    <p:sldId id="338" r:id="rId12"/>
    <p:sldId id="339" r:id="rId13"/>
    <p:sldId id="340" r:id="rId14"/>
    <p:sldId id="341" r:id="rId15"/>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0000CC"/>
    <a:srgbClr val="A50021"/>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1" autoAdjust="0"/>
    <p:restoredTop sz="94660"/>
  </p:normalViewPr>
  <p:slideViewPr>
    <p:cSldViewPr snapToGrid="0">
      <p:cViewPr>
        <p:scale>
          <a:sx n="68" d="100"/>
          <a:sy n="68" d="100"/>
        </p:scale>
        <p:origin x="-1230"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fld id="{BE181369-8D69-4B6C-94E0-7A8C59CE4B8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fld id="{04D1BD84-BBDE-4306-A091-F3E45CC7E6C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950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fld id="{0ECC5A7E-81A0-4E71-975F-AE9BD1532A01}" type="slidenum">
              <a:rPr lang="en-US" sz="1200" b="0">
                <a:latin typeface="Comic Sans MS" pitchFamily="66" charset="0"/>
              </a: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422275" y="324846"/>
            <a:ext cx="8496642" cy="2370137"/>
          </a:xfrm>
        </p:spPr>
        <p:txBody>
          <a:bodyPr/>
          <a:lstStyle/>
          <a:p>
            <a:pPr algn="l"/>
            <a:r>
              <a:rPr lang="tr-TR" sz="3200" dirty="0" smtClean="0">
                <a:solidFill>
                  <a:srgbClr val="0000CC"/>
                </a:solidFill>
              </a:rPr>
              <a:t>Bölüm 1. </a:t>
            </a:r>
            <a:r>
              <a:rPr lang="tr-TR" sz="3200" dirty="0" err="1" smtClean="0">
                <a:solidFill>
                  <a:srgbClr val="0000CC"/>
                </a:solidFill>
              </a:rPr>
              <a:t>Ardışıl</a:t>
            </a:r>
            <a:r>
              <a:rPr lang="tr-TR" sz="3200" dirty="0" smtClean="0">
                <a:solidFill>
                  <a:srgbClr val="0000CC"/>
                </a:solidFill>
              </a:rPr>
              <a:t> Devreler</a:t>
            </a:r>
            <a:br>
              <a:rPr lang="tr-TR" sz="3200" dirty="0" smtClean="0">
                <a:solidFill>
                  <a:srgbClr val="0000CC"/>
                </a:solidFill>
              </a:rPr>
            </a:br>
            <a:r>
              <a:rPr lang="tr-TR" sz="4000" dirty="0">
                <a:solidFill>
                  <a:srgbClr val="0000CC"/>
                </a:solidFill>
              </a:rPr>
              <a:t/>
            </a:r>
            <a:br>
              <a:rPr lang="tr-TR" sz="4000" dirty="0">
                <a:solidFill>
                  <a:srgbClr val="0000CC"/>
                </a:solidFill>
              </a:rPr>
            </a:br>
            <a:endParaRPr lang="en-US" sz="4000" i="1" dirty="0">
              <a:solidFill>
                <a:srgbClr val="0000CC"/>
              </a:solidFill>
            </a:endParaRPr>
          </a:p>
        </p:txBody>
      </p:sp>
      <p:sp>
        <p:nvSpPr>
          <p:cNvPr id="71684" name="Rectangle 4"/>
          <p:cNvSpPr>
            <a:spLocks noGrp="1" noChangeArrowheads="1"/>
          </p:cNvSpPr>
          <p:nvPr>
            <p:ph type="subTitle" idx="1"/>
          </p:nvPr>
        </p:nvSpPr>
        <p:spPr>
          <a:xfrm>
            <a:off x="485556" y="1559706"/>
            <a:ext cx="8208278" cy="4278386"/>
          </a:xfrm>
        </p:spPr>
        <p:txBody>
          <a:bodyPr/>
          <a:lstStyle/>
          <a:p>
            <a:pPr algn="l">
              <a:lnSpc>
                <a:spcPct val="90000"/>
              </a:lnSpc>
            </a:pPr>
            <a:r>
              <a:rPr lang="tr-TR" sz="2000" b="1" dirty="0" smtClean="0">
                <a:solidFill>
                  <a:srgbClr val="FF0000"/>
                </a:solidFill>
              </a:rPr>
              <a:t>Geçen Hafta</a:t>
            </a:r>
          </a:p>
          <a:p>
            <a:pPr algn="l">
              <a:lnSpc>
                <a:spcPct val="90000"/>
              </a:lnSpc>
            </a:pPr>
            <a:r>
              <a:rPr lang="tr-TR" sz="2000" b="1" dirty="0" err="1" smtClean="0"/>
              <a:t>Flip</a:t>
            </a:r>
            <a:r>
              <a:rPr lang="tr-TR" sz="2000" b="1" dirty="0" smtClean="0"/>
              <a:t> </a:t>
            </a:r>
            <a:r>
              <a:rPr lang="tr-TR" sz="2000" b="1" dirty="0" err="1" smtClean="0"/>
              <a:t>Flopların</a:t>
            </a:r>
            <a:r>
              <a:rPr lang="tr-TR" sz="2000" b="1" dirty="0" smtClean="0"/>
              <a:t> Uyarma Tablolarının Oluşturulması</a:t>
            </a:r>
          </a:p>
          <a:p>
            <a:pPr algn="l">
              <a:lnSpc>
                <a:spcPct val="90000"/>
              </a:lnSpc>
            </a:pPr>
            <a:endParaRPr lang="tr-TR" sz="2000" b="1" dirty="0" smtClean="0"/>
          </a:p>
          <a:p>
            <a:pPr algn="l">
              <a:lnSpc>
                <a:spcPct val="90000"/>
              </a:lnSpc>
            </a:pPr>
            <a:r>
              <a:rPr lang="tr-TR" sz="2000" b="1" dirty="0" err="1" smtClean="0"/>
              <a:t>Ardışıl</a:t>
            </a:r>
            <a:r>
              <a:rPr lang="tr-TR" sz="2000" b="1" dirty="0" smtClean="0"/>
              <a:t> Devrelerin Analizi</a:t>
            </a:r>
          </a:p>
          <a:p>
            <a:pPr algn="l">
              <a:lnSpc>
                <a:spcPct val="90000"/>
              </a:lnSpc>
            </a:pPr>
            <a:r>
              <a:rPr lang="tr-TR" sz="2000" b="1" dirty="0" smtClean="0"/>
              <a:t>	</a:t>
            </a:r>
            <a:r>
              <a:rPr lang="tr-TR" sz="2000" b="1" dirty="0" err="1" smtClean="0"/>
              <a:t>Ardışıl</a:t>
            </a:r>
            <a:r>
              <a:rPr lang="tr-TR" sz="2000" b="1" dirty="0" smtClean="0"/>
              <a:t> bir devrenin durum tablosuna bakılarak gerçeklenmesi</a:t>
            </a:r>
          </a:p>
          <a:p>
            <a:pPr algn="l">
              <a:lnSpc>
                <a:spcPct val="90000"/>
              </a:lnSpc>
            </a:pPr>
            <a:endParaRPr lang="tr-TR" sz="2000" b="1" dirty="0" smtClean="0"/>
          </a:p>
          <a:p>
            <a:pPr algn="l">
              <a:lnSpc>
                <a:spcPct val="90000"/>
              </a:lnSpc>
            </a:pPr>
            <a:endParaRPr lang="tr-TR" sz="2000" b="1" dirty="0" smtClean="0"/>
          </a:p>
          <a:p>
            <a:pPr algn="l">
              <a:lnSpc>
                <a:spcPct val="90000"/>
              </a:lnSpc>
            </a:pPr>
            <a:r>
              <a:rPr lang="tr-TR" sz="2000" b="1" dirty="0" smtClean="0">
                <a:solidFill>
                  <a:srgbClr val="FF0000"/>
                </a:solidFill>
              </a:rPr>
              <a:t>Bu Hafta</a:t>
            </a:r>
          </a:p>
          <a:p>
            <a:pPr algn="l">
              <a:lnSpc>
                <a:spcPct val="90000"/>
              </a:lnSpc>
            </a:pPr>
            <a:r>
              <a:rPr lang="tr-TR" sz="2000" b="1" dirty="0" smtClean="0"/>
              <a:t>Senkron </a:t>
            </a:r>
            <a:r>
              <a:rPr lang="tr-TR" sz="2000" b="1" dirty="0" err="1" smtClean="0"/>
              <a:t>Ardışıl</a:t>
            </a:r>
            <a:r>
              <a:rPr lang="tr-TR" sz="2000" b="1" dirty="0" smtClean="0"/>
              <a:t> Devre Tasarımının Adımları</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44993" y="230948"/>
            <a:ext cx="7772400" cy="790575"/>
          </a:xfrm>
        </p:spPr>
        <p:txBody>
          <a:bodyPr/>
          <a:lstStyle/>
          <a:p>
            <a:pPr algn="l"/>
            <a:r>
              <a:rPr lang="tr-TR" sz="2400" b="1" dirty="0" smtClean="0"/>
              <a:t>Örnek (devamı-3):</a:t>
            </a:r>
            <a:endParaRPr lang="tr-TR" sz="2400" dirty="0"/>
          </a:p>
        </p:txBody>
      </p:sp>
      <p:graphicFrame>
        <p:nvGraphicFramePr>
          <p:cNvPr id="4" name="3 İçerik Yer Tutucusu"/>
          <p:cNvGraphicFramePr>
            <a:graphicFrameLocks noGrp="1"/>
          </p:cNvGraphicFramePr>
          <p:nvPr>
            <p:ph idx="1"/>
          </p:nvPr>
        </p:nvGraphicFramePr>
        <p:xfrm>
          <a:off x="439776" y="1785698"/>
          <a:ext cx="3850881" cy="3364992"/>
        </p:xfrm>
        <a:graphic>
          <a:graphicData uri="http://schemas.openxmlformats.org/drawingml/2006/table">
            <a:tbl>
              <a:tblPr/>
              <a:tblGrid>
                <a:gridCol w="817952"/>
                <a:gridCol w="861382"/>
                <a:gridCol w="723849"/>
                <a:gridCol w="723849"/>
                <a:gridCol w="723849"/>
              </a:tblGrid>
              <a:tr h="534035">
                <a:tc rowSpan="2">
                  <a:txBody>
                    <a:bodyPr/>
                    <a:lstStyle/>
                    <a:p>
                      <a:pPr algn="just">
                        <a:lnSpc>
                          <a:spcPct val="115000"/>
                        </a:lnSpc>
                        <a:spcAft>
                          <a:spcPts val="0"/>
                        </a:spcAft>
                      </a:pPr>
                      <a:endParaRPr lang="tr-TR" sz="1600" dirty="0">
                        <a:latin typeface="Times New Roman"/>
                        <a:ea typeface="Times New Roman"/>
                      </a:endParaRPr>
                    </a:p>
                    <a:p>
                      <a:pPr algn="just">
                        <a:lnSpc>
                          <a:spcPct val="115000"/>
                        </a:lnSpc>
                        <a:spcAft>
                          <a:spcPts val="0"/>
                        </a:spcAft>
                      </a:pPr>
                      <a:r>
                        <a:rPr lang="tr-TR" sz="1600" b="1" dirty="0">
                          <a:latin typeface="Times New Roman"/>
                          <a:ea typeface="Times New Roman"/>
                        </a:rPr>
                        <a:t>Şimdiki Durum</a:t>
                      </a:r>
                      <a:endParaRPr lang="tr-TR" sz="1600" dirty="0">
                        <a:latin typeface="Times New Roman"/>
                        <a:ea typeface="Times New Roman"/>
                      </a:endParaRPr>
                    </a:p>
                    <a:p>
                      <a:pPr algn="ctr">
                        <a:lnSpc>
                          <a:spcPct val="115000"/>
                        </a:lnSpc>
                        <a:spcAft>
                          <a:spcPts val="0"/>
                        </a:spcAft>
                      </a:pPr>
                      <a:r>
                        <a:rPr lang="tr-TR" sz="1600" b="1" dirty="0">
                          <a:latin typeface="Times New Roman"/>
                          <a:ea typeface="Times New Roman"/>
                        </a:rPr>
                        <a:t> x q</a:t>
                      </a:r>
                      <a:r>
                        <a:rPr lang="tr-TR" sz="1600" b="1" baseline="-25000" dirty="0">
                          <a:latin typeface="Times New Roman"/>
                          <a:ea typeface="Times New Roman"/>
                        </a:rPr>
                        <a:t>1 </a:t>
                      </a:r>
                      <a:r>
                        <a:rPr lang="tr-TR" sz="1600" b="1" dirty="0">
                          <a:latin typeface="Times New Roman"/>
                          <a:ea typeface="Times New Roman"/>
                        </a:rPr>
                        <a:t>q</a:t>
                      </a:r>
                      <a:r>
                        <a:rPr lang="tr-TR" sz="1600" b="1" baseline="-25000" dirty="0">
                          <a:latin typeface="Times New Roman"/>
                          <a:ea typeface="Times New Roman"/>
                        </a:rPr>
                        <a:t>2</a:t>
                      </a:r>
                      <a:endParaRPr lang="tr-TR"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endParaRPr lang="tr-TR" sz="1600">
                        <a:latin typeface="Times New Roman"/>
                        <a:ea typeface="Times New Roman"/>
                      </a:endParaRPr>
                    </a:p>
                    <a:p>
                      <a:pPr algn="ctr">
                        <a:lnSpc>
                          <a:spcPct val="115000"/>
                        </a:lnSpc>
                        <a:spcAft>
                          <a:spcPts val="0"/>
                        </a:spcAft>
                      </a:pPr>
                      <a:r>
                        <a:rPr lang="tr-TR" sz="1600" b="1">
                          <a:latin typeface="Times New Roman"/>
                          <a:ea typeface="Times New Roman"/>
                        </a:rPr>
                        <a:t>Sonraki Durum</a:t>
                      </a:r>
                      <a:endParaRPr lang="tr-TR" sz="1600">
                        <a:latin typeface="Times New Roman"/>
                        <a:ea typeface="Times New Roman"/>
                      </a:endParaRPr>
                    </a:p>
                    <a:p>
                      <a:pPr algn="l">
                        <a:lnSpc>
                          <a:spcPct val="115000"/>
                        </a:lnSpc>
                        <a:spcAft>
                          <a:spcPts val="0"/>
                        </a:spcAft>
                      </a:pPr>
                      <a:r>
                        <a:rPr lang="tr-TR" sz="1600" b="1">
                          <a:latin typeface="Times New Roman"/>
                          <a:ea typeface="Times New Roman"/>
                        </a:rPr>
                        <a:t>  Q</a:t>
                      </a:r>
                      <a:r>
                        <a:rPr lang="tr-TR" sz="1600" b="1" baseline="-25000">
                          <a:latin typeface="Times New Roman"/>
                          <a:ea typeface="Times New Roman"/>
                        </a:rPr>
                        <a:t>1 </a:t>
                      </a:r>
                      <a:r>
                        <a:rPr lang="tr-TR" sz="1600" b="1">
                          <a:latin typeface="Times New Roman"/>
                          <a:ea typeface="Times New Roman"/>
                        </a:rPr>
                        <a:t>Q</a:t>
                      </a:r>
                      <a:r>
                        <a:rPr lang="tr-TR" sz="1600" b="1" baseline="-25000">
                          <a:latin typeface="Times New Roman"/>
                          <a:ea typeface="Times New Roman"/>
                        </a:rPr>
                        <a:t>2</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endParaRPr lang="tr-TR" sz="1600">
                        <a:latin typeface="Times New Roman"/>
                        <a:ea typeface="Times New Roman"/>
                      </a:endParaRPr>
                    </a:p>
                    <a:p>
                      <a:pPr algn="ctr">
                        <a:lnSpc>
                          <a:spcPct val="115000"/>
                        </a:lnSpc>
                        <a:spcAft>
                          <a:spcPts val="0"/>
                        </a:spcAft>
                      </a:pPr>
                      <a:r>
                        <a:rPr lang="tr-TR" sz="1600" b="1">
                          <a:latin typeface="Times New Roman"/>
                          <a:ea typeface="Times New Roman"/>
                        </a:rPr>
                        <a:t>Uyarma İşlevleri</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tr-TR"/>
                    </a:p>
                  </a:txBody>
                  <a:tcPr/>
                </a:tc>
                <a:tc rowSpan="2">
                  <a:txBody>
                    <a:bodyPr/>
                    <a:lstStyle/>
                    <a:p>
                      <a:pPr algn="ctr">
                        <a:lnSpc>
                          <a:spcPct val="115000"/>
                        </a:lnSpc>
                        <a:spcAft>
                          <a:spcPts val="0"/>
                        </a:spcAft>
                      </a:pPr>
                      <a:endParaRPr lang="tr-TR" sz="1600" dirty="0">
                        <a:latin typeface="Times New Roman"/>
                        <a:ea typeface="Times New Roman"/>
                      </a:endParaRPr>
                    </a:p>
                    <a:p>
                      <a:pPr algn="l">
                        <a:lnSpc>
                          <a:spcPct val="115000"/>
                        </a:lnSpc>
                        <a:spcAft>
                          <a:spcPts val="0"/>
                        </a:spcAft>
                      </a:pPr>
                      <a:endParaRPr lang="tr-TR" sz="1600" b="1" dirty="0" smtClean="0">
                        <a:latin typeface="Times New Roman"/>
                        <a:ea typeface="Times New Roman"/>
                      </a:endParaRPr>
                    </a:p>
                    <a:p>
                      <a:pPr algn="l">
                        <a:lnSpc>
                          <a:spcPct val="115000"/>
                        </a:lnSpc>
                        <a:spcAft>
                          <a:spcPts val="0"/>
                        </a:spcAft>
                      </a:pPr>
                      <a:r>
                        <a:rPr lang="tr-TR" sz="1600" b="1" dirty="0" smtClean="0">
                          <a:latin typeface="Times New Roman"/>
                          <a:ea typeface="Times New Roman"/>
                        </a:rPr>
                        <a:t>Çıkış</a:t>
                      </a:r>
                      <a:endParaRPr lang="tr-TR" sz="1600" dirty="0">
                        <a:latin typeface="Times New Roman"/>
                        <a:ea typeface="Times New Roman"/>
                      </a:endParaRPr>
                    </a:p>
                    <a:p>
                      <a:pPr algn="l">
                        <a:lnSpc>
                          <a:spcPct val="115000"/>
                        </a:lnSpc>
                        <a:spcAft>
                          <a:spcPts val="0"/>
                        </a:spcAft>
                      </a:pPr>
                      <a:r>
                        <a:rPr lang="tr-TR" sz="1600" b="1" dirty="0">
                          <a:latin typeface="Times New Roman"/>
                          <a:ea typeface="Times New Roman"/>
                        </a:rPr>
                        <a:t>     z</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166370">
                <a:tc vMerge="1">
                  <a:txBody>
                    <a:bodyPr/>
                    <a:lstStyle/>
                    <a:p>
                      <a:endParaRPr lang="tr-TR"/>
                    </a:p>
                  </a:txBody>
                  <a:tcPr/>
                </a:tc>
                <a:tc vMerge="1">
                  <a:txBody>
                    <a:bodyPr/>
                    <a:lstStyle/>
                    <a:p>
                      <a:endParaRPr lang="tr-TR"/>
                    </a:p>
                  </a:txBody>
                  <a:tcPr/>
                </a:tc>
                <a:tc>
                  <a:txBody>
                    <a:bodyPr/>
                    <a:lstStyle/>
                    <a:p>
                      <a:pPr algn="ctr">
                        <a:lnSpc>
                          <a:spcPct val="115000"/>
                        </a:lnSpc>
                        <a:spcAft>
                          <a:spcPts val="0"/>
                        </a:spcAft>
                      </a:pPr>
                      <a:r>
                        <a:rPr lang="tr-TR" sz="1600" b="1">
                          <a:latin typeface="Times New Roman"/>
                          <a:ea typeface="Times New Roman"/>
                        </a:rPr>
                        <a:t>J</a:t>
                      </a:r>
                      <a:r>
                        <a:rPr lang="tr-TR" sz="1600" b="1" baseline="-25000">
                          <a:latin typeface="Times New Roman"/>
                          <a:ea typeface="Times New Roman"/>
                        </a:rPr>
                        <a:t>1</a:t>
                      </a:r>
                      <a:r>
                        <a:rPr lang="tr-TR" sz="1600" b="1">
                          <a:latin typeface="Times New Roman"/>
                          <a:ea typeface="Times New Roman"/>
                        </a:rPr>
                        <a:t> K</a:t>
                      </a:r>
                      <a:r>
                        <a:rPr lang="tr-TR" sz="1600" b="1" baseline="-25000">
                          <a:latin typeface="Times New Roman"/>
                          <a:ea typeface="Times New Roman"/>
                        </a:rPr>
                        <a:t>1</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a:latin typeface="Times New Roman"/>
                          <a:ea typeface="Times New Roman"/>
                        </a:rPr>
                        <a:t>J</a:t>
                      </a:r>
                      <a:r>
                        <a:rPr lang="tr-TR" sz="1600" b="1" baseline="-25000">
                          <a:latin typeface="Times New Roman"/>
                          <a:ea typeface="Times New Roman"/>
                        </a:rPr>
                        <a:t>2</a:t>
                      </a:r>
                      <a:r>
                        <a:rPr lang="tr-TR" sz="1600" b="1">
                          <a:latin typeface="Times New Roman"/>
                          <a:ea typeface="Times New Roman"/>
                        </a:rPr>
                        <a:t> K</a:t>
                      </a:r>
                      <a:r>
                        <a:rPr lang="tr-TR" sz="1600" b="1" baseline="-25000">
                          <a:latin typeface="Times New Roman"/>
                          <a:ea typeface="Times New Roman"/>
                        </a:rPr>
                        <a:t>2</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tr>
              <a:tr h="0">
                <a:tc>
                  <a:txBody>
                    <a:bodyPr/>
                    <a:lstStyle/>
                    <a:p>
                      <a:pPr algn="ctr">
                        <a:lnSpc>
                          <a:spcPct val="115000"/>
                        </a:lnSpc>
                        <a:spcAft>
                          <a:spcPts val="0"/>
                        </a:spcAft>
                      </a:pPr>
                      <a:r>
                        <a:rPr lang="tr-TR" sz="1600" b="1">
                          <a:latin typeface="Times New Roman"/>
                          <a:ea typeface="Times New Roman"/>
                        </a:rPr>
                        <a:t>0 0 0</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dirty="0">
                          <a:latin typeface="Times New Roman"/>
                          <a:ea typeface="Times New Roman"/>
                        </a:rPr>
                        <a:t>0 0 1</a:t>
                      </a:r>
                      <a:endParaRPr lang="tr-TR"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0 1 0</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0 1 1</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rPr>
                        <a:t>0 0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rPr>
                        <a:t>1</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1 0 0</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1 0 1</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1 1 0</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1 1 1</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600">
                          <a:latin typeface="Times New Roman"/>
                          <a:ea typeface="Times New Roman"/>
                        </a:rPr>
                        <a:t>1 1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600">
                          <a:latin typeface="Times New Roman"/>
                          <a:ea typeface="Times New Roman"/>
                        </a:rPr>
                        <a:t>x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600">
                          <a:latin typeface="Times New Roman"/>
                          <a:ea typeface="Times New Roman"/>
                        </a:rPr>
                        <a:t>x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6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5" name="4 Dikdörtgen"/>
          <p:cNvSpPr/>
          <p:nvPr/>
        </p:nvSpPr>
        <p:spPr>
          <a:xfrm>
            <a:off x="358722" y="910344"/>
            <a:ext cx="8278841" cy="646331"/>
          </a:xfrm>
          <a:prstGeom prst="rect">
            <a:avLst/>
          </a:prstGeom>
        </p:spPr>
        <p:txBody>
          <a:bodyPr wrap="square">
            <a:spAutoFit/>
          </a:bodyPr>
          <a:lstStyle/>
          <a:p>
            <a:pPr algn="just"/>
            <a:r>
              <a:rPr lang="tr-TR" sz="1800" b="0" dirty="0" smtClean="0"/>
              <a:t>Uyarma işlevlerindeki her bir sütun, </a:t>
            </a:r>
            <a:r>
              <a:rPr lang="tr-TR" sz="1800" b="0" dirty="0" err="1" smtClean="0"/>
              <a:t>Karnaugh</a:t>
            </a:r>
            <a:r>
              <a:rPr lang="tr-TR" sz="1800" b="0" dirty="0" smtClean="0"/>
              <a:t> haritası yardımıyla indirgendiğinde, </a:t>
            </a:r>
            <a:r>
              <a:rPr lang="tr-TR" sz="1800" b="0" dirty="0" err="1" smtClean="0"/>
              <a:t>flip</a:t>
            </a:r>
            <a:r>
              <a:rPr lang="tr-TR" sz="1800" b="0" dirty="0" smtClean="0"/>
              <a:t> </a:t>
            </a:r>
            <a:r>
              <a:rPr lang="tr-TR" sz="1800" b="0" dirty="0" err="1" smtClean="0"/>
              <a:t>flopların</a:t>
            </a:r>
            <a:r>
              <a:rPr lang="tr-TR" sz="1800" b="0" dirty="0" smtClean="0"/>
              <a:t> girişlerine uygulanması gereken lojik ifadeler ve çıkış aşağıdaki gibi olacaktır; </a:t>
            </a:r>
            <a:endParaRPr lang="tr-TR" sz="1800" b="0" dirty="0"/>
          </a:p>
        </p:txBody>
      </p:sp>
      <p:sp>
        <p:nvSpPr>
          <p:cNvPr id="23555" name="Rectangle 3"/>
          <p:cNvSpPr>
            <a:spLocks noChangeArrowheads="1"/>
          </p:cNvSpPr>
          <p:nvPr/>
        </p:nvSpPr>
        <p:spPr bwMode="auto">
          <a:xfrm>
            <a:off x="5542670" y="2854293"/>
            <a:ext cx="3193366"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mj-lt"/>
                <a:ea typeface="Times New Roman" pitchFamily="18" charset="0"/>
              </a:rPr>
              <a:t>J</a:t>
            </a:r>
            <a:r>
              <a:rPr kumimoji="0" lang="tr-TR" sz="1800" b="0" i="0" u="none" strike="noStrike" cap="none" normalizeH="0" baseline="-30000" dirty="0" smtClean="0">
                <a:ln>
                  <a:noFill/>
                </a:ln>
                <a:solidFill>
                  <a:schemeClr val="tx1"/>
                </a:solidFill>
                <a:effectLst/>
                <a:latin typeface="+mj-lt"/>
                <a:ea typeface="Times New Roman" pitchFamily="18" charset="0"/>
              </a:rPr>
              <a:t>1 </a:t>
            </a:r>
            <a:r>
              <a:rPr kumimoji="0" lang="tr-TR" sz="1800" b="0" i="0" u="none" strike="noStrike" cap="none" normalizeH="0" baseline="0" dirty="0" smtClean="0">
                <a:ln>
                  <a:noFill/>
                </a:ln>
                <a:solidFill>
                  <a:schemeClr val="tx1"/>
                </a:solidFill>
                <a:effectLst/>
                <a:latin typeface="+mj-lt"/>
                <a:ea typeface="Times New Roman" pitchFamily="18" charset="0"/>
              </a:rPr>
              <a:t>= q</a:t>
            </a:r>
            <a:r>
              <a:rPr kumimoji="0" lang="tr-TR" sz="1800" b="0" i="0" u="none" strike="noStrike" cap="none" normalizeH="0" baseline="-30000" dirty="0" smtClean="0">
                <a:ln>
                  <a:noFill/>
                </a:ln>
                <a:solidFill>
                  <a:schemeClr val="tx1"/>
                </a:solidFill>
                <a:effectLst/>
                <a:latin typeface="+mj-lt"/>
                <a:ea typeface="Times New Roman" pitchFamily="18" charset="0"/>
              </a:rPr>
              <a:t>2</a:t>
            </a:r>
            <a:r>
              <a:rPr kumimoji="0" lang="tr-TR" sz="1800" b="0" i="0" u="none" strike="noStrike" cap="none" normalizeH="0" baseline="0" dirty="0" smtClean="0">
                <a:ln>
                  <a:noFill/>
                </a:ln>
                <a:solidFill>
                  <a:schemeClr val="tx1"/>
                </a:solidFill>
                <a:effectLst/>
                <a:latin typeface="+mj-lt"/>
                <a:ea typeface="Times New Roman" pitchFamily="18" charset="0"/>
              </a:rPr>
              <a:t>.x    </a:t>
            </a:r>
            <a:endParaRPr kumimoji="0" lang="tr-TR" sz="18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mj-lt"/>
                <a:ea typeface="Times New Roman" pitchFamily="18" charset="0"/>
              </a:rPr>
              <a:t>K</a:t>
            </a:r>
            <a:r>
              <a:rPr kumimoji="0" lang="tr-TR" sz="1800" b="0" i="0" u="none" strike="noStrike" cap="none" normalizeH="0" baseline="-30000" dirty="0" smtClean="0">
                <a:ln>
                  <a:noFill/>
                </a:ln>
                <a:solidFill>
                  <a:schemeClr val="tx1"/>
                </a:solidFill>
                <a:effectLst/>
                <a:latin typeface="+mj-lt"/>
                <a:ea typeface="Times New Roman" pitchFamily="18" charset="0"/>
              </a:rPr>
              <a:t>1 </a:t>
            </a:r>
            <a:r>
              <a:rPr kumimoji="0" lang="tr-TR" sz="1800" b="0" i="0" u="none" strike="noStrike" cap="none" normalizeH="0" baseline="0" dirty="0" smtClean="0">
                <a:ln>
                  <a:noFill/>
                </a:ln>
                <a:solidFill>
                  <a:schemeClr val="tx1"/>
                </a:solidFill>
                <a:effectLst/>
                <a:latin typeface="+mj-lt"/>
                <a:ea typeface="Times New Roman" pitchFamily="18" charset="0"/>
              </a:rPr>
              <a:t>= x’</a:t>
            </a:r>
            <a:endParaRPr kumimoji="0" lang="tr-TR" sz="18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mj-lt"/>
                <a:ea typeface="Times New Roman" pitchFamily="18" charset="0"/>
              </a:rPr>
              <a:t>J</a:t>
            </a:r>
            <a:r>
              <a:rPr kumimoji="0" lang="tr-TR" sz="1800" b="0" i="0" u="none" strike="noStrike" cap="none" normalizeH="0" baseline="-30000" dirty="0" smtClean="0">
                <a:ln>
                  <a:noFill/>
                </a:ln>
                <a:solidFill>
                  <a:schemeClr val="tx1"/>
                </a:solidFill>
                <a:effectLst/>
                <a:latin typeface="+mj-lt"/>
                <a:ea typeface="Times New Roman" pitchFamily="18" charset="0"/>
              </a:rPr>
              <a:t>2 </a:t>
            </a:r>
            <a:r>
              <a:rPr kumimoji="0" lang="tr-TR" sz="1800" b="0" i="0" u="none" strike="noStrike" cap="none" normalizeH="0" baseline="0" dirty="0" smtClean="0">
                <a:ln>
                  <a:noFill/>
                </a:ln>
                <a:solidFill>
                  <a:schemeClr val="tx1"/>
                </a:solidFill>
                <a:effectLst/>
                <a:latin typeface="+mj-lt"/>
                <a:ea typeface="Times New Roman" pitchFamily="18" charset="0"/>
              </a:rPr>
              <a:t>= x</a:t>
            </a:r>
            <a:endParaRPr kumimoji="0" lang="tr-TR" sz="18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mj-lt"/>
                <a:ea typeface="Times New Roman" pitchFamily="18" charset="0"/>
              </a:rPr>
              <a:t>K</a:t>
            </a:r>
            <a:r>
              <a:rPr kumimoji="0" lang="tr-TR" sz="1800" b="0" i="0" u="none" strike="noStrike" cap="none" normalizeH="0" baseline="-30000" dirty="0" smtClean="0">
                <a:ln>
                  <a:noFill/>
                </a:ln>
                <a:solidFill>
                  <a:schemeClr val="tx1"/>
                </a:solidFill>
                <a:effectLst/>
                <a:latin typeface="+mj-lt"/>
                <a:ea typeface="Times New Roman" pitchFamily="18" charset="0"/>
              </a:rPr>
              <a:t>2 </a:t>
            </a:r>
            <a:r>
              <a:rPr kumimoji="0" lang="tr-TR" sz="1800" b="0" i="0" u="none" strike="noStrike" cap="none" normalizeH="0" baseline="0" dirty="0" smtClean="0">
                <a:ln>
                  <a:noFill/>
                </a:ln>
                <a:solidFill>
                  <a:schemeClr val="tx1"/>
                </a:solidFill>
                <a:effectLst/>
                <a:latin typeface="+mj-lt"/>
                <a:ea typeface="Times New Roman" pitchFamily="18" charset="0"/>
              </a:rPr>
              <a:t>= x’+q</a:t>
            </a:r>
            <a:r>
              <a:rPr kumimoji="0" lang="tr-TR" sz="1800" b="0" i="0" u="none" strike="noStrike" cap="none" normalizeH="0" baseline="-30000" dirty="0" smtClean="0">
                <a:ln>
                  <a:noFill/>
                </a:ln>
                <a:solidFill>
                  <a:schemeClr val="tx1"/>
                </a:solidFill>
                <a:effectLst/>
                <a:latin typeface="+mj-lt"/>
                <a:ea typeface="Times New Roman" pitchFamily="18" charset="0"/>
              </a:rPr>
              <a:t>1</a:t>
            </a:r>
            <a:r>
              <a:rPr kumimoji="0" lang="tr-TR" sz="1800" b="0" i="0" u="none" strike="noStrike" cap="none" normalizeH="0" baseline="0" dirty="0" smtClean="0">
                <a:ln>
                  <a:noFill/>
                </a:ln>
                <a:solidFill>
                  <a:schemeClr val="tx1"/>
                </a:solidFill>
                <a:effectLst/>
                <a:latin typeface="+mj-lt"/>
                <a:ea typeface="Times New Roman" pitchFamily="18" charset="0"/>
              </a:rPr>
              <a:t>’</a:t>
            </a:r>
            <a:endParaRPr kumimoji="0" lang="tr-TR" sz="18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mj-lt"/>
                <a:ea typeface="Times New Roman" pitchFamily="18" charset="0"/>
              </a:rPr>
              <a:t>z = q</a:t>
            </a:r>
            <a:r>
              <a:rPr kumimoji="0" lang="tr-TR" sz="1800" b="0" i="0" u="none" strike="noStrike" cap="none" normalizeH="0" baseline="-30000" dirty="0" smtClean="0">
                <a:ln>
                  <a:noFill/>
                </a:ln>
                <a:solidFill>
                  <a:schemeClr val="tx1"/>
                </a:solidFill>
                <a:effectLst/>
                <a:latin typeface="+mj-lt"/>
                <a:ea typeface="Times New Roman" pitchFamily="18" charset="0"/>
              </a:rPr>
              <a:t>1</a:t>
            </a:r>
            <a:r>
              <a:rPr kumimoji="0" lang="tr-TR" sz="1800" b="0" i="0" u="none" strike="noStrike" cap="none" normalizeH="0" baseline="0" dirty="0" smtClean="0">
                <a:ln>
                  <a:noFill/>
                </a:ln>
                <a:solidFill>
                  <a:schemeClr val="tx1"/>
                </a:solidFill>
                <a:effectLst/>
                <a:latin typeface="+mj-lt"/>
                <a:ea typeface="Times New Roman" pitchFamily="18" charset="0"/>
              </a:rPr>
              <a:t>.q</a:t>
            </a:r>
            <a:r>
              <a:rPr kumimoji="0" lang="tr-TR" sz="1800" b="0" i="0" u="none" strike="noStrike" cap="none" normalizeH="0" baseline="-30000" dirty="0" smtClean="0">
                <a:ln>
                  <a:noFill/>
                </a:ln>
                <a:solidFill>
                  <a:schemeClr val="tx1"/>
                </a:solidFill>
                <a:effectLst/>
                <a:latin typeface="+mj-lt"/>
                <a:ea typeface="Times New Roman" pitchFamily="18" charset="0"/>
              </a:rPr>
              <a:t>2</a:t>
            </a:r>
            <a:endParaRPr kumimoji="0" lang="tr-TR" sz="18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Arial" pitchFamily="34" charset="0"/>
            </a:endParaRPr>
          </a:p>
        </p:txBody>
      </p:sp>
      <p:sp>
        <p:nvSpPr>
          <p:cNvPr id="8" name="7 Sağ Ok"/>
          <p:cNvSpPr/>
          <p:nvPr/>
        </p:nvSpPr>
        <p:spPr bwMode="auto">
          <a:xfrm>
            <a:off x="4403188" y="3545058"/>
            <a:ext cx="872197" cy="196948"/>
          </a:xfrm>
          <a:prstGeom prst="rightArrow">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1" i="0" u="none" strike="noStrike" cap="none" normalizeH="0" baseline="0" smtClean="0">
              <a:ln>
                <a:noFill/>
              </a:ln>
              <a:solidFill>
                <a:schemeClr val="tx1"/>
              </a:solidFill>
              <a:effectLst/>
              <a:latin typeface="Times New Roman" pitchFamily="18" charset="0"/>
            </a:endParaRPr>
          </a:p>
        </p:txBody>
      </p:sp>
      <p:sp>
        <p:nvSpPr>
          <p:cNvPr id="9" name="8 Dikdörtgen"/>
          <p:cNvSpPr/>
          <p:nvPr/>
        </p:nvSpPr>
        <p:spPr>
          <a:xfrm>
            <a:off x="4282440" y="3217519"/>
            <a:ext cx="1085554" cy="338554"/>
          </a:xfrm>
          <a:prstGeom prst="rect">
            <a:avLst/>
          </a:prstGeom>
        </p:spPr>
        <p:txBody>
          <a:bodyPr wrap="none">
            <a:spAutoFit/>
          </a:bodyPr>
          <a:lstStyle/>
          <a:p>
            <a:r>
              <a:rPr lang="tr-TR" dirty="0" err="1" smtClean="0"/>
              <a:t>Karnaugh</a:t>
            </a:r>
            <a:endParaRPr lang="tr-TR" dirty="0"/>
          </a:p>
        </p:txBody>
      </p:sp>
      <p:sp>
        <p:nvSpPr>
          <p:cNvPr id="10" name="9 Dikdörtgen"/>
          <p:cNvSpPr/>
          <p:nvPr/>
        </p:nvSpPr>
        <p:spPr>
          <a:xfrm>
            <a:off x="485335" y="5211560"/>
            <a:ext cx="8081890" cy="584775"/>
          </a:xfrm>
          <a:prstGeom prst="rect">
            <a:avLst/>
          </a:prstGeom>
        </p:spPr>
        <p:txBody>
          <a:bodyPr wrap="square">
            <a:spAutoFit/>
          </a:bodyPr>
          <a:lstStyle/>
          <a:p>
            <a:pPr algn="just"/>
            <a:r>
              <a:rPr lang="tr-TR" dirty="0" smtClean="0"/>
              <a:t>Devremiz </a:t>
            </a:r>
            <a:r>
              <a:rPr lang="tr-TR" dirty="0" err="1" smtClean="0"/>
              <a:t>Moore</a:t>
            </a:r>
            <a:r>
              <a:rPr lang="tr-TR" dirty="0" smtClean="0"/>
              <a:t> türü olduğundan dolayı, çıkış sadece durumlara bağlıdır. D durumunda çıkış 1 olduğundan ve D durumuna da 11 atadığımızdan dolayı z= q</a:t>
            </a:r>
            <a:r>
              <a:rPr lang="tr-TR" baseline="-25000" dirty="0" smtClean="0"/>
              <a:t>1</a:t>
            </a:r>
            <a:r>
              <a:rPr lang="tr-TR" dirty="0" smtClean="0"/>
              <a:t>.q</a:t>
            </a:r>
            <a:r>
              <a:rPr lang="tr-TR" baseline="-25000" dirty="0" smtClean="0"/>
              <a:t>2 </a:t>
            </a:r>
            <a:r>
              <a:rPr lang="tr-TR" dirty="0" smtClean="0"/>
              <a:t>olmuştur</a:t>
            </a:r>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Senkron </a:t>
            </a:r>
            <a:r>
              <a:rPr lang="tr-TR" sz="2400" b="1" dirty="0" err="1" smtClean="0"/>
              <a:t>Ardışıl</a:t>
            </a:r>
            <a:r>
              <a:rPr lang="tr-TR" sz="2400" b="1" dirty="0" smtClean="0"/>
              <a:t> Devre Tasarımının Adımları</a:t>
            </a:r>
            <a:endParaRPr lang="tr-TR" sz="2400" dirty="0"/>
          </a:p>
        </p:txBody>
      </p:sp>
      <p:sp>
        <p:nvSpPr>
          <p:cNvPr id="3" name="2 İçerik Yer Tutucusu"/>
          <p:cNvSpPr>
            <a:spLocks noGrp="1"/>
          </p:cNvSpPr>
          <p:nvPr>
            <p:ph idx="1"/>
          </p:nvPr>
        </p:nvSpPr>
        <p:spPr>
          <a:xfrm>
            <a:off x="346514" y="944461"/>
            <a:ext cx="8375650" cy="5078412"/>
          </a:xfrm>
        </p:spPr>
        <p:txBody>
          <a:bodyPr/>
          <a:lstStyle/>
          <a:p>
            <a:pPr>
              <a:buNone/>
            </a:pPr>
            <a:r>
              <a:rPr lang="tr-TR" sz="2000" b="1" dirty="0" smtClean="0"/>
              <a:t>Örnek: </a:t>
            </a:r>
            <a:r>
              <a:rPr lang="tr-TR" sz="2000" dirty="0" smtClean="0"/>
              <a:t>Senkron Sayıcı Tasarımı</a:t>
            </a:r>
          </a:p>
          <a:p>
            <a:pPr>
              <a:buNone/>
            </a:pPr>
            <a:endParaRPr lang="tr-TR" sz="1000" dirty="0" smtClean="0"/>
          </a:p>
          <a:p>
            <a:pPr marL="0" indent="0" algn="just">
              <a:buNone/>
            </a:pPr>
            <a:r>
              <a:rPr lang="tr-TR" sz="2000" dirty="0" smtClean="0"/>
              <a:t>Sayıcı devrelerinin genellikle girişleri yoktur; saat geçişiyle durumlar arasında geçiş sağlanır. Çıkışlar, sistemin durumlarıdır, başka bir ifadeyle </a:t>
            </a:r>
            <a:r>
              <a:rPr lang="tr-TR" sz="2000" dirty="0" err="1" smtClean="0"/>
              <a:t>flip</a:t>
            </a:r>
            <a:r>
              <a:rPr lang="tr-TR" sz="2000" dirty="0" smtClean="0"/>
              <a:t> </a:t>
            </a:r>
            <a:r>
              <a:rPr lang="tr-TR" sz="2000" dirty="0" err="1" smtClean="0"/>
              <a:t>flopların</a:t>
            </a:r>
            <a:r>
              <a:rPr lang="tr-TR" sz="2000" dirty="0" smtClean="0"/>
              <a:t> tuttuğu değerlerdir. Bir sayıcının hem ileri hem de geri sayması istenirse, bu işlev için bir giriş kullanılması gerekir. </a:t>
            </a:r>
          </a:p>
          <a:p>
            <a:pPr>
              <a:buNone/>
            </a:pPr>
            <a:endParaRPr lang="tr-TR" sz="1000" dirty="0" smtClean="0"/>
          </a:p>
          <a:p>
            <a:pPr>
              <a:buNone/>
            </a:pPr>
            <a:r>
              <a:rPr lang="tr-TR" sz="2000" dirty="0" smtClean="0"/>
              <a:t>3 bit ikili bir sayıcının tasarım aşamaları:</a:t>
            </a:r>
          </a:p>
          <a:p>
            <a:pPr marL="0" indent="0" algn="just">
              <a:buNone/>
            </a:pPr>
            <a:r>
              <a:rPr lang="tr-TR" sz="2000" dirty="0" smtClean="0"/>
              <a:t>Bu sayıcı 0 ile 7 arasında ileri yönde sayma yapacağından 3 adet </a:t>
            </a:r>
            <a:r>
              <a:rPr lang="tr-TR" sz="2000" dirty="0" err="1" smtClean="0"/>
              <a:t>flip</a:t>
            </a:r>
            <a:r>
              <a:rPr lang="tr-TR" sz="2000" dirty="0" smtClean="0"/>
              <a:t> </a:t>
            </a:r>
            <a:r>
              <a:rPr lang="tr-TR" sz="2000" dirty="0" err="1" smtClean="0"/>
              <a:t>flop</a:t>
            </a:r>
            <a:r>
              <a:rPr lang="tr-TR" sz="2000" dirty="0" smtClean="0"/>
              <a:t> kullanılacaktır. Bu </a:t>
            </a:r>
            <a:r>
              <a:rPr lang="tr-TR" sz="2000" dirty="0" err="1" smtClean="0"/>
              <a:t>flip</a:t>
            </a:r>
            <a:r>
              <a:rPr lang="tr-TR" sz="2000" dirty="0" smtClean="0"/>
              <a:t> </a:t>
            </a:r>
            <a:r>
              <a:rPr lang="tr-TR" sz="2000" dirty="0" err="1" smtClean="0"/>
              <a:t>flopların</a:t>
            </a:r>
            <a:r>
              <a:rPr lang="tr-TR" sz="2000" dirty="0" smtClean="0"/>
              <a:t> isimleri </a:t>
            </a:r>
            <a:r>
              <a:rPr lang="tr-TR" sz="2000" dirty="0" err="1" smtClean="0"/>
              <a:t>q</a:t>
            </a:r>
            <a:r>
              <a:rPr lang="tr-TR" sz="2000" baseline="-25000" dirty="0" err="1" smtClean="0"/>
              <a:t>C</a:t>
            </a:r>
            <a:r>
              <a:rPr lang="tr-TR" sz="2000" dirty="0" smtClean="0"/>
              <a:t> (MSB), </a:t>
            </a:r>
            <a:r>
              <a:rPr lang="tr-TR" sz="2000" dirty="0" err="1" smtClean="0"/>
              <a:t>q</a:t>
            </a:r>
            <a:r>
              <a:rPr lang="tr-TR" sz="2000" baseline="-25000" dirty="0" err="1" smtClean="0"/>
              <a:t>B</a:t>
            </a:r>
            <a:r>
              <a:rPr lang="tr-TR" sz="2000" dirty="0" smtClean="0"/>
              <a:t> ve  </a:t>
            </a:r>
            <a:r>
              <a:rPr lang="tr-TR" sz="2000" dirty="0" err="1" smtClean="0"/>
              <a:t>q</a:t>
            </a:r>
            <a:r>
              <a:rPr lang="tr-TR" sz="2000" baseline="-25000" dirty="0" err="1" smtClean="0"/>
              <a:t>A</a:t>
            </a:r>
            <a:r>
              <a:rPr lang="tr-TR" sz="2000" dirty="0" smtClean="0"/>
              <a:t> (LSB) olsun. </a:t>
            </a:r>
          </a:p>
          <a:p>
            <a:pPr>
              <a:buNone/>
            </a:pPr>
            <a:endParaRPr lang="tr-TR" sz="2000" dirty="0"/>
          </a:p>
        </p:txBody>
      </p:sp>
      <p:grpSp>
        <p:nvGrpSpPr>
          <p:cNvPr id="4" name="Group 26"/>
          <p:cNvGrpSpPr>
            <a:grpSpLocks/>
          </p:cNvGrpSpPr>
          <p:nvPr/>
        </p:nvGrpSpPr>
        <p:grpSpPr bwMode="auto">
          <a:xfrm>
            <a:off x="865797" y="4744359"/>
            <a:ext cx="7489829" cy="733426"/>
            <a:chOff x="521" y="2424"/>
            <a:chExt cx="4718" cy="462"/>
          </a:xfrm>
        </p:grpSpPr>
        <p:sp>
          <p:nvSpPr>
            <p:cNvPr id="10" name="Text Box 5"/>
            <p:cNvSpPr txBox="1">
              <a:spLocks noChangeArrowheads="1"/>
            </p:cNvSpPr>
            <p:nvPr/>
          </p:nvSpPr>
          <p:spPr bwMode="auto">
            <a:xfrm>
              <a:off x="521" y="2432"/>
              <a:ext cx="422" cy="231"/>
            </a:xfrm>
            <a:prstGeom prst="rect">
              <a:avLst/>
            </a:prstGeom>
            <a:noFill/>
            <a:ln w="9525">
              <a:noFill/>
              <a:miter lim="800000"/>
              <a:headEnd/>
              <a:tailEnd/>
            </a:ln>
            <a:effectLst/>
          </p:spPr>
          <p:txBody>
            <a:bodyPr>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dirty="0"/>
                <a:t>000</a:t>
              </a:r>
            </a:p>
          </p:txBody>
        </p:sp>
        <p:sp>
          <p:nvSpPr>
            <p:cNvPr id="11" name="Line 6"/>
            <p:cNvSpPr>
              <a:spLocks noChangeShapeType="1"/>
            </p:cNvSpPr>
            <p:nvPr/>
          </p:nvSpPr>
          <p:spPr bwMode="auto">
            <a:xfrm>
              <a:off x="884" y="2568"/>
              <a:ext cx="272" cy="0"/>
            </a:xfrm>
            <a:prstGeom prst="line">
              <a:avLst/>
            </a:prstGeom>
            <a:noFill/>
            <a:ln w="9525">
              <a:solidFill>
                <a:schemeClr val="tx1"/>
              </a:solidFill>
              <a:round/>
              <a:headEnd/>
              <a:tailEnd type="triangle" w="med" len="me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2" name="Text Box 7"/>
            <p:cNvSpPr txBox="1">
              <a:spLocks noChangeArrowheads="1"/>
            </p:cNvSpPr>
            <p:nvPr/>
          </p:nvSpPr>
          <p:spPr bwMode="auto">
            <a:xfrm>
              <a:off x="1156" y="2432"/>
              <a:ext cx="356" cy="231"/>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a:t>001</a:t>
              </a:r>
            </a:p>
          </p:txBody>
        </p:sp>
        <p:sp>
          <p:nvSpPr>
            <p:cNvPr id="13" name="Line 8"/>
            <p:cNvSpPr>
              <a:spLocks noChangeShapeType="1"/>
            </p:cNvSpPr>
            <p:nvPr/>
          </p:nvSpPr>
          <p:spPr bwMode="auto">
            <a:xfrm>
              <a:off x="1485" y="2568"/>
              <a:ext cx="272" cy="0"/>
            </a:xfrm>
            <a:prstGeom prst="line">
              <a:avLst/>
            </a:prstGeom>
            <a:noFill/>
            <a:ln w="9525">
              <a:solidFill>
                <a:schemeClr val="tx1"/>
              </a:solidFill>
              <a:round/>
              <a:headEnd/>
              <a:tailEnd type="triangle" w="med" len="me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4" name="Text Box 9"/>
            <p:cNvSpPr txBox="1">
              <a:spLocks noChangeArrowheads="1"/>
            </p:cNvSpPr>
            <p:nvPr/>
          </p:nvSpPr>
          <p:spPr bwMode="auto">
            <a:xfrm>
              <a:off x="1743" y="2448"/>
              <a:ext cx="356" cy="231"/>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a:t>010</a:t>
              </a:r>
            </a:p>
          </p:txBody>
        </p:sp>
        <p:sp>
          <p:nvSpPr>
            <p:cNvPr id="15" name="Text Box 10"/>
            <p:cNvSpPr txBox="1">
              <a:spLocks noChangeArrowheads="1"/>
            </p:cNvSpPr>
            <p:nvPr/>
          </p:nvSpPr>
          <p:spPr bwMode="auto">
            <a:xfrm>
              <a:off x="2352" y="2448"/>
              <a:ext cx="356" cy="231"/>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a:t>011</a:t>
              </a:r>
            </a:p>
          </p:txBody>
        </p:sp>
        <p:sp>
          <p:nvSpPr>
            <p:cNvPr id="16" name="Line 11"/>
            <p:cNvSpPr>
              <a:spLocks noChangeShapeType="1"/>
            </p:cNvSpPr>
            <p:nvPr/>
          </p:nvSpPr>
          <p:spPr bwMode="auto">
            <a:xfrm>
              <a:off x="2088" y="2568"/>
              <a:ext cx="272" cy="0"/>
            </a:xfrm>
            <a:prstGeom prst="line">
              <a:avLst/>
            </a:prstGeom>
            <a:noFill/>
            <a:ln w="9525">
              <a:solidFill>
                <a:schemeClr val="tx1"/>
              </a:solidFill>
              <a:round/>
              <a:headEnd/>
              <a:tailEnd type="triangle" w="med" len="me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17" name="Text Box 12"/>
            <p:cNvSpPr txBox="1">
              <a:spLocks noChangeArrowheads="1"/>
            </p:cNvSpPr>
            <p:nvPr/>
          </p:nvSpPr>
          <p:spPr bwMode="auto">
            <a:xfrm>
              <a:off x="3528" y="2433"/>
              <a:ext cx="356" cy="231"/>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a:t>101</a:t>
              </a:r>
            </a:p>
          </p:txBody>
        </p:sp>
        <p:sp>
          <p:nvSpPr>
            <p:cNvPr id="18" name="Text Box 13"/>
            <p:cNvSpPr txBox="1">
              <a:spLocks noChangeArrowheads="1"/>
            </p:cNvSpPr>
            <p:nvPr/>
          </p:nvSpPr>
          <p:spPr bwMode="auto">
            <a:xfrm>
              <a:off x="2957" y="2448"/>
              <a:ext cx="356" cy="231"/>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a:t>100</a:t>
              </a:r>
            </a:p>
          </p:txBody>
        </p:sp>
        <p:sp>
          <p:nvSpPr>
            <p:cNvPr id="19" name="Text Box 14"/>
            <p:cNvSpPr txBox="1">
              <a:spLocks noChangeArrowheads="1"/>
            </p:cNvSpPr>
            <p:nvPr/>
          </p:nvSpPr>
          <p:spPr bwMode="auto">
            <a:xfrm>
              <a:off x="4099" y="2433"/>
              <a:ext cx="356" cy="231"/>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a:t>110</a:t>
              </a:r>
            </a:p>
          </p:txBody>
        </p:sp>
        <p:sp>
          <p:nvSpPr>
            <p:cNvPr id="20" name="Text Box 15"/>
            <p:cNvSpPr txBox="1">
              <a:spLocks noChangeArrowheads="1"/>
            </p:cNvSpPr>
            <p:nvPr/>
          </p:nvSpPr>
          <p:spPr bwMode="auto">
            <a:xfrm>
              <a:off x="4676" y="2424"/>
              <a:ext cx="356" cy="231"/>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a:t>111</a:t>
              </a:r>
            </a:p>
          </p:txBody>
        </p:sp>
        <p:sp>
          <p:nvSpPr>
            <p:cNvPr id="21" name="Line 16"/>
            <p:cNvSpPr>
              <a:spLocks noChangeShapeType="1"/>
            </p:cNvSpPr>
            <p:nvPr/>
          </p:nvSpPr>
          <p:spPr bwMode="auto">
            <a:xfrm>
              <a:off x="2699" y="2568"/>
              <a:ext cx="272" cy="0"/>
            </a:xfrm>
            <a:prstGeom prst="line">
              <a:avLst/>
            </a:prstGeom>
            <a:noFill/>
            <a:ln w="9525">
              <a:solidFill>
                <a:schemeClr val="tx1"/>
              </a:solidFill>
              <a:round/>
              <a:headEnd/>
              <a:tailEnd type="triangle" w="med" len="me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2" name="Line 17"/>
            <p:cNvSpPr>
              <a:spLocks noChangeShapeType="1"/>
            </p:cNvSpPr>
            <p:nvPr/>
          </p:nvSpPr>
          <p:spPr bwMode="auto">
            <a:xfrm>
              <a:off x="3288" y="2568"/>
              <a:ext cx="272" cy="0"/>
            </a:xfrm>
            <a:prstGeom prst="line">
              <a:avLst/>
            </a:prstGeom>
            <a:noFill/>
            <a:ln w="9525">
              <a:solidFill>
                <a:schemeClr val="tx1"/>
              </a:solidFill>
              <a:round/>
              <a:headEnd/>
              <a:tailEnd type="triangle" w="med" len="me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3" name="Line 18"/>
            <p:cNvSpPr>
              <a:spLocks noChangeShapeType="1"/>
            </p:cNvSpPr>
            <p:nvPr/>
          </p:nvSpPr>
          <p:spPr bwMode="auto">
            <a:xfrm>
              <a:off x="3846" y="2568"/>
              <a:ext cx="294" cy="0"/>
            </a:xfrm>
            <a:prstGeom prst="line">
              <a:avLst/>
            </a:prstGeom>
            <a:noFill/>
            <a:ln w="9525">
              <a:solidFill>
                <a:schemeClr val="tx1"/>
              </a:solidFill>
              <a:round/>
              <a:headEnd/>
              <a:tailEnd type="triangle" w="med" len="me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4" name="Line 19"/>
            <p:cNvSpPr>
              <a:spLocks noChangeShapeType="1"/>
            </p:cNvSpPr>
            <p:nvPr/>
          </p:nvSpPr>
          <p:spPr bwMode="auto">
            <a:xfrm>
              <a:off x="4438" y="2552"/>
              <a:ext cx="272" cy="0"/>
            </a:xfrm>
            <a:prstGeom prst="line">
              <a:avLst/>
            </a:prstGeom>
            <a:noFill/>
            <a:ln w="9525">
              <a:solidFill>
                <a:schemeClr val="tx1"/>
              </a:solidFill>
              <a:round/>
              <a:headEnd/>
              <a:tailEnd type="triangle" w="med" len="me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5" name="Line 20"/>
            <p:cNvSpPr>
              <a:spLocks noChangeShapeType="1"/>
            </p:cNvSpPr>
            <p:nvPr/>
          </p:nvSpPr>
          <p:spPr bwMode="auto">
            <a:xfrm>
              <a:off x="4830" y="2659"/>
              <a:ext cx="0" cy="0"/>
            </a:xfrm>
            <a:prstGeom prst="line">
              <a:avLst/>
            </a:prstGeom>
            <a:noFill/>
            <a:ln w="9525">
              <a:solidFill>
                <a:schemeClr val="tx1"/>
              </a:solidFill>
              <a:round/>
              <a:headEnd/>
              <a:tailEnd type="triangle" w="med" len="me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6" name="Line 22"/>
            <p:cNvSpPr>
              <a:spLocks noChangeShapeType="1"/>
            </p:cNvSpPr>
            <p:nvPr/>
          </p:nvSpPr>
          <p:spPr bwMode="auto">
            <a:xfrm>
              <a:off x="5239" y="2568"/>
              <a:ext cx="0" cy="318"/>
            </a:xfrm>
            <a:prstGeom prst="line">
              <a:avLst/>
            </a:prstGeom>
            <a:noFill/>
            <a:ln w="9525">
              <a:solidFill>
                <a:schemeClr val="tx1"/>
              </a:solidFill>
              <a:round/>
              <a:headEnd/>
              <a:tailEnd type="triangle" w="med" len="me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7" name="Line 23"/>
            <p:cNvSpPr>
              <a:spLocks noChangeShapeType="1"/>
            </p:cNvSpPr>
            <p:nvPr/>
          </p:nvSpPr>
          <p:spPr bwMode="auto">
            <a:xfrm flipH="1">
              <a:off x="657" y="2886"/>
              <a:ext cx="4582" cy="0"/>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8" name="Line 24"/>
            <p:cNvSpPr>
              <a:spLocks noChangeShapeType="1"/>
            </p:cNvSpPr>
            <p:nvPr/>
          </p:nvSpPr>
          <p:spPr bwMode="auto">
            <a:xfrm flipV="1">
              <a:off x="652" y="2659"/>
              <a:ext cx="0" cy="227"/>
            </a:xfrm>
            <a:prstGeom prst="line">
              <a:avLst/>
            </a:prstGeom>
            <a:noFill/>
            <a:ln w="9525">
              <a:solidFill>
                <a:schemeClr val="tx1"/>
              </a:solidFill>
              <a:round/>
              <a:headEnd/>
              <a:tailEnd type="triangle" w="med" len="me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
          <p:nvSpPr>
            <p:cNvPr id="29" name="Line 25"/>
            <p:cNvSpPr>
              <a:spLocks noChangeShapeType="1"/>
            </p:cNvSpPr>
            <p:nvPr/>
          </p:nvSpPr>
          <p:spPr bwMode="auto">
            <a:xfrm flipH="1">
              <a:off x="5012" y="2568"/>
              <a:ext cx="227" cy="0"/>
            </a:xfrm>
            <a:prstGeom prst="line">
              <a:avLst/>
            </a:prstGeom>
            <a:noFill/>
            <a:ln w="9525">
              <a:solidFill>
                <a:schemeClr val="tx1"/>
              </a:solidFill>
              <a:round/>
              <a:headEnd/>
              <a:tailEnd/>
            </a:ln>
            <a:effectLst/>
          </p:spPr>
          <p:txBody>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grpSp>
      <p:grpSp>
        <p:nvGrpSpPr>
          <p:cNvPr id="5" name="Group 30"/>
          <p:cNvGrpSpPr>
            <a:grpSpLocks/>
          </p:cNvGrpSpPr>
          <p:nvPr/>
        </p:nvGrpSpPr>
        <p:grpSpPr bwMode="auto">
          <a:xfrm>
            <a:off x="549226" y="4137490"/>
            <a:ext cx="1120775" cy="396875"/>
            <a:chOff x="295" y="2432"/>
            <a:chExt cx="706" cy="250"/>
          </a:xfrm>
        </p:grpSpPr>
        <p:sp>
          <p:nvSpPr>
            <p:cNvPr id="7" name="Rectangle 27"/>
            <p:cNvSpPr>
              <a:spLocks noChangeArrowheads="1"/>
            </p:cNvSpPr>
            <p:nvPr/>
          </p:nvSpPr>
          <p:spPr bwMode="auto">
            <a:xfrm>
              <a:off x="295" y="2432"/>
              <a:ext cx="280" cy="250"/>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2000"/>
                <a:t>q</a:t>
              </a:r>
              <a:r>
                <a:rPr lang="tr-TR" sz="2000" baseline="-25000"/>
                <a:t>C</a:t>
              </a:r>
            </a:p>
          </p:txBody>
        </p:sp>
        <p:sp>
          <p:nvSpPr>
            <p:cNvPr id="8" name="Rectangle 28"/>
            <p:cNvSpPr>
              <a:spLocks noChangeArrowheads="1"/>
            </p:cNvSpPr>
            <p:nvPr/>
          </p:nvSpPr>
          <p:spPr bwMode="auto">
            <a:xfrm>
              <a:off x="521" y="2432"/>
              <a:ext cx="274" cy="250"/>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2000"/>
                <a:t>q</a:t>
              </a:r>
              <a:r>
                <a:rPr lang="tr-TR" sz="2000" baseline="-25000"/>
                <a:t>B</a:t>
              </a:r>
            </a:p>
          </p:txBody>
        </p:sp>
        <p:sp>
          <p:nvSpPr>
            <p:cNvPr id="9" name="Rectangle 29"/>
            <p:cNvSpPr>
              <a:spLocks noChangeArrowheads="1"/>
            </p:cNvSpPr>
            <p:nvPr/>
          </p:nvSpPr>
          <p:spPr bwMode="auto">
            <a:xfrm>
              <a:off x="727" y="2432"/>
              <a:ext cx="274" cy="250"/>
            </a:xfrm>
            <a:prstGeom prst="rect">
              <a:avLst/>
            </a:prstGeom>
            <a:noFill/>
            <a:ln w="9525">
              <a:noFill/>
              <a:miter lim="800000"/>
              <a:headEnd/>
              <a:tailEnd/>
            </a:ln>
            <a:effectLst/>
          </p:spPr>
          <p:txBody>
            <a:bodyPr wrap="none">
              <a:spAutoFit/>
            </a:bodyP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tr-TR" sz="2000" dirty="0" err="1"/>
                <a:t>q</a:t>
              </a:r>
              <a:r>
                <a:rPr lang="tr-TR" sz="2000" baseline="-25000" dirty="0" err="1"/>
                <a:t>A</a:t>
              </a:r>
              <a:endParaRPr lang="tr-TR" sz="2000" baseline="-25000" dirty="0"/>
            </a:p>
          </p:txBody>
        </p:sp>
      </p:grpSp>
      <p:sp>
        <p:nvSpPr>
          <p:cNvPr id="6" name="AutoShape 31"/>
          <p:cNvSpPr>
            <a:spLocks/>
          </p:cNvSpPr>
          <p:nvPr/>
        </p:nvSpPr>
        <p:spPr bwMode="auto">
          <a:xfrm rot="16200000">
            <a:off x="1055638" y="4113677"/>
            <a:ext cx="188913" cy="957263"/>
          </a:xfrm>
          <a:prstGeom prst="leftBrace">
            <a:avLst>
              <a:gd name="adj1" fmla="val 42227"/>
              <a:gd name="adj2" fmla="val 47120"/>
            </a:avLst>
          </a:prstGeom>
          <a:noFill/>
          <a:ln w="9525">
            <a:solidFill>
              <a:schemeClr val="tx1"/>
            </a:solidFill>
            <a:round/>
            <a:headEnd/>
            <a:tailEnd/>
          </a:ln>
          <a:effectLst/>
        </p:spPr>
        <p:txBody>
          <a:bodyPr wrap="none" anchor="ctr"/>
          <a:ls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tr-T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59061" y="188744"/>
            <a:ext cx="7772400" cy="790575"/>
          </a:xfrm>
        </p:spPr>
        <p:txBody>
          <a:bodyPr/>
          <a:lstStyle/>
          <a:p>
            <a:pPr algn="l"/>
            <a:r>
              <a:rPr lang="tr-TR" sz="2400" b="1" dirty="0" smtClean="0"/>
              <a:t>Örnek (devamı-1):</a:t>
            </a:r>
            <a:endParaRPr lang="tr-TR" sz="2400" dirty="0"/>
          </a:p>
        </p:txBody>
      </p:sp>
      <p:graphicFrame>
        <p:nvGraphicFramePr>
          <p:cNvPr id="4" name="3 İçerik Yer Tutucusu"/>
          <p:cNvGraphicFramePr>
            <a:graphicFrameLocks noGrp="1"/>
          </p:cNvGraphicFramePr>
          <p:nvPr>
            <p:ph idx="1"/>
          </p:nvPr>
        </p:nvGraphicFramePr>
        <p:xfrm>
          <a:off x="445917" y="1060859"/>
          <a:ext cx="2058132" cy="3084576"/>
        </p:xfrm>
        <a:graphic>
          <a:graphicData uri="http://schemas.openxmlformats.org/drawingml/2006/table">
            <a:tbl>
              <a:tblPr/>
              <a:tblGrid>
                <a:gridCol w="953706"/>
                <a:gridCol w="1104426"/>
              </a:tblGrid>
              <a:tr h="0">
                <a:tc>
                  <a:txBody>
                    <a:bodyPr/>
                    <a:lstStyle/>
                    <a:p>
                      <a:pPr algn="ctr">
                        <a:lnSpc>
                          <a:spcPct val="115000"/>
                        </a:lnSpc>
                        <a:spcAft>
                          <a:spcPts val="0"/>
                        </a:spcAft>
                      </a:pPr>
                      <a:r>
                        <a:rPr lang="tr-TR" sz="1600" b="1" dirty="0">
                          <a:latin typeface="Times New Roman"/>
                          <a:ea typeface="Times New Roman"/>
                        </a:rPr>
                        <a:t>Şimdiki Durum</a:t>
                      </a:r>
                      <a:endParaRPr lang="tr-TR" sz="1600" dirty="0">
                        <a:latin typeface="Times New Roman"/>
                        <a:ea typeface="Times New Roman"/>
                      </a:endParaRPr>
                    </a:p>
                    <a:p>
                      <a:pPr algn="ctr">
                        <a:lnSpc>
                          <a:spcPct val="115000"/>
                        </a:lnSpc>
                        <a:spcAft>
                          <a:spcPts val="0"/>
                        </a:spcAft>
                      </a:pPr>
                      <a:r>
                        <a:rPr lang="tr-TR" sz="1600" b="1" dirty="0">
                          <a:latin typeface="Times New Roman"/>
                          <a:ea typeface="Times New Roman"/>
                        </a:rPr>
                        <a:t>  </a:t>
                      </a:r>
                      <a:r>
                        <a:rPr lang="tr-TR" sz="1600" b="1" dirty="0" err="1">
                          <a:latin typeface="Times New Roman"/>
                          <a:ea typeface="Times New Roman"/>
                        </a:rPr>
                        <a:t>q</a:t>
                      </a:r>
                      <a:r>
                        <a:rPr lang="tr-TR" sz="1600" b="1" baseline="-25000" dirty="0" err="1">
                          <a:latin typeface="Times New Roman"/>
                          <a:ea typeface="Times New Roman"/>
                        </a:rPr>
                        <a:t>C</a:t>
                      </a:r>
                      <a:r>
                        <a:rPr lang="tr-TR" sz="1600" b="1" dirty="0" err="1">
                          <a:latin typeface="Times New Roman"/>
                          <a:ea typeface="Times New Roman"/>
                        </a:rPr>
                        <a:t>q</a:t>
                      </a:r>
                      <a:r>
                        <a:rPr lang="tr-TR" sz="1600" b="1" baseline="-25000" dirty="0" err="1">
                          <a:latin typeface="Times New Roman"/>
                          <a:ea typeface="Times New Roman"/>
                        </a:rPr>
                        <a:t>B</a:t>
                      </a:r>
                      <a:r>
                        <a:rPr lang="tr-TR" sz="1600" b="1" dirty="0" err="1">
                          <a:latin typeface="Times New Roman"/>
                          <a:ea typeface="Times New Roman"/>
                        </a:rPr>
                        <a:t>q</a:t>
                      </a:r>
                      <a:r>
                        <a:rPr lang="tr-TR" sz="1600" b="1" baseline="-25000" dirty="0" err="1">
                          <a:latin typeface="Times New Roman"/>
                          <a:ea typeface="Times New Roman"/>
                        </a:rPr>
                        <a:t>A</a:t>
                      </a:r>
                      <a:endParaRPr lang="tr-TR"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a:latin typeface="Times New Roman"/>
                          <a:ea typeface="Times New Roman"/>
                        </a:rPr>
                        <a:t>Sonraki Durum</a:t>
                      </a:r>
                      <a:endParaRPr lang="tr-TR" sz="1600">
                        <a:latin typeface="Times New Roman"/>
                        <a:ea typeface="Times New Roman"/>
                      </a:endParaRPr>
                    </a:p>
                    <a:p>
                      <a:pPr algn="l">
                        <a:lnSpc>
                          <a:spcPct val="115000"/>
                        </a:lnSpc>
                        <a:spcAft>
                          <a:spcPts val="0"/>
                        </a:spcAft>
                      </a:pPr>
                      <a:r>
                        <a:rPr lang="tr-TR" sz="1600" b="1">
                          <a:latin typeface="Times New Roman"/>
                          <a:ea typeface="Times New Roman"/>
                        </a:rPr>
                        <a:t> </a:t>
                      </a:r>
                      <a:r>
                        <a:rPr lang="tr-TR" sz="1600" b="1" baseline="-25000">
                          <a:latin typeface="Times New Roman"/>
                          <a:ea typeface="Times New Roman"/>
                        </a:rPr>
                        <a:t> </a:t>
                      </a:r>
                      <a:r>
                        <a:rPr lang="tr-TR" sz="1600" b="1">
                          <a:latin typeface="Times New Roman"/>
                          <a:ea typeface="Times New Roman"/>
                        </a:rPr>
                        <a:t>Q</a:t>
                      </a:r>
                      <a:r>
                        <a:rPr lang="tr-TR" sz="1600" b="1" baseline="-25000">
                          <a:latin typeface="Times New Roman"/>
                          <a:ea typeface="Times New Roman"/>
                        </a:rPr>
                        <a:t>C</a:t>
                      </a:r>
                      <a:r>
                        <a:rPr lang="tr-TR" sz="1600" b="1">
                          <a:latin typeface="Times New Roman"/>
                          <a:ea typeface="Times New Roman"/>
                        </a:rPr>
                        <a:t>Q</a:t>
                      </a:r>
                      <a:r>
                        <a:rPr lang="tr-TR" sz="1600" b="1" baseline="-25000">
                          <a:latin typeface="Times New Roman"/>
                          <a:ea typeface="Times New Roman"/>
                        </a:rPr>
                        <a:t>B</a:t>
                      </a:r>
                      <a:r>
                        <a:rPr lang="tr-TR" sz="1600" b="1">
                          <a:latin typeface="Times New Roman"/>
                          <a:ea typeface="Times New Roman"/>
                        </a:rPr>
                        <a:t>Q</a:t>
                      </a:r>
                      <a:r>
                        <a:rPr lang="tr-TR" sz="1600" b="1" baseline="-25000">
                          <a:latin typeface="Times New Roman"/>
                          <a:ea typeface="Times New Roman"/>
                        </a:rPr>
                        <a:t>A</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rPr>
                        <a:t>  0  0  0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rPr>
                        <a:t>0  0  1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rPr>
                        <a:t>  0  0  1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0  1  0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rPr>
                        <a:t>  0  1  0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0  1  1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rPr>
                        <a:t>  0  1  1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1  0  0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rPr>
                        <a:t>  1  0  0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1  0  1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rPr>
                        <a:t>  1  0  1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1  1  0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rPr>
                        <a:t> 1  1  0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1  1  1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rPr>
                        <a:t> 1  1  1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600" dirty="0">
                          <a:latin typeface="Times New Roman"/>
                          <a:ea typeface="Times New Roman"/>
                        </a:rPr>
                        <a:t>0  0  0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graphicFrame>
        <p:nvGraphicFramePr>
          <p:cNvPr id="5" name="4 Tablo"/>
          <p:cNvGraphicFramePr>
            <a:graphicFrameLocks noGrp="1"/>
          </p:cNvGraphicFramePr>
          <p:nvPr/>
        </p:nvGraphicFramePr>
        <p:xfrm>
          <a:off x="3588922" y="999509"/>
          <a:ext cx="4514069" cy="3364992"/>
        </p:xfrm>
        <a:graphic>
          <a:graphicData uri="http://schemas.openxmlformats.org/drawingml/2006/table">
            <a:tbl>
              <a:tblPr/>
              <a:tblGrid>
                <a:gridCol w="1152959"/>
                <a:gridCol w="1061935"/>
                <a:gridCol w="772853"/>
                <a:gridCol w="772853"/>
                <a:gridCol w="753469"/>
              </a:tblGrid>
              <a:tr h="262255">
                <a:tc rowSpan="2">
                  <a:txBody>
                    <a:bodyPr/>
                    <a:lstStyle/>
                    <a:p>
                      <a:pPr algn="ctr">
                        <a:lnSpc>
                          <a:spcPct val="115000"/>
                        </a:lnSpc>
                        <a:spcAft>
                          <a:spcPts val="0"/>
                        </a:spcAft>
                      </a:pPr>
                      <a:endParaRPr lang="tr-TR" sz="1600" dirty="0">
                        <a:latin typeface="Times New Roman"/>
                        <a:ea typeface="Times New Roman"/>
                      </a:endParaRPr>
                    </a:p>
                    <a:p>
                      <a:pPr algn="ctr">
                        <a:lnSpc>
                          <a:spcPct val="115000"/>
                        </a:lnSpc>
                        <a:spcAft>
                          <a:spcPts val="0"/>
                        </a:spcAft>
                      </a:pPr>
                      <a:r>
                        <a:rPr lang="tr-TR" sz="1600" b="1" dirty="0">
                          <a:latin typeface="Times New Roman"/>
                          <a:ea typeface="Times New Roman"/>
                        </a:rPr>
                        <a:t>Şimdiki Durum</a:t>
                      </a:r>
                      <a:endParaRPr lang="tr-TR" sz="1600" dirty="0">
                        <a:latin typeface="Times New Roman"/>
                        <a:ea typeface="Times New Roman"/>
                      </a:endParaRPr>
                    </a:p>
                    <a:p>
                      <a:pPr algn="ctr">
                        <a:lnSpc>
                          <a:spcPct val="115000"/>
                        </a:lnSpc>
                        <a:spcAft>
                          <a:spcPts val="0"/>
                        </a:spcAft>
                      </a:pPr>
                      <a:r>
                        <a:rPr lang="tr-TR" sz="1600" b="1" dirty="0" err="1">
                          <a:latin typeface="Times New Roman"/>
                          <a:ea typeface="Times New Roman"/>
                        </a:rPr>
                        <a:t>q</a:t>
                      </a:r>
                      <a:r>
                        <a:rPr lang="tr-TR" sz="1600" b="1" baseline="-25000" dirty="0" err="1">
                          <a:latin typeface="Times New Roman"/>
                          <a:ea typeface="Times New Roman"/>
                        </a:rPr>
                        <a:t>C</a:t>
                      </a:r>
                      <a:r>
                        <a:rPr lang="tr-TR" sz="1600" b="1" dirty="0" err="1">
                          <a:latin typeface="Times New Roman"/>
                          <a:ea typeface="Times New Roman"/>
                        </a:rPr>
                        <a:t>q</a:t>
                      </a:r>
                      <a:r>
                        <a:rPr lang="tr-TR" sz="1600" b="1" baseline="-25000" dirty="0" err="1">
                          <a:latin typeface="Times New Roman"/>
                          <a:ea typeface="Times New Roman"/>
                        </a:rPr>
                        <a:t>B</a:t>
                      </a:r>
                      <a:r>
                        <a:rPr lang="tr-TR" sz="1600" b="1" dirty="0" err="1">
                          <a:latin typeface="Times New Roman"/>
                          <a:ea typeface="Times New Roman"/>
                        </a:rPr>
                        <a:t>q</a:t>
                      </a:r>
                      <a:r>
                        <a:rPr lang="tr-TR" sz="1600" b="1" baseline="-25000" dirty="0" err="1">
                          <a:latin typeface="Times New Roman"/>
                          <a:ea typeface="Times New Roman"/>
                        </a:rPr>
                        <a:t>A</a:t>
                      </a:r>
                      <a:endParaRPr lang="tr-TR"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endParaRPr lang="tr-TR" sz="1600" dirty="0">
                        <a:latin typeface="Times New Roman"/>
                        <a:ea typeface="Times New Roman"/>
                      </a:endParaRPr>
                    </a:p>
                    <a:p>
                      <a:pPr algn="ctr">
                        <a:lnSpc>
                          <a:spcPct val="115000"/>
                        </a:lnSpc>
                        <a:spcAft>
                          <a:spcPts val="0"/>
                        </a:spcAft>
                      </a:pPr>
                      <a:r>
                        <a:rPr lang="tr-TR" sz="1600" b="1" dirty="0">
                          <a:latin typeface="Times New Roman"/>
                          <a:ea typeface="Times New Roman"/>
                        </a:rPr>
                        <a:t>Sonraki Durum</a:t>
                      </a:r>
                      <a:endParaRPr lang="tr-TR" sz="1600" dirty="0">
                        <a:latin typeface="Times New Roman"/>
                        <a:ea typeface="Times New Roman"/>
                      </a:endParaRPr>
                    </a:p>
                    <a:p>
                      <a:pPr>
                        <a:lnSpc>
                          <a:spcPct val="115000"/>
                        </a:lnSpc>
                        <a:spcAft>
                          <a:spcPts val="0"/>
                        </a:spcAft>
                      </a:pPr>
                      <a:r>
                        <a:rPr lang="tr-TR" sz="1600" b="1" baseline="-25000" dirty="0">
                          <a:latin typeface="Times New Roman"/>
                          <a:ea typeface="Times New Roman"/>
                        </a:rPr>
                        <a:t>   </a:t>
                      </a:r>
                      <a:r>
                        <a:rPr lang="tr-TR" sz="1600" b="1" dirty="0">
                          <a:latin typeface="Times New Roman"/>
                          <a:ea typeface="Times New Roman"/>
                        </a:rPr>
                        <a:t>Q</a:t>
                      </a:r>
                      <a:r>
                        <a:rPr lang="tr-TR" sz="1600" b="1" baseline="-25000" dirty="0">
                          <a:latin typeface="Times New Roman"/>
                          <a:ea typeface="Times New Roman"/>
                        </a:rPr>
                        <a:t>C</a:t>
                      </a:r>
                      <a:r>
                        <a:rPr lang="tr-TR" sz="1600" b="1" dirty="0">
                          <a:latin typeface="Times New Roman"/>
                          <a:ea typeface="Times New Roman"/>
                        </a:rPr>
                        <a:t>Q</a:t>
                      </a:r>
                      <a:r>
                        <a:rPr lang="tr-TR" sz="1600" b="1" baseline="-25000" dirty="0">
                          <a:latin typeface="Times New Roman"/>
                          <a:ea typeface="Times New Roman"/>
                        </a:rPr>
                        <a:t>B</a:t>
                      </a:r>
                      <a:r>
                        <a:rPr lang="tr-TR" sz="1600" b="1" dirty="0">
                          <a:latin typeface="Times New Roman"/>
                          <a:ea typeface="Times New Roman"/>
                        </a:rPr>
                        <a:t>Q</a:t>
                      </a:r>
                      <a:r>
                        <a:rPr lang="tr-TR" sz="1600" b="1" baseline="-25000" dirty="0">
                          <a:latin typeface="Times New Roman"/>
                          <a:ea typeface="Times New Roman"/>
                        </a:rPr>
                        <a:t>A</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3">
                  <a:txBody>
                    <a:bodyPr/>
                    <a:lstStyle/>
                    <a:p>
                      <a:pPr algn="ctr">
                        <a:lnSpc>
                          <a:spcPct val="115000"/>
                        </a:lnSpc>
                        <a:spcAft>
                          <a:spcPts val="0"/>
                        </a:spcAft>
                      </a:pPr>
                      <a:r>
                        <a:rPr lang="tr-TR" sz="1600" b="1">
                          <a:latin typeface="Times New Roman"/>
                          <a:ea typeface="Times New Roman"/>
                        </a:rPr>
                        <a:t>Uyarma İşlevleri</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r>
              <a:tr h="261620">
                <a:tc vMerge="1">
                  <a:txBody>
                    <a:bodyPr/>
                    <a:lstStyle/>
                    <a:p>
                      <a:endParaRPr lang="tr-TR"/>
                    </a:p>
                  </a:txBody>
                  <a:tcPr/>
                </a:tc>
                <a:tc vMerge="1">
                  <a:txBody>
                    <a:bodyPr/>
                    <a:lstStyle/>
                    <a:p>
                      <a:endParaRPr lang="tr-TR"/>
                    </a:p>
                  </a:txBody>
                  <a:tcPr/>
                </a:tc>
                <a:tc>
                  <a:txBody>
                    <a:bodyPr/>
                    <a:lstStyle/>
                    <a:p>
                      <a:pPr algn="ctr">
                        <a:lnSpc>
                          <a:spcPct val="115000"/>
                        </a:lnSpc>
                        <a:spcAft>
                          <a:spcPts val="0"/>
                        </a:spcAft>
                      </a:pPr>
                      <a:endParaRPr lang="tr-TR" sz="1600">
                        <a:latin typeface="Times New Roman"/>
                        <a:ea typeface="Times New Roman"/>
                      </a:endParaRPr>
                    </a:p>
                    <a:p>
                      <a:pPr algn="ctr">
                        <a:lnSpc>
                          <a:spcPct val="115000"/>
                        </a:lnSpc>
                        <a:spcAft>
                          <a:spcPts val="0"/>
                        </a:spcAft>
                      </a:pPr>
                      <a:r>
                        <a:rPr lang="tr-TR" sz="1600" b="1">
                          <a:latin typeface="Times New Roman"/>
                          <a:ea typeface="Times New Roman"/>
                        </a:rPr>
                        <a:t>J</a:t>
                      </a:r>
                      <a:r>
                        <a:rPr lang="tr-TR" sz="1600" b="1" baseline="-25000">
                          <a:latin typeface="Times New Roman"/>
                          <a:ea typeface="Times New Roman"/>
                        </a:rPr>
                        <a:t>C</a:t>
                      </a:r>
                      <a:r>
                        <a:rPr lang="tr-TR" sz="1600" b="1">
                          <a:latin typeface="Times New Roman"/>
                          <a:ea typeface="Times New Roman"/>
                        </a:rPr>
                        <a:t> K</a:t>
                      </a:r>
                      <a:r>
                        <a:rPr lang="tr-TR" sz="1600" b="1" baseline="-25000">
                          <a:latin typeface="Times New Roman"/>
                          <a:ea typeface="Times New Roman"/>
                        </a:rPr>
                        <a:t>C</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600">
                        <a:latin typeface="Times New Roman"/>
                        <a:ea typeface="Times New Roman"/>
                      </a:endParaRPr>
                    </a:p>
                    <a:p>
                      <a:pPr algn="ctr">
                        <a:lnSpc>
                          <a:spcPct val="115000"/>
                        </a:lnSpc>
                        <a:spcAft>
                          <a:spcPts val="0"/>
                        </a:spcAft>
                      </a:pPr>
                      <a:r>
                        <a:rPr lang="tr-TR" sz="1600" b="1">
                          <a:latin typeface="Times New Roman"/>
                          <a:ea typeface="Times New Roman"/>
                        </a:rPr>
                        <a:t>J</a:t>
                      </a:r>
                      <a:r>
                        <a:rPr lang="tr-TR" sz="1600" b="1" baseline="-25000">
                          <a:latin typeface="Times New Roman"/>
                          <a:ea typeface="Times New Roman"/>
                        </a:rPr>
                        <a:t>B</a:t>
                      </a:r>
                      <a:r>
                        <a:rPr lang="tr-TR" sz="1600" b="1">
                          <a:latin typeface="Times New Roman"/>
                          <a:ea typeface="Times New Roman"/>
                        </a:rPr>
                        <a:t> K</a:t>
                      </a:r>
                      <a:r>
                        <a:rPr lang="tr-TR" sz="1600" b="1" baseline="-25000">
                          <a:latin typeface="Times New Roman"/>
                          <a:ea typeface="Times New Roman"/>
                        </a:rPr>
                        <a:t>B</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600">
                        <a:latin typeface="Times New Roman"/>
                        <a:ea typeface="Times New Roman"/>
                      </a:endParaRPr>
                    </a:p>
                    <a:p>
                      <a:pPr algn="ctr">
                        <a:lnSpc>
                          <a:spcPct val="115000"/>
                        </a:lnSpc>
                        <a:spcAft>
                          <a:spcPts val="0"/>
                        </a:spcAft>
                      </a:pPr>
                      <a:r>
                        <a:rPr lang="tr-TR" sz="1600" b="1">
                          <a:latin typeface="Times New Roman"/>
                          <a:ea typeface="Times New Roman"/>
                        </a:rPr>
                        <a:t>J</a:t>
                      </a:r>
                      <a:r>
                        <a:rPr lang="tr-TR" sz="1600" b="1" baseline="-25000">
                          <a:latin typeface="Times New Roman"/>
                          <a:ea typeface="Times New Roman"/>
                        </a:rPr>
                        <a:t>A</a:t>
                      </a:r>
                      <a:r>
                        <a:rPr lang="tr-TR" sz="1600" b="1">
                          <a:latin typeface="Times New Roman"/>
                          <a:ea typeface="Times New Roman"/>
                        </a:rPr>
                        <a:t> K</a:t>
                      </a:r>
                      <a:r>
                        <a:rPr lang="tr-TR" sz="1600" b="1" baseline="-25000">
                          <a:latin typeface="Times New Roman"/>
                          <a:ea typeface="Times New Roman"/>
                        </a:rPr>
                        <a:t>A</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rPr>
                        <a:t> 0  0  0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  0  0  1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x</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rPr>
                        <a:t> 0  0  1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  0  1  0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rPr>
                        <a:t> 0  1  0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  0  1  1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x</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rPr>
                        <a:t> 0  1  1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  1  0  0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rPr>
                        <a:t>1  0  0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rPr>
                        <a:t>  1  0  1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x</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rPr>
                        <a:t>1  0  1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  1  1  0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rPr>
                        <a:t>1  1  0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  1  1  1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x</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rPr>
                        <a:t>1  1  1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600">
                          <a:latin typeface="Times New Roman"/>
                          <a:ea typeface="Times New Roman"/>
                        </a:rPr>
                        <a:t>  0  0  0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600" dirty="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60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600" dirty="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24577" name="Rectangle 1"/>
          <p:cNvSpPr>
            <a:spLocks noChangeArrowheads="1"/>
          </p:cNvSpPr>
          <p:nvPr/>
        </p:nvSpPr>
        <p:spPr bwMode="auto">
          <a:xfrm>
            <a:off x="267287" y="4428309"/>
            <a:ext cx="4895557"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mj-lt"/>
                <a:ea typeface="Times New Roman" pitchFamily="18" charset="0"/>
              </a:rPr>
              <a:t>Uyarma işlevleri </a:t>
            </a:r>
          </a:p>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err="1" smtClean="0">
                <a:ln>
                  <a:noFill/>
                </a:ln>
                <a:solidFill>
                  <a:schemeClr val="tx1"/>
                </a:solidFill>
                <a:effectLst/>
                <a:latin typeface="+mj-lt"/>
                <a:ea typeface="Times New Roman" pitchFamily="18" charset="0"/>
              </a:rPr>
              <a:t>Karnaugh</a:t>
            </a:r>
            <a:r>
              <a:rPr kumimoji="0" lang="tr-TR" sz="1800" b="0" i="0" u="none" strike="noStrike" cap="none" normalizeH="0" baseline="0" dirty="0" smtClean="0">
                <a:ln>
                  <a:noFill/>
                </a:ln>
                <a:solidFill>
                  <a:schemeClr val="tx1"/>
                </a:solidFill>
                <a:effectLst/>
                <a:latin typeface="+mj-lt"/>
                <a:ea typeface="Times New Roman" pitchFamily="18" charset="0"/>
              </a:rPr>
              <a:t> ile indirgendiğinde;</a:t>
            </a:r>
            <a:endParaRPr kumimoji="0" lang="tr-TR" sz="18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mj-lt"/>
                <a:ea typeface="Times New Roman" pitchFamily="18" charset="0"/>
              </a:rPr>
              <a:t>J</a:t>
            </a:r>
            <a:r>
              <a:rPr kumimoji="0" lang="tr-TR" sz="1800" b="0" i="0" u="none" strike="noStrike" cap="none" normalizeH="0" baseline="-30000" dirty="0" smtClean="0">
                <a:ln>
                  <a:noFill/>
                </a:ln>
                <a:solidFill>
                  <a:schemeClr val="tx1"/>
                </a:solidFill>
                <a:effectLst/>
                <a:latin typeface="+mj-lt"/>
                <a:ea typeface="Times New Roman" pitchFamily="18" charset="0"/>
              </a:rPr>
              <a:t>C </a:t>
            </a:r>
            <a:r>
              <a:rPr kumimoji="0" lang="tr-TR" sz="1800" b="0" i="0" u="none" strike="noStrike" cap="none" normalizeH="0" baseline="0" dirty="0" smtClean="0">
                <a:ln>
                  <a:noFill/>
                </a:ln>
                <a:solidFill>
                  <a:schemeClr val="tx1"/>
                </a:solidFill>
                <a:effectLst/>
                <a:latin typeface="+mj-lt"/>
                <a:ea typeface="Times New Roman" pitchFamily="18" charset="0"/>
              </a:rPr>
              <a:t>= K</a:t>
            </a:r>
            <a:r>
              <a:rPr kumimoji="0" lang="tr-TR" sz="1800" b="0" i="0" u="none" strike="noStrike" cap="none" normalizeH="0" baseline="-30000" dirty="0" smtClean="0">
                <a:ln>
                  <a:noFill/>
                </a:ln>
                <a:solidFill>
                  <a:schemeClr val="tx1"/>
                </a:solidFill>
                <a:effectLst/>
                <a:latin typeface="+mj-lt"/>
                <a:ea typeface="Times New Roman" pitchFamily="18" charset="0"/>
              </a:rPr>
              <a:t>C </a:t>
            </a:r>
            <a:r>
              <a:rPr kumimoji="0" lang="tr-TR" sz="1800" b="0" i="0" u="none" strike="noStrike" cap="none" normalizeH="0" baseline="0" dirty="0" smtClean="0">
                <a:ln>
                  <a:noFill/>
                </a:ln>
                <a:solidFill>
                  <a:schemeClr val="tx1"/>
                </a:solidFill>
                <a:effectLst/>
                <a:latin typeface="+mj-lt"/>
                <a:ea typeface="Times New Roman" pitchFamily="18" charset="0"/>
              </a:rPr>
              <a:t>= </a:t>
            </a:r>
            <a:r>
              <a:rPr kumimoji="0" lang="tr-TR" sz="1800" b="0" i="0" u="none" strike="noStrike" cap="none" normalizeH="0" baseline="0" dirty="0" err="1" smtClean="0">
                <a:ln>
                  <a:noFill/>
                </a:ln>
                <a:solidFill>
                  <a:schemeClr val="tx1"/>
                </a:solidFill>
                <a:effectLst/>
                <a:latin typeface="+mj-lt"/>
                <a:ea typeface="Times New Roman" pitchFamily="18" charset="0"/>
              </a:rPr>
              <a:t>q</a:t>
            </a:r>
            <a:r>
              <a:rPr kumimoji="0" lang="tr-TR" sz="1800" b="0" i="0" u="none" strike="noStrike" cap="none" normalizeH="0" baseline="-30000" dirty="0" err="1" smtClean="0">
                <a:ln>
                  <a:noFill/>
                </a:ln>
                <a:solidFill>
                  <a:schemeClr val="tx1"/>
                </a:solidFill>
                <a:effectLst/>
                <a:latin typeface="+mj-lt"/>
                <a:ea typeface="Times New Roman" pitchFamily="18" charset="0"/>
              </a:rPr>
              <a:t>B</a:t>
            </a:r>
            <a:r>
              <a:rPr kumimoji="0" lang="tr-TR" sz="1800" b="0" i="0" u="none" strike="noStrike" cap="none" normalizeH="0" baseline="0" dirty="0" smtClean="0">
                <a:ln>
                  <a:noFill/>
                </a:ln>
                <a:solidFill>
                  <a:schemeClr val="tx1"/>
                </a:solidFill>
                <a:effectLst/>
                <a:latin typeface="+mj-lt"/>
                <a:ea typeface="Times New Roman" pitchFamily="18" charset="0"/>
              </a:rPr>
              <a:t>.</a:t>
            </a:r>
            <a:r>
              <a:rPr kumimoji="0" lang="tr-TR" sz="1800" b="0" i="0" u="none" strike="noStrike" cap="none" normalizeH="0" baseline="0" dirty="0" err="1" smtClean="0">
                <a:ln>
                  <a:noFill/>
                </a:ln>
                <a:solidFill>
                  <a:schemeClr val="tx1"/>
                </a:solidFill>
                <a:effectLst/>
                <a:latin typeface="+mj-lt"/>
                <a:ea typeface="Times New Roman" pitchFamily="18" charset="0"/>
              </a:rPr>
              <a:t>q</a:t>
            </a:r>
            <a:r>
              <a:rPr kumimoji="0" lang="tr-TR" sz="1800" b="0" i="0" u="none" strike="noStrike" cap="none" normalizeH="0" baseline="-30000" dirty="0" err="1" smtClean="0">
                <a:ln>
                  <a:noFill/>
                </a:ln>
                <a:solidFill>
                  <a:schemeClr val="tx1"/>
                </a:solidFill>
                <a:effectLst/>
                <a:latin typeface="+mj-lt"/>
                <a:ea typeface="Times New Roman" pitchFamily="18" charset="0"/>
              </a:rPr>
              <a:t>A</a:t>
            </a:r>
            <a:r>
              <a:rPr kumimoji="0" lang="tr-TR" sz="1800" b="0" i="0" u="none" strike="noStrike" cap="none" normalizeH="0" baseline="-30000" dirty="0" smtClean="0">
                <a:ln>
                  <a:noFill/>
                </a:ln>
                <a:solidFill>
                  <a:schemeClr val="tx1"/>
                </a:solidFill>
                <a:effectLst/>
                <a:latin typeface="+mj-lt"/>
                <a:ea typeface="Times New Roman" pitchFamily="18" charset="0"/>
              </a:rPr>
              <a:t> </a:t>
            </a:r>
            <a:endParaRPr kumimoji="0" lang="tr-TR" sz="18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mj-lt"/>
                <a:ea typeface="Times New Roman" pitchFamily="18" charset="0"/>
              </a:rPr>
              <a:t>J</a:t>
            </a:r>
            <a:r>
              <a:rPr kumimoji="0" lang="tr-TR" sz="1800" b="0" i="0" u="none" strike="noStrike" cap="none" normalizeH="0" baseline="-30000" dirty="0" smtClean="0">
                <a:ln>
                  <a:noFill/>
                </a:ln>
                <a:solidFill>
                  <a:schemeClr val="tx1"/>
                </a:solidFill>
                <a:effectLst/>
                <a:latin typeface="+mj-lt"/>
                <a:ea typeface="Times New Roman" pitchFamily="18" charset="0"/>
              </a:rPr>
              <a:t>B </a:t>
            </a:r>
            <a:r>
              <a:rPr kumimoji="0" lang="tr-TR" sz="1800" b="0" i="0" u="none" strike="noStrike" cap="none" normalizeH="0" baseline="0" dirty="0" smtClean="0">
                <a:ln>
                  <a:noFill/>
                </a:ln>
                <a:solidFill>
                  <a:schemeClr val="tx1"/>
                </a:solidFill>
                <a:effectLst/>
                <a:latin typeface="+mj-lt"/>
                <a:ea typeface="Times New Roman" pitchFamily="18" charset="0"/>
              </a:rPr>
              <a:t>= K</a:t>
            </a:r>
            <a:r>
              <a:rPr kumimoji="0" lang="tr-TR" sz="1800" b="0" i="0" u="none" strike="noStrike" cap="none" normalizeH="0" baseline="-30000" dirty="0" smtClean="0">
                <a:ln>
                  <a:noFill/>
                </a:ln>
                <a:solidFill>
                  <a:schemeClr val="tx1"/>
                </a:solidFill>
                <a:effectLst/>
                <a:latin typeface="+mj-lt"/>
                <a:ea typeface="Times New Roman" pitchFamily="18" charset="0"/>
              </a:rPr>
              <a:t>B </a:t>
            </a:r>
            <a:r>
              <a:rPr kumimoji="0" lang="tr-TR" sz="1800" b="0" i="0" u="none" strike="noStrike" cap="none" normalizeH="0" baseline="0" dirty="0" smtClean="0">
                <a:ln>
                  <a:noFill/>
                </a:ln>
                <a:solidFill>
                  <a:schemeClr val="tx1"/>
                </a:solidFill>
                <a:effectLst/>
                <a:latin typeface="+mj-lt"/>
                <a:ea typeface="Times New Roman" pitchFamily="18" charset="0"/>
              </a:rPr>
              <a:t>= </a:t>
            </a:r>
            <a:r>
              <a:rPr kumimoji="0" lang="tr-TR" sz="1800" b="0" i="0" u="none" strike="noStrike" cap="none" normalizeH="0" baseline="0" dirty="0" err="1" smtClean="0">
                <a:ln>
                  <a:noFill/>
                </a:ln>
                <a:solidFill>
                  <a:schemeClr val="tx1"/>
                </a:solidFill>
                <a:effectLst/>
                <a:latin typeface="+mj-lt"/>
                <a:ea typeface="Times New Roman" pitchFamily="18" charset="0"/>
              </a:rPr>
              <a:t>q</a:t>
            </a:r>
            <a:r>
              <a:rPr kumimoji="0" lang="tr-TR" sz="1800" b="0" i="0" u="none" strike="noStrike" cap="none" normalizeH="0" baseline="-30000" dirty="0" err="1" smtClean="0">
                <a:ln>
                  <a:noFill/>
                </a:ln>
                <a:solidFill>
                  <a:schemeClr val="tx1"/>
                </a:solidFill>
                <a:effectLst/>
                <a:latin typeface="+mj-lt"/>
                <a:ea typeface="Times New Roman" pitchFamily="18" charset="0"/>
              </a:rPr>
              <a:t>A</a:t>
            </a:r>
            <a:r>
              <a:rPr kumimoji="0" lang="tr-TR" sz="1800" b="0" i="0" u="none" strike="noStrike" cap="none" normalizeH="0" baseline="-30000" dirty="0" smtClean="0">
                <a:ln>
                  <a:noFill/>
                </a:ln>
                <a:solidFill>
                  <a:schemeClr val="tx1"/>
                </a:solidFill>
                <a:effectLst/>
                <a:latin typeface="+mj-lt"/>
                <a:ea typeface="Times New Roman" pitchFamily="18" charset="0"/>
              </a:rPr>
              <a:t> </a:t>
            </a:r>
            <a:endParaRPr kumimoji="0" lang="tr-TR" sz="18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mj-lt"/>
                <a:ea typeface="Times New Roman" pitchFamily="18" charset="0"/>
              </a:rPr>
              <a:t>J</a:t>
            </a:r>
            <a:r>
              <a:rPr kumimoji="0" lang="tr-TR" sz="1800" b="0" i="0" u="none" strike="noStrike" cap="none" normalizeH="0" baseline="-30000" dirty="0" smtClean="0">
                <a:ln>
                  <a:noFill/>
                </a:ln>
                <a:solidFill>
                  <a:schemeClr val="tx1"/>
                </a:solidFill>
                <a:effectLst/>
                <a:latin typeface="+mj-lt"/>
                <a:ea typeface="Times New Roman" pitchFamily="18" charset="0"/>
              </a:rPr>
              <a:t>A </a:t>
            </a:r>
            <a:r>
              <a:rPr kumimoji="0" lang="tr-TR" sz="1800" b="0" i="0" u="none" strike="noStrike" cap="none" normalizeH="0" baseline="0" dirty="0" smtClean="0">
                <a:ln>
                  <a:noFill/>
                </a:ln>
                <a:solidFill>
                  <a:schemeClr val="tx1"/>
                </a:solidFill>
                <a:effectLst/>
                <a:latin typeface="+mj-lt"/>
                <a:ea typeface="Times New Roman" pitchFamily="18" charset="0"/>
              </a:rPr>
              <a:t>= K</a:t>
            </a:r>
            <a:r>
              <a:rPr kumimoji="0" lang="tr-TR" sz="1800" b="0" i="0" u="none" strike="noStrike" cap="none" normalizeH="0" baseline="-30000" dirty="0" smtClean="0">
                <a:ln>
                  <a:noFill/>
                </a:ln>
                <a:solidFill>
                  <a:schemeClr val="tx1"/>
                </a:solidFill>
                <a:effectLst/>
                <a:latin typeface="+mj-lt"/>
                <a:ea typeface="Times New Roman" pitchFamily="18" charset="0"/>
              </a:rPr>
              <a:t>A </a:t>
            </a:r>
            <a:r>
              <a:rPr kumimoji="0" lang="tr-TR" sz="1800" b="0" i="0" u="none" strike="noStrike" cap="none" normalizeH="0" baseline="0" dirty="0" smtClean="0">
                <a:ln>
                  <a:noFill/>
                </a:ln>
                <a:solidFill>
                  <a:schemeClr val="tx1"/>
                </a:solidFill>
                <a:effectLst/>
                <a:latin typeface="+mj-lt"/>
                <a:ea typeface="Times New Roman" pitchFamily="18" charset="0"/>
              </a:rPr>
              <a:t>= 1</a:t>
            </a:r>
            <a:endParaRPr kumimoji="0" lang="tr-TR" sz="1800" b="0" i="0" u="none" strike="noStrike" cap="none" normalizeH="0" baseline="0" dirty="0" smtClean="0">
              <a:ln>
                <a:noFill/>
              </a:ln>
              <a:solidFill>
                <a:schemeClr val="tx1"/>
              </a:solidFill>
              <a:effectLst/>
              <a:latin typeface="+mj-lt"/>
            </a:endParaRPr>
          </a:p>
        </p:txBody>
      </p:sp>
      <p:sp>
        <p:nvSpPr>
          <p:cNvPr id="7" name="6 Dikdörtgen"/>
          <p:cNvSpPr/>
          <p:nvPr/>
        </p:nvSpPr>
        <p:spPr>
          <a:xfrm>
            <a:off x="3692770" y="5232700"/>
            <a:ext cx="4572000" cy="646331"/>
          </a:xfrm>
          <a:prstGeom prst="rect">
            <a:avLst/>
          </a:prstGeom>
        </p:spPr>
        <p:txBody>
          <a:bodyPr>
            <a:spAutoFit/>
          </a:bodyPr>
          <a:lstStyle/>
          <a:p>
            <a:pPr lvl="0" eaLnBrk="0" hangingPunct="0"/>
            <a:r>
              <a:rPr lang="tr-TR" sz="1800" b="0" dirty="0" smtClean="0">
                <a:ea typeface="Times New Roman" pitchFamily="18" charset="0"/>
              </a:rPr>
              <a:t>4 bitlik bir sayıcı yapmak isteseydik;</a:t>
            </a:r>
            <a:endParaRPr lang="tr-TR" sz="1800" b="0" dirty="0" smtClean="0"/>
          </a:p>
          <a:p>
            <a:pPr lvl="0" eaLnBrk="0" hangingPunct="0"/>
            <a:r>
              <a:rPr lang="tr-TR" sz="1800" b="0" dirty="0" smtClean="0">
                <a:ea typeface="Times New Roman" pitchFamily="18" charset="0"/>
              </a:rPr>
              <a:t>J</a:t>
            </a:r>
            <a:r>
              <a:rPr lang="tr-TR" sz="1800" b="0" baseline="-30000" dirty="0" smtClean="0">
                <a:ea typeface="Times New Roman" pitchFamily="18" charset="0"/>
              </a:rPr>
              <a:t>D </a:t>
            </a:r>
            <a:r>
              <a:rPr lang="tr-TR" sz="1800" b="0" dirty="0" smtClean="0">
                <a:ea typeface="Times New Roman" pitchFamily="18" charset="0"/>
              </a:rPr>
              <a:t>= K</a:t>
            </a:r>
            <a:r>
              <a:rPr lang="tr-TR" sz="1800" b="0" baseline="-30000" dirty="0" smtClean="0">
                <a:ea typeface="Times New Roman" pitchFamily="18" charset="0"/>
              </a:rPr>
              <a:t>D </a:t>
            </a:r>
            <a:r>
              <a:rPr lang="tr-TR" sz="1800" b="0" dirty="0" smtClean="0">
                <a:ea typeface="Times New Roman" pitchFamily="18" charset="0"/>
              </a:rPr>
              <a:t>= </a:t>
            </a:r>
            <a:r>
              <a:rPr lang="tr-TR" sz="1800" b="0" dirty="0" err="1" smtClean="0">
                <a:ea typeface="Times New Roman" pitchFamily="18" charset="0"/>
              </a:rPr>
              <a:t>q</a:t>
            </a:r>
            <a:r>
              <a:rPr lang="tr-TR" sz="1800" b="0" baseline="-30000" dirty="0" err="1" smtClean="0">
                <a:ea typeface="Times New Roman" pitchFamily="18" charset="0"/>
              </a:rPr>
              <a:t>C</a:t>
            </a:r>
            <a:r>
              <a:rPr lang="tr-TR" sz="1800" b="0" dirty="0" smtClean="0">
                <a:ea typeface="Times New Roman" pitchFamily="18" charset="0"/>
              </a:rPr>
              <a:t>.</a:t>
            </a:r>
            <a:r>
              <a:rPr lang="tr-TR" sz="1800" b="0" dirty="0" err="1" smtClean="0">
                <a:ea typeface="Times New Roman" pitchFamily="18" charset="0"/>
              </a:rPr>
              <a:t>q</a:t>
            </a:r>
            <a:r>
              <a:rPr lang="tr-TR" sz="1800" b="0" baseline="-30000" dirty="0" err="1" smtClean="0">
                <a:ea typeface="Times New Roman" pitchFamily="18" charset="0"/>
              </a:rPr>
              <a:t>B</a:t>
            </a:r>
            <a:r>
              <a:rPr lang="tr-TR" sz="1800" b="0" dirty="0" smtClean="0">
                <a:ea typeface="Times New Roman" pitchFamily="18" charset="0"/>
              </a:rPr>
              <a:t>.</a:t>
            </a:r>
            <a:r>
              <a:rPr lang="tr-TR" sz="1800" b="0" dirty="0" err="1" smtClean="0">
                <a:ea typeface="Times New Roman" pitchFamily="18" charset="0"/>
              </a:rPr>
              <a:t>q</a:t>
            </a:r>
            <a:r>
              <a:rPr lang="tr-TR" sz="1800" b="0" baseline="-30000" dirty="0" err="1" smtClean="0">
                <a:ea typeface="Times New Roman" pitchFamily="18" charset="0"/>
              </a:rPr>
              <a:t>A</a:t>
            </a:r>
            <a:r>
              <a:rPr lang="tr-TR" sz="1800" b="0" baseline="-30000" dirty="0" smtClean="0">
                <a:ea typeface="Times New Roman" pitchFamily="18" charset="0"/>
              </a:rPr>
              <a:t>    </a:t>
            </a:r>
            <a:r>
              <a:rPr lang="tr-TR" sz="1800" b="0" dirty="0" smtClean="0">
                <a:ea typeface="Times New Roman" pitchFamily="18" charset="0"/>
              </a:rPr>
              <a:t>olacağı tahmin edilebilir.</a:t>
            </a:r>
            <a:endParaRPr lang="tr-TR" sz="1800" b="0" dirty="0" smtClean="0"/>
          </a:p>
        </p:txBody>
      </p:sp>
      <p:sp>
        <p:nvSpPr>
          <p:cNvPr id="8" name="7 Sağ Ok"/>
          <p:cNvSpPr/>
          <p:nvPr/>
        </p:nvSpPr>
        <p:spPr bwMode="auto">
          <a:xfrm>
            <a:off x="2433711" y="5444197"/>
            <a:ext cx="773723" cy="225083"/>
          </a:xfrm>
          <a:prstGeom prst="rightArrow">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44993" y="245016"/>
            <a:ext cx="7772400" cy="790575"/>
          </a:xfrm>
        </p:spPr>
        <p:txBody>
          <a:bodyPr/>
          <a:lstStyle/>
          <a:p>
            <a:pPr algn="l"/>
            <a:r>
              <a:rPr lang="tr-TR" sz="2400" b="1" dirty="0" smtClean="0"/>
              <a:t>Örnek (devamı-2):</a:t>
            </a:r>
            <a:endParaRPr lang="tr-TR" sz="2400" dirty="0"/>
          </a:p>
        </p:txBody>
      </p:sp>
      <p:sp>
        <p:nvSpPr>
          <p:cNvPr id="26625" name="Rectangle 1"/>
          <p:cNvSpPr>
            <a:spLocks noChangeArrowheads="1"/>
          </p:cNvSpPr>
          <p:nvPr/>
        </p:nvSpPr>
        <p:spPr bwMode="auto">
          <a:xfrm>
            <a:off x="2982350" y="5433181"/>
            <a:ext cx="3685735"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smtClean="0">
                <a:ln>
                  <a:noFill/>
                </a:ln>
                <a:solidFill>
                  <a:schemeClr val="tx1"/>
                </a:solidFill>
                <a:effectLst/>
                <a:latin typeface="+mj-lt"/>
                <a:ea typeface="Times New Roman" pitchFamily="18" charset="0"/>
              </a:rPr>
              <a:t>Sayıcı tasarımının devre şeması</a:t>
            </a:r>
            <a:endParaRPr kumimoji="0" lang="tr-TR" b="0" i="0" u="none" strike="noStrike" cap="none" normalizeH="0" baseline="0" dirty="0" smtClean="0">
              <a:ln>
                <a:noFill/>
              </a:ln>
              <a:solidFill>
                <a:schemeClr val="tx1"/>
              </a:solidFill>
              <a:effectLst/>
              <a:latin typeface="+mj-lt"/>
            </a:endParaRPr>
          </a:p>
        </p:txBody>
      </p:sp>
      <p:sp>
        <p:nvSpPr>
          <p:cNvPr id="6" name="5 Dikdörtgen"/>
          <p:cNvSpPr/>
          <p:nvPr/>
        </p:nvSpPr>
        <p:spPr>
          <a:xfrm>
            <a:off x="471268" y="1114363"/>
            <a:ext cx="2370406" cy="923330"/>
          </a:xfrm>
          <a:prstGeom prst="rect">
            <a:avLst/>
          </a:prstGeom>
        </p:spPr>
        <p:txBody>
          <a:bodyPr wrap="square">
            <a:spAutoFit/>
          </a:bodyPr>
          <a:lstStyle/>
          <a:p>
            <a:pPr lvl="0" eaLnBrk="0" hangingPunct="0"/>
            <a:r>
              <a:rPr lang="tr-TR" sz="1800" b="0" dirty="0" smtClean="0">
                <a:ea typeface="Times New Roman" pitchFamily="18" charset="0"/>
              </a:rPr>
              <a:t>J</a:t>
            </a:r>
            <a:r>
              <a:rPr lang="tr-TR" sz="1800" b="0" baseline="-30000" dirty="0" smtClean="0">
                <a:ea typeface="Times New Roman" pitchFamily="18" charset="0"/>
              </a:rPr>
              <a:t>C </a:t>
            </a:r>
            <a:r>
              <a:rPr lang="tr-TR" sz="1800" b="0" dirty="0" smtClean="0">
                <a:ea typeface="Times New Roman" pitchFamily="18" charset="0"/>
              </a:rPr>
              <a:t>= K</a:t>
            </a:r>
            <a:r>
              <a:rPr lang="tr-TR" sz="1800" b="0" baseline="-30000" dirty="0" smtClean="0">
                <a:ea typeface="Times New Roman" pitchFamily="18" charset="0"/>
              </a:rPr>
              <a:t>C </a:t>
            </a:r>
            <a:r>
              <a:rPr lang="tr-TR" sz="1800" b="0" dirty="0" smtClean="0">
                <a:ea typeface="Times New Roman" pitchFamily="18" charset="0"/>
              </a:rPr>
              <a:t>= </a:t>
            </a:r>
            <a:r>
              <a:rPr lang="tr-TR" sz="1800" b="0" dirty="0" err="1" smtClean="0">
                <a:ea typeface="Times New Roman" pitchFamily="18" charset="0"/>
              </a:rPr>
              <a:t>q</a:t>
            </a:r>
            <a:r>
              <a:rPr lang="tr-TR" sz="1800" b="0" baseline="-30000" dirty="0" err="1" smtClean="0">
                <a:ea typeface="Times New Roman" pitchFamily="18" charset="0"/>
              </a:rPr>
              <a:t>B</a:t>
            </a:r>
            <a:r>
              <a:rPr lang="tr-TR" sz="1800" b="0" dirty="0" smtClean="0">
                <a:ea typeface="Times New Roman" pitchFamily="18" charset="0"/>
              </a:rPr>
              <a:t>.</a:t>
            </a:r>
            <a:r>
              <a:rPr lang="tr-TR" sz="1800" b="0" dirty="0" err="1" smtClean="0">
                <a:ea typeface="Times New Roman" pitchFamily="18" charset="0"/>
              </a:rPr>
              <a:t>q</a:t>
            </a:r>
            <a:r>
              <a:rPr lang="tr-TR" sz="1800" b="0" baseline="-30000" dirty="0" err="1" smtClean="0">
                <a:ea typeface="Times New Roman" pitchFamily="18" charset="0"/>
              </a:rPr>
              <a:t>A</a:t>
            </a:r>
            <a:r>
              <a:rPr lang="tr-TR" sz="1800" b="0" baseline="-30000" dirty="0" smtClean="0">
                <a:ea typeface="Times New Roman" pitchFamily="18" charset="0"/>
              </a:rPr>
              <a:t> </a:t>
            </a:r>
            <a:endParaRPr lang="tr-TR" sz="1800" b="0" dirty="0" smtClean="0"/>
          </a:p>
          <a:p>
            <a:pPr lvl="0" eaLnBrk="0" hangingPunct="0"/>
            <a:r>
              <a:rPr lang="tr-TR" sz="1800" b="0" dirty="0" smtClean="0">
                <a:ea typeface="Times New Roman" pitchFamily="18" charset="0"/>
              </a:rPr>
              <a:t>J</a:t>
            </a:r>
            <a:r>
              <a:rPr lang="tr-TR" sz="1800" b="0" baseline="-30000" dirty="0" smtClean="0">
                <a:ea typeface="Times New Roman" pitchFamily="18" charset="0"/>
              </a:rPr>
              <a:t>B </a:t>
            </a:r>
            <a:r>
              <a:rPr lang="tr-TR" sz="1800" b="0" dirty="0" smtClean="0">
                <a:ea typeface="Times New Roman" pitchFamily="18" charset="0"/>
              </a:rPr>
              <a:t>= K</a:t>
            </a:r>
            <a:r>
              <a:rPr lang="tr-TR" sz="1800" b="0" baseline="-30000" dirty="0" smtClean="0">
                <a:ea typeface="Times New Roman" pitchFamily="18" charset="0"/>
              </a:rPr>
              <a:t>B </a:t>
            </a:r>
            <a:r>
              <a:rPr lang="tr-TR" sz="1800" b="0" dirty="0" smtClean="0">
                <a:ea typeface="Times New Roman" pitchFamily="18" charset="0"/>
              </a:rPr>
              <a:t>= </a:t>
            </a:r>
            <a:r>
              <a:rPr lang="tr-TR" sz="1800" b="0" dirty="0" err="1" smtClean="0">
                <a:ea typeface="Times New Roman" pitchFamily="18" charset="0"/>
              </a:rPr>
              <a:t>q</a:t>
            </a:r>
            <a:r>
              <a:rPr lang="tr-TR" sz="1800" b="0" baseline="-30000" dirty="0" err="1" smtClean="0">
                <a:ea typeface="Times New Roman" pitchFamily="18" charset="0"/>
              </a:rPr>
              <a:t>A</a:t>
            </a:r>
            <a:r>
              <a:rPr lang="tr-TR" sz="1800" b="0" baseline="-30000" dirty="0" smtClean="0">
                <a:ea typeface="Times New Roman" pitchFamily="18" charset="0"/>
              </a:rPr>
              <a:t> </a:t>
            </a:r>
            <a:endParaRPr lang="tr-TR" sz="1800" b="0" dirty="0" smtClean="0"/>
          </a:p>
          <a:p>
            <a:pPr lvl="0" eaLnBrk="0" hangingPunct="0"/>
            <a:r>
              <a:rPr lang="tr-TR" sz="1800" b="0" dirty="0" smtClean="0">
                <a:ea typeface="Times New Roman" pitchFamily="18" charset="0"/>
              </a:rPr>
              <a:t>J</a:t>
            </a:r>
            <a:r>
              <a:rPr lang="tr-TR" sz="1800" b="0" baseline="-30000" dirty="0" smtClean="0">
                <a:ea typeface="Times New Roman" pitchFamily="18" charset="0"/>
              </a:rPr>
              <a:t>A </a:t>
            </a:r>
            <a:r>
              <a:rPr lang="tr-TR" sz="1800" b="0" dirty="0" smtClean="0">
                <a:ea typeface="Times New Roman" pitchFamily="18" charset="0"/>
              </a:rPr>
              <a:t>= K</a:t>
            </a:r>
            <a:r>
              <a:rPr lang="tr-TR" sz="1800" b="0" baseline="-30000" dirty="0" smtClean="0">
                <a:ea typeface="Times New Roman" pitchFamily="18" charset="0"/>
              </a:rPr>
              <a:t>A </a:t>
            </a:r>
            <a:r>
              <a:rPr lang="tr-TR" sz="1800" b="0" dirty="0" smtClean="0">
                <a:ea typeface="Times New Roman" pitchFamily="18" charset="0"/>
              </a:rPr>
              <a:t>= 1</a:t>
            </a:r>
            <a:endParaRPr lang="tr-TR" sz="1800" b="0" dirty="0" smtClean="0"/>
          </a:p>
        </p:txBody>
      </p:sp>
      <p:pic>
        <p:nvPicPr>
          <p:cNvPr id="26626" name="Picture 2"/>
          <p:cNvPicPr>
            <a:picLocks noChangeAspect="1" noChangeArrowheads="1"/>
          </p:cNvPicPr>
          <p:nvPr/>
        </p:nvPicPr>
        <p:blipFill>
          <a:blip r:embed="rId2" cstate="print"/>
          <a:srcRect/>
          <a:stretch>
            <a:fillRect/>
          </a:stretch>
        </p:blipFill>
        <p:spPr bwMode="auto">
          <a:xfrm>
            <a:off x="1768272" y="2178441"/>
            <a:ext cx="6250307" cy="291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73129" y="357560"/>
            <a:ext cx="7772400" cy="790575"/>
          </a:xfrm>
        </p:spPr>
        <p:txBody>
          <a:bodyPr/>
          <a:lstStyle/>
          <a:p>
            <a:pPr algn="l"/>
            <a:r>
              <a:rPr lang="tr-TR" sz="2400" b="1" dirty="0" smtClean="0"/>
              <a:t>NOTLAR:</a:t>
            </a:r>
            <a:br>
              <a:rPr lang="tr-TR" sz="2400" b="1" dirty="0" smtClean="0"/>
            </a:br>
            <a:endParaRPr lang="tr-TR" sz="2400" b="1" dirty="0"/>
          </a:p>
        </p:txBody>
      </p:sp>
      <p:sp>
        <p:nvSpPr>
          <p:cNvPr id="3" name="2 İçerik Yer Tutucusu"/>
          <p:cNvSpPr>
            <a:spLocks noGrp="1"/>
          </p:cNvSpPr>
          <p:nvPr>
            <p:ph idx="1"/>
          </p:nvPr>
        </p:nvSpPr>
        <p:spPr>
          <a:xfrm>
            <a:off x="374650" y="972597"/>
            <a:ext cx="8375650" cy="5078412"/>
          </a:xfrm>
        </p:spPr>
        <p:txBody>
          <a:bodyPr/>
          <a:lstStyle/>
          <a:p>
            <a:pPr marL="0" indent="0" algn="just">
              <a:buNone/>
            </a:pPr>
            <a:r>
              <a:rPr lang="tr-TR" sz="2000" b="1" dirty="0" smtClean="0"/>
              <a:t>1.</a:t>
            </a:r>
            <a:r>
              <a:rPr lang="tr-TR" sz="2000" dirty="0" smtClean="0"/>
              <a:t> İleri yönde sayan sayıcı devrelerin q çıkışları yerine q’ çıkışlarından uç alınması durumunda geri yönde sayan sayıcı elde edilir (tersi de geçerlidir).</a:t>
            </a:r>
            <a:r>
              <a:rPr lang="tr-TR" sz="2000" b="1" dirty="0" smtClean="0"/>
              <a:t> </a:t>
            </a:r>
            <a:endParaRPr lang="tr-TR" sz="2000" dirty="0" smtClean="0"/>
          </a:p>
          <a:p>
            <a:pPr algn="just">
              <a:buNone/>
            </a:pPr>
            <a:r>
              <a:rPr lang="tr-TR" sz="2000" b="1" dirty="0" smtClean="0"/>
              <a:t> </a:t>
            </a:r>
            <a:endParaRPr lang="tr-TR" sz="2000" dirty="0" smtClean="0"/>
          </a:p>
          <a:p>
            <a:pPr marL="0" indent="0" algn="just">
              <a:buNone/>
            </a:pPr>
            <a:r>
              <a:rPr lang="tr-TR" sz="2000" b="1" dirty="0" smtClean="0"/>
              <a:t>2. </a:t>
            </a:r>
            <a:r>
              <a:rPr lang="tr-TR" sz="2000" dirty="0" smtClean="0"/>
              <a:t>Şayet sayıcı uygulaması sıralı değilse, tasarım aşamaları yine aynıdır. Ancak kullanılmayan durumlar varsa, sonraki durum önemsiz durum olarak ele alınacağından, devrenin böyle bir durumdan başlaması halinde, bir sonraki durumu tahmin etmek mümkün değildir (bu durumu önlemek için </a:t>
            </a:r>
            <a:r>
              <a:rPr lang="tr-TR" sz="2000" dirty="0" err="1" smtClean="0"/>
              <a:t>flip</a:t>
            </a:r>
            <a:r>
              <a:rPr lang="tr-TR" sz="2000" dirty="0" smtClean="0"/>
              <a:t> </a:t>
            </a:r>
            <a:r>
              <a:rPr lang="tr-TR" sz="2000" dirty="0" err="1" smtClean="0"/>
              <a:t>flopların</a:t>
            </a:r>
            <a:r>
              <a:rPr lang="tr-TR" sz="2000" dirty="0" smtClean="0"/>
              <a:t> </a:t>
            </a:r>
            <a:r>
              <a:rPr lang="tr-TR" sz="2000" dirty="0" err="1" smtClean="0"/>
              <a:t>clear</a:t>
            </a:r>
            <a:r>
              <a:rPr lang="tr-TR" sz="2000" dirty="0" smtClean="0"/>
              <a:t> ve </a:t>
            </a:r>
            <a:r>
              <a:rPr lang="tr-TR" sz="2000" dirty="0" err="1" smtClean="0"/>
              <a:t>preset</a:t>
            </a:r>
            <a:r>
              <a:rPr lang="tr-TR" sz="2000" dirty="0" smtClean="0"/>
              <a:t> girişleri vardır). </a:t>
            </a:r>
          </a:p>
          <a:p>
            <a:pPr algn="just">
              <a:buNone/>
            </a:pPr>
            <a:endParaRPr lang="tr-TR" sz="2000" dirty="0"/>
          </a:p>
        </p:txBody>
      </p:sp>
      <p:pic>
        <p:nvPicPr>
          <p:cNvPr id="27650" name="Picture 2"/>
          <p:cNvPicPr>
            <a:picLocks noChangeAspect="1" noChangeArrowheads="1"/>
          </p:cNvPicPr>
          <p:nvPr/>
        </p:nvPicPr>
        <p:blipFill>
          <a:blip r:embed="rId2" cstate="print"/>
          <a:srcRect/>
          <a:stretch>
            <a:fillRect/>
          </a:stretch>
        </p:blipFill>
        <p:spPr bwMode="auto">
          <a:xfrm>
            <a:off x="3747720" y="3832494"/>
            <a:ext cx="1386987" cy="15208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682625" y="230948"/>
            <a:ext cx="7772400" cy="790575"/>
          </a:xfrm>
        </p:spPr>
        <p:txBody>
          <a:bodyPr/>
          <a:lstStyle/>
          <a:p>
            <a:r>
              <a:rPr lang="tr-TR" sz="2400" b="1" dirty="0" smtClean="0"/>
              <a:t>Senkron </a:t>
            </a:r>
            <a:r>
              <a:rPr lang="tr-TR" sz="2400" b="1" dirty="0" err="1" smtClean="0"/>
              <a:t>Ardışıl</a:t>
            </a:r>
            <a:r>
              <a:rPr lang="tr-TR" sz="2400" b="1" dirty="0" smtClean="0"/>
              <a:t> Devre Tasarımının Adımları</a:t>
            </a:r>
            <a:endParaRPr lang="tr-TR" sz="2400" b="1" dirty="0"/>
          </a:p>
        </p:txBody>
      </p:sp>
      <p:sp>
        <p:nvSpPr>
          <p:cNvPr id="377859" name="Rectangle 3"/>
          <p:cNvSpPr>
            <a:spLocks noGrp="1" noChangeArrowheads="1"/>
          </p:cNvSpPr>
          <p:nvPr>
            <p:ph type="body" idx="1"/>
          </p:nvPr>
        </p:nvSpPr>
        <p:spPr>
          <a:xfrm>
            <a:off x="365761" y="1170538"/>
            <a:ext cx="8328074" cy="4358063"/>
          </a:xfrm>
        </p:spPr>
        <p:txBody>
          <a:bodyPr/>
          <a:lstStyle/>
          <a:p>
            <a:pPr marL="457200" indent="-457200" algn="just">
              <a:buAutoNum type="arabicPeriod"/>
            </a:pPr>
            <a:r>
              <a:rPr lang="tr-TR" sz="2000" dirty="0" smtClean="0"/>
              <a:t>Problemin sözlü tanımından hangi durumların olacağına ya da bellek elemanlarına hangi değerlerin atanacağına karar verilir.</a:t>
            </a:r>
          </a:p>
          <a:p>
            <a:pPr marL="457200" indent="-457200" algn="just">
              <a:buNone/>
            </a:pPr>
            <a:endParaRPr lang="tr-TR" sz="2000" dirty="0" smtClean="0"/>
          </a:p>
          <a:p>
            <a:pPr algn="just">
              <a:buNone/>
            </a:pPr>
            <a:r>
              <a:rPr lang="tr-TR" sz="2000" b="1" dirty="0" smtClean="0"/>
              <a:t>2. </a:t>
            </a:r>
            <a:r>
              <a:rPr lang="tr-TR" sz="2000" dirty="0" smtClean="0"/>
              <a:t>Sistemin davranışını modelleyebilmek için durum tablosu ve durum diyagramı oluşturulur.</a:t>
            </a:r>
          </a:p>
          <a:p>
            <a:pPr algn="just">
              <a:buNone/>
            </a:pPr>
            <a:endParaRPr lang="tr-TR" sz="2000" dirty="0" smtClean="0"/>
          </a:p>
          <a:p>
            <a:pPr algn="just">
              <a:buNone/>
            </a:pPr>
            <a:r>
              <a:rPr lang="tr-TR" sz="2000" b="1" dirty="0" smtClean="0"/>
              <a:t>3. </a:t>
            </a:r>
            <a:r>
              <a:rPr lang="tr-TR" sz="2000" dirty="0" err="1" smtClean="0"/>
              <a:t>Flip</a:t>
            </a:r>
            <a:r>
              <a:rPr lang="tr-TR" sz="2000" dirty="0" smtClean="0"/>
              <a:t> </a:t>
            </a:r>
            <a:r>
              <a:rPr lang="tr-TR" sz="2000" dirty="0" err="1" smtClean="0"/>
              <a:t>flop</a:t>
            </a:r>
            <a:r>
              <a:rPr lang="tr-TR" sz="2000" dirty="0" smtClean="0"/>
              <a:t> seçiminin yapılması (belirtilmemişse) ve uyarma tablolarının oluşturulması.</a:t>
            </a:r>
          </a:p>
          <a:p>
            <a:pPr algn="just">
              <a:buNone/>
            </a:pPr>
            <a:endParaRPr lang="tr-TR" sz="2000" dirty="0" smtClean="0"/>
          </a:p>
          <a:p>
            <a:pPr algn="just">
              <a:buNone/>
            </a:pPr>
            <a:r>
              <a:rPr lang="tr-TR" sz="2000" b="1" dirty="0" smtClean="0"/>
              <a:t>4. </a:t>
            </a:r>
            <a:r>
              <a:rPr lang="tr-TR" sz="2000" dirty="0" smtClean="0"/>
              <a:t>Çıkış ve uyarma tablolarından, lojik ifadelerin elde edilmesi ve devrenin çizimi. </a:t>
            </a:r>
          </a:p>
          <a:p>
            <a:pPr marL="0" indent="0" algn="just">
              <a:lnSpc>
                <a:spcPct val="90000"/>
              </a:lnSpc>
              <a:buFontTx/>
              <a:buNone/>
            </a:pPr>
            <a:r>
              <a:rPr lang="tr-TR" sz="2000" dirty="0" smtClean="0"/>
              <a:t> </a:t>
            </a:r>
          </a:p>
          <a:p>
            <a:pPr marL="0" indent="0" algn="just">
              <a:lnSpc>
                <a:spcPct val="90000"/>
              </a:lnSpc>
              <a:buFontTx/>
              <a:buNone/>
            </a:pPr>
            <a:endParaRPr lang="tr-TR" sz="2000" dirty="0" smtClean="0"/>
          </a:p>
          <a:p>
            <a:pPr marL="0" indent="0" algn="just">
              <a:lnSpc>
                <a:spcPct val="90000"/>
              </a:lnSpc>
              <a:buFontTx/>
              <a:buNone/>
            </a:pPr>
            <a:endParaRPr lang="tr-TR"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Senkron </a:t>
            </a:r>
            <a:r>
              <a:rPr lang="tr-TR" sz="2400" b="1" dirty="0" err="1" smtClean="0"/>
              <a:t>Ardışıl</a:t>
            </a:r>
            <a:r>
              <a:rPr lang="tr-TR" sz="2400" b="1" dirty="0" smtClean="0"/>
              <a:t> Devre Tasarımının Adımları</a:t>
            </a:r>
            <a:endParaRPr lang="tr-TR" sz="2400" dirty="0"/>
          </a:p>
        </p:txBody>
      </p:sp>
      <p:sp>
        <p:nvSpPr>
          <p:cNvPr id="3" name="2 İçerik Yer Tutucusu"/>
          <p:cNvSpPr>
            <a:spLocks noGrp="1"/>
          </p:cNvSpPr>
          <p:nvPr>
            <p:ph idx="1"/>
          </p:nvPr>
        </p:nvSpPr>
        <p:spPr>
          <a:xfrm>
            <a:off x="346514" y="916325"/>
            <a:ext cx="8375650" cy="5301590"/>
          </a:xfrm>
        </p:spPr>
        <p:txBody>
          <a:bodyPr/>
          <a:lstStyle/>
          <a:p>
            <a:pPr marL="0" indent="0" algn="just">
              <a:buNone/>
            </a:pPr>
            <a:r>
              <a:rPr lang="tr-TR" sz="2000" b="1" dirty="0" smtClean="0"/>
              <a:t>Örnek: </a:t>
            </a:r>
            <a:r>
              <a:rPr lang="tr-TR" sz="2000" dirty="0" smtClean="0"/>
              <a:t>1 giriş ve 1 çıkışa sahip </a:t>
            </a:r>
            <a:r>
              <a:rPr lang="tr-TR" sz="2000" dirty="0" err="1" smtClean="0"/>
              <a:t>Mealy</a:t>
            </a:r>
            <a:r>
              <a:rPr lang="tr-TR" sz="2000" dirty="0" smtClean="0"/>
              <a:t> tipi bir sistemde, </a:t>
            </a:r>
            <a:r>
              <a:rPr lang="tr-TR" sz="2000" dirty="0" smtClean="0"/>
              <a:t>son 3 giriş verisi </a:t>
            </a:r>
            <a:r>
              <a:rPr lang="tr-TR" sz="2000" dirty="0" smtClean="0"/>
              <a:t>1 </a:t>
            </a:r>
            <a:r>
              <a:rPr lang="tr-TR" sz="2000" dirty="0" smtClean="0"/>
              <a:t>ise çıkışın 1 olması isteniyor.</a:t>
            </a:r>
          </a:p>
          <a:p>
            <a:pPr>
              <a:buNone/>
            </a:pPr>
            <a:endParaRPr lang="tr-TR" sz="800" dirty="0" smtClean="0"/>
          </a:p>
          <a:p>
            <a:pPr marL="0" indent="0" algn="just">
              <a:buNone/>
            </a:pPr>
            <a:r>
              <a:rPr lang="tr-TR" sz="2000" dirty="0" smtClean="0"/>
              <a:t>Bu problemin çözümünde 3 durum vardır; bu durumlar bellek elemanlarında saklanır. </a:t>
            </a:r>
          </a:p>
          <a:p>
            <a:pPr>
              <a:buNone/>
            </a:pPr>
            <a:endParaRPr lang="tr-TR" sz="800" dirty="0" smtClean="0"/>
          </a:p>
          <a:p>
            <a:pPr>
              <a:buNone/>
            </a:pPr>
            <a:r>
              <a:rPr lang="tr-TR" sz="2000" dirty="0" smtClean="0"/>
              <a:t>A durumu, girişin 1 olmadığı durumu,</a:t>
            </a:r>
          </a:p>
          <a:p>
            <a:pPr>
              <a:buNone/>
            </a:pPr>
            <a:r>
              <a:rPr lang="tr-TR" sz="2000" dirty="0" smtClean="0"/>
              <a:t>B durumu, girişin bir defa 1 olduğu durumu,</a:t>
            </a:r>
          </a:p>
          <a:p>
            <a:pPr>
              <a:buNone/>
            </a:pPr>
            <a:r>
              <a:rPr lang="tr-TR" sz="2000" dirty="0" smtClean="0"/>
              <a:t>C durumu, girişin iki ya da daha fazla 1 olduğu durumu gösterir.</a:t>
            </a:r>
          </a:p>
          <a:p>
            <a:pPr>
              <a:buNone/>
            </a:pPr>
            <a:endParaRPr lang="tr-TR" sz="2000" dirty="0"/>
          </a:p>
        </p:txBody>
      </p:sp>
      <p:graphicFrame>
        <p:nvGraphicFramePr>
          <p:cNvPr id="1026" name="Object 2"/>
          <p:cNvGraphicFramePr>
            <a:graphicFrameLocks noChangeAspect="1"/>
          </p:cNvGraphicFramePr>
          <p:nvPr/>
        </p:nvGraphicFramePr>
        <p:xfrm>
          <a:off x="3066538" y="3961812"/>
          <a:ext cx="2439987" cy="2363788"/>
        </p:xfrm>
        <a:graphic>
          <a:graphicData uri="http://schemas.openxmlformats.org/presentationml/2006/ole">
            <p:oleObj spid="_x0000_s1026" name="Designer 4.1 Drawing" r:id="rId3" imgW="1850760" imgH="1792800" progId="MgxDesigner">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73129" y="202812"/>
            <a:ext cx="7772400" cy="790575"/>
          </a:xfrm>
        </p:spPr>
        <p:txBody>
          <a:bodyPr/>
          <a:lstStyle/>
          <a:p>
            <a:pPr algn="l"/>
            <a:r>
              <a:rPr lang="tr-TR" sz="2400" b="1" dirty="0" smtClean="0"/>
              <a:t>Örnek (devamı-1):</a:t>
            </a:r>
            <a:endParaRPr lang="tr-TR" sz="2400" dirty="0"/>
          </a:p>
        </p:txBody>
      </p:sp>
      <p:graphicFrame>
        <p:nvGraphicFramePr>
          <p:cNvPr id="5" name="4 İçerik Yer Tutucusu"/>
          <p:cNvGraphicFramePr>
            <a:graphicFrameLocks noGrp="1"/>
          </p:cNvGraphicFramePr>
          <p:nvPr>
            <p:ph idx="1"/>
          </p:nvPr>
        </p:nvGraphicFramePr>
        <p:xfrm>
          <a:off x="4440257" y="1431896"/>
          <a:ext cx="3100023" cy="1682496"/>
        </p:xfrm>
        <a:graphic>
          <a:graphicData uri="http://schemas.openxmlformats.org/drawingml/2006/table">
            <a:tbl>
              <a:tblPr/>
              <a:tblGrid>
                <a:gridCol w="850249"/>
                <a:gridCol w="1196368"/>
                <a:gridCol w="1053406"/>
              </a:tblGrid>
              <a:tr h="0">
                <a:tc>
                  <a:txBody>
                    <a:bodyPr/>
                    <a:lstStyle/>
                    <a:p>
                      <a:pPr algn="just">
                        <a:lnSpc>
                          <a:spcPct val="115000"/>
                        </a:lnSpc>
                        <a:spcAft>
                          <a:spcPts val="0"/>
                        </a:spcAft>
                      </a:pPr>
                      <a:r>
                        <a:rPr lang="tr-TR" sz="1600" b="1" dirty="0">
                          <a:latin typeface="Times New Roman"/>
                          <a:ea typeface="Times New Roman"/>
                        </a:rPr>
                        <a:t>Şimdiki Durum</a:t>
                      </a:r>
                      <a:endParaRPr lang="tr-TR" sz="1600" dirty="0">
                        <a:latin typeface="Times New Roman"/>
                        <a:ea typeface="Times New Roman"/>
                      </a:endParaRPr>
                    </a:p>
                    <a:p>
                      <a:pPr algn="just">
                        <a:lnSpc>
                          <a:spcPct val="115000"/>
                        </a:lnSpc>
                        <a:spcAft>
                          <a:spcPts val="0"/>
                        </a:spcAft>
                      </a:pPr>
                      <a:r>
                        <a:rPr lang="tr-TR" sz="1600" b="1" dirty="0">
                          <a:latin typeface="Times New Roman"/>
                          <a:ea typeface="Times New Roman"/>
                        </a:rPr>
                        <a:t>    </a:t>
                      </a:r>
                      <a:r>
                        <a:rPr lang="tr-TR" sz="1600" b="1" dirty="0" smtClean="0">
                          <a:latin typeface="Times New Roman"/>
                          <a:ea typeface="Times New Roman"/>
                        </a:rPr>
                        <a:t>  </a:t>
                      </a:r>
                      <a:r>
                        <a:rPr lang="tr-TR" sz="1600" b="1" dirty="0">
                          <a:latin typeface="Times New Roman"/>
                          <a:ea typeface="Times New Roman"/>
                        </a:rPr>
                        <a:t>q</a:t>
                      </a:r>
                      <a:endParaRPr lang="tr-TR"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dirty="0">
                          <a:latin typeface="Times New Roman"/>
                          <a:ea typeface="Times New Roman"/>
                        </a:rPr>
                        <a:t>Sonraki Durum(Q)</a:t>
                      </a:r>
                      <a:endParaRPr lang="tr-TR" sz="1600" dirty="0">
                        <a:latin typeface="Times New Roman"/>
                        <a:ea typeface="Times New Roman"/>
                      </a:endParaRPr>
                    </a:p>
                    <a:p>
                      <a:pPr algn="just">
                        <a:lnSpc>
                          <a:spcPct val="115000"/>
                        </a:lnSpc>
                        <a:spcAft>
                          <a:spcPts val="0"/>
                        </a:spcAft>
                      </a:pPr>
                      <a:r>
                        <a:rPr lang="tr-TR" sz="1600" b="1" dirty="0">
                          <a:latin typeface="Times New Roman"/>
                          <a:ea typeface="Times New Roman"/>
                        </a:rPr>
                        <a:t>x=0    x=1</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endParaRPr lang="tr-TR" sz="1600" dirty="0">
                        <a:latin typeface="Times New Roman"/>
                        <a:ea typeface="Times New Roman"/>
                      </a:endParaRPr>
                    </a:p>
                    <a:p>
                      <a:pPr algn="just">
                        <a:lnSpc>
                          <a:spcPct val="115000"/>
                        </a:lnSpc>
                        <a:spcAft>
                          <a:spcPts val="0"/>
                        </a:spcAft>
                      </a:pPr>
                      <a:r>
                        <a:rPr lang="tr-TR" sz="1600" b="1" dirty="0">
                          <a:latin typeface="Times New Roman"/>
                          <a:ea typeface="Times New Roman"/>
                        </a:rPr>
                        <a:t>Çıkış (z)</a:t>
                      </a:r>
                      <a:endParaRPr lang="tr-TR" sz="1600" dirty="0">
                        <a:latin typeface="Times New Roman"/>
                        <a:ea typeface="Times New Roman"/>
                      </a:endParaRPr>
                    </a:p>
                    <a:p>
                      <a:pPr algn="just">
                        <a:lnSpc>
                          <a:spcPct val="115000"/>
                        </a:lnSpc>
                        <a:spcAft>
                          <a:spcPts val="0"/>
                        </a:spcAft>
                      </a:pPr>
                      <a:r>
                        <a:rPr lang="tr-TR" sz="1600" b="1" dirty="0">
                          <a:latin typeface="Times New Roman"/>
                          <a:ea typeface="Times New Roman"/>
                        </a:rPr>
                        <a:t>x=0    x=1</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A</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600" dirty="0">
                          <a:latin typeface="Times New Roman"/>
                          <a:ea typeface="Times New Roman"/>
                        </a:rPr>
                        <a:t> A        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600">
                          <a:latin typeface="Times New Roman"/>
                          <a:ea typeface="Times New Roman"/>
                        </a:rPr>
                        <a:t>  0        0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B</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600">
                          <a:latin typeface="Times New Roman"/>
                          <a:ea typeface="Times New Roman"/>
                        </a:rPr>
                        <a:t> A        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600">
                          <a:latin typeface="Times New Roman"/>
                          <a:ea typeface="Times New Roman"/>
                        </a:rPr>
                        <a:t>  0        0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C</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lnSpc>
                          <a:spcPct val="115000"/>
                        </a:lnSpc>
                        <a:spcAft>
                          <a:spcPts val="0"/>
                        </a:spcAft>
                      </a:pPr>
                      <a:r>
                        <a:rPr lang="tr-TR" sz="1600">
                          <a:latin typeface="Times New Roman"/>
                          <a:ea typeface="Times New Roman"/>
                        </a:rPr>
                        <a:t> A        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lnSpc>
                          <a:spcPct val="115000"/>
                        </a:lnSpc>
                        <a:spcAft>
                          <a:spcPts val="0"/>
                        </a:spcAft>
                      </a:pPr>
                      <a:r>
                        <a:rPr lang="tr-TR" sz="1600" dirty="0">
                          <a:latin typeface="Times New Roman"/>
                          <a:ea typeface="Times New Roman"/>
                        </a:rPr>
                        <a:t>  0        1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graphicFrame>
        <p:nvGraphicFramePr>
          <p:cNvPr id="2050" name="Object 2"/>
          <p:cNvGraphicFramePr>
            <a:graphicFrameLocks noChangeAspect="1"/>
          </p:cNvGraphicFramePr>
          <p:nvPr/>
        </p:nvGraphicFramePr>
        <p:xfrm>
          <a:off x="450460" y="1176997"/>
          <a:ext cx="2439988" cy="2363788"/>
        </p:xfrm>
        <a:graphic>
          <a:graphicData uri="http://schemas.openxmlformats.org/presentationml/2006/ole">
            <p:oleObj spid="_x0000_s2050" name="Designer 4.1 Drawing" r:id="rId3" imgW="1850760" imgH="1792800" progId="MgxDesigner">
              <p:embed/>
            </p:oleObj>
          </a:graphicData>
        </a:graphic>
      </p:graphicFrame>
      <p:sp>
        <p:nvSpPr>
          <p:cNvPr id="6" name="5 Sağ Ok"/>
          <p:cNvSpPr/>
          <p:nvPr/>
        </p:nvSpPr>
        <p:spPr bwMode="auto">
          <a:xfrm>
            <a:off x="3390314" y="2124222"/>
            <a:ext cx="478304" cy="182880"/>
          </a:xfrm>
          <a:prstGeom prst="rightArrow">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1" i="0" u="none" strike="noStrike" cap="none" normalizeH="0" baseline="0" smtClean="0">
              <a:ln>
                <a:noFill/>
              </a:ln>
              <a:solidFill>
                <a:schemeClr val="tx1"/>
              </a:solidFill>
              <a:effectLst/>
              <a:latin typeface="Times New Roman" pitchFamily="18" charset="0"/>
            </a:endParaRPr>
          </a:p>
        </p:txBody>
      </p:sp>
      <p:sp>
        <p:nvSpPr>
          <p:cNvPr id="7" name="6 Dikdörtgen"/>
          <p:cNvSpPr/>
          <p:nvPr/>
        </p:nvSpPr>
        <p:spPr>
          <a:xfrm>
            <a:off x="4283611" y="3235087"/>
            <a:ext cx="2975317" cy="338554"/>
          </a:xfrm>
          <a:prstGeom prst="rect">
            <a:avLst/>
          </a:prstGeom>
        </p:spPr>
        <p:txBody>
          <a:bodyPr wrap="square">
            <a:spAutoFit/>
          </a:bodyPr>
          <a:lstStyle/>
          <a:p>
            <a:r>
              <a:rPr lang="tr-TR" dirty="0" smtClean="0"/>
              <a:t>        Devrenin durum tablosu</a:t>
            </a:r>
            <a:endParaRPr lang="tr-TR" dirty="0"/>
          </a:p>
        </p:txBody>
      </p:sp>
      <p:sp>
        <p:nvSpPr>
          <p:cNvPr id="8" name="7 Dikdörtgen"/>
          <p:cNvSpPr/>
          <p:nvPr/>
        </p:nvSpPr>
        <p:spPr>
          <a:xfrm>
            <a:off x="914444" y="3573170"/>
            <a:ext cx="2031325" cy="338554"/>
          </a:xfrm>
          <a:prstGeom prst="rect">
            <a:avLst/>
          </a:prstGeom>
        </p:spPr>
        <p:txBody>
          <a:bodyPr wrap="none">
            <a:spAutoFit/>
          </a:bodyPr>
          <a:lstStyle/>
          <a:p>
            <a:r>
              <a:rPr lang="tr-TR" dirty="0" smtClean="0">
                <a:solidFill>
                  <a:srgbClr val="000000"/>
                </a:solidFill>
              </a:rPr>
              <a:t>Durum diyagramı 	</a:t>
            </a:r>
            <a:endParaRPr lang="tr-TR" dirty="0"/>
          </a:p>
        </p:txBody>
      </p:sp>
      <p:sp>
        <p:nvSpPr>
          <p:cNvPr id="9" name="8 Dikdörtgen"/>
          <p:cNvSpPr/>
          <p:nvPr/>
        </p:nvSpPr>
        <p:spPr>
          <a:xfrm>
            <a:off x="372796" y="4497607"/>
            <a:ext cx="3861579" cy="1477328"/>
          </a:xfrm>
          <a:prstGeom prst="rect">
            <a:avLst/>
          </a:prstGeom>
        </p:spPr>
        <p:txBody>
          <a:bodyPr wrap="square">
            <a:spAutoFit/>
          </a:bodyPr>
          <a:lstStyle/>
          <a:p>
            <a:pPr algn="just"/>
            <a:r>
              <a:rPr lang="tr-TR" sz="1800" dirty="0" smtClean="0"/>
              <a:t>Durum tablosu 3 durum içerdiğinden 2 tane </a:t>
            </a:r>
            <a:r>
              <a:rPr lang="tr-TR" sz="1800" dirty="0" err="1" smtClean="0"/>
              <a:t>flip</a:t>
            </a:r>
            <a:r>
              <a:rPr lang="tr-TR" sz="1800" dirty="0" smtClean="0"/>
              <a:t> </a:t>
            </a:r>
            <a:r>
              <a:rPr lang="tr-TR" sz="1800" dirty="0" err="1" smtClean="0"/>
              <a:t>flop</a:t>
            </a:r>
            <a:r>
              <a:rPr lang="tr-TR" sz="1800" dirty="0" smtClean="0"/>
              <a:t> kullanmak gerekir. </a:t>
            </a:r>
          </a:p>
          <a:p>
            <a:pPr algn="just"/>
            <a:endParaRPr lang="tr-TR" sz="1800" dirty="0" smtClean="0"/>
          </a:p>
          <a:p>
            <a:pPr algn="just"/>
            <a:r>
              <a:rPr lang="tr-TR" sz="1800" dirty="0" smtClean="0"/>
              <a:t>A durumuna 00, B durumuna 01 ve C durumuna 10 atayalım. </a:t>
            </a:r>
            <a:endParaRPr lang="tr-TR" sz="1800" dirty="0"/>
          </a:p>
        </p:txBody>
      </p:sp>
      <p:graphicFrame>
        <p:nvGraphicFramePr>
          <p:cNvPr id="10" name="9 Tablo"/>
          <p:cNvGraphicFramePr>
            <a:graphicFrameLocks noGrp="1"/>
          </p:cNvGraphicFramePr>
          <p:nvPr/>
        </p:nvGraphicFramePr>
        <p:xfrm>
          <a:off x="4712678" y="4226288"/>
          <a:ext cx="3685734" cy="1892808"/>
        </p:xfrm>
        <a:graphic>
          <a:graphicData uri="http://schemas.openxmlformats.org/drawingml/2006/table">
            <a:tbl>
              <a:tblPr/>
              <a:tblGrid>
                <a:gridCol w="844060"/>
                <a:gridCol w="1589240"/>
                <a:gridCol w="1252434"/>
              </a:tblGrid>
              <a:tr h="0">
                <a:tc>
                  <a:txBody>
                    <a:bodyPr/>
                    <a:lstStyle/>
                    <a:p>
                      <a:pPr algn="just">
                        <a:lnSpc>
                          <a:spcPct val="115000"/>
                        </a:lnSpc>
                        <a:spcAft>
                          <a:spcPts val="0"/>
                        </a:spcAft>
                      </a:pPr>
                      <a:r>
                        <a:rPr lang="tr-TR" sz="1600" b="1" dirty="0">
                          <a:latin typeface="Times New Roman"/>
                          <a:ea typeface="Times New Roman"/>
                        </a:rPr>
                        <a:t>Şimdiki Durum</a:t>
                      </a:r>
                      <a:endParaRPr lang="tr-TR" sz="1600" dirty="0">
                        <a:latin typeface="Times New Roman"/>
                        <a:ea typeface="Times New Roman"/>
                      </a:endParaRPr>
                    </a:p>
                    <a:p>
                      <a:pPr algn="just">
                        <a:lnSpc>
                          <a:spcPct val="115000"/>
                        </a:lnSpc>
                        <a:spcAft>
                          <a:spcPts val="0"/>
                        </a:spcAft>
                      </a:pPr>
                      <a:r>
                        <a:rPr lang="tr-TR" sz="1600" b="1" dirty="0">
                          <a:latin typeface="Times New Roman"/>
                          <a:ea typeface="Times New Roman"/>
                        </a:rPr>
                        <a:t>   q</a:t>
                      </a:r>
                      <a:r>
                        <a:rPr lang="tr-TR" sz="1600" b="1" baseline="-25000" dirty="0">
                          <a:latin typeface="Times New Roman"/>
                          <a:ea typeface="Times New Roman"/>
                        </a:rPr>
                        <a:t>1</a:t>
                      </a:r>
                      <a:r>
                        <a:rPr lang="tr-TR" sz="1600" b="1" dirty="0">
                          <a:latin typeface="Times New Roman"/>
                          <a:ea typeface="Times New Roman"/>
                        </a:rPr>
                        <a:t>q</a:t>
                      </a:r>
                      <a:r>
                        <a:rPr lang="tr-TR" sz="1600" b="1" baseline="-25000" dirty="0">
                          <a:latin typeface="Times New Roman"/>
                          <a:ea typeface="Times New Roman"/>
                        </a:rPr>
                        <a:t>2</a:t>
                      </a:r>
                      <a:endParaRPr lang="tr-TR"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dirty="0">
                          <a:latin typeface="Times New Roman"/>
                          <a:ea typeface="Times New Roman"/>
                        </a:rPr>
                        <a:t>Sonraki Durum(Q</a:t>
                      </a:r>
                      <a:r>
                        <a:rPr lang="tr-TR" sz="1800" b="1" baseline="-25000" dirty="0">
                          <a:latin typeface="Times New Roman"/>
                          <a:ea typeface="Times New Roman"/>
                        </a:rPr>
                        <a:t>1</a:t>
                      </a:r>
                      <a:r>
                        <a:rPr lang="tr-TR" sz="1800" b="1" dirty="0">
                          <a:latin typeface="Times New Roman"/>
                          <a:ea typeface="Times New Roman"/>
                        </a:rPr>
                        <a:t>Q</a:t>
                      </a:r>
                      <a:r>
                        <a:rPr lang="tr-TR" sz="1800" b="1" baseline="-25000" dirty="0">
                          <a:latin typeface="Times New Roman"/>
                          <a:ea typeface="Times New Roman"/>
                        </a:rPr>
                        <a:t>2</a:t>
                      </a:r>
                      <a:r>
                        <a:rPr lang="tr-TR" sz="1800" b="1" dirty="0">
                          <a:latin typeface="Times New Roman"/>
                          <a:ea typeface="Times New Roman"/>
                        </a:rPr>
                        <a:t>)</a:t>
                      </a:r>
                      <a:endParaRPr lang="tr-TR" sz="1800" dirty="0">
                        <a:latin typeface="Times New Roman"/>
                        <a:ea typeface="Times New Roman"/>
                      </a:endParaRPr>
                    </a:p>
                    <a:p>
                      <a:pPr algn="just">
                        <a:lnSpc>
                          <a:spcPct val="115000"/>
                        </a:lnSpc>
                        <a:spcAft>
                          <a:spcPts val="0"/>
                        </a:spcAft>
                      </a:pPr>
                      <a:r>
                        <a:rPr lang="tr-TR" sz="1800" b="1" dirty="0">
                          <a:latin typeface="Times New Roman"/>
                          <a:ea typeface="Times New Roman"/>
                        </a:rPr>
                        <a:t>x=0      x=1</a:t>
                      </a:r>
                      <a:endParaRPr lang="tr-TR"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endParaRPr lang="tr-TR" sz="1800">
                        <a:latin typeface="Times New Roman"/>
                        <a:ea typeface="Times New Roman"/>
                      </a:endParaRPr>
                    </a:p>
                    <a:p>
                      <a:pPr algn="just">
                        <a:lnSpc>
                          <a:spcPct val="115000"/>
                        </a:lnSpc>
                        <a:spcAft>
                          <a:spcPts val="0"/>
                        </a:spcAft>
                      </a:pPr>
                      <a:r>
                        <a:rPr lang="tr-TR" sz="1800" b="1">
                          <a:latin typeface="Times New Roman"/>
                          <a:ea typeface="Times New Roman"/>
                        </a:rPr>
                        <a:t>Çıkış (z)</a:t>
                      </a:r>
                      <a:endParaRPr lang="tr-TR" sz="1800">
                        <a:latin typeface="Times New Roman"/>
                        <a:ea typeface="Times New Roman"/>
                      </a:endParaRPr>
                    </a:p>
                    <a:p>
                      <a:pPr algn="just">
                        <a:lnSpc>
                          <a:spcPct val="115000"/>
                        </a:lnSpc>
                        <a:spcAft>
                          <a:spcPts val="0"/>
                        </a:spcAft>
                      </a:pPr>
                      <a:r>
                        <a:rPr lang="tr-TR" sz="1800" b="1">
                          <a:latin typeface="Times New Roman"/>
                          <a:ea typeface="Times New Roman"/>
                        </a:rPr>
                        <a:t>x=0    x=1</a:t>
                      </a:r>
                      <a:endParaRPr lang="tr-TR"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0 0</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800">
                          <a:latin typeface="Times New Roman"/>
                          <a:ea typeface="Times New Roman"/>
                        </a:rPr>
                        <a:t> 0 0       0 1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800">
                          <a:latin typeface="Times New Roman"/>
                          <a:ea typeface="Times New Roman"/>
                        </a:rPr>
                        <a:t>  0        0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0 1</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800">
                          <a:latin typeface="Times New Roman"/>
                          <a:ea typeface="Times New Roman"/>
                        </a:rPr>
                        <a:t> 0 0       1 0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tr-TR" sz="1800">
                          <a:latin typeface="Times New Roman"/>
                          <a:ea typeface="Times New Roman"/>
                        </a:rPr>
                        <a:t>  0        0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dirty="0">
                          <a:latin typeface="Times New Roman"/>
                          <a:ea typeface="Times New Roman"/>
                        </a:rPr>
                        <a:t>1 0</a:t>
                      </a:r>
                      <a:endParaRPr lang="tr-TR"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lnSpc>
                          <a:spcPct val="115000"/>
                        </a:lnSpc>
                        <a:spcAft>
                          <a:spcPts val="0"/>
                        </a:spcAft>
                      </a:pPr>
                      <a:r>
                        <a:rPr lang="tr-TR" sz="1800">
                          <a:latin typeface="Times New Roman"/>
                          <a:ea typeface="Times New Roman"/>
                        </a:rPr>
                        <a:t> 0 0       1 0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lnSpc>
                          <a:spcPct val="115000"/>
                        </a:lnSpc>
                        <a:spcAft>
                          <a:spcPts val="0"/>
                        </a:spcAft>
                      </a:pPr>
                      <a:r>
                        <a:rPr lang="tr-TR" sz="1800" dirty="0">
                          <a:latin typeface="Times New Roman"/>
                          <a:ea typeface="Times New Roman"/>
                        </a:rPr>
                        <a:t>  0        1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11" name="10 Aşağı Ok"/>
          <p:cNvSpPr/>
          <p:nvPr/>
        </p:nvSpPr>
        <p:spPr bwMode="auto">
          <a:xfrm>
            <a:off x="5922500" y="3629466"/>
            <a:ext cx="154743" cy="450166"/>
          </a:xfrm>
          <a:prstGeom prst="downArrow">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44993" y="174676"/>
            <a:ext cx="7772400" cy="790575"/>
          </a:xfrm>
        </p:spPr>
        <p:txBody>
          <a:bodyPr/>
          <a:lstStyle/>
          <a:p>
            <a:pPr algn="l"/>
            <a:r>
              <a:rPr lang="tr-TR" sz="2400" b="1" dirty="0" smtClean="0"/>
              <a:t>Örnek (devamı-2):</a:t>
            </a:r>
            <a:endParaRPr lang="tr-TR" sz="2400" dirty="0"/>
          </a:p>
        </p:txBody>
      </p:sp>
      <p:sp>
        <p:nvSpPr>
          <p:cNvPr id="3" name="2 İçerik Yer Tutucusu"/>
          <p:cNvSpPr>
            <a:spLocks noGrp="1"/>
          </p:cNvSpPr>
          <p:nvPr>
            <p:ph idx="1"/>
          </p:nvPr>
        </p:nvSpPr>
        <p:spPr>
          <a:xfrm>
            <a:off x="346514" y="930397"/>
            <a:ext cx="8375650" cy="5078412"/>
          </a:xfrm>
        </p:spPr>
        <p:txBody>
          <a:bodyPr/>
          <a:lstStyle/>
          <a:p>
            <a:pPr marL="0" indent="0" algn="just">
              <a:buNone/>
            </a:pPr>
            <a:r>
              <a:rPr lang="tr-TR" sz="2000" dirty="0" smtClean="0"/>
              <a:t>Devremizde bellek elemanı olarak JK tipi </a:t>
            </a:r>
            <a:r>
              <a:rPr lang="tr-TR" sz="2000" dirty="0" err="1" smtClean="0"/>
              <a:t>flip</a:t>
            </a:r>
            <a:r>
              <a:rPr lang="tr-TR" sz="2000" dirty="0" smtClean="0"/>
              <a:t> </a:t>
            </a:r>
            <a:r>
              <a:rPr lang="tr-TR" sz="2000" dirty="0" err="1" smtClean="0"/>
              <a:t>floplar</a:t>
            </a:r>
            <a:r>
              <a:rPr lang="tr-TR" sz="2000" dirty="0" smtClean="0"/>
              <a:t> kullanacağımızı farz edelim. Bundan sonraki adım, </a:t>
            </a:r>
            <a:r>
              <a:rPr lang="tr-TR" sz="2000" dirty="0" err="1" smtClean="0"/>
              <a:t>flip</a:t>
            </a:r>
            <a:r>
              <a:rPr lang="tr-TR" sz="2000" dirty="0" smtClean="0"/>
              <a:t> </a:t>
            </a:r>
            <a:r>
              <a:rPr lang="tr-TR" sz="2000" dirty="0" err="1" smtClean="0"/>
              <a:t>flopların</a:t>
            </a:r>
            <a:r>
              <a:rPr lang="tr-TR" sz="2000" dirty="0" smtClean="0"/>
              <a:t> uyarma işlevlerini bulmaktır. </a:t>
            </a:r>
          </a:p>
          <a:p>
            <a:pPr>
              <a:buNone/>
            </a:pPr>
            <a:endParaRPr lang="tr-TR" dirty="0"/>
          </a:p>
        </p:txBody>
      </p:sp>
      <p:graphicFrame>
        <p:nvGraphicFramePr>
          <p:cNvPr id="4" name="3 Tablo"/>
          <p:cNvGraphicFramePr>
            <a:graphicFrameLocks noGrp="1"/>
          </p:cNvGraphicFramePr>
          <p:nvPr/>
        </p:nvGraphicFramePr>
        <p:xfrm>
          <a:off x="1544124" y="2165018"/>
          <a:ext cx="5982092" cy="1682496"/>
        </p:xfrm>
        <a:graphic>
          <a:graphicData uri="http://schemas.openxmlformats.org/drawingml/2006/table">
            <a:tbl>
              <a:tblPr/>
              <a:tblGrid>
                <a:gridCol w="1163929"/>
                <a:gridCol w="1386666"/>
                <a:gridCol w="1163929"/>
                <a:gridCol w="1163929"/>
                <a:gridCol w="1103639"/>
              </a:tblGrid>
              <a:tr h="192405">
                <a:tc rowSpan="2">
                  <a:txBody>
                    <a:bodyPr/>
                    <a:lstStyle/>
                    <a:p>
                      <a:pPr algn="ctr">
                        <a:lnSpc>
                          <a:spcPct val="115000"/>
                        </a:lnSpc>
                        <a:spcAft>
                          <a:spcPts val="0"/>
                        </a:spcAft>
                      </a:pPr>
                      <a:r>
                        <a:rPr lang="tr-TR" sz="1600" b="1" dirty="0">
                          <a:latin typeface="Times New Roman"/>
                          <a:ea typeface="Times New Roman"/>
                        </a:rPr>
                        <a:t>Şimdiki Durum</a:t>
                      </a:r>
                      <a:endParaRPr lang="tr-TR" sz="1600" dirty="0">
                        <a:latin typeface="Times New Roman"/>
                        <a:ea typeface="Times New Roman"/>
                      </a:endParaRPr>
                    </a:p>
                    <a:p>
                      <a:pPr algn="ctr">
                        <a:lnSpc>
                          <a:spcPct val="115000"/>
                        </a:lnSpc>
                        <a:spcAft>
                          <a:spcPts val="0"/>
                        </a:spcAft>
                      </a:pPr>
                      <a:r>
                        <a:rPr lang="tr-TR" sz="1600" b="1" dirty="0">
                          <a:latin typeface="Times New Roman"/>
                          <a:ea typeface="Times New Roman"/>
                        </a:rPr>
                        <a:t>   q</a:t>
                      </a:r>
                      <a:r>
                        <a:rPr lang="tr-TR" sz="1600" b="1" baseline="-25000" dirty="0">
                          <a:latin typeface="Times New Roman"/>
                          <a:ea typeface="Times New Roman"/>
                        </a:rPr>
                        <a:t>1</a:t>
                      </a:r>
                      <a:r>
                        <a:rPr lang="tr-TR" sz="1600" b="1" dirty="0">
                          <a:latin typeface="Times New Roman"/>
                          <a:ea typeface="Times New Roman"/>
                        </a:rPr>
                        <a:t>q</a:t>
                      </a:r>
                      <a:r>
                        <a:rPr lang="tr-TR" sz="1600" b="1" baseline="-25000" dirty="0">
                          <a:latin typeface="Times New Roman"/>
                          <a:ea typeface="Times New Roman"/>
                        </a:rPr>
                        <a:t>2</a:t>
                      </a:r>
                      <a:endParaRPr lang="tr-TR"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tr-TR" sz="1600" b="1" dirty="0">
                          <a:latin typeface="Times New Roman"/>
                          <a:ea typeface="Times New Roman"/>
                        </a:rPr>
                        <a:t>Sonraki Durum(Q</a:t>
                      </a:r>
                      <a:r>
                        <a:rPr lang="tr-TR" sz="1600" b="1" baseline="-25000" dirty="0">
                          <a:latin typeface="Times New Roman"/>
                          <a:ea typeface="Times New Roman"/>
                        </a:rPr>
                        <a:t>1</a:t>
                      </a:r>
                      <a:r>
                        <a:rPr lang="tr-TR" sz="1600" b="1" dirty="0">
                          <a:latin typeface="Times New Roman"/>
                          <a:ea typeface="Times New Roman"/>
                        </a:rPr>
                        <a:t>Q</a:t>
                      </a:r>
                      <a:r>
                        <a:rPr lang="tr-TR" sz="1600" b="1" baseline="-25000" dirty="0">
                          <a:latin typeface="Times New Roman"/>
                          <a:ea typeface="Times New Roman"/>
                        </a:rPr>
                        <a:t>2</a:t>
                      </a:r>
                      <a:r>
                        <a:rPr lang="tr-TR" sz="1600" b="1" dirty="0">
                          <a:latin typeface="Times New Roman"/>
                          <a:ea typeface="Times New Roman"/>
                        </a:rPr>
                        <a:t>)</a:t>
                      </a:r>
                      <a:endParaRPr lang="tr-TR" sz="1600" dirty="0">
                        <a:latin typeface="Times New Roman"/>
                        <a:ea typeface="Times New Roman"/>
                      </a:endParaRPr>
                    </a:p>
                    <a:p>
                      <a:pPr algn="ctr">
                        <a:lnSpc>
                          <a:spcPct val="115000"/>
                        </a:lnSpc>
                        <a:spcAft>
                          <a:spcPts val="0"/>
                        </a:spcAft>
                      </a:pPr>
                      <a:r>
                        <a:rPr lang="tr-TR" sz="1600" b="1" dirty="0">
                          <a:latin typeface="Times New Roman"/>
                          <a:ea typeface="Times New Roman"/>
                        </a:rPr>
                        <a:t>x=0    x=1</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tr-TR" sz="1600" b="1" dirty="0">
                          <a:latin typeface="Times New Roman"/>
                          <a:ea typeface="Times New Roman"/>
                        </a:rPr>
                        <a:t>Uyarma İşlevleri</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Aft>
                          <a:spcPts val="0"/>
                        </a:spcAft>
                      </a:pP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337820">
                <a:tc vMerge="1">
                  <a:txBody>
                    <a:bodyPr/>
                    <a:lstStyle/>
                    <a:p>
                      <a:endParaRPr lang="tr-TR"/>
                    </a:p>
                  </a:txBody>
                  <a:tcPr/>
                </a:tc>
                <a:tc vMerge="1">
                  <a:txBody>
                    <a:bodyPr/>
                    <a:lstStyle/>
                    <a:p>
                      <a:endParaRPr lang="tr-TR"/>
                    </a:p>
                  </a:txBody>
                  <a:tcPr/>
                </a:tc>
                <a:tc>
                  <a:txBody>
                    <a:bodyPr/>
                    <a:lstStyle/>
                    <a:p>
                      <a:pPr algn="ctr">
                        <a:lnSpc>
                          <a:spcPct val="115000"/>
                        </a:lnSpc>
                        <a:spcAft>
                          <a:spcPts val="0"/>
                        </a:spcAft>
                      </a:pPr>
                      <a:r>
                        <a:rPr lang="tr-TR" sz="1600" b="1" dirty="0">
                          <a:latin typeface="Times New Roman"/>
                          <a:ea typeface="Times New Roman"/>
                        </a:rPr>
                        <a:t>x=0 için</a:t>
                      </a:r>
                      <a:endParaRPr lang="tr-TR" sz="1600" dirty="0">
                        <a:latin typeface="Times New Roman"/>
                        <a:ea typeface="Times New Roman"/>
                      </a:endParaRPr>
                    </a:p>
                    <a:p>
                      <a:pPr algn="ctr">
                        <a:lnSpc>
                          <a:spcPct val="115000"/>
                        </a:lnSpc>
                        <a:spcAft>
                          <a:spcPts val="0"/>
                        </a:spcAft>
                      </a:pPr>
                      <a:r>
                        <a:rPr lang="tr-TR" sz="1600" b="1" dirty="0">
                          <a:latin typeface="Times New Roman"/>
                          <a:ea typeface="Times New Roman"/>
                        </a:rPr>
                        <a:t>J</a:t>
                      </a:r>
                      <a:r>
                        <a:rPr lang="tr-TR" sz="1600" b="1" baseline="-25000" dirty="0">
                          <a:latin typeface="Times New Roman"/>
                          <a:ea typeface="Times New Roman"/>
                        </a:rPr>
                        <a:t>1</a:t>
                      </a:r>
                      <a:r>
                        <a:rPr lang="tr-TR" sz="1600" b="1" dirty="0">
                          <a:latin typeface="Times New Roman"/>
                          <a:ea typeface="Times New Roman"/>
                        </a:rPr>
                        <a:t>K</a:t>
                      </a:r>
                      <a:r>
                        <a:rPr lang="tr-TR" sz="1600" b="1" baseline="-25000" dirty="0">
                          <a:latin typeface="Times New Roman"/>
                          <a:ea typeface="Times New Roman"/>
                        </a:rPr>
                        <a:t>1</a:t>
                      </a:r>
                      <a:r>
                        <a:rPr lang="tr-TR" sz="1600" b="1" dirty="0">
                          <a:latin typeface="Times New Roman"/>
                          <a:ea typeface="Times New Roman"/>
                        </a:rPr>
                        <a:t>  J</a:t>
                      </a:r>
                      <a:r>
                        <a:rPr lang="tr-TR" sz="1600" b="1" baseline="-25000" dirty="0">
                          <a:latin typeface="Times New Roman"/>
                          <a:ea typeface="Times New Roman"/>
                        </a:rPr>
                        <a:t>2</a:t>
                      </a:r>
                      <a:r>
                        <a:rPr lang="tr-TR" sz="1600" b="1" dirty="0">
                          <a:latin typeface="Times New Roman"/>
                          <a:ea typeface="Times New Roman"/>
                        </a:rPr>
                        <a:t>K</a:t>
                      </a:r>
                      <a:r>
                        <a:rPr lang="tr-TR" sz="1600" b="1" baseline="-25000" dirty="0">
                          <a:latin typeface="Times New Roman"/>
                          <a:ea typeface="Times New Roman"/>
                        </a:rPr>
                        <a:t>2</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tr-TR" sz="1600" b="1" dirty="0">
                          <a:latin typeface="Times New Roman"/>
                          <a:ea typeface="Times New Roman"/>
                        </a:rPr>
                        <a:t>x=1 için</a:t>
                      </a:r>
                      <a:endParaRPr lang="tr-TR" sz="1600" dirty="0">
                        <a:latin typeface="Times New Roman"/>
                        <a:ea typeface="Times New Roman"/>
                      </a:endParaRPr>
                    </a:p>
                    <a:p>
                      <a:pPr algn="ctr">
                        <a:lnSpc>
                          <a:spcPct val="115000"/>
                        </a:lnSpc>
                        <a:spcAft>
                          <a:spcPts val="0"/>
                        </a:spcAft>
                      </a:pPr>
                      <a:r>
                        <a:rPr lang="tr-TR" sz="1600" b="1" dirty="0">
                          <a:latin typeface="Times New Roman"/>
                          <a:ea typeface="Times New Roman"/>
                        </a:rPr>
                        <a:t>J</a:t>
                      </a:r>
                      <a:r>
                        <a:rPr lang="tr-TR" sz="1600" b="1" baseline="-25000" dirty="0">
                          <a:latin typeface="Times New Roman"/>
                          <a:ea typeface="Times New Roman"/>
                        </a:rPr>
                        <a:t>1</a:t>
                      </a:r>
                      <a:r>
                        <a:rPr lang="tr-TR" sz="1600" b="1" dirty="0">
                          <a:latin typeface="Times New Roman"/>
                          <a:ea typeface="Times New Roman"/>
                        </a:rPr>
                        <a:t>K</a:t>
                      </a:r>
                      <a:r>
                        <a:rPr lang="tr-TR" sz="1600" b="1" baseline="-25000" dirty="0">
                          <a:latin typeface="Times New Roman"/>
                          <a:ea typeface="Times New Roman"/>
                        </a:rPr>
                        <a:t>1</a:t>
                      </a:r>
                      <a:r>
                        <a:rPr lang="tr-TR" sz="1600" b="1" dirty="0">
                          <a:latin typeface="Times New Roman"/>
                          <a:ea typeface="Times New Roman"/>
                        </a:rPr>
                        <a:t>  J</a:t>
                      </a:r>
                      <a:r>
                        <a:rPr lang="tr-TR" sz="1600" b="1" baseline="-25000" dirty="0">
                          <a:latin typeface="Times New Roman"/>
                          <a:ea typeface="Times New Roman"/>
                        </a:rPr>
                        <a:t>2</a:t>
                      </a:r>
                      <a:r>
                        <a:rPr lang="tr-TR" sz="1600" b="1" dirty="0">
                          <a:latin typeface="Times New Roman"/>
                          <a:ea typeface="Times New Roman"/>
                        </a:rPr>
                        <a:t>K</a:t>
                      </a:r>
                      <a:r>
                        <a:rPr lang="tr-TR" sz="1600" b="1" baseline="-25000" dirty="0">
                          <a:latin typeface="Times New Roman"/>
                          <a:ea typeface="Times New Roman"/>
                        </a:rPr>
                        <a:t>2</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tr-TR" sz="1600" b="1">
                          <a:latin typeface="Times New Roman"/>
                          <a:ea typeface="Times New Roman"/>
                        </a:rPr>
                        <a:t>Çıkış (z)</a:t>
                      </a:r>
                      <a:endParaRPr lang="tr-TR" sz="1600">
                        <a:latin typeface="Times New Roman"/>
                        <a:ea typeface="Times New Roman"/>
                      </a:endParaRPr>
                    </a:p>
                    <a:p>
                      <a:pPr algn="ctr">
                        <a:lnSpc>
                          <a:spcPct val="115000"/>
                        </a:lnSpc>
                        <a:spcAft>
                          <a:spcPts val="0"/>
                        </a:spcAft>
                      </a:pPr>
                      <a:r>
                        <a:rPr lang="tr-TR" sz="1600" b="1">
                          <a:latin typeface="Times New Roman"/>
                          <a:ea typeface="Times New Roman"/>
                        </a:rPr>
                        <a:t>x=0    x=1</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0 0</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 0 0     0 1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 0 x     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tr-TR" sz="1600" dirty="0">
                          <a:latin typeface="Times New Roman"/>
                          <a:ea typeface="Times New Roman"/>
                        </a:rPr>
                        <a:t>0 x     1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tr-TR" sz="1600">
                          <a:latin typeface="Times New Roman"/>
                          <a:ea typeface="Times New Roman"/>
                        </a:rPr>
                        <a:t>  0        0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0 1</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 0 0     1 0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 0 x     x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tr-TR" sz="1600" dirty="0">
                          <a:latin typeface="Times New Roman"/>
                          <a:ea typeface="Times New Roman"/>
                        </a:rPr>
                        <a:t>1 x     x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tr-TR" sz="1600">
                          <a:latin typeface="Times New Roman"/>
                          <a:ea typeface="Times New Roman"/>
                        </a:rPr>
                        <a:t>  0        0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dirty="0">
                          <a:latin typeface="Times New Roman"/>
                          <a:ea typeface="Times New Roman"/>
                        </a:rPr>
                        <a:t>1 0</a:t>
                      </a:r>
                      <a:endParaRPr lang="tr-TR"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600">
                          <a:latin typeface="Times New Roman"/>
                          <a:ea typeface="Times New Roman"/>
                        </a:rPr>
                        <a:t> 0 0     1 0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600">
                          <a:latin typeface="Times New Roman"/>
                          <a:ea typeface="Times New Roman"/>
                        </a:rPr>
                        <a:t> x 1     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lnSpc>
                          <a:spcPct val="115000"/>
                        </a:lnSpc>
                        <a:spcAft>
                          <a:spcPts val="0"/>
                        </a:spcAft>
                      </a:pPr>
                      <a:r>
                        <a:rPr lang="tr-TR" sz="1600" dirty="0">
                          <a:latin typeface="Times New Roman"/>
                          <a:ea typeface="Times New Roman"/>
                        </a:rPr>
                        <a:t>x 0     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lnSpc>
                          <a:spcPct val="115000"/>
                        </a:lnSpc>
                        <a:spcAft>
                          <a:spcPts val="0"/>
                        </a:spcAft>
                      </a:pPr>
                      <a:r>
                        <a:rPr lang="tr-TR" sz="1600" dirty="0">
                          <a:latin typeface="Times New Roman"/>
                          <a:ea typeface="Times New Roman"/>
                        </a:rPr>
                        <a:t>  0        1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graphicFrame>
        <p:nvGraphicFramePr>
          <p:cNvPr id="5" name="4 Tablo"/>
          <p:cNvGraphicFramePr>
            <a:graphicFrameLocks noGrp="1"/>
          </p:cNvGraphicFramePr>
          <p:nvPr/>
        </p:nvGraphicFramePr>
        <p:xfrm>
          <a:off x="4728503" y="4436599"/>
          <a:ext cx="1011115" cy="1402080"/>
        </p:xfrm>
        <a:graphic>
          <a:graphicData uri="http://schemas.openxmlformats.org/drawingml/2006/table">
            <a:tbl>
              <a:tblPr/>
              <a:tblGrid>
                <a:gridCol w="478949"/>
                <a:gridCol w="532166"/>
              </a:tblGrid>
              <a:tr h="0">
                <a:tc>
                  <a:txBody>
                    <a:bodyPr/>
                    <a:lstStyle/>
                    <a:p>
                      <a:pPr algn="ctr">
                        <a:lnSpc>
                          <a:spcPct val="115000"/>
                        </a:lnSpc>
                        <a:spcAft>
                          <a:spcPts val="0"/>
                        </a:spcAft>
                      </a:pPr>
                      <a:r>
                        <a:rPr lang="tr-TR" sz="1600" b="1" dirty="0">
                          <a:latin typeface="Times New Roman"/>
                          <a:ea typeface="Times New Roman"/>
                        </a:rPr>
                        <a:t>q Q</a:t>
                      </a:r>
                      <a:endParaRPr lang="tr-TR"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tr-TR" sz="1600" b="1" dirty="0">
                          <a:latin typeface="Times New Roman"/>
                          <a:ea typeface="Times New Roman"/>
                        </a:rPr>
                        <a:t>J K</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lnSpc>
                          <a:spcPct val="115000"/>
                        </a:lnSpc>
                        <a:spcAft>
                          <a:spcPts val="0"/>
                        </a:spcAft>
                      </a:pPr>
                      <a:r>
                        <a:rPr lang="tr-TR" sz="1600" dirty="0">
                          <a:latin typeface="Times New Roman"/>
                          <a:ea typeface="Times New Roman"/>
                        </a:rPr>
                        <a:t>0 0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tr-TR" sz="1600" dirty="0">
                          <a:latin typeface="Times New Roman"/>
                          <a:ea typeface="Times New Roman"/>
                        </a:rPr>
                        <a:t>0 x</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lnSpc>
                          <a:spcPct val="115000"/>
                        </a:lnSpc>
                        <a:spcAft>
                          <a:spcPts val="0"/>
                        </a:spcAft>
                      </a:pPr>
                      <a:r>
                        <a:rPr lang="tr-TR" sz="1600">
                          <a:latin typeface="Times New Roman"/>
                          <a:ea typeface="Times New Roman"/>
                        </a:rPr>
                        <a:t>0 1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tr-TR" sz="1600" dirty="0">
                          <a:latin typeface="Times New Roman"/>
                          <a:ea typeface="Times New Roman"/>
                        </a:rPr>
                        <a:t>1 x</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lnSpc>
                          <a:spcPct val="115000"/>
                        </a:lnSpc>
                        <a:spcAft>
                          <a:spcPts val="0"/>
                        </a:spcAft>
                      </a:pPr>
                      <a:r>
                        <a:rPr lang="tr-TR" sz="1600">
                          <a:latin typeface="Times New Roman"/>
                          <a:ea typeface="Times New Roman"/>
                        </a:rPr>
                        <a:t>1 0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tr-TR" sz="1600" dirty="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0">
                <a:tc>
                  <a:txBody>
                    <a:bodyPr/>
                    <a:lstStyle/>
                    <a:p>
                      <a:pPr algn="ctr">
                        <a:lnSpc>
                          <a:spcPct val="115000"/>
                        </a:lnSpc>
                        <a:spcAft>
                          <a:spcPts val="0"/>
                        </a:spcAft>
                      </a:pPr>
                      <a:r>
                        <a:rPr lang="tr-TR" sz="1600">
                          <a:latin typeface="Times New Roman"/>
                          <a:ea typeface="Times New Roman"/>
                        </a:rPr>
                        <a:t>1 1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lnSpc>
                          <a:spcPct val="115000"/>
                        </a:lnSpc>
                        <a:spcAft>
                          <a:spcPts val="0"/>
                        </a:spcAft>
                      </a:pPr>
                      <a:r>
                        <a:rPr lang="tr-TR" sz="1600" dirty="0">
                          <a:latin typeface="Times New Roman"/>
                          <a:ea typeface="Times New Roman"/>
                        </a:rPr>
                        <a:t>x 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lumMod val="85000"/>
                      </a:schemeClr>
                    </a:solidFill>
                  </a:tcPr>
                </a:tc>
              </a:tr>
            </a:tbl>
          </a:graphicData>
        </a:graphic>
      </p:graphicFrame>
      <p:sp>
        <p:nvSpPr>
          <p:cNvPr id="9" name="8 Aşağı Ok"/>
          <p:cNvSpPr/>
          <p:nvPr/>
        </p:nvSpPr>
        <p:spPr bwMode="auto">
          <a:xfrm rot="10800000">
            <a:off x="5148775" y="3953020"/>
            <a:ext cx="168812" cy="393896"/>
          </a:xfrm>
          <a:prstGeom prst="downArrow">
            <a:avLst>
              <a:gd name="adj1" fmla="val 50000"/>
              <a:gd name="adj2" fmla="val 46774"/>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44993" y="174676"/>
            <a:ext cx="7772400" cy="790575"/>
          </a:xfrm>
        </p:spPr>
        <p:txBody>
          <a:bodyPr/>
          <a:lstStyle/>
          <a:p>
            <a:pPr algn="l"/>
            <a:r>
              <a:rPr lang="tr-TR" sz="2400" b="1" dirty="0" smtClean="0"/>
              <a:t>Örnek (devamı-3):</a:t>
            </a:r>
            <a:endParaRPr lang="tr-TR" sz="2400" dirty="0"/>
          </a:p>
        </p:txBody>
      </p:sp>
      <p:sp>
        <p:nvSpPr>
          <p:cNvPr id="3" name="2 İçerik Yer Tutucusu"/>
          <p:cNvSpPr>
            <a:spLocks noGrp="1"/>
          </p:cNvSpPr>
          <p:nvPr>
            <p:ph idx="1"/>
          </p:nvPr>
        </p:nvSpPr>
        <p:spPr>
          <a:xfrm>
            <a:off x="374650" y="888192"/>
            <a:ext cx="8375650" cy="5526675"/>
          </a:xfrm>
        </p:spPr>
        <p:txBody>
          <a:bodyPr/>
          <a:lstStyle/>
          <a:p>
            <a:pPr marL="0" indent="0" algn="just">
              <a:buNone/>
            </a:pPr>
            <a:r>
              <a:rPr lang="tr-TR" sz="2000" dirty="0" smtClean="0"/>
              <a:t>Uyarma işlevlerindeki her bir sütunu, </a:t>
            </a:r>
            <a:r>
              <a:rPr lang="tr-TR" sz="2000" dirty="0" err="1" smtClean="0"/>
              <a:t>Karnaugh</a:t>
            </a:r>
            <a:r>
              <a:rPr lang="tr-TR" sz="2000" dirty="0" smtClean="0"/>
              <a:t> haritasına taşıyıp indirgeme işlemlerini yapalım;</a:t>
            </a:r>
          </a:p>
          <a:p>
            <a:pPr>
              <a:buNone/>
            </a:pPr>
            <a:endParaRPr lang="tr-TR" dirty="0"/>
          </a:p>
        </p:txBody>
      </p:sp>
      <p:graphicFrame>
        <p:nvGraphicFramePr>
          <p:cNvPr id="4" name="3 Tablo"/>
          <p:cNvGraphicFramePr>
            <a:graphicFrameLocks noGrp="1"/>
          </p:cNvGraphicFramePr>
          <p:nvPr/>
        </p:nvGraphicFramePr>
        <p:xfrm>
          <a:off x="517182" y="1588242"/>
          <a:ext cx="5982092" cy="1682496"/>
        </p:xfrm>
        <a:graphic>
          <a:graphicData uri="http://schemas.openxmlformats.org/drawingml/2006/table">
            <a:tbl>
              <a:tblPr/>
              <a:tblGrid>
                <a:gridCol w="1163929"/>
                <a:gridCol w="1386666"/>
                <a:gridCol w="1163929"/>
                <a:gridCol w="1163929"/>
                <a:gridCol w="1103639"/>
              </a:tblGrid>
              <a:tr h="192405">
                <a:tc rowSpan="2">
                  <a:txBody>
                    <a:bodyPr/>
                    <a:lstStyle/>
                    <a:p>
                      <a:pPr algn="ctr">
                        <a:lnSpc>
                          <a:spcPct val="115000"/>
                        </a:lnSpc>
                        <a:spcAft>
                          <a:spcPts val="0"/>
                        </a:spcAft>
                      </a:pPr>
                      <a:r>
                        <a:rPr lang="tr-TR" sz="1600" b="1" dirty="0">
                          <a:latin typeface="Times New Roman"/>
                          <a:ea typeface="Times New Roman"/>
                        </a:rPr>
                        <a:t>Şimdiki Durum</a:t>
                      </a:r>
                      <a:endParaRPr lang="tr-TR" sz="1600" dirty="0">
                        <a:latin typeface="Times New Roman"/>
                        <a:ea typeface="Times New Roman"/>
                      </a:endParaRPr>
                    </a:p>
                    <a:p>
                      <a:pPr algn="ctr">
                        <a:lnSpc>
                          <a:spcPct val="115000"/>
                        </a:lnSpc>
                        <a:spcAft>
                          <a:spcPts val="0"/>
                        </a:spcAft>
                      </a:pPr>
                      <a:r>
                        <a:rPr lang="tr-TR" sz="1600" b="1" dirty="0">
                          <a:latin typeface="Times New Roman"/>
                          <a:ea typeface="Times New Roman"/>
                        </a:rPr>
                        <a:t>   q</a:t>
                      </a:r>
                      <a:r>
                        <a:rPr lang="tr-TR" sz="1600" b="1" baseline="-25000" dirty="0">
                          <a:latin typeface="Times New Roman"/>
                          <a:ea typeface="Times New Roman"/>
                        </a:rPr>
                        <a:t>1</a:t>
                      </a:r>
                      <a:r>
                        <a:rPr lang="tr-TR" sz="1600" b="1" dirty="0">
                          <a:latin typeface="Times New Roman"/>
                          <a:ea typeface="Times New Roman"/>
                        </a:rPr>
                        <a:t>q</a:t>
                      </a:r>
                      <a:r>
                        <a:rPr lang="tr-TR" sz="1600" b="1" baseline="-25000" dirty="0">
                          <a:latin typeface="Times New Roman"/>
                          <a:ea typeface="Times New Roman"/>
                        </a:rPr>
                        <a:t>2</a:t>
                      </a:r>
                      <a:endParaRPr lang="tr-TR"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tr-TR" sz="1600" b="1" dirty="0">
                          <a:latin typeface="Times New Roman"/>
                          <a:ea typeface="Times New Roman"/>
                        </a:rPr>
                        <a:t>Sonraki Durum(Q</a:t>
                      </a:r>
                      <a:r>
                        <a:rPr lang="tr-TR" sz="1600" b="1" baseline="-25000" dirty="0">
                          <a:latin typeface="Times New Roman"/>
                          <a:ea typeface="Times New Roman"/>
                        </a:rPr>
                        <a:t>1</a:t>
                      </a:r>
                      <a:r>
                        <a:rPr lang="tr-TR" sz="1600" b="1" dirty="0">
                          <a:latin typeface="Times New Roman"/>
                          <a:ea typeface="Times New Roman"/>
                        </a:rPr>
                        <a:t>Q</a:t>
                      </a:r>
                      <a:r>
                        <a:rPr lang="tr-TR" sz="1600" b="1" baseline="-25000" dirty="0">
                          <a:latin typeface="Times New Roman"/>
                          <a:ea typeface="Times New Roman"/>
                        </a:rPr>
                        <a:t>2</a:t>
                      </a:r>
                      <a:r>
                        <a:rPr lang="tr-TR" sz="1600" b="1" dirty="0">
                          <a:latin typeface="Times New Roman"/>
                          <a:ea typeface="Times New Roman"/>
                        </a:rPr>
                        <a:t>)</a:t>
                      </a:r>
                      <a:endParaRPr lang="tr-TR" sz="1600" dirty="0">
                        <a:latin typeface="Times New Roman"/>
                        <a:ea typeface="Times New Roman"/>
                      </a:endParaRPr>
                    </a:p>
                    <a:p>
                      <a:pPr algn="ctr">
                        <a:lnSpc>
                          <a:spcPct val="115000"/>
                        </a:lnSpc>
                        <a:spcAft>
                          <a:spcPts val="0"/>
                        </a:spcAft>
                      </a:pPr>
                      <a:r>
                        <a:rPr lang="tr-TR" sz="1600" b="1" dirty="0">
                          <a:latin typeface="Times New Roman"/>
                          <a:ea typeface="Times New Roman"/>
                        </a:rPr>
                        <a:t>x=0    x=1</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r>
                        <a:rPr lang="tr-TR" sz="1600" b="1" dirty="0">
                          <a:latin typeface="Times New Roman"/>
                          <a:ea typeface="Times New Roman"/>
                        </a:rPr>
                        <a:t>Uyarma İşlevleri</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lumMod val="85000"/>
                      </a:schemeClr>
                    </a:solidFill>
                  </a:tcPr>
                </a:tc>
                <a:tc hMerge="1">
                  <a:txBody>
                    <a:bodyPr/>
                    <a:lstStyle/>
                    <a:p>
                      <a:endParaRPr lang="tr-TR"/>
                    </a:p>
                  </a:txBody>
                  <a:tcPr/>
                </a:tc>
                <a:tc>
                  <a:txBody>
                    <a:bodyPr/>
                    <a:lstStyle/>
                    <a:p>
                      <a:pPr algn="ctr">
                        <a:lnSpc>
                          <a:spcPct val="115000"/>
                        </a:lnSpc>
                        <a:spcAft>
                          <a:spcPts val="0"/>
                        </a:spcAft>
                      </a:pP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r>
              <a:tr h="337820">
                <a:tc vMerge="1">
                  <a:txBody>
                    <a:bodyPr/>
                    <a:lstStyle/>
                    <a:p>
                      <a:endParaRPr lang="tr-TR"/>
                    </a:p>
                  </a:txBody>
                  <a:tcPr/>
                </a:tc>
                <a:tc vMerge="1">
                  <a:txBody>
                    <a:bodyPr/>
                    <a:lstStyle/>
                    <a:p>
                      <a:endParaRPr lang="tr-TR"/>
                    </a:p>
                  </a:txBody>
                  <a:tcPr/>
                </a:tc>
                <a:tc>
                  <a:txBody>
                    <a:bodyPr/>
                    <a:lstStyle/>
                    <a:p>
                      <a:pPr algn="ctr">
                        <a:lnSpc>
                          <a:spcPct val="115000"/>
                        </a:lnSpc>
                        <a:spcAft>
                          <a:spcPts val="0"/>
                        </a:spcAft>
                      </a:pPr>
                      <a:r>
                        <a:rPr lang="tr-TR" sz="1600" b="1" dirty="0">
                          <a:latin typeface="Times New Roman"/>
                          <a:ea typeface="Times New Roman"/>
                        </a:rPr>
                        <a:t>x=0 için</a:t>
                      </a:r>
                      <a:endParaRPr lang="tr-TR" sz="1600" dirty="0">
                        <a:latin typeface="Times New Roman"/>
                        <a:ea typeface="Times New Roman"/>
                      </a:endParaRPr>
                    </a:p>
                    <a:p>
                      <a:pPr algn="ctr">
                        <a:lnSpc>
                          <a:spcPct val="115000"/>
                        </a:lnSpc>
                        <a:spcAft>
                          <a:spcPts val="0"/>
                        </a:spcAft>
                      </a:pPr>
                      <a:r>
                        <a:rPr lang="tr-TR" sz="1600" b="1" dirty="0">
                          <a:latin typeface="Times New Roman"/>
                          <a:ea typeface="Times New Roman"/>
                        </a:rPr>
                        <a:t>J</a:t>
                      </a:r>
                      <a:r>
                        <a:rPr lang="tr-TR" sz="1600" b="1" baseline="-25000" dirty="0">
                          <a:latin typeface="Times New Roman"/>
                          <a:ea typeface="Times New Roman"/>
                        </a:rPr>
                        <a:t>1</a:t>
                      </a:r>
                      <a:r>
                        <a:rPr lang="tr-TR" sz="1600" b="1" dirty="0">
                          <a:latin typeface="Times New Roman"/>
                          <a:ea typeface="Times New Roman"/>
                        </a:rPr>
                        <a:t>K</a:t>
                      </a:r>
                      <a:r>
                        <a:rPr lang="tr-TR" sz="1600" b="1" baseline="-25000" dirty="0">
                          <a:latin typeface="Times New Roman"/>
                          <a:ea typeface="Times New Roman"/>
                        </a:rPr>
                        <a:t>1</a:t>
                      </a:r>
                      <a:r>
                        <a:rPr lang="tr-TR" sz="1600" b="1" dirty="0">
                          <a:latin typeface="Times New Roman"/>
                          <a:ea typeface="Times New Roman"/>
                        </a:rPr>
                        <a:t>  J</a:t>
                      </a:r>
                      <a:r>
                        <a:rPr lang="tr-TR" sz="1600" b="1" baseline="-25000" dirty="0">
                          <a:latin typeface="Times New Roman"/>
                          <a:ea typeface="Times New Roman"/>
                        </a:rPr>
                        <a:t>2</a:t>
                      </a:r>
                      <a:r>
                        <a:rPr lang="tr-TR" sz="1600" b="1" dirty="0">
                          <a:latin typeface="Times New Roman"/>
                          <a:ea typeface="Times New Roman"/>
                        </a:rPr>
                        <a:t>K</a:t>
                      </a:r>
                      <a:r>
                        <a:rPr lang="tr-TR" sz="1600" b="1" baseline="-25000" dirty="0">
                          <a:latin typeface="Times New Roman"/>
                          <a:ea typeface="Times New Roman"/>
                        </a:rPr>
                        <a:t>2</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tr-TR" sz="1600" b="1" dirty="0">
                          <a:latin typeface="Times New Roman"/>
                          <a:ea typeface="Times New Roman"/>
                        </a:rPr>
                        <a:t>x=1 için</a:t>
                      </a:r>
                      <a:endParaRPr lang="tr-TR" sz="1600" dirty="0">
                        <a:latin typeface="Times New Roman"/>
                        <a:ea typeface="Times New Roman"/>
                      </a:endParaRPr>
                    </a:p>
                    <a:p>
                      <a:pPr algn="ctr">
                        <a:lnSpc>
                          <a:spcPct val="115000"/>
                        </a:lnSpc>
                        <a:spcAft>
                          <a:spcPts val="0"/>
                        </a:spcAft>
                      </a:pPr>
                      <a:r>
                        <a:rPr lang="tr-TR" sz="1600" b="1" dirty="0">
                          <a:latin typeface="Times New Roman"/>
                          <a:ea typeface="Times New Roman"/>
                        </a:rPr>
                        <a:t>J</a:t>
                      </a:r>
                      <a:r>
                        <a:rPr lang="tr-TR" sz="1600" b="1" baseline="-25000" dirty="0">
                          <a:latin typeface="Times New Roman"/>
                          <a:ea typeface="Times New Roman"/>
                        </a:rPr>
                        <a:t>1</a:t>
                      </a:r>
                      <a:r>
                        <a:rPr lang="tr-TR" sz="1600" b="1" dirty="0">
                          <a:latin typeface="Times New Roman"/>
                          <a:ea typeface="Times New Roman"/>
                        </a:rPr>
                        <a:t>K</a:t>
                      </a:r>
                      <a:r>
                        <a:rPr lang="tr-TR" sz="1600" b="1" baseline="-25000" dirty="0">
                          <a:latin typeface="Times New Roman"/>
                          <a:ea typeface="Times New Roman"/>
                        </a:rPr>
                        <a:t>1</a:t>
                      </a:r>
                      <a:r>
                        <a:rPr lang="tr-TR" sz="1600" b="1" dirty="0">
                          <a:latin typeface="Times New Roman"/>
                          <a:ea typeface="Times New Roman"/>
                        </a:rPr>
                        <a:t>  J</a:t>
                      </a:r>
                      <a:r>
                        <a:rPr lang="tr-TR" sz="1600" b="1" baseline="-25000" dirty="0">
                          <a:latin typeface="Times New Roman"/>
                          <a:ea typeface="Times New Roman"/>
                        </a:rPr>
                        <a:t>2</a:t>
                      </a:r>
                      <a:r>
                        <a:rPr lang="tr-TR" sz="1600" b="1" dirty="0">
                          <a:latin typeface="Times New Roman"/>
                          <a:ea typeface="Times New Roman"/>
                        </a:rPr>
                        <a:t>K</a:t>
                      </a:r>
                      <a:r>
                        <a:rPr lang="tr-TR" sz="1600" b="1" baseline="-25000" dirty="0">
                          <a:latin typeface="Times New Roman"/>
                          <a:ea typeface="Times New Roman"/>
                        </a:rPr>
                        <a:t>2</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tr-TR" sz="1600" b="1">
                          <a:latin typeface="Times New Roman"/>
                          <a:ea typeface="Times New Roman"/>
                        </a:rPr>
                        <a:t>Çıkış (z)</a:t>
                      </a:r>
                      <a:endParaRPr lang="tr-TR" sz="1600">
                        <a:latin typeface="Times New Roman"/>
                        <a:ea typeface="Times New Roman"/>
                      </a:endParaRPr>
                    </a:p>
                    <a:p>
                      <a:pPr algn="ctr">
                        <a:lnSpc>
                          <a:spcPct val="115000"/>
                        </a:lnSpc>
                        <a:spcAft>
                          <a:spcPts val="0"/>
                        </a:spcAft>
                      </a:pPr>
                      <a:r>
                        <a:rPr lang="tr-TR" sz="1600" b="1">
                          <a:latin typeface="Times New Roman"/>
                          <a:ea typeface="Times New Roman"/>
                        </a:rPr>
                        <a:t>x=0    x=1</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0 0</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rPr>
                        <a:t> 0 0     0 1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 0 x     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tr-TR" sz="1600" dirty="0">
                          <a:latin typeface="Times New Roman"/>
                          <a:ea typeface="Times New Roman"/>
                        </a:rPr>
                        <a:t>0 x     1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tr-TR" sz="1600">
                          <a:latin typeface="Times New Roman"/>
                          <a:ea typeface="Times New Roman"/>
                        </a:rPr>
                        <a:t>  0        0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0 1</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 0 0     1 0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 0 x     x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tr-TR" sz="1600" dirty="0">
                          <a:latin typeface="Times New Roman"/>
                          <a:ea typeface="Times New Roman"/>
                        </a:rPr>
                        <a:t>1 x     x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15000"/>
                        </a:lnSpc>
                        <a:spcAft>
                          <a:spcPts val="0"/>
                        </a:spcAft>
                      </a:pPr>
                      <a:r>
                        <a:rPr lang="tr-TR" sz="1600">
                          <a:latin typeface="Times New Roman"/>
                          <a:ea typeface="Times New Roman"/>
                        </a:rPr>
                        <a:t>  0        0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1 0</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600">
                          <a:latin typeface="Times New Roman"/>
                          <a:ea typeface="Times New Roman"/>
                        </a:rPr>
                        <a:t> 0 0     1 0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600">
                          <a:latin typeface="Times New Roman"/>
                          <a:ea typeface="Times New Roman"/>
                        </a:rPr>
                        <a:t> x 1     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lnSpc>
                          <a:spcPct val="115000"/>
                        </a:lnSpc>
                        <a:spcAft>
                          <a:spcPts val="0"/>
                        </a:spcAft>
                      </a:pPr>
                      <a:r>
                        <a:rPr lang="tr-TR" sz="1600" dirty="0">
                          <a:latin typeface="Times New Roman"/>
                          <a:ea typeface="Times New Roman"/>
                        </a:rPr>
                        <a:t>x 0     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ctr">
                        <a:lnSpc>
                          <a:spcPct val="115000"/>
                        </a:lnSpc>
                        <a:spcAft>
                          <a:spcPts val="0"/>
                        </a:spcAft>
                      </a:pPr>
                      <a:r>
                        <a:rPr lang="tr-TR" sz="1600" dirty="0">
                          <a:latin typeface="Times New Roman"/>
                          <a:ea typeface="Times New Roman"/>
                        </a:rPr>
                        <a:t>  0        1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pic>
        <p:nvPicPr>
          <p:cNvPr id="7" name="6 Resim"/>
          <p:cNvPicPr/>
          <p:nvPr/>
        </p:nvPicPr>
        <p:blipFill>
          <a:blip r:embed="rId2" cstate="print"/>
          <a:srcRect/>
          <a:stretch>
            <a:fillRect/>
          </a:stretch>
        </p:blipFill>
        <p:spPr bwMode="auto">
          <a:xfrm>
            <a:off x="526438" y="3376246"/>
            <a:ext cx="2520315" cy="1031631"/>
          </a:xfrm>
          <a:prstGeom prst="rect">
            <a:avLst/>
          </a:prstGeom>
          <a:noFill/>
          <a:ln w="9525">
            <a:noFill/>
            <a:miter lim="800000"/>
            <a:headEnd/>
            <a:tailEnd/>
          </a:ln>
        </p:spPr>
      </p:pic>
      <p:sp>
        <p:nvSpPr>
          <p:cNvPr id="8" name="7 Dikdörtgen"/>
          <p:cNvSpPr/>
          <p:nvPr/>
        </p:nvSpPr>
        <p:spPr>
          <a:xfrm>
            <a:off x="1252028" y="4371069"/>
            <a:ext cx="928459" cy="338554"/>
          </a:xfrm>
          <a:prstGeom prst="rect">
            <a:avLst/>
          </a:prstGeom>
        </p:spPr>
        <p:txBody>
          <a:bodyPr wrap="none">
            <a:spAutoFit/>
          </a:bodyPr>
          <a:lstStyle/>
          <a:p>
            <a:r>
              <a:rPr lang="tr-TR" dirty="0" smtClean="0"/>
              <a:t>J</a:t>
            </a:r>
            <a:r>
              <a:rPr lang="tr-TR" baseline="-25000" dirty="0" smtClean="0"/>
              <a:t>1 </a:t>
            </a:r>
            <a:r>
              <a:rPr lang="tr-TR" dirty="0" smtClean="0"/>
              <a:t>= x.q</a:t>
            </a:r>
            <a:r>
              <a:rPr lang="tr-TR" baseline="-25000" dirty="0" smtClean="0"/>
              <a:t>2 </a:t>
            </a:r>
            <a:endParaRPr lang="tr-TR" dirty="0"/>
          </a:p>
        </p:txBody>
      </p:sp>
      <p:pic>
        <p:nvPicPr>
          <p:cNvPr id="10" name="9 Resim"/>
          <p:cNvPicPr/>
          <p:nvPr/>
        </p:nvPicPr>
        <p:blipFill>
          <a:blip r:embed="rId3" cstate="print"/>
          <a:srcRect/>
          <a:stretch>
            <a:fillRect/>
          </a:stretch>
        </p:blipFill>
        <p:spPr bwMode="auto">
          <a:xfrm>
            <a:off x="509734" y="4810857"/>
            <a:ext cx="2497455" cy="1013167"/>
          </a:xfrm>
          <a:prstGeom prst="rect">
            <a:avLst/>
          </a:prstGeom>
          <a:noFill/>
          <a:ln w="9525">
            <a:noFill/>
            <a:miter lim="800000"/>
            <a:headEnd/>
            <a:tailEnd/>
          </a:ln>
        </p:spPr>
      </p:pic>
      <p:sp>
        <p:nvSpPr>
          <p:cNvPr id="11" name="10 Dikdörtgen"/>
          <p:cNvSpPr/>
          <p:nvPr/>
        </p:nvSpPr>
        <p:spPr>
          <a:xfrm>
            <a:off x="1308492" y="5777840"/>
            <a:ext cx="787395" cy="338554"/>
          </a:xfrm>
          <a:prstGeom prst="rect">
            <a:avLst/>
          </a:prstGeom>
        </p:spPr>
        <p:txBody>
          <a:bodyPr wrap="none">
            <a:spAutoFit/>
          </a:bodyPr>
          <a:lstStyle/>
          <a:p>
            <a:r>
              <a:rPr lang="tr-TR" dirty="0" smtClean="0"/>
              <a:t>K</a:t>
            </a:r>
            <a:r>
              <a:rPr lang="tr-TR" baseline="-25000" dirty="0" smtClean="0"/>
              <a:t>1 </a:t>
            </a:r>
            <a:r>
              <a:rPr lang="tr-TR" dirty="0" smtClean="0"/>
              <a:t>= x’</a:t>
            </a:r>
            <a:endParaRPr lang="tr-TR" dirty="0"/>
          </a:p>
        </p:txBody>
      </p:sp>
      <p:pic>
        <p:nvPicPr>
          <p:cNvPr id="12" name="11 Resim"/>
          <p:cNvPicPr/>
          <p:nvPr/>
        </p:nvPicPr>
        <p:blipFill>
          <a:blip r:embed="rId4" cstate="print"/>
          <a:srcRect/>
          <a:stretch>
            <a:fillRect/>
          </a:stretch>
        </p:blipFill>
        <p:spPr bwMode="auto">
          <a:xfrm>
            <a:off x="3438451" y="3390314"/>
            <a:ext cx="2520315" cy="995876"/>
          </a:xfrm>
          <a:prstGeom prst="rect">
            <a:avLst/>
          </a:prstGeom>
          <a:noFill/>
          <a:ln w="9525">
            <a:noFill/>
            <a:miter lim="800000"/>
            <a:headEnd/>
            <a:tailEnd/>
          </a:ln>
        </p:spPr>
      </p:pic>
      <p:sp>
        <p:nvSpPr>
          <p:cNvPr id="13" name="12 Dikdörtgen"/>
          <p:cNvSpPr/>
          <p:nvPr/>
        </p:nvSpPr>
        <p:spPr>
          <a:xfrm>
            <a:off x="4202679" y="4413273"/>
            <a:ext cx="963725" cy="338554"/>
          </a:xfrm>
          <a:prstGeom prst="rect">
            <a:avLst/>
          </a:prstGeom>
        </p:spPr>
        <p:txBody>
          <a:bodyPr wrap="none">
            <a:spAutoFit/>
          </a:bodyPr>
          <a:lstStyle/>
          <a:p>
            <a:r>
              <a:rPr lang="tr-TR" dirty="0" smtClean="0"/>
              <a:t>J</a:t>
            </a:r>
            <a:r>
              <a:rPr lang="tr-TR" baseline="-25000" dirty="0" smtClean="0"/>
              <a:t>2 </a:t>
            </a:r>
            <a:r>
              <a:rPr lang="tr-TR" dirty="0" smtClean="0"/>
              <a:t>= x.q</a:t>
            </a:r>
            <a:r>
              <a:rPr lang="tr-TR" baseline="-25000" dirty="0" smtClean="0"/>
              <a:t>1</a:t>
            </a:r>
            <a:r>
              <a:rPr lang="tr-TR" dirty="0" smtClean="0"/>
              <a:t>’</a:t>
            </a:r>
            <a:endParaRPr lang="tr-TR" dirty="0"/>
          </a:p>
        </p:txBody>
      </p:sp>
      <p:pic>
        <p:nvPicPr>
          <p:cNvPr id="14" name="13 Resim"/>
          <p:cNvPicPr/>
          <p:nvPr/>
        </p:nvPicPr>
        <p:blipFill>
          <a:blip r:embed="rId5" cstate="print"/>
          <a:srcRect/>
          <a:stretch>
            <a:fillRect/>
          </a:stretch>
        </p:blipFill>
        <p:spPr bwMode="auto">
          <a:xfrm>
            <a:off x="3414125" y="4824925"/>
            <a:ext cx="2512695" cy="1069438"/>
          </a:xfrm>
          <a:prstGeom prst="rect">
            <a:avLst/>
          </a:prstGeom>
          <a:noFill/>
          <a:ln w="9525">
            <a:noFill/>
            <a:miter lim="800000"/>
            <a:headEnd/>
            <a:tailEnd/>
          </a:ln>
        </p:spPr>
      </p:pic>
      <p:sp>
        <p:nvSpPr>
          <p:cNvPr id="15" name="14 Dikdörtgen"/>
          <p:cNvSpPr/>
          <p:nvPr/>
        </p:nvSpPr>
        <p:spPr>
          <a:xfrm>
            <a:off x="4283106" y="5848180"/>
            <a:ext cx="718466" cy="338554"/>
          </a:xfrm>
          <a:prstGeom prst="rect">
            <a:avLst/>
          </a:prstGeom>
        </p:spPr>
        <p:txBody>
          <a:bodyPr wrap="none">
            <a:spAutoFit/>
          </a:bodyPr>
          <a:lstStyle/>
          <a:p>
            <a:r>
              <a:rPr lang="tr-TR" dirty="0" smtClean="0"/>
              <a:t>K</a:t>
            </a:r>
            <a:r>
              <a:rPr lang="tr-TR" baseline="-25000" dirty="0" smtClean="0"/>
              <a:t>2 </a:t>
            </a:r>
            <a:r>
              <a:rPr lang="tr-TR" dirty="0" smtClean="0"/>
              <a:t>= 1</a:t>
            </a:r>
            <a:endParaRPr lang="tr-TR" dirty="0"/>
          </a:p>
        </p:txBody>
      </p:sp>
      <p:pic>
        <p:nvPicPr>
          <p:cNvPr id="16" name="15 Resim"/>
          <p:cNvPicPr/>
          <p:nvPr/>
        </p:nvPicPr>
        <p:blipFill>
          <a:blip r:embed="rId6" cstate="print"/>
          <a:srcRect/>
          <a:stretch>
            <a:fillRect/>
          </a:stretch>
        </p:blipFill>
        <p:spPr bwMode="auto">
          <a:xfrm>
            <a:off x="6015477" y="4138246"/>
            <a:ext cx="2543175" cy="1080868"/>
          </a:xfrm>
          <a:prstGeom prst="rect">
            <a:avLst/>
          </a:prstGeom>
          <a:noFill/>
          <a:ln w="9525">
            <a:noFill/>
            <a:miter lim="800000"/>
            <a:headEnd/>
            <a:tailEnd/>
          </a:ln>
        </p:spPr>
      </p:pic>
      <p:sp>
        <p:nvSpPr>
          <p:cNvPr id="19457" name="Rectangle 1"/>
          <p:cNvSpPr>
            <a:spLocks noChangeArrowheads="1"/>
          </p:cNvSpPr>
          <p:nvPr/>
        </p:nvSpPr>
        <p:spPr bwMode="auto">
          <a:xfrm>
            <a:off x="6850966" y="5123692"/>
            <a:ext cx="1125415"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i="0" u="none" strike="noStrike" cap="none" normalizeH="0" baseline="0" dirty="0" smtClean="0">
                <a:ln>
                  <a:noFill/>
                </a:ln>
                <a:solidFill>
                  <a:schemeClr val="tx1"/>
                </a:solidFill>
                <a:effectLst/>
                <a:latin typeface="+mj-lt"/>
                <a:ea typeface="Times New Roman" pitchFamily="18" charset="0"/>
              </a:rPr>
              <a:t>z = x.q</a:t>
            </a:r>
            <a:r>
              <a:rPr kumimoji="0" lang="tr-TR" i="0" u="none" strike="noStrike" cap="none" normalizeH="0" baseline="-30000" dirty="0" smtClean="0">
                <a:ln>
                  <a:noFill/>
                </a:ln>
                <a:solidFill>
                  <a:schemeClr val="tx1"/>
                </a:solidFill>
                <a:effectLst/>
                <a:latin typeface="+mj-lt"/>
                <a:ea typeface="Times New Roman" pitchFamily="18" charset="0"/>
              </a:rPr>
              <a:t>1</a:t>
            </a:r>
            <a:endParaRPr kumimoji="0" lang="tr-TR" i="0" u="none" strike="noStrike" cap="none" normalizeH="0" baseline="0" dirty="0" smtClean="0">
              <a:ln>
                <a:noFill/>
              </a:ln>
              <a:solidFill>
                <a:schemeClr val="tx1"/>
              </a:solidFill>
              <a:effectLst/>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Senkron </a:t>
            </a:r>
            <a:r>
              <a:rPr lang="tr-TR" sz="2400" b="1" dirty="0" err="1" smtClean="0"/>
              <a:t>Ardışıl</a:t>
            </a:r>
            <a:r>
              <a:rPr lang="tr-TR" sz="2400" b="1" dirty="0" smtClean="0"/>
              <a:t> Devre Tasarımının Adımları</a:t>
            </a:r>
            <a:endParaRPr lang="tr-TR" sz="2400" dirty="0"/>
          </a:p>
        </p:txBody>
      </p:sp>
      <p:sp>
        <p:nvSpPr>
          <p:cNvPr id="3" name="2 İçerik Yer Tutucusu"/>
          <p:cNvSpPr>
            <a:spLocks noGrp="1"/>
          </p:cNvSpPr>
          <p:nvPr>
            <p:ph idx="1"/>
          </p:nvPr>
        </p:nvSpPr>
        <p:spPr>
          <a:xfrm>
            <a:off x="346514" y="916325"/>
            <a:ext cx="8375650" cy="5078412"/>
          </a:xfrm>
        </p:spPr>
        <p:txBody>
          <a:bodyPr/>
          <a:lstStyle/>
          <a:p>
            <a:pPr marL="0" indent="0" algn="just">
              <a:buNone/>
            </a:pPr>
            <a:r>
              <a:rPr lang="tr-TR" sz="2000" b="1" dirty="0" smtClean="0"/>
              <a:t>Örnek: </a:t>
            </a:r>
            <a:r>
              <a:rPr lang="tr-TR" sz="2000" dirty="0" err="1" smtClean="0"/>
              <a:t>Ard</a:t>
            </a:r>
            <a:r>
              <a:rPr lang="tr-TR" sz="2000" dirty="0" smtClean="0"/>
              <a:t> arda gelen 3 </a:t>
            </a:r>
            <a:r>
              <a:rPr lang="tr-TR" sz="2000" dirty="0" err="1" smtClean="0"/>
              <a:t>clock</a:t>
            </a:r>
            <a:r>
              <a:rPr lang="tr-TR" sz="2000" dirty="0" smtClean="0"/>
              <a:t> </a:t>
            </a:r>
            <a:r>
              <a:rPr lang="tr-TR" sz="2000" dirty="0" err="1" smtClean="0"/>
              <a:t>saykılında</a:t>
            </a:r>
            <a:r>
              <a:rPr lang="tr-TR" sz="2000" dirty="0" smtClean="0"/>
              <a:t> giriş 1 ise çıkışın 1 olmasını sağlayacak </a:t>
            </a:r>
            <a:r>
              <a:rPr lang="tr-TR" sz="2000" dirty="0" err="1" smtClean="0"/>
              <a:t>Moore</a:t>
            </a:r>
            <a:r>
              <a:rPr lang="tr-TR" sz="2000" dirty="0" smtClean="0"/>
              <a:t> türü devre tasarlanması isteniyor. </a:t>
            </a:r>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buNone/>
            </a:pPr>
            <a:endParaRPr lang="tr-TR" sz="1000" dirty="0" smtClean="0"/>
          </a:p>
          <a:p>
            <a:pPr marL="0" indent="0">
              <a:buNone/>
            </a:pPr>
            <a:r>
              <a:rPr lang="tr-TR" sz="2000" dirty="0" smtClean="0"/>
              <a:t>Sistemin başlangıçta A durumunda olduğunu farz ederek verilen x girişi için </a:t>
            </a:r>
            <a:r>
              <a:rPr lang="tr-TR" sz="2000" dirty="0" err="1" smtClean="0"/>
              <a:t>ardışıl</a:t>
            </a:r>
            <a:r>
              <a:rPr lang="tr-TR" sz="2000" dirty="0" smtClean="0"/>
              <a:t> devrenin durum geçişlerini ve çıkışı inceleyelim;</a:t>
            </a:r>
          </a:p>
          <a:p>
            <a:pPr>
              <a:buNone/>
            </a:pPr>
            <a:endParaRPr lang="tr-TR" sz="1000" dirty="0" smtClean="0"/>
          </a:p>
          <a:p>
            <a:pPr>
              <a:buNone/>
            </a:pPr>
            <a:r>
              <a:rPr lang="tr-TR" sz="2000" dirty="0" smtClean="0"/>
              <a:t>     A </a:t>
            </a:r>
            <a:r>
              <a:rPr lang="tr-TR" sz="2000" dirty="0" smtClean="0">
                <a:solidFill>
                  <a:schemeClr val="accent2"/>
                </a:solidFill>
              </a:rPr>
              <a:t>A B C  D D D D D A B C  A B C D A B </a:t>
            </a:r>
          </a:p>
          <a:p>
            <a:pPr>
              <a:buNone/>
            </a:pPr>
            <a:r>
              <a:rPr lang="tr-TR" sz="2000" dirty="0" smtClean="0"/>
              <a:t>x   0  1  1  1  1  1  1  1  0  1  1  0  1  1  1  0  1</a:t>
            </a:r>
          </a:p>
          <a:p>
            <a:pPr>
              <a:buNone/>
            </a:pPr>
            <a:r>
              <a:rPr lang="tr-TR" sz="2000" dirty="0" smtClean="0"/>
              <a:t>z   0  </a:t>
            </a:r>
            <a:r>
              <a:rPr lang="tr-TR" sz="2000" dirty="0" smtClean="0">
                <a:solidFill>
                  <a:schemeClr val="accent2"/>
                </a:solidFill>
              </a:rPr>
              <a:t>0  0  0  1  1  1  1  1  0  0  0  0  0  0  1  0  0  0</a:t>
            </a:r>
          </a:p>
          <a:p>
            <a:pPr marL="0" indent="0" algn="just">
              <a:buNone/>
            </a:pPr>
            <a:endParaRPr lang="tr-TR" sz="2000" dirty="0" smtClean="0"/>
          </a:p>
          <a:p>
            <a:pPr marL="0" indent="0" algn="just">
              <a:buNone/>
            </a:pPr>
            <a:endParaRPr lang="tr-TR" sz="2000" dirty="0" smtClean="0"/>
          </a:p>
          <a:p>
            <a:pPr>
              <a:buNone/>
            </a:pPr>
            <a:endParaRPr lang="tr-TR" dirty="0"/>
          </a:p>
        </p:txBody>
      </p:sp>
      <p:sp>
        <p:nvSpPr>
          <p:cNvPr id="20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481" name="Object 1"/>
          <p:cNvGraphicFramePr>
            <a:graphicFrameLocks noChangeAspect="1"/>
          </p:cNvGraphicFramePr>
          <p:nvPr/>
        </p:nvGraphicFramePr>
        <p:xfrm>
          <a:off x="2588455" y="1730326"/>
          <a:ext cx="3576032" cy="1702191"/>
        </p:xfrm>
        <a:graphic>
          <a:graphicData uri="http://schemas.openxmlformats.org/presentationml/2006/ole">
            <p:oleObj spid="_x0000_s20481" name="Designer 4.1 Drawing" r:id="rId3" imgW="2383536" imgH="1139952" progId="MgxDesigner">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30925" y="188744"/>
            <a:ext cx="7772400" cy="790575"/>
          </a:xfrm>
        </p:spPr>
        <p:txBody>
          <a:bodyPr/>
          <a:lstStyle/>
          <a:p>
            <a:pPr algn="l"/>
            <a:r>
              <a:rPr lang="tr-TR" sz="2400" b="1" dirty="0" smtClean="0"/>
              <a:t>Örnek (devamı-1):</a:t>
            </a:r>
            <a:endParaRPr lang="tr-TR" sz="2400" dirty="0"/>
          </a:p>
        </p:txBody>
      </p:sp>
      <p:sp>
        <p:nvSpPr>
          <p:cNvPr id="3" name="2 İçerik Yer Tutucusu"/>
          <p:cNvSpPr>
            <a:spLocks noGrp="1"/>
          </p:cNvSpPr>
          <p:nvPr>
            <p:ph idx="1"/>
          </p:nvPr>
        </p:nvSpPr>
        <p:spPr>
          <a:xfrm>
            <a:off x="360582" y="916325"/>
            <a:ext cx="8375650" cy="5078412"/>
          </a:xfrm>
        </p:spPr>
        <p:txBody>
          <a:bodyPr/>
          <a:lstStyle/>
          <a:p>
            <a:pPr marL="0" indent="0" algn="just">
              <a:buNone/>
            </a:pPr>
            <a:r>
              <a:rPr lang="tr-TR" sz="2000" dirty="0" err="1" smtClean="0"/>
              <a:t>Ardışıl</a:t>
            </a:r>
            <a:r>
              <a:rPr lang="tr-TR" sz="2000" dirty="0" smtClean="0"/>
              <a:t> devrenin davranışını verilen x girişi için zaman ekseninde inceleyelim;</a:t>
            </a:r>
          </a:p>
          <a:p>
            <a:pPr>
              <a:buNone/>
            </a:pPr>
            <a:endParaRPr lang="tr-TR" dirty="0"/>
          </a:p>
        </p:txBody>
      </p:sp>
      <p:grpSp>
        <p:nvGrpSpPr>
          <p:cNvPr id="21506" name="Group 2"/>
          <p:cNvGrpSpPr>
            <a:grpSpLocks/>
          </p:cNvGrpSpPr>
          <p:nvPr/>
        </p:nvGrpSpPr>
        <p:grpSpPr bwMode="auto">
          <a:xfrm>
            <a:off x="1672078" y="2236113"/>
            <a:ext cx="5586851" cy="1632512"/>
            <a:chOff x="1597" y="1957"/>
            <a:chExt cx="6855" cy="1913"/>
          </a:xfrm>
        </p:grpSpPr>
        <p:sp>
          <p:nvSpPr>
            <p:cNvPr id="21507" name="Line 3"/>
            <p:cNvSpPr>
              <a:spLocks noChangeShapeType="1"/>
            </p:cNvSpPr>
            <p:nvPr/>
          </p:nvSpPr>
          <p:spPr bwMode="auto">
            <a:xfrm>
              <a:off x="1612" y="2317"/>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08" name="Line 4"/>
            <p:cNvSpPr>
              <a:spLocks noChangeShapeType="1"/>
            </p:cNvSpPr>
            <p:nvPr/>
          </p:nvSpPr>
          <p:spPr bwMode="auto">
            <a:xfrm flipV="1">
              <a:off x="2152" y="1957"/>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09" name="Line 5"/>
            <p:cNvSpPr>
              <a:spLocks noChangeShapeType="1"/>
            </p:cNvSpPr>
            <p:nvPr/>
          </p:nvSpPr>
          <p:spPr bwMode="auto">
            <a:xfrm>
              <a:off x="2152" y="195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0" name="Line 6"/>
            <p:cNvSpPr>
              <a:spLocks noChangeShapeType="1"/>
            </p:cNvSpPr>
            <p:nvPr/>
          </p:nvSpPr>
          <p:spPr bwMode="auto">
            <a:xfrm>
              <a:off x="2512" y="1957"/>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11" name="Line 7"/>
            <p:cNvSpPr>
              <a:spLocks noChangeShapeType="1"/>
            </p:cNvSpPr>
            <p:nvPr/>
          </p:nvSpPr>
          <p:spPr bwMode="auto">
            <a:xfrm>
              <a:off x="2512" y="2317"/>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2" name="Line 8"/>
            <p:cNvSpPr>
              <a:spLocks noChangeShapeType="1"/>
            </p:cNvSpPr>
            <p:nvPr/>
          </p:nvSpPr>
          <p:spPr bwMode="auto">
            <a:xfrm flipV="1">
              <a:off x="3052" y="1957"/>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3" name="Line 9"/>
            <p:cNvSpPr>
              <a:spLocks noChangeShapeType="1"/>
            </p:cNvSpPr>
            <p:nvPr/>
          </p:nvSpPr>
          <p:spPr bwMode="auto">
            <a:xfrm>
              <a:off x="3052" y="195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4" name="Line 10"/>
            <p:cNvSpPr>
              <a:spLocks noChangeShapeType="1"/>
            </p:cNvSpPr>
            <p:nvPr/>
          </p:nvSpPr>
          <p:spPr bwMode="auto">
            <a:xfrm>
              <a:off x="3412" y="1957"/>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15" name="Line 11"/>
            <p:cNvSpPr>
              <a:spLocks noChangeShapeType="1"/>
            </p:cNvSpPr>
            <p:nvPr/>
          </p:nvSpPr>
          <p:spPr bwMode="auto">
            <a:xfrm>
              <a:off x="3412" y="2317"/>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6" name="Line 12"/>
            <p:cNvSpPr>
              <a:spLocks noChangeShapeType="1"/>
            </p:cNvSpPr>
            <p:nvPr/>
          </p:nvSpPr>
          <p:spPr bwMode="auto">
            <a:xfrm flipV="1">
              <a:off x="3952" y="1957"/>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7" name="Line 13"/>
            <p:cNvSpPr>
              <a:spLocks noChangeShapeType="1"/>
            </p:cNvSpPr>
            <p:nvPr/>
          </p:nvSpPr>
          <p:spPr bwMode="auto">
            <a:xfrm>
              <a:off x="3952" y="195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8" name="Line 14"/>
            <p:cNvSpPr>
              <a:spLocks noChangeShapeType="1"/>
            </p:cNvSpPr>
            <p:nvPr/>
          </p:nvSpPr>
          <p:spPr bwMode="auto">
            <a:xfrm>
              <a:off x="4312" y="1957"/>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19" name="Line 15"/>
            <p:cNvSpPr>
              <a:spLocks noChangeShapeType="1"/>
            </p:cNvSpPr>
            <p:nvPr/>
          </p:nvSpPr>
          <p:spPr bwMode="auto">
            <a:xfrm>
              <a:off x="4312" y="2317"/>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20" name="Line 16"/>
            <p:cNvSpPr>
              <a:spLocks noChangeShapeType="1"/>
            </p:cNvSpPr>
            <p:nvPr/>
          </p:nvSpPr>
          <p:spPr bwMode="auto">
            <a:xfrm flipV="1">
              <a:off x="4852" y="1957"/>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21" name="Line 17"/>
            <p:cNvSpPr>
              <a:spLocks noChangeShapeType="1"/>
            </p:cNvSpPr>
            <p:nvPr/>
          </p:nvSpPr>
          <p:spPr bwMode="auto">
            <a:xfrm>
              <a:off x="4852" y="195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22" name="Line 18"/>
            <p:cNvSpPr>
              <a:spLocks noChangeShapeType="1"/>
            </p:cNvSpPr>
            <p:nvPr/>
          </p:nvSpPr>
          <p:spPr bwMode="auto">
            <a:xfrm>
              <a:off x="5212" y="1957"/>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23" name="Line 19"/>
            <p:cNvSpPr>
              <a:spLocks noChangeShapeType="1"/>
            </p:cNvSpPr>
            <p:nvPr/>
          </p:nvSpPr>
          <p:spPr bwMode="auto">
            <a:xfrm>
              <a:off x="5212" y="2317"/>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24" name="Line 20"/>
            <p:cNvSpPr>
              <a:spLocks noChangeShapeType="1"/>
            </p:cNvSpPr>
            <p:nvPr/>
          </p:nvSpPr>
          <p:spPr bwMode="auto">
            <a:xfrm flipV="1">
              <a:off x="5752" y="1957"/>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25" name="Line 21"/>
            <p:cNvSpPr>
              <a:spLocks noChangeShapeType="1"/>
            </p:cNvSpPr>
            <p:nvPr/>
          </p:nvSpPr>
          <p:spPr bwMode="auto">
            <a:xfrm>
              <a:off x="5752" y="195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26" name="Line 22"/>
            <p:cNvSpPr>
              <a:spLocks noChangeShapeType="1"/>
            </p:cNvSpPr>
            <p:nvPr/>
          </p:nvSpPr>
          <p:spPr bwMode="auto">
            <a:xfrm>
              <a:off x="6112" y="1957"/>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27" name="Line 23"/>
            <p:cNvSpPr>
              <a:spLocks noChangeShapeType="1"/>
            </p:cNvSpPr>
            <p:nvPr/>
          </p:nvSpPr>
          <p:spPr bwMode="auto">
            <a:xfrm>
              <a:off x="6112" y="2317"/>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28" name="Line 24"/>
            <p:cNvSpPr>
              <a:spLocks noChangeShapeType="1"/>
            </p:cNvSpPr>
            <p:nvPr/>
          </p:nvSpPr>
          <p:spPr bwMode="auto">
            <a:xfrm flipV="1">
              <a:off x="6652" y="1957"/>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29" name="Line 25"/>
            <p:cNvSpPr>
              <a:spLocks noChangeShapeType="1"/>
            </p:cNvSpPr>
            <p:nvPr/>
          </p:nvSpPr>
          <p:spPr bwMode="auto">
            <a:xfrm>
              <a:off x="6652" y="195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0" name="Line 26"/>
            <p:cNvSpPr>
              <a:spLocks noChangeShapeType="1"/>
            </p:cNvSpPr>
            <p:nvPr/>
          </p:nvSpPr>
          <p:spPr bwMode="auto">
            <a:xfrm>
              <a:off x="7012" y="1957"/>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31" name="Line 27"/>
            <p:cNvSpPr>
              <a:spLocks noChangeShapeType="1"/>
            </p:cNvSpPr>
            <p:nvPr/>
          </p:nvSpPr>
          <p:spPr bwMode="auto">
            <a:xfrm>
              <a:off x="7012" y="2317"/>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2" name="Line 28"/>
            <p:cNvSpPr>
              <a:spLocks noChangeShapeType="1"/>
            </p:cNvSpPr>
            <p:nvPr/>
          </p:nvSpPr>
          <p:spPr bwMode="auto">
            <a:xfrm flipV="1">
              <a:off x="7552" y="1957"/>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3" name="Line 29"/>
            <p:cNvSpPr>
              <a:spLocks noChangeShapeType="1"/>
            </p:cNvSpPr>
            <p:nvPr/>
          </p:nvSpPr>
          <p:spPr bwMode="auto">
            <a:xfrm>
              <a:off x="7552" y="1957"/>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4" name="Line 30"/>
            <p:cNvSpPr>
              <a:spLocks noChangeShapeType="1"/>
            </p:cNvSpPr>
            <p:nvPr/>
          </p:nvSpPr>
          <p:spPr bwMode="auto">
            <a:xfrm>
              <a:off x="7912" y="1957"/>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35" name="Line 31"/>
            <p:cNvSpPr>
              <a:spLocks noChangeShapeType="1"/>
            </p:cNvSpPr>
            <p:nvPr/>
          </p:nvSpPr>
          <p:spPr bwMode="auto">
            <a:xfrm>
              <a:off x="7912" y="2317"/>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6" name="Line 32"/>
            <p:cNvSpPr>
              <a:spLocks noChangeShapeType="1"/>
            </p:cNvSpPr>
            <p:nvPr/>
          </p:nvSpPr>
          <p:spPr bwMode="auto">
            <a:xfrm>
              <a:off x="6277" y="2497"/>
              <a:ext cx="0" cy="360"/>
            </a:xfrm>
            <a:prstGeom prst="line">
              <a:avLst/>
            </a:prstGeom>
            <a:no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7" name="Line 33"/>
            <p:cNvSpPr>
              <a:spLocks noChangeShapeType="1"/>
            </p:cNvSpPr>
            <p:nvPr/>
          </p:nvSpPr>
          <p:spPr bwMode="auto">
            <a:xfrm>
              <a:off x="2677" y="2497"/>
              <a:ext cx="0" cy="360"/>
            </a:xfrm>
            <a:prstGeom prst="line">
              <a:avLst/>
            </a:prstGeom>
            <a:no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8" name="Line 34"/>
            <p:cNvSpPr>
              <a:spLocks noChangeShapeType="1"/>
            </p:cNvSpPr>
            <p:nvPr/>
          </p:nvSpPr>
          <p:spPr bwMode="auto">
            <a:xfrm flipH="1">
              <a:off x="1612" y="2857"/>
              <a:ext cx="1065" cy="0"/>
            </a:xfrm>
            <a:prstGeom prst="line">
              <a:avLst/>
            </a:prstGeom>
            <a:no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9" name="Line 35"/>
            <p:cNvSpPr>
              <a:spLocks noChangeShapeType="1"/>
            </p:cNvSpPr>
            <p:nvPr/>
          </p:nvSpPr>
          <p:spPr bwMode="auto">
            <a:xfrm>
              <a:off x="6277" y="2857"/>
              <a:ext cx="1815" cy="0"/>
            </a:xfrm>
            <a:prstGeom prst="line">
              <a:avLst/>
            </a:prstGeom>
            <a:no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0" name="Line 36"/>
            <p:cNvSpPr>
              <a:spLocks noChangeShapeType="1"/>
            </p:cNvSpPr>
            <p:nvPr/>
          </p:nvSpPr>
          <p:spPr bwMode="auto">
            <a:xfrm>
              <a:off x="1612" y="3757"/>
              <a:ext cx="358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1" name="Line 37"/>
            <p:cNvSpPr>
              <a:spLocks noChangeShapeType="1"/>
            </p:cNvSpPr>
            <p:nvPr/>
          </p:nvSpPr>
          <p:spPr bwMode="auto">
            <a:xfrm>
              <a:off x="4312" y="2317"/>
              <a:ext cx="0" cy="1553"/>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2" name="Line 38"/>
            <p:cNvSpPr>
              <a:spLocks noChangeShapeType="1"/>
            </p:cNvSpPr>
            <p:nvPr/>
          </p:nvSpPr>
          <p:spPr bwMode="auto">
            <a:xfrm>
              <a:off x="5212" y="3397"/>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3" name="Line 39"/>
            <p:cNvSpPr>
              <a:spLocks noChangeShapeType="1"/>
            </p:cNvSpPr>
            <p:nvPr/>
          </p:nvSpPr>
          <p:spPr bwMode="auto">
            <a:xfrm>
              <a:off x="5197" y="3397"/>
              <a:ext cx="181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4" name="Line 40"/>
            <p:cNvSpPr>
              <a:spLocks noChangeShapeType="1"/>
            </p:cNvSpPr>
            <p:nvPr/>
          </p:nvSpPr>
          <p:spPr bwMode="auto">
            <a:xfrm>
              <a:off x="7012" y="2317"/>
              <a:ext cx="0" cy="1553"/>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5" name="Line 41"/>
            <p:cNvSpPr>
              <a:spLocks noChangeShapeType="1"/>
            </p:cNvSpPr>
            <p:nvPr/>
          </p:nvSpPr>
          <p:spPr bwMode="auto">
            <a:xfrm>
              <a:off x="7012" y="3397"/>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6" name="Line 42"/>
            <p:cNvSpPr>
              <a:spLocks noChangeShapeType="1"/>
            </p:cNvSpPr>
            <p:nvPr/>
          </p:nvSpPr>
          <p:spPr bwMode="auto">
            <a:xfrm>
              <a:off x="7012" y="3757"/>
              <a:ext cx="106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7" name="Line 43"/>
            <p:cNvSpPr>
              <a:spLocks noChangeShapeType="1"/>
            </p:cNvSpPr>
            <p:nvPr/>
          </p:nvSpPr>
          <p:spPr bwMode="auto">
            <a:xfrm>
              <a:off x="2512" y="2317"/>
              <a:ext cx="0" cy="1553"/>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8" name="Line 44"/>
            <p:cNvSpPr>
              <a:spLocks noChangeShapeType="1"/>
            </p:cNvSpPr>
            <p:nvPr/>
          </p:nvSpPr>
          <p:spPr bwMode="auto">
            <a:xfrm>
              <a:off x="3409" y="2317"/>
              <a:ext cx="0" cy="1553"/>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9" name="Line 45"/>
            <p:cNvSpPr>
              <a:spLocks noChangeShapeType="1"/>
            </p:cNvSpPr>
            <p:nvPr/>
          </p:nvSpPr>
          <p:spPr bwMode="auto">
            <a:xfrm>
              <a:off x="6112" y="2317"/>
              <a:ext cx="0" cy="1553"/>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0" name="Line 46"/>
            <p:cNvSpPr>
              <a:spLocks noChangeShapeType="1"/>
            </p:cNvSpPr>
            <p:nvPr/>
          </p:nvSpPr>
          <p:spPr bwMode="auto">
            <a:xfrm>
              <a:off x="7912" y="2317"/>
              <a:ext cx="0" cy="1553"/>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1" name="Line 47"/>
            <p:cNvSpPr>
              <a:spLocks noChangeShapeType="1"/>
            </p:cNvSpPr>
            <p:nvPr/>
          </p:nvSpPr>
          <p:spPr bwMode="auto">
            <a:xfrm>
              <a:off x="5212" y="2317"/>
              <a:ext cx="0" cy="1553"/>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2" name="Text Box 48"/>
            <p:cNvSpPr txBox="1">
              <a:spLocks noChangeArrowheads="1"/>
            </p:cNvSpPr>
            <p:nvPr/>
          </p:nvSpPr>
          <p:spPr bwMode="auto">
            <a:xfrm>
              <a:off x="1597" y="2032"/>
              <a:ext cx="72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clock</a:t>
              </a:r>
              <a:endParaRPr kumimoji="0" lang="tr-TR" b="0" i="0" u="none" strike="noStrike" cap="none" normalizeH="0" baseline="0" smtClean="0">
                <a:ln>
                  <a:noFill/>
                </a:ln>
                <a:solidFill>
                  <a:schemeClr val="tx1"/>
                </a:solidFill>
                <a:effectLst/>
                <a:latin typeface="Arial" pitchFamily="34" charset="0"/>
              </a:endParaRPr>
            </a:p>
          </p:txBody>
        </p:sp>
        <p:sp>
          <p:nvSpPr>
            <p:cNvPr id="21553" name="Text Box 49"/>
            <p:cNvSpPr txBox="1">
              <a:spLocks noChangeArrowheads="1"/>
            </p:cNvSpPr>
            <p:nvPr/>
          </p:nvSpPr>
          <p:spPr bwMode="auto">
            <a:xfrm>
              <a:off x="1612" y="2497"/>
              <a:ext cx="72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x</a:t>
              </a:r>
              <a:endParaRPr kumimoji="0" lang="tr-TR" b="0" i="0" u="none" strike="noStrike" cap="none" normalizeH="0" baseline="0" smtClean="0">
                <a:ln>
                  <a:noFill/>
                </a:ln>
                <a:solidFill>
                  <a:schemeClr val="tx1"/>
                </a:solidFill>
                <a:effectLst/>
                <a:latin typeface="Arial" pitchFamily="34" charset="0"/>
              </a:endParaRPr>
            </a:p>
          </p:txBody>
        </p:sp>
        <p:sp>
          <p:nvSpPr>
            <p:cNvPr id="21554" name="Text Box 50"/>
            <p:cNvSpPr txBox="1">
              <a:spLocks noChangeArrowheads="1"/>
            </p:cNvSpPr>
            <p:nvPr/>
          </p:nvSpPr>
          <p:spPr bwMode="auto">
            <a:xfrm>
              <a:off x="1597" y="3037"/>
              <a:ext cx="72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q      </a:t>
              </a:r>
              <a:r>
                <a:rPr kumimoji="0" lang="tr-TR" b="0" i="0" u="none" strike="noStrike" cap="none" normalizeH="0" baseline="0" dirty="0" smtClean="0">
                  <a:ln>
                    <a:noFill/>
                  </a:ln>
                  <a:solidFill>
                    <a:srgbClr val="FF0000"/>
                  </a:solidFill>
                  <a:effectLst/>
                  <a:latin typeface="Calibri" pitchFamily="34" charset="0"/>
                </a:rPr>
                <a:t>A</a:t>
              </a:r>
              <a:endParaRPr kumimoji="0" lang="tr-TR" b="0" i="0" u="none" strike="noStrike" cap="none" normalizeH="0" baseline="0" dirty="0" smtClean="0">
                <a:ln>
                  <a:noFill/>
                </a:ln>
                <a:solidFill>
                  <a:srgbClr val="FF0000"/>
                </a:solidFill>
                <a:effectLst/>
                <a:latin typeface="Arial" pitchFamily="34" charset="0"/>
              </a:endParaRPr>
            </a:p>
          </p:txBody>
        </p:sp>
        <p:sp>
          <p:nvSpPr>
            <p:cNvPr id="21555" name="Line 51"/>
            <p:cNvSpPr>
              <a:spLocks noChangeShapeType="1"/>
            </p:cNvSpPr>
            <p:nvPr/>
          </p:nvSpPr>
          <p:spPr bwMode="auto">
            <a:xfrm>
              <a:off x="2677" y="2497"/>
              <a:ext cx="3600" cy="0"/>
            </a:xfrm>
            <a:prstGeom prst="line">
              <a:avLst/>
            </a:prstGeom>
            <a:no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6" name="Text Box 52"/>
            <p:cNvSpPr txBox="1">
              <a:spLocks noChangeArrowheads="1"/>
            </p:cNvSpPr>
            <p:nvPr/>
          </p:nvSpPr>
          <p:spPr bwMode="auto">
            <a:xfrm>
              <a:off x="1597" y="3397"/>
              <a:ext cx="72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z</a:t>
              </a:r>
              <a:endParaRPr kumimoji="0" lang="tr-TR" b="0" i="0" u="none" strike="noStrike" cap="none" normalizeH="0" baseline="0" smtClean="0">
                <a:ln>
                  <a:noFill/>
                </a:ln>
                <a:solidFill>
                  <a:schemeClr val="tx1"/>
                </a:solidFill>
                <a:effectLst/>
                <a:latin typeface="Arial" pitchFamily="34" charset="0"/>
              </a:endParaRPr>
            </a:p>
          </p:txBody>
        </p:sp>
        <p:sp>
          <p:nvSpPr>
            <p:cNvPr id="21557" name="Text Box 53"/>
            <p:cNvSpPr txBox="1">
              <a:spLocks noChangeArrowheads="1"/>
            </p:cNvSpPr>
            <p:nvPr/>
          </p:nvSpPr>
          <p:spPr bwMode="auto">
            <a:xfrm>
              <a:off x="3757" y="3037"/>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B</a:t>
              </a:r>
              <a:endParaRPr kumimoji="0" lang="tr-TR" b="0" i="0" u="none" strike="noStrike" cap="none" normalizeH="0" baseline="0" smtClean="0">
                <a:ln>
                  <a:noFill/>
                </a:ln>
                <a:solidFill>
                  <a:schemeClr val="tx1"/>
                </a:solidFill>
                <a:effectLst/>
                <a:latin typeface="Arial" pitchFamily="34" charset="0"/>
              </a:endParaRPr>
            </a:p>
          </p:txBody>
        </p:sp>
        <p:sp>
          <p:nvSpPr>
            <p:cNvPr id="21558" name="Text Box 54"/>
            <p:cNvSpPr txBox="1">
              <a:spLocks noChangeArrowheads="1"/>
            </p:cNvSpPr>
            <p:nvPr/>
          </p:nvSpPr>
          <p:spPr bwMode="auto">
            <a:xfrm>
              <a:off x="4657" y="3037"/>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C</a:t>
              </a:r>
              <a:endParaRPr kumimoji="0" lang="tr-TR" b="0" i="0" u="none" strike="noStrike" cap="none" normalizeH="0" baseline="0" smtClean="0">
                <a:ln>
                  <a:noFill/>
                </a:ln>
                <a:solidFill>
                  <a:schemeClr val="tx1"/>
                </a:solidFill>
                <a:effectLst/>
                <a:latin typeface="Arial" pitchFamily="34" charset="0"/>
              </a:endParaRPr>
            </a:p>
          </p:txBody>
        </p:sp>
        <p:sp>
          <p:nvSpPr>
            <p:cNvPr id="21559" name="Text Box 55"/>
            <p:cNvSpPr txBox="1">
              <a:spLocks noChangeArrowheads="1"/>
            </p:cNvSpPr>
            <p:nvPr/>
          </p:nvSpPr>
          <p:spPr bwMode="auto">
            <a:xfrm>
              <a:off x="5557" y="3037"/>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D</a:t>
              </a:r>
              <a:endParaRPr kumimoji="0" lang="tr-TR" b="0" i="0" u="none" strike="noStrike" cap="none" normalizeH="0" baseline="0" smtClean="0">
                <a:ln>
                  <a:noFill/>
                </a:ln>
                <a:solidFill>
                  <a:schemeClr val="tx1"/>
                </a:solidFill>
                <a:effectLst/>
                <a:latin typeface="Arial" pitchFamily="34" charset="0"/>
              </a:endParaRPr>
            </a:p>
          </p:txBody>
        </p:sp>
        <p:sp>
          <p:nvSpPr>
            <p:cNvPr id="21560" name="Text Box 56"/>
            <p:cNvSpPr txBox="1">
              <a:spLocks noChangeArrowheads="1"/>
            </p:cNvSpPr>
            <p:nvPr/>
          </p:nvSpPr>
          <p:spPr bwMode="auto">
            <a:xfrm>
              <a:off x="2857" y="3037"/>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a:t>
              </a:r>
              <a:endParaRPr kumimoji="0" lang="tr-TR" b="0" i="0" u="none" strike="noStrike" cap="none" normalizeH="0" baseline="0" smtClean="0">
                <a:ln>
                  <a:noFill/>
                </a:ln>
                <a:solidFill>
                  <a:schemeClr val="tx1"/>
                </a:solidFill>
                <a:effectLst/>
                <a:latin typeface="Arial" pitchFamily="34" charset="0"/>
              </a:endParaRPr>
            </a:p>
          </p:txBody>
        </p:sp>
        <p:sp>
          <p:nvSpPr>
            <p:cNvPr id="21561" name="Text Box 57"/>
            <p:cNvSpPr txBox="1">
              <a:spLocks noChangeArrowheads="1"/>
            </p:cNvSpPr>
            <p:nvPr/>
          </p:nvSpPr>
          <p:spPr bwMode="auto">
            <a:xfrm>
              <a:off x="6277" y="3037"/>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D</a:t>
              </a:r>
              <a:endParaRPr kumimoji="0" lang="tr-TR" b="0" i="0" u="none" strike="noStrike" cap="none" normalizeH="0" baseline="0" smtClean="0">
                <a:ln>
                  <a:noFill/>
                </a:ln>
                <a:solidFill>
                  <a:schemeClr val="tx1"/>
                </a:solidFill>
                <a:effectLst/>
                <a:latin typeface="Arial" pitchFamily="34" charset="0"/>
              </a:endParaRPr>
            </a:p>
          </p:txBody>
        </p:sp>
        <p:sp>
          <p:nvSpPr>
            <p:cNvPr id="21562" name="Text Box 58"/>
            <p:cNvSpPr txBox="1">
              <a:spLocks noChangeArrowheads="1"/>
            </p:cNvSpPr>
            <p:nvPr/>
          </p:nvSpPr>
          <p:spPr bwMode="auto">
            <a:xfrm>
              <a:off x="7357" y="3037"/>
              <a:ext cx="36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A</a:t>
              </a:r>
              <a:endParaRPr kumimoji="0" lang="tr-TR" b="0" i="0" u="none" strike="noStrike" cap="none" normalizeH="0" baseline="0" smtClean="0">
                <a:ln>
                  <a:noFill/>
                </a:ln>
                <a:solidFill>
                  <a:schemeClr val="tx1"/>
                </a:solidFill>
                <a:effectLst/>
                <a:latin typeface="Arial"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44993" y="230948"/>
            <a:ext cx="7772400" cy="790575"/>
          </a:xfrm>
        </p:spPr>
        <p:txBody>
          <a:bodyPr/>
          <a:lstStyle/>
          <a:p>
            <a:pPr algn="l"/>
            <a:r>
              <a:rPr lang="tr-TR" sz="2400" b="1" dirty="0" smtClean="0"/>
              <a:t>Örnek (devamı-2):</a:t>
            </a:r>
            <a:endParaRPr lang="tr-TR" sz="2400" dirty="0"/>
          </a:p>
        </p:txBody>
      </p:sp>
      <p:graphicFrame>
        <p:nvGraphicFramePr>
          <p:cNvPr id="4" name="3 İçerik Yer Tutucusu"/>
          <p:cNvGraphicFramePr>
            <a:graphicFrameLocks noGrp="1"/>
          </p:cNvGraphicFramePr>
          <p:nvPr>
            <p:ph idx="1"/>
          </p:nvPr>
        </p:nvGraphicFramePr>
        <p:xfrm>
          <a:off x="4786693" y="2165526"/>
          <a:ext cx="3850881" cy="3364992"/>
        </p:xfrm>
        <a:graphic>
          <a:graphicData uri="http://schemas.openxmlformats.org/drawingml/2006/table">
            <a:tbl>
              <a:tblPr/>
              <a:tblGrid>
                <a:gridCol w="817952"/>
                <a:gridCol w="861382"/>
                <a:gridCol w="723849"/>
                <a:gridCol w="723849"/>
                <a:gridCol w="723849"/>
              </a:tblGrid>
              <a:tr h="534035">
                <a:tc rowSpan="2">
                  <a:txBody>
                    <a:bodyPr/>
                    <a:lstStyle/>
                    <a:p>
                      <a:pPr algn="just">
                        <a:lnSpc>
                          <a:spcPct val="115000"/>
                        </a:lnSpc>
                        <a:spcAft>
                          <a:spcPts val="0"/>
                        </a:spcAft>
                      </a:pPr>
                      <a:endParaRPr lang="tr-TR" sz="1600" dirty="0">
                        <a:latin typeface="Times New Roman"/>
                        <a:ea typeface="Times New Roman"/>
                      </a:endParaRPr>
                    </a:p>
                    <a:p>
                      <a:pPr algn="just">
                        <a:lnSpc>
                          <a:spcPct val="115000"/>
                        </a:lnSpc>
                        <a:spcAft>
                          <a:spcPts val="0"/>
                        </a:spcAft>
                      </a:pPr>
                      <a:r>
                        <a:rPr lang="tr-TR" sz="1600" b="1" dirty="0">
                          <a:latin typeface="Times New Roman"/>
                          <a:ea typeface="Times New Roman"/>
                        </a:rPr>
                        <a:t>Şimdiki Durum</a:t>
                      </a:r>
                      <a:endParaRPr lang="tr-TR" sz="1600" dirty="0">
                        <a:latin typeface="Times New Roman"/>
                        <a:ea typeface="Times New Roman"/>
                      </a:endParaRPr>
                    </a:p>
                    <a:p>
                      <a:pPr algn="ctr">
                        <a:lnSpc>
                          <a:spcPct val="115000"/>
                        </a:lnSpc>
                        <a:spcAft>
                          <a:spcPts val="0"/>
                        </a:spcAft>
                      </a:pPr>
                      <a:r>
                        <a:rPr lang="tr-TR" sz="1600" b="1" dirty="0">
                          <a:latin typeface="Times New Roman"/>
                          <a:ea typeface="Times New Roman"/>
                        </a:rPr>
                        <a:t> x q</a:t>
                      </a:r>
                      <a:r>
                        <a:rPr lang="tr-TR" sz="1600" b="1" baseline="-25000" dirty="0">
                          <a:latin typeface="Times New Roman"/>
                          <a:ea typeface="Times New Roman"/>
                        </a:rPr>
                        <a:t>1 </a:t>
                      </a:r>
                      <a:r>
                        <a:rPr lang="tr-TR" sz="1600" b="1" dirty="0">
                          <a:latin typeface="Times New Roman"/>
                          <a:ea typeface="Times New Roman"/>
                        </a:rPr>
                        <a:t>q</a:t>
                      </a:r>
                      <a:r>
                        <a:rPr lang="tr-TR" sz="1600" b="1" baseline="-25000" dirty="0">
                          <a:latin typeface="Times New Roman"/>
                          <a:ea typeface="Times New Roman"/>
                        </a:rPr>
                        <a:t>2</a:t>
                      </a:r>
                      <a:endParaRPr lang="tr-TR"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endParaRPr lang="tr-TR" sz="1600">
                        <a:latin typeface="Times New Roman"/>
                        <a:ea typeface="Times New Roman"/>
                      </a:endParaRPr>
                    </a:p>
                    <a:p>
                      <a:pPr algn="ctr">
                        <a:lnSpc>
                          <a:spcPct val="115000"/>
                        </a:lnSpc>
                        <a:spcAft>
                          <a:spcPts val="0"/>
                        </a:spcAft>
                      </a:pPr>
                      <a:r>
                        <a:rPr lang="tr-TR" sz="1600" b="1">
                          <a:latin typeface="Times New Roman"/>
                          <a:ea typeface="Times New Roman"/>
                        </a:rPr>
                        <a:t>Sonraki Durum</a:t>
                      </a:r>
                      <a:endParaRPr lang="tr-TR" sz="1600">
                        <a:latin typeface="Times New Roman"/>
                        <a:ea typeface="Times New Roman"/>
                      </a:endParaRPr>
                    </a:p>
                    <a:p>
                      <a:pPr algn="l">
                        <a:lnSpc>
                          <a:spcPct val="115000"/>
                        </a:lnSpc>
                        <a:spcAft>
                          <a:spcPts val="0"/>
                        </a:spcAft>
                      </a:pPr>
                      <a:r>
                        <a:rPr lang="tr-TR" sz="1600" b="1">
                          <a:latin typeface="Times New Roman"/>
                          <a:ea typeface="Times New Roman"/>
                        </a:rPr>
                        <a:t>  Q</a:t>
                      </a:r>
                      <a:r>
                        <a:rPr lang="tr-TR" sz="1600" b="1" baseline="-25000">
                          <a:latin typeface="Times New Roman"/>
                          <a:ea typeface="Times New Roman"/>
                        </a:rPr>
                        <a:t>1 </a:t>
                      </a:r>
                      <a:r>
                        <a:rPr lang="tr-TR" sz="1600" b="1">
                          <a:latin typeface="Times New Roman"/>
                          <a:ea typeface="Times New Roman"/>
                        </a:rPr>
                        <a:t>Q</a:t>
                      </a:r>
                      <a:r>
                        <a:rPr lang="tr-TR" sz="1600" b="1" baseline="-25000">
                          <a:latin typeface="Times New Roman"/>
                          <a:ea typeface="Times New Roman"/>
                        </a:rPr>
                        <a:t>2</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0"/>
                        </a:spcAft>
                      </a:pPr>
                      <a:endParaRPr lang="tr-TR" sz="1600">
                        <a:latin typeface="Times New Roman"/>
                        <a:ea typeface="Times New Roman"/>
                      </a:endParaRPr>
                    </a:p>
                    <a:p>
                      <a:pPr algn="ctr">
                        <a:lnSpc>
                          <a:spcPct val="115000"/>
                        </a:lnSpc>
                        <a:spcAft>
                          <a:spcPts val="0"/>
                        </a:spcAft>
                      </a:pPr>
                      <a:r>
                        <a:rPr lang="tr-TR" sz="1600" b="1">
                          <a:latin typeface="Times New Roman"/>
                          <a:ea typeface="Times New Roman"/>
                        </a:rPr>
                        <a:t>Uyarma İşlevleri</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tr-TR"/>
                    </a:p>
                  </a:txBody>
                  <a:tcPr/>
                </a:tc>
                <a:tc rowSpan="2">
                  <a:txBody>
                    <a:bodyPr/>
                    <a:lstStyle/>
                    <a:p>
                      <a:pPr algn="ctr">
                        <a:lnSpc>
                          <a:spcPct val="115000"/>
                        </a:lnSpc>
                        <a:spcAft>
                          <a:spcPts val="0"/>
                        </a:spcAft>
                      </a:pPr>
                      <a:endParaRPr lang="tr-TR" sz="1600" dirty="0">
                        <a:latin typeface="Times New Roman"/>
                        <a:ea typeface="Times New Roman"/>
                      </a:endParaRPr>
                    </a:p>
                    <a:p>
                      <a:pPr algn="l">
                        <a:lnSpc>
                          <a:spcPct val="115000"/>
                        </a:lnSpc>
                        <a:spcAft>
                          <a:spcPts val="0"/>
                        </a:spcAft>
                      </a:pPr>
                      <a:endParaRPr lang="tr-TR" sz="1600" b="1" dirty="0" smtClean="0">
                        <a:latin typeface="Times New Roman"/>
                        <a:ea typeface="Times New Roman"/>
                      </a:endParaRPr>
                    </a:p>
                    <a:p>
                      <a:pPr algn="l">
                        <a:lnSpc>
                          <a:spcPct val="115000"/>
                        </a:lnSpc>
                        <a:spcAft>
                          <a:spcPts val="0"/>
                        </a:spcAft>
                      </a:pPr>
                      <a:r>
                        <a:rPr lang="tr-TR" sz="1600" b="1" dirty="0" smtClean="0">
                          <a:latin typeface="Times New Roman"/>
                          <a:ea typeface="Times New Roman"/>
                        </a:rPr>
                        <a:t>Çıkış</a:t>
                      </a:r>
                      <a:endParaRPr lang="tr-TR" sz="1600" dirty="0">
                        <a:latin typeface="Times New Roman"/>
                        <a:ea typeface="Times New Roman"/>
                      </a:endParaRPr>
                    </a:p>
                    <a:p>
                      <a:pPr algn="l">
                        <a:lnSpc>
                          <a:spcPct val="115000"/>
                        </a:lnSpc>
                        <a:spcAft>
                          <a:spcPts val="0"/>
                        </a:spcAft>
                      </a:pPr>
                      <a:r>
                        <a:rPr lang="tr-TR" sz="1600" b="1" dirty="0">
                          <a:latin typeface="Times New Roman"/>
                          <a:ea typeface="Times New Roman"/>
                        </a:rPr>
                        <a:t>     z</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166370">
                <a:tc vMerge="1">
                  <a:txBody>
                    <a:bodyPr/>
                    <a:lstStyle/>
                    <a:p>
                      <a:endParaRPr lang="tr-TR"/>
                    </a:p>
                  </a:txBody>
                  <a:tcPr/>
                </a:tc>
                <a:tc vMerge="1">
                  <a:txBody>
                    <a:bodyPr/>
                    <a:lstStyle/>
                    <a:p>
                      <a:endParaRPr lang="tr-TR"/>
                    </a:p>
                  </a:txBody>
                  <a:tcPr/>
                </a:tc>
                <a:tc>
                  <a:txBody>
                    <a:bodyPr/>
                    <a:lstStyle/>
                    <a:p>
                      <a:pPr algn="ctr">
                        <a:lnSpc>
                          <a:spcPct val="115000"/>
                        </a:lnSpc>
                        <a:spcAft>
                          <a:spcPts val="0"/>
                        </a:spcAft>
                      </a:pPr>
                      <a:r>
                        <a:rPr lang="tr-TR" sz="1600" b="1">
                          <a:latin typeface="Times New Roman"/>
                          <a:ea typeface="Times New Roman"/>
                        </a:rPr>
                        <a:t>J</a:t>
                      </a:r>
                      <a:r>
                        <a:rPr lang="tr-TR" sz="1600" b="1" baseline="-25000">
                          <a:latin typeface="Times New Roman"/>
                          <a:ea typeface="Times New Roman"/>
                        </a:rPr>
                        <a:t>1</a:t>
                      </a:r>
                      <a:r>
                        <a:rPr lang="tr-TR" sz="1600" b="1">
                          <a:latin typeface="Times New Roman"/>
                          <a:ea typeface="Times New Roman"/>
                        </a:rPr>
                        <a:t> K</a:t>
                      </a:r>
                      <a:r>
                        <a:rPr lang="tr-TR" sz="1600" b="1" baseline="-25000">
                          <a:latin typeface="Times New Roman"/>
                          <a:ea typeface="Times New Roman"/>
                        </a:rPr>
                        <a:t>1</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b="1">
                          <a:latin typeface="Times New Roman"/>
                          <a:ea typeface="Times New Roman"/>
                        </a:rPr>
                        <a:t>J</a:t>
                      </a:r>
                      <a:r>
                        <a:rPr lang="tr-TR" sz="1600" b="1" baseline="-25000">
                          <a:latin typeface="Times New Roman"/>
                          <a:ea typeface="Times New Roman"/>
                        </a:rPr>
                        <a:t>2</a:t>
                      </a:r>
                      <a:r>
                        <a:rPr lang="tr-TR" sz="1600" b="1">
                          <a:latin typeface="Times New Roman"/>
                          <a:ea typeface="Times New Roman"/>
                        </a:rPr>
                        <a:t> K</a:t>
                      </a:r>
                      <a:r>
                        <a:rPr lang="tr-TR" sz="1600" b="1" baseline="-25000">
                          <a:latin typeface="Times New Roman"/>
                          <a:ea typeface="Times New Roman"/>
                        </a:rPr>
                        <a:t>2</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tr-TR"/>
                    </a:p>
                  </a:txBody>
                  <a:tcPr/>
                </a:tc>
              </a:tr>
              <a:tr h="0">
                <a:tc>
                  <a:txBody>
                    <a:bodyPr/>
                    <a:lstStyle/>
                    <a:p>
                      <a:pPr algn="ctr">
                        <a:lnSpc>
                          <a:spcPct val="115000"/>
                        </a:lnSpc>
                        <a:spcAft>
                          <a:spcPts val="0"/>
                        </a:spcAft>
                      </a:pPr>
                      <a:r>
                        <a:rPr lang="tr-TR" sz="1600" b="1">
                          <a:latin typeface="Times New Roman"/>
                          <a:ea typeface="Times New Roman"/>
                        </a:rPr>
                        <a:t>0 0 0</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dirty="0">
                          <a:latin typeface="Times New Roman"/>
                          <a:ea typeface="Times New Roman"/>
                        </a:rPr>
                        <a:t>0 0 1</a:t>
                      </a:r>
                      <a:endParaRPr lang="tr-TR"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0 1 0</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0 1 1</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rPr>
                        <a:t>0 0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rPr>
                        <a:t>1</a:t>
                      </a:r>
                      <a:endParaRPr lang="tr-TR"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1 0 0</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1 0 1</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1 1 0</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x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1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b="1">
                          <a:latin typeface="Times New Roman"/>
                          <a:ea typeface="Times New Roman"/>
                        </a:rPr>
                        <a:t>1 1 1</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600">
                          <a:latin typeface="Times New Roman"/>
                          <a:ea typeface="Times New Roman"/>
                        </a:rPr>
                        <a:t>1 1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600">
                          <a:latin typeface="Times New Roman"/>
                          <a:ea typeface="Times New Roman"/>
                        </a:rPr>
                        <a:t>x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600">
                          <a:latin typeface="Times New Roman"/>
                          <a:ea typeface="Times New Roman"/>
                        </a:rPr>
                        <a:t>x   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tr-TR" sz="16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5" name="4 Dikdörtgen"/>
          <p:cNvSpPr/>
          <p:nvPr/>
        </p:nvSpPr>
        <p:spPr>
          <a:xfrm>
            <a:off x="358722" y="910344"/>
            <a:ext cx="8180363" cy="1200329"/>
          </a:xfrm>
          <a:prstGeom prst="rect">
            <a:avLst/>
          </a:prstGeom>
        </p:spPr>
        <p:txBody>
          <a:bodyPr wrap="square">
            <a:spAutoFit/>
          </a:bodyPr>
          <a:lstStyle/>
          <a:p>
            <a:pPr algn="just"/>
            <a:r>
              <a:rPr lang="tr-TR" sz="1800" b="0" dirty="0" smtClean="0"/>
              <a:t>Şimdi de A,B,C ve D durumlarına durum ataması yapıp, uyarma işlevlerini de içeren durum tablosunu oluşturalım;</a:t>
            </a:r>
          </a:p>
          <a:p>
            <a:r>
              <a:rPr lang="tr-TR" sz="1800" b="0" dirty="0" smtClean="0"/>
              <a:t> </a:t>
            </a:r>
          </a:p>
          <a:p>
            <a:r>
              <a:rPr lang="tr-TR" sz="1800" b="0" dirty="0" smtClean="0"/>
              <a:t>A=00, B=01, C=10, D=11 durumlarını atayalım. </a:t>
            </a:r>
            <a:endParaRPr lang="tr-TR" sz="1800" b="0" dirty="0"/>
          </a:p>
        </p:txBody>
      </p:sp>
      <p:graphicFrame>
        <p:nvGraphicFramePr>
          <p:cNvPr id="22529" name="Object 1"/>
          <p:cNvGraphicFramePr>
            <a:graphicFrameLocks noChangeAspect="1"/>
          </p:cNvGraphicFramePr>
          <p:nvPr/>
        </p:nvGraphicFramePr>
        <p:xfrm>
          <a:off x="408721" y="3010535"/>
          <a:ext cx="3575050" cy="1701800"/>
        </p:xfrm>
        <a:graphic>
          <a:graphicData uri="http://schemas.openxmlformats.org/presentationml/2006/ole">
            <p:oleObj spid="_x0000_s22529" name="Designer 4.1 Drawing" r:id="rId3" imgW="2383536" imgH="1139952" progId="MgxDesigner">
              <p:embed/>
            </p:oleObj>
          </a:graphicData>
        </a:graphic>
      </p:graphicFrame>
      <p:sp>
        <p:nvSpPr>
          <p:cNvPr id="7" name="6 Sağ Ok"/>
          <p:cNvSpPr/>
          <p:nvPr/>
        </p:nvSpPr>
        <p:spPr bwMode="auto">
          <a:xfrm>
            <a:off x="3995225" y="3516923"/>
            <a:ext cx="450166" cy="196948"/>
          </a:xfrm>
          <a:prstGeom prst="rightArrow">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4382</TotalTime>
  <Words>1334</Words>
  <Application>Microsoft Office PowerPoint</Application>
  <PresentationFormat>Ekran Gösterisi (4:3)</PresentationFormat>
  <Paragraphs>391</Paragraphs>
  <Slides>14</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14</vt:i4>
      </vt:variant>
    </vt:vector>
  </HeadingPairs>
  <TitlesOfParts>
    <vt:vector size="16" baseType="lpstr">
      <vt:lpstr>overview</vt:lpstr>
      <vt:lpstr>Designer 4.1 Drawing</vt:lpstr>
      <vt:lpstr>Bölüm 1. Ardışıl Devreler  </vt:lpstr>
      <vt:lpstr>Senkron Ardışıl Devre Tasarımının Adımları</vt:lpstr>
      <vt:lpstr>Senkron Ardışıl Devre Tasarımının Adımları</vt:lpstr>
      <vt:lpstr>Örnek (devamı-1):</vt:lpstr>
      <vt:lpstr>Örnek (devamı-2):</vt:lpstr>
      <vt:lpstr>Örnek (devamı-3):</vt:lpstr>
      <vt:lpstr>Senkron Ardışıl Devre Tasarımının Adımları</vt:lpstr>
      <vt:lpstr>Örnek (devamı-1):</vt:lpstr>
      <vt:lpstr>Örnek (devamı-2):</vt:lpstr>
      <vt:lpstr>Örnek (devamı-3):</vt:lpstr>
      <vt:lpstr>Senkron Ardışıl Devre Tasarımının Adımları</vt:lpstr>
      <vt:lpstr>Örnek (devamı-1):</vt:lpstr>
      <vt:lpstr>Örnek (devamı-2):</vt:lpstr>
      <vt:lpstr>NOTLAR: </vt:lpstr>
    </vt:vector>
  </TitlesOfParts>
  <Company>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Administrator</cp:lastModifiedBy>
  <cp:revision>144</cp:revision>
  <cp:lastPrinted>2001-01-30T20:22:47Z</cp:lastPrinted>
  <dcterms:created xsi:type="dcterms:W3CDTF">1999-07-07T12:46:17Z</dcterms:created>
  <dcterms:modified xsi:type="dcterms:W3CDTF">2010-02-28T17:01:20Z</dcterms:modified>
</cp:coreProperties>
</file>