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25"/>
  </p:notesMasterIdLst>
  <p:handoutMasterIdLst>
    <p:handoutMasterId r:id="rId26"/>
  </p:handoutMasterIdLst>
  <p:sldIdLst>
    <p:sldId id="278" r:id="rId2"/>
    <p:sldId id="329" r:id="rId3"/>
    <p:sldId id="330" r:id="rId4"/>
    <p:sldId id="331" r:id="rId5"/>
    <p:sldId id="332"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Times New Roman" pitchFamily="18" charset="0"/>
        <a:ea typeface="+mn-ea"/>
        <a:cs typeface="+mn-cs"/>
      </a:defRPr>
    </a:lvl1pPr>
    <a:lvl2pPr marL="457200" algn="l" rtl="0" fontAlgn="base">
      <a:spcBef>
        <a:spcPct val="0"/>
      </a:spcBef>
      <a:spcAft>
        <a:spcPct val="0"/>
      </a:spcAft>
      <a:defRPr sz="1600" b="1" kern="1200">
        <a:solidFill>
          <a:schemeClr val="tx1"/>
        </a:solidFill>
        <a:latin typeface="Times New Roman" pitchFamily="18" charset="0"/>
        <a:ea typeface="+mn-ea"/>
        <a:cs typeface="+mn-cs"/>
      </a:defRPr>
    </a:lvl2pPr>
    <a:lvl3pPr marL="914400" algn="l" rtl="0" fontAlgn="base">
      <a:spcBef>
        <a:spcPct val="0"/>
      </a:spcBef>
      <a:spcAft>
        <a:spcPct val="0"/>
      </a:spcAft>
      <a:defRPr sz="1600" b="1" kern="1200">
        <a:solidFill>
          <a:schemeClr val="tx1"/>
        </a:solidFill>
        <a:latin typeface="Times New Roman" pitchFamily="18" charset="0"/>
        <a:ea typeface="+mn-ea"/>
        <a:cs typeface="+mn-cs"/>
      </a:defRPr>
    </a:lvl3pPr>
    <a:lvl4pPr marL="1371600" algn="l" rtl="0" fontAlgn="base">
      <a:spcBef>
        <a:spcPct val="0"/>
      </a:spcBef>
      <a:spcAft>
        <a:spcPct val="0"/>
      </a:spcAft>
      <a:defRPr sz="1600" b="1" kern="1200">
        <a:solidFill>
          <a:schemeClr val="tx1"/>
        </a:solidFill>
        <a:latin typeface="Times New Roman" pitchFamily="18" charset="0"/>
        <a:ea typeface="+mn-ea"/>
        <a:cs typeface="+mn-cs"/>
      </a:defRPr>
    </a:lvl4pPr>
    <a:lvl5pPr marL="1828800" algn="l" rtl="0" fontAlgn="base">
      <a:spcBef>
        <a:spcPct val="0"/>
      </a:spcBef>
      <a:spcAft>
        <a:spcPct val="0"/>
      </a:spcAft>
      <a:defRPr sz="1600" b="1" kern="1200">
        <a:solidFill>
          <a:schemeClr val="tx1"/>
        </a:solidFill>
        <a:latin typeface="Times New Roman" pitchFamily="18" charset="0"/>
        <a:ea typeface="+mn-ea"/>
        <a:cs typeface="+mn-cs"/>
      </a:defRPr>
    </a:lvl5pPr>
    <a:lvl6pPr marL="2286000" algn="l" defTabSz="914400" rtl="0" eaLnBrk="1" latinLnBrk="0" hangingPunct="1">
      <a:defRPr sz="1600" b="1" kern="1200">
        <a:solidFill>
          <a:schemeClr val="tx1"/>
        </a:solidFill>
        <a:latin typeface="Times New Roman" pitchFamily="18" charset="0"/>
        <a:ea typeface="+mn-ea"/>
        <a:cs typeface="+mn-cs"/>
      </a:defRPr>
    </a:lvl6pPr>
    <a:lvl7pPr marL="2743200" algn="l" defTabSz="914400" rtl="0" eaLnBrk="1" latinLnBrk="0" hangingPunct="1">
      <a:defRPr sz="1600" b="1" kern="1200">
        <a:solidFill>
          <a:schemeClr val="tx1"/>
        </a:solidFill>
        <a:latin typeface="Times New Roman" pitchFamily="18" charset="0"/>
        <a:ea typeface="+mn-ea"/>
        <a:cs typeface="+mn-cs"/>
      </a:defRPr>
    </a:lvl7pPr>
    <a:lvl8pPr marL="3200400" algn="l" defTabSz="914400" rtl="0" eaLnBrk="1" latinLnBrk="0" hangingPunct="1">
      <a:defRPr sz="1600" b="1" kern="1200">
        <a:solidFill>
          <a:schemeClr val="tx1"/>
        </a:solidFill>
        <a:latin typeface="Times New Roman" pitchFamily="18" charset="0"/>
        <a:ea typeface="+mn-ea"/>
        <a:cs typeface="+mn-cs"/>
      </a:defRPr>
    </a:lvl8pPr>
    <a:lvl9pPr marL="3657600" algn="l" defTabSz="914400" rtl="0" eaLnBrk="1" latinLnBrk="0" hangingPunct="1">
      <a:defRPr sz="1600"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0000CC"/>
    <a:srgbClr val="A50021"/>
    <a:srgbClr val="CC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1" autoAdjust="0"/>
    <p:restoredTop sz="94660"/>
  </p:normalViewPr>
  <p:slideViewPr>
    <p:cSldViewPr snapToGrid="0">
      <p:cViewPr>
        <p:scale>
          <a:sx n="68" d="100"/>
          <a:sy n="68" d="100"/>
        </p:scale>
        <p:origin x="-1230" y="-2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1782"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189288"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defTabSz="954088" eaLnBrk="0" hangingPunct="0">
              <a:defRPr sz="1300" b="0">
                <a:latin typeface="Helvetica" pitchFamily="34" charset="0"/>
              </a:defRPr>
            </a:lvl1pPr>
          </a:lstStyle>
          <a:p>
            <a:endParaRPr lang="en-US"/>
          </a:p>
        </p:txBody>
      </p:sp>
      <p:sp>
        <p:nvSpPr>
          <p:cNvPr id="62467" name="Rectangle 3"/>
          <p:cNvSpPr>
            <a:spLocks noGrp="1" noChangeArrowheads="1"/>
          </p:cNvSpPr>
          <p:nvPr>
            <p:ph type="dt" sz="quarter" idx="1"/>
          </p:nvPr>
        </p:nvSpPr>
        <p:spPr bwMode="auto">
          <a:xfrm>
            <a:off x="4148138" y="0"/>
            <a:ext cx="3186112"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algn="r" defTabSz="954088" eaLnBrk="0" hangingPunct="0">
              <a:defRPr sz="1300" b="0">
                <a:latin typeface="Helvetica" pitchFamily="34" charset="0"/>
              </a:defRPr>
            </a:lvl1pPr>
          </a:lstStyle>
          <a:p>
            <a:endParaRPr lang="en-US"/>
          </a:p>
        </p:txBody>
      </p:sp>
      <p:sp>
        <p:nvSpPr>
          <p:cNvPr id="62468" name="Rectangle 4"/>
          <p:cNvSpPr>
            <a:spLocks noGrp="1" noChangeArrowheads="1"/>
          </p:cNvSpPr>
          <p:nvPr>
            <p:ph type="ftr" sz="quarter" idx="2"/>
          </p:nvPr>
        </p:nvSpPr>
        <p:spPr bwMode="auto">
          <a:xfrm>
            <a:off x="0" y="9145588"/>
            <a:ext cx="3189288"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defTabSz="954088" eaLnBrk="0" hangingPunct="0">
              <a:defRPr sz="1300" b="0">
                <a:latin typeface="Helvetica" pitchFamily="34" charset="0"/>
              </a:defRPr>
            </a:lvl1pPr>
          </a:lstStyle>
          <a:p>
            <a:endParaRPr lang="en-US"/>
          </a:p>
        </p:txBody>
      </p:sp>
      <p:sp>
        <p:nvSpPr>
          <p:cNvPr id="62469" name="Rectangle 5"/>
          <p:cNvSpPr>
            <a:spLocks noGrp="1" noChangeArrowheads="1"/>
          </p:cNvSpPr>
          <p:nvPr>
            <p:ph type="sldNum" sz="quarter" idx="3"/>
          </p:nvPr>
        </p:nvSpPr>
        <p:spPr bwMode="auto">
          <a:xfrm>
            <a:off x="4148138" y="9145588"/>
            <a:ext cx="3186112"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algn="r" defTabSz="954088" eaLnBrk="0" hangingPunct="0">
              <a:defRPr sz="1300" b="0">
                <a:latin typeface="Helvetica" pitchFamily="34" charset="0"/>
              </a:defRPr>
            </a:lvl1pPr>
          </a:lstStyle>
          <a:p>
            <a:fld id="{BE181369-8D69-4B6C-94E0-7A8C59CE4B80}"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7063"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defTabSz="969963" eaLnBrk="0" hangingPunct="0">
              <a:defRPr sz="1300" b="0"/>
            </a:lvl1pPr>
          </a:lstStyle>
          <a:p>
            <a:endParaRPr lang="en-US"/>
          </a:p>
        </p:txBody>
      </p:sp>
      <p:sp>
        <p:nvSpPr>
          <p:cNvPr id="6147" name="Rectangle 3"/>
          <p:cNvSpPr>
            <a:spLocks noGrp="1" noChangeArrowheads="1"/>
          </p:cNvSpPr>
          <p:nvPr>
            <p:ph type="dt" idx="1"/>
          </p:nvPr>
        </p:nvSpPr>
        <p:spPr bwMode="auto">
          <a:xfrm>
            <a:off x="4148138" y="0"/>
            <a:ext cx="3167062"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algn="r" defTabSz="969963" eaLnBrk="0" hangingPunct="0">
              <a:defRPr sz="1300" b="0"/>
            </a:lvl1pPr>
          </a:lstStyle>
          <a:p>
            <a:endParaRPr lang="en-US"/>
          </a:p>
        </p:txBody>
      </p:sp>
      <p:sp>
        <p:nvSpPr>
          <p:cNvPr id="6148" name="Rectangle 4"/>
          <p:cNvSpPr>
            <a:spLocks noGrp="1" noRot="1" noChangeAspect="1" noChangeArrowheads="1" noTextEdit="1"/>
          </p:cNvSpPr>
          <p:nvPr>
            <p:ph type="sldImg" idx="2"/>
          </p:nvPr>
        </p:nvSpPr>
        <p:spPr bwMode="auto">
          <a:xfrm>
            <a:off x="1257300" y="720725"/>
            <a:ext cx="4802188" cy="3602038"/>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9123363"/>
            <a:ext cx="3167063"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defTabSz="969963" eaLnBrk="0" hangingPunct="0">
              <a:defRPr sz="1300" b="0"/>
            </a:lvl1pPr>
          </a:lstStyle>
          <a:p>
            <a:endParaRPr lang="en-US"/>
          </a:p>
        </p:txBody>
      </p:sp>
      <p:sp>
        <p:nvSpPr>
          <p:cNvPr id="6151" name="Rectangle 7"/>
          <p:cNvSpPr>
            <a:spLocks noGrp="1" noChangeArrowheads="1"/>
          </p:cNvSpPr>
          <p:nvPr>
            <p:ph type="sldNum" sz="quarter" idx="5"/>
          </p:nvPr>
        </p:nvSpPr>
        <p:spPr bwMode="auto">
          <a:xfrm>
            <a:off x="4148138" y="9123363"/>
            <a:ext cx="3167062"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algn="r" defTabSz="969963" eaLnBrk="0" hangingPunct="0">
              <a:defRPr sz="1300" b="0"/>
            </a:lvl1pPr>
          </a:lstStyle>
          <a:p>
            <a:fld id="{04D1BD84-BBDE-4306-A091-F3E45CC7E6C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a:xfrm>
            <a:off x="685800" y="817563"/>
            <a:ext cx="7772400" cy="1614487"/>
          </a:xfrm>
        </p:spPr>
        <p:txBody>
          <a:bodyPr/>
          <a:lstStyle>
            <a:lvl1pPr>
              <a:defRPr sz="4400"/>
            </a:lvl1pPr>
          </a:lstStyle>
          <a:p>
            <a:r>
              <a:rPr lang="en-US"/>
              <a:t>Click to edit Master title style</a:t>
            </a:r>
          </a:p>
        </p:txBody>
      </p:sp>
      <p:sp>
        <p:nvSpPr>
          <p:cNvPr id="150531" name="Rectangle 3"/>
          <p:cNvSpPr>
            <a:spLocks noGrp="1" noChangeArrowheads="1"/>
          </p:cNvSpPr>
          <p:nvPr>
            <p:ph type="subTitle" idx="1"/>
          </p:nvPr>
        </p:nvSpPr>
        <p:spPr>
          <a:xfrm>
            <a:off x="1371600" y="3938588"/>
            <a:ext cx="6400800" cy="1752600"/>
          </a:xfrm>
        </p:spPr>
        <p:txBody>
          <a:bodyPr/>
          <a:lstStyle>
            <a:lvl1pPr marL="0" indent="0" algn="ctr">
              <a:spcBef>
                <a:spcPct val="0"/>
              </a:spcBef>
              <a:buFontTx/>
              <a:buNone/>
              <a:defRPr sz="28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56388" y="76200"/>
            <a:ext cx="2093912" cy="61436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374650" y="76200"/>
            <a:ext cx="6129338" cy="61436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374650"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38675"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Altbilgi Yer Tutucusu"/>
          <p:cNvSpPr>
            <a:spLocks noGrp="1"/>
          </p:cNvSpPr>
          <p:nvPr>
            <p:ph type="ftr" sz="quarter" idx="10"/>
          </p:nvPr>
        </p:nvSpPr>
        <p:spPr>
          <a:xfrm>
            <a:off x="2774950" y="6400800"/>
            <a:ext cx="3276600" cy="457200"/>
          </a:xfrm>
          <a:prstGeom prst="rect">
            <a:avLst/>
          </a:prstGeom>
        </p:spPr>
        <p:txBody>
          <a:bodyPr/>
          <a:lstStyle>
            <a:lvl1pPr>
              <a:defRPr/>
            </a:lvl1pPr>
          </a:lstStyle>
          <a:p>
            <a:r>
              <a:rPr lang="tr-TR" dirty="0" smtClean="0"/>
              <a:t>Bilgisayar Organizasyonu</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Altbilgi Yer Tutucusu"/>
          <p:cNvSpPr>
            <a:spLocks noGrp="1"/>
          </p:cNvSpPr>
          <p:nvPr>
            <p:ph type="ftr" sz="quarter" idx="10"/>
          </p:nvPr>
        </p:nvSpPr>
        <p:spPr>
          <a:xfrm>
            <a:off x="2774950" y="6400800"/>
            <a:ext cx="3276600" cy="457200"/>
          </a:xfrm>
          <a:prstGeom prst="rect">
            <a:avLst/>
          </a:prstGeom>
        </p:spPr>
        <p:txBody>
          <a:bodyPr/>
          <a:lstStyle>
            <a:lvl1pPr>
              <a:defRPr/>
            </a:lvl1pPr>
          </a:lstStyle>
          <a:p>
            <a:r>
              <a:rPr lang="tr-TR" dirty="0" smtClean="0"/>
              <a:t>Bilgisayar Organizasyonu</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Altbilgi Yer Tutucusu"/>
          <p:cNvSpPr>
            <a:spLocks noGrp="1"/>
          </p:cNvSpPr>
          <p:nvPr>
            <p:ph type="ftr" sz="quarter" idx="10"/>
          </p:nvPr>
        </p:nvSpPr>
        <p:spPr>
          <a:xfrm>
            <a:off x="2774950" y="6400800"/>
            <a:ext cx="3276600" cy="457200"/>
          </a:xfrm>
          <a:prstGeom prst="rect">
            <a:avLst/>
          </a:prstGeom>
        </p:spPr>
        <p:txBody>
          <a:bodyPr/>
          <a:lstStyle>
            <a:lvl1pPr>
              <a:defRPr/>
            </a:lvl1pPr>
          </a:lstStyle>
          <a:p>
            <a:r>
              <a:rPr lang="tr-TR" dirty="0" smtClean="0"/>
              <a:t>Bilgisayar Organizasyonu</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bwMode="auto">
          <a:xfrm>
            <a:off x="682625" y="76200"/>
            <a:ext cx="7772400" cy="7905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9507" name="Rectangle 3"/>
          <p:cNvSpPr>
            <a:spLocks noGrp="1" noChangeArrowheads="1"/>
          </p:cNvSpPr>
          <p:nvPr>
            <p:ph type="body" idx="1"/>
          </p:nvPr>
        </p:nvSpPr>
        <p:spPr bwMode="auto">
          <a:xfrm>
            <a:off x="374650" y="1141413"/>
            <a:ext cx="8375650" cy="5078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9510" name="Line 6"/>
          <p:cNvSpPr>
            <a:spLocks noChangeShapeType="1"/>
          </p:cNvSpPr>
          <p:nvPr/>
        </p:nvSpPr>
        <p:spPr bwMode="auto">
          <a:xfrm>
            <a:off x="454025" y="881063"/>
            <a:ext cx="8229600" cy="0"/>
          </a:xfrm>
          <a:prstGeom prst="line">
            <a:avLst/>
          </a:prstGeom>
          <a:noFill/>
          <a:ln w="57150" cmpd="thinThick">
            <a:solidFill>
              <a:srgbClr val="000080"/>
            </a:solidFill>
            <a:round/>
            <a:headEnd/>
            <a:tailEnd/>
          </a:ln>
          <a:effectLst/>
        </p:spPr>
        <p:txBody>
          <a:bodyPr wrap="none" anchor="ctr"/>
          <a:lstStyle/>
          <a:p>
            <a:endParaRPr lang="tr-TR"/>
          </a:p>
        </p:txBody>
      </p:sp>
      <p:sp>
        <p:nvSpPr>
          <p:cNvPr id="149511" name="Text Box 7"/>
          <p:cNvSpPr txBox="1">
            <a:spLocks noChangeArrowheads="1"/>
          </p:cNvSpPr>
          <p:nvPr/>
        </p:nvSpPr>
        <p:spPr bwMode="auto">
          <a:xfrm>
            <a:off x="8320088" y="6480175"/>
            <a:ext cx="430212" cy="274638"/>
          </a:xfrm>
          <a:prstGeom prst="rect">
            <a:avLst/>
          </a:prstGeom>
          <a:noFill/>
          <a:ln w="57150" cmpd="thinThick">
            <a:noFill/>
            <a:miter lim="800000"/>
            <a:headEnd/>
            <a:tailEnd/>
          </a:ln>
          <a:effectLst/>
        </p:spPr>
        <p:txBody>
          <a:bodyPr lIns="45720" rIns="45720" anchor="ctr" anchorCtr="1"/>
          <a:lstStyle/>
          <a:p>
            <a:fld id="{0ECC5A7E-81A0-4E71-975F-AE9BD1532A01}" type="slidenum">
              <a:rPr lang="en-US" sz="1200" b="0">
                <a:latin typeface="Comic Sans MS" pitchFamily="66" charset="0"/>
              </a:rPr>
              <a:pPr/>
              <a:t>‹#›</a:t>
            </a:fld>
            <a:endParaRPr lang="en-US" sz="1200" b="0">
              <a:latin typeface="Comic Sans MS" pitchFamily="66" charset="0"/>
            </a:endParaRPr>
          </a:p>
        </p:txBody>
      </p:sp>
      <p:sp>
        <p:nvSpPr>
          <p:cNvPr id="149512" name="Rectangle 8"/>
          <p:cNvSpPr>
            <a:spLocks noChangeArrowheads="1"/>
          </p:cNvSpPr>
          <p:nvPr/>
        </p:nvSpPr>
        <p:spPr bwMode="auto">
          <a:xfrm>
            <a:off x="-879475" y="6400800"/>
            <a:ext cx="3276600" cy="457200"/>
          </a:xfrm>
          <a:prstGeom prst="rect">
            <a:avLst/>
          </a:prstGeom>
          <a:noFill/>
          <a:ln w="9525">
            <a:noFill/>
            <a:miter lim="800000"/>
            <a:headEnd/>
            <a:tailEnd/>
          </a:ln>
          <a:effectLst/>
        </p:spPr>
        <p:txBody>
          <a:bodyPr lIns="45720" rIns="45720" anchor="ctr" anchorCtr="1"/>
          <a:lstStyle/>
          <a:p>
            <a:pPr algn="ctr"/>
            <a:r>
              <a:rPr lang="tr-TR" sz="1200" b="0" i="1">
                <a:latin typeface="Comic Sans MS" pitchFamily="66" charset="0"/>
              </a:rPr>
              <a:t>Ali Gülbağ</a:t>
            </a:r>
            <a:endParaRPr lang="en-US" sz="1200" b="0" i="1">
              <a:latin typeface="Comic Sans MS" pitchFamily="66" charset="0"/>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sldNum="0" hdr="0" dt="0"/>
  <p:txStyles>
    <p:titleStyle>
      <a:lvl1pPr algn="ctr" rtl="0" eaLnBrk="0" fontAlgn="base" hangingPunct="0">
        <a:spcBef>
          <a:spcPct val="0"/>
        </a:spcBef>
        <a:spcAft>
          <a:spcPct val="0"/>
        </a:spcAft>
        <a:defRPr sz="40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Times New Roman" pitchFamily="18" charset="0"/>
        </a:defRPr>
      </a:lvl2pPr>
      <a:lvl3pPr algn="ctr" rtl="0" eaLnBrk="0" fontAlgn="base" hangingPunct="0">
        <a:spcBef>
          <a:spcPct val="0"/>
        </a:spcBef>
        <a:spcAft>
          <a:spcPct val="0"/>
        </a:spcAft>
        <a:defRPr sz="4000">
          <a:solidFill>
            <a:srgbClr val="000099"/>
          </a:solidFill>
          <a:latin typeface="Times New Roman" pitchFamily="18" charset="0"/>
        </a:defRPr>
      </a:lvl3pPr>
      <a:lvl4pPr algn="ctr" rtl="0" eaLnBrk="0" fontAlgn="base" hangingPunct="0">
        <a:spcBef>
          <a:spcPct val="0"/>
        </a:spcBef>
        <a:spcAft>
          <a:spcPct val="0"/>
        </a:spcAft>
        <a:defRPr sz="4000">
          <a:solidFill>
            <a:srgbClr val="000099"/>
          </a:solidFill>
          <a:latin typeface="Times New Roman" pitchFamily="18" charset="0"/>
        </a:defRPr>
      </a:lvl4pPr>
      <a:lvl5pPr algn="ctr" rtl="0" eaLnBrk="0" fontAlgn="base" hangingPunct="0">
        <a:spcBef>
          <a:spcPct val="0"/>
        </a:spcBef>
        <a:spcAft>
          <a:spcPct val="0"/>
        </a:spcAft>
        <a:defRPr sz="4000">
          <a:solidFill>
            <a:srgbClr val="000099"/>
          </a:solidFill>
          <a:latin typeface="Times New Roman" pitchFamily="18" charset="0"/>
        </a:defRPr>
      </a:lvl5pPr>
      <a:lvl6pPr marL="457200" algn="ctr" rtl="0" eaLnBrk="0" fontAlgn="base" hangingPunct="0">
        <a:spcBef>
          <a:spcPct val="0"/>
        </a:spcBef>
        <a:spcAft>
          <a:spcPct val="0"/>
        </a:spcAft>
        <a:defRPr sz="4000">
          <a:solidFill>
            <a:srgbClr val="000099"/>
          </a:solidFill>
          <a:latin typeface="Times New Roman" pitchFamily="18" charset="0"/>
        </a:defRPr>
      </a:lvl6pPr>
      <a:lvl7pPr marL="914400" algn="ctr" rtl="0" eaLnBrk="0" fontAlgn="base" hangingPunct="0">
        <a:spcBef>
          <a:spcPct val="0"/>
        </a:spcBef>
        <a:spcAft>
          <a:spcPct val="0"/>
        </a:spcAft>
        <a:defRPr sz="4000">
          <a:solidFill>
            <a:srgbClr val="000099"/>
          </a:solidFill>
          <a:latin typeface="Times New Roman" pitchFamily="18" charset="0"/>
        </a:defRPr>
      </a:lvl7pPr>
      <a:lvl8pPr marL="1371600" algn="ctr" rtl="0" eaLnBrk="0" fontAlgn="base" hangingPunct="0">
        <a:spcBef>
          <a:spcPct val="0"/>
        </a:spcBef>
        <a:spcAft>
          <a:spcPct val="0"/>
        </a:spcAft>
        <a:defRPr sz="4000">
          <a:solidFill>
            <a:srgbClr val="000099"/>
          </a:solidFill>
          <a:latin typeface="Times New Roman" pitchFamily="18" charset="0"/>
        </a:defRPr>
      </a:lvl8pPr>
      <a:lvl9pPr marL="1828800" algn="ctr" rtl="0" eaLnBrk="0" fontAlgn="base" hangingPunct="0">
        <a:spcBef>
          <a:spcPct val="0"/>
        </a:spcBef>
        <a:spcAft>
          <a:spcPct val="0"/>
        </a:spcAft>
        <a:defRPr sz="4000">
          <a:solidFill>
            <a:srgbClr val="000099"/>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CC"/>
          </a:solidFill>
          <a:latin typeface="Comic Sans MS" pitchFamily="66" charset="0"/>
        </a:defRPr>
      </a:lvl2pPr>
      <a:lvl3pPr marL="1143000" indent="-228600" algn="l" rtl="0" eaLnBrk="0" fontAlgn="base" hangingPunct="0">
        <a:spcBef>
          <a:spcPct val="20000"/>
        </a:spcBef>
        <a:spcAft>
          <a:spcPct val="0"/>
        </a:spcAft>
        <a:buChar char="•"/>
        <a:defRPr sz="2400">
          <a:solidFill>
            <a:srgbClr val="990000"/>
          </a:solidFill>
          <a:latin typeface="Comic Sans MS" pitchFamily="66" charset="0"/>
        </a:defRPr>
      </a:lvl3pPr>
      <a:lvl4pPr marL="1600200" indent="-228600" algn="l" rtl="0" eaLnBrk="0" fontAlgn="base" hangingPunct="0">
        <a:spcBef>
          <a:spcPct val="20000"/>
        </a:spcBef>
        <a:spcAft>
          <a:spcPct val="0"/>
        </a:spcAft>
        <a:buChar char="–"/>
        <a:defRPr sz="2000">
          <a:solidFill>
            <a:srgbClr val="006600"/>
          </a:solidFill>
          <a:latin typeface="Comic Sans MS" pitchFamily="66" charset="0"/>
        </a:defRPr>
      </a:lvl4pPr>
      <a:lvl5pPr marL="2057400" indent="-228600" algn="l" rtl="0" eaLnBrk="0" fontAlgn="base" hangingPunct="0">
        <a:spcBef>
          <a:spcPct val="20000"/>
        </a:spcBef>
        <a:spcAft>
          <a:spcPct val="0"/>
        </a:spcAft>
        <a:buChar char="»"/>
        <a:defRPr sz="2000">
          <a:solidFill>
            <a:srgbClr val="663300"/>
          </a:solidFill>
          <a:latin typeface="Comic Sans MS" pitchFamily="66" charset="0"/>
        </a:defRPr>
      </a:lvl5pPr>
      <a:lvl6pPr marL="2514600" indent="-228600" algn="l" rtl="0" eaLnBrk="0" fontAlgn="base" hangingPunct="0">
        <a:spcBef>
          <a:spcPct val="20000"/>
        </a:spcBef>
        <a:spcAft>
          <a:spcPct val="0"/>
        </a:spcAft>
        <a:buChar char="»"/>
        <a:defRPr sz="2000">
          <a:solidFill>
            <a:srgbClr val="663300"/>
          </a:solidFill>
          <a:latin typeface="Comic Sans MS" pitchFamily="66" charset="0"/>
        </a:defRPr>
      </a:lvl6pPr>
      <a:lvl7pPr marL="2971800" indent="-228600" algn="l" rtl="0" eaLnBrk="0" fontAlgn="base" hangingPunct="0">
        <a:spcBef>
          <a:spcPct val="20000"/>
        </a:spcBef>
        <a:spcAft>
          <a:spcPct val="0"/>
        </a:spcAft>
        <a:buChar char="»"/>
        <a:defRPr sz="2000">
          <a:solidFill>
            <a:srgbClr val="663300"/>
          </a:solidFill>
          <a:latin typeface="Comic Sans MS" pitchFamily="66" charset="0"/>
        </a:defRPr>
      </a:lvl7pPr>
      <a:lvl8pPr marL="3429000" indent="-228600" algn="l" rtl="0" eaLnBrk="0" fontAlgn="base" hangingPunct="0">
        <a:spcBef>
          <a:spcPct val="20000"/>
        </a:spcBef>
        <a:spcAft>
          <a:spcPct val="0"/>
        </a:spcAft>
        <a:buChar char="»"/>
        <a:defRPr sz="2000">
          <a:solidFill>
            <a:srgbClr val="663300"/>
          </a:solidFill>
          <a:latin typeface="Comic Sans MS" pitchFamily="66" charset="0"/>
        </a:defRPr>
      </a:lvl8pPr>
      <a:lvl9pPr marL="3886200" indent="-228600" algn="l" rtl="0" eaLnBrk="0" fontAlgn="base" hangingPunct="0">
        <a:spcBef>
          <a:spcPct val="20000"/>
        </a:spcBef>
        <a:spcAft>
          <a:spcPct val="0"/>
        </a:spcAft>
        <a:buChar char="»"/>
        <a:defRPr sz="2000">
          <a:solidFill>
            <a:srgbClr val="663300"/>
          </a:solidFill>
          <a:latin typeface="Comic Sans MS" pitchFamily="66"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softronix.com/logic.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351937" y="2336526"/>
            <a:ext cx="8496642" cy="2370137"/>
          </a:xfrm>
        </p:spPr>
        <p:txBody>
          <a:bodyPr/>
          <a:lstStyle/>
          <a:p>
            <a:r>
              <a:rPr lang="tr-TR" sz="4000" b="1" dirty="0" smtClean="0"/>
              <a:t>Bölüm 2. MULTIMEDIA LOGIC SİMÜLATÖR PROGRAMI</a:t>
            </a:r>
            <a:r>
              <a:rPr lang="tr-TR" sz="4000" dirty="0" smtClean="0"/>
              <a:t/>
            </a:r>
            <a:br>
              <a:rPr lang="tr-TR" sz="4000" dirty="0" smtClean="0"/>
            </a:br>
            <a:endParaRPr lang="en-US" sz="4000" i="1" dirty="0">
              <a:solidFill>
                <a:srgbClr val="0000CC"/>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Palet Bileşenleri</a:t>
            </a:r>
            <a:endParaRPr lang="tr-TR" sz="2400" dirty="0"/>
          </a:p>
        </p:txBody>
      </p:sp>
      <p:sp>
        <p:nvSpPr>
          <p:cNvPr id="3" name="2 İçerik Yer Tutucusu"/>
          <p:cNvSpPr>
            <a:spLocks noGrp="1"/>
          </p:cNvSpPr>
          <p:nvPr>
            <p:ph idx="1"/>
          </p:nvPr>
        </p:nvSpPr>
        <p:spPr/>
        <p:txBody>
          <a:bodyPr/>
          <a:lstStyle/>
          <a:p>
            <a:pPr>
              <a:buNone/>
            </a:pPr>
            <a:r>
              <a:rPr lang="tr-TR" sz="2000" b="1" dirty="0" smtClean="0"/>
              <a:t>VE kapısı (AND)</a:t>
            </a:r>
          </a:p>
          <a:p>
            <a:pPr>
              <a:buNone/>
            </a:pPr>
            <a:r>
              <a:rPr lang="tr-TR" sz="2000" b="1" dirty="0" smtClean="0"/>
              <a:t>VEYA kapısı (OR)</a:t>
            </a:r>
          </a:p>
          <a:p>
            <a:pPr>
              <a:buNone/>
            </a:pPr>
            <a:r>
              <a:rPr lang="tr-TR" sz="2000" b="1" dirty="0" smtClean="0"/>
              <a:t>XOR kapısı </a:t>
            </a:r>
          </a:p>
          <a:p>
            <a:pPr>
              <a:buNone/>
            </a:pPr>
            <a:r>
              <a:rPr lang="tr-TR" sz="2000" b="1" dirty="0" smtClean="0"/>
              <a:t>Değil (NOT) kapısı</a:t>
            </a:r>
          </a:p>
          <a:p>
            <a:pPr>
              <a:buNone/>
            </a:pPr>
            <a:endParaRPr lang="tr-TR" sz="2000" b="1" dirty="0" smtClean="0"/>
          </a:p>
          <a:p>
            <a:pPr>
              <a:buNone/>
            </a:pPr>
            <a:endParaRPr lang="tr-TR" sz="2000" b="1" dirty="0" smtClean="0"/>
          </a:p>
          <a:p>
            <a:pPr>
              <a:buNone/>
            </a:pPr>
            <a:r>
              <a:rPr lang="tr-TR" sz="2000" b="1" dirty="0" smtClean="0"/>
              <a:t>   </a:t>
            </a:r>
            <a:endParaRPr lang="tr-TR" sz="2000" b="1" dirty="0"/>
          </a:p>
        </p:txBody>
      </p:sp>
      <p:pic>
        <p:nvPicPr>
          <p:cNvPr id="4" name="3 Resim"/>
          <p:cNvPicPr/>
          <p:nvPr/>
        </p:nvPicPr>
        <p:blipFill>
          <a:blip r:embed="rId2" cstate="print"/>
          <a:srcRect/>
          <a:stretch>
            <a:fillRect/>
          </a:stretch>
        </p:blipFill>
        <p:spPr bwMode="auto">
          <a:xfrm>
            <a:off x="2746205" y="1162563"/>
            <a:ext cx="404959" cy="342680"/>
          </a:xfrm>
          <a:prstGeom prst="rect">
            <a:avLst/>
          </a:prstGeom>
          <a:noFill/>
          <a:ln w="9525">
            <a:noFill/>
            <a:miter lim="800000"/>
            <a:headEnd/>
            <a:tailEnd/>
          </a:ln>
        </p:spPr>
      </p:pic>
      <p:pic>
        <p:nvPicPr>
          <p:cNvPr id="5" name="4 Resim"/>
          <p:cNvPicPr/>
          <p:nvPr/>
        </p:nvPicPr>
        <p:blipFill>
          <a:blip r:embed="rId3" cstate="print"/>
          <a:srcRect/>
          <a:stretch>
            <a:fillRect/>
          </a:stretch>
        </p:blipFill>
        <p:spPr bwMode="auto">
          <a:xfrm>
            <a:off x="2732135" y="1542392"/>
            <a:ext cx="433096" cy="370814"/>
          </a:xfrm>
          <a:prstGeom prst="rect">
            <a:avLst/>
          </a:prstGeom>
          <a:noFill/>
          <a:ln w="9525">
            <a:noFill/>
            <a:miter lim="800000"/>
            <a:headEnd/>
            <a:tailEnd/>
          </a:ln>
        </p:spPr>
      </p:pic>
      <p:pic>
        <p:nvPicPr>
          <p:cNvPr id="7" name="6 Resim"/>
          <p:cNvPicPr/>
          <p:nvPr/>
        </p:nvPicPr>
        <p:blipFill>
          <a:blip r:embed="rId4" cstate="print"/>
          <a:srcRect/>
          <a:stretch>
            <a:fillRect/>
          </a:stretch>
        </p:blipFill>
        <p:spPr bwMode="auto">
          <a:xfrm>
            <a:off x="2746203" y="1936284"/>
            <a:ext cx="419027" cy="356749"/>
          </a:xfrm>
          <a:prstGeom prst="rect">
            <a:avLst/>
          </a:prstGeom>
          <a:noFill/>
          <a:ln w="9525">
            <a:noFill/>
            <a:miter lim="800000"/>
            <a:headEnd/>
            <a:tailEnd/>
          </a:ln>
        </p:spPr>
      </p:pic>
      <p:pic>
        <p:nvPicPr>
          <p:cNvPr id="9" name="8 Resim"/>
          <p:cNvPicPr/>
          <p:nvPr/>
        </p:nvPicPr>
        <p:blipFill>
          <a:blip r:embed="rId5" cstate="print"/>
          <a:srcRect/>
          <a:stretch>
            <a:fillRect/>
          </a:stretch>
        </p:blipFill>
        <p:spPr bwMode="auto">
          <a:xfrm>
            <a:off x="2746204" y="2330182"/>
            <a:ext cx="404960" cy="356748"/>
          </a:xfrm>
          <a:prstGeom prst="rect">
            <a:avLst/>
          </a:prstGeom>
          <a:noFill/>
          <a:ln w="9525">
            <a:noFill/>
            <a:miter lim="800000"/>
            <a:headEnd/>
            <a:tailEnd/>
          </a:ln>
        </p:spPr>
      </p:pic>
      <p:pic>
        <p:nvPicPr>
          <p:cNvPr id="10" name="9 Resim"/>
          <p:cNvPicPr/>
          <p:nvPr/>
        </p:nvPicPr>
        <p:blipFill>
          <a:blip r:embed="rId6" cstate="print"/>
          <a:srcRect/>
          <a:stretch>
            <a:fillRect/>
          </a:stretch>
        </p:blipFill>
        <p:spPr bwMode="auto">
          <a:xfrm>
            <a:off x="3225676" y="2976929"/>
            <a:ext cx="3484612" cy="18201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Palet Bileşenleri</a:t>
            </a:r>
            <a:endParaRPr lang="tr-TR" sz="2400" dirty="0"/>
          </a:p>
        </p:txBody>
      </p:sp>
      <p:sp>
        <p:nvSpPr>
          <p:cNvPr id="3" name="2 İçerik Yer Tutucusu"/>
          <p:cNvSpPr>
            <a:spLocks noGrp="1"/>
          </p:cNvSpPr>
          <p:nvPr>
            <p:ph idx="1"/>
          </p:nvPr>
        </p:nvSpPr>
        <p:spPr>
          <a:xfrm>
            <a:off x="374650" y="958529"/>
            <a:ext cx="8375650" cy="5078412"/>
          </a:xfrm>
        </p:spPr>
        <p:txBody>
          <a:bodyPr/>
          <a:lstStyle/>
          <a:p>
            <a:pPr>
              <a:buNone/>
            </a:pPr>
            <a:r>
              <a:rPr lang="tr-TR" sz="2000" b="1" dirty="0" err="1" smtClean="0"/>
              <a:t>Osilatör</a:t>
            </a:r>
            <a:r>
              <a:rPr lang="tr-TR" sz="2000" b="1" dirty="0" smtClean="0"/>
              <a:t> aracı </a:t>
            </a:r>
            <a:endParaRPr lang="tr-TR" sz="2000" dirty="0" smtClean="0"/>
          </a:p>
          <a:p>
            <a:pPr marL="0" indent="0" algn="just">
              <a:buNone/>
            </a:pPr>
            <a:r>
              <a:rPr lang="tr-TR" sz="2000" dirty="0" smtClean="0"/>
              <a:t>Özellikle bellek elemanları için saat sinyali (</a:t>
            </a:r>
            <a:r>
              <a:rPr lang="tr-TR" sz="2000" dirty="0" err="1" smtClean="0"/>
              <a:t>clock</a:t>
            </a:r>
            <a:r>
              <a:rPr lang="tr-TR" sz="2000" dirty="0" smtClean="0"/>
              <a:t>) üretmeye yarar. İletişim kutusundan ne kadar süre ile lojik 0 ve ne kadar süre ile de lojik 1 seviyesinde kalacağı ayarlanır. Simülasyon hızı ile bağlantısı vardır. Örneğin simülasyon hızı 10 Hz. ise ve </a:t>
            </a:r>
            <a:r>
              <a:rPr lang="tr-TR" sz="2000" dirty="0" err="1" smtClean="0"/>
              <a:t>osilatör</a:t>
            </a:r>
            <a:r>
              <a:rPr lang="tr-TR" sz="2000" dirty="0" smtClean="0"/>
              <a:t> aracının iletişim kutularına da 5 girilmişse, saniyede bir </a:t>
            </a:r>
            <a:r>
              <a:rPr lang="tr-TR" sz="2000" dirty="0" err="1" smtClean="0"/>
              <a:t>clock</a:t>
            </a:r>
            <a:r>
              <a:rPr lang="tr-TR" sz="2000" dirty="0" smtClean="0"/>
              <a:t> sinyali üretilir.  </a:t>
            </a:r>
          </a:p>
          <a:p>
            <a:pPr>
              <a:buNone/>
            </a:pPr>
            <a:endParaRPr lang="tr-TR" sz="2000" dirty="0"/>
          </a:p>
        </p:txBody>
      </p:sp>
      <p:pic>
        <p:nvPicPr>
          <p:cNvPr id="4" name="3 Resim"/>
          <p:cNvPicPr/>
          <p:nvPr/>
        </p:nvPicPr>
        <p:blipFill>
          <a:blip r:embed="rId2" cstate="print"/>
          <a:srcRect/>
          <a:stretch>
            <a:fillRect/>
          </a:stretch>
        </p:blipFill>
        <p:spPr bwMode="auto">
          <a:xfrm>
            <a:off x="2056887" y="993751"/>
            <a:ext cx="362756" cy="328613"/>
          </a:xfrm>
          <a:prstGeom prst="rect">
            <a:avLst/>
          </a:prstGeom>
          <a:noFill/>
          <a:ln w="9525">
            <a:noFill/>
            <a:miter lim="800000"/>
            <a:headEnd/>
            <a:tailEnd/>
          </a:ln>
        </p:spPr>
      </p:pic>
      <p:pic>
        <p:nvPicPr>
          <p:cNvPr id="5" name="4 Resim"/>
          <p:cNvPicPr/>
          <p:nvPr/>
        </p:nvPicPr>
        <p:blipFill>
          <a:blip r:embed="rId3" cstate="print"/>
          <a:srcRect/>
          <a:stretch>
            <a:fillRect/>
          </a:stretch>
        </p:blipFill>
        <p:spPr bwMode="auto">
          <a:xfrm>
            <a:off x="2984401" y="3003085"/>
            <a:ext cx="3374196" cy="244111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Palet Bileşenleri</a:t>
            </a:r>
            <a:endParaRPr lang="tr-TR" sz="2400" dirty="0"/>
          </a:p>
        </p:txBody>
      </p:sp>
      <p:sp>
        <p:nvSpPr>
          <p:cNvPr id="3" name="2 İçerik Yer Tutucusu"/>
          <p:cNvSpPr>
            <a:spLocks noGrp="1"/>
          </p:cNvSpPr>
          <p:nvPr>
            <p:ph idx="1"/>
          </p:nvPr>
        </p:nvSpPr>
        <p:spPr>
          <a:xfrm>
            <a:off x="374650" y="888189"/>
            <a:ext cx="8375650" cy="5078412"/>
          </a:xfrm>
        </p:spPr>
        <p:txBody>
          <a:bodyPr/>
          <a:lstStyle/>
          <a:p>
            <a:pPr>
              <a:buNone/>
            </a:pPr>
            <a:r>
              <a:rPr lang="tr-TR" sz="2000" b="1" dirty="0" err="1" smtClean="0"/>
              <a:t>Led</a:t>
            </a:r>
            <a:r>
              <a:rPr lang="tr-TR" sz="2000" b="1" dirty="0" smtClean="0"/>
              <a:t> aracı </a:t>
            </a:r>
            <a:endParaRPr lang="tr-TR" sz="2000" dirty="0" smtClean="0"/>
          </a:p>
          <a:p>
            <a:pPr marL="0" indent="0" algn="just">
              <a:buNone/>
            </a:pPr>
            <a:r>
              <a:rPr lang="tr-TR" sz="2000" dirty="0" smtClean="0"/>
              <a:t>Devrede yer alan herhangi bir bağlantı noktasına bağlanabilir. Çıkış olarak 0 (</a:t>
            </a:r>
            <a:r>
              <a:rPr lang="tr-TR" sz="2000" dirty="0" err="1" smtClean="0"/>
              <a:t>off</a:t>
            </a:r>
            <a:r>
              <a:rPr lang="tr-TR" sz="2000" dirty="0" smtClean="0"/>
              <a:t>),1 (on) ve U (</a:t>
            </a:r>
            <a:r>
              <a:rPr lang="tr-TR" sz="2000" dirty="0" err="1" smtClean="0"/>
              <a:t>unknown</a:t>
            </a:r>
            <a:r>
              <a:rPr lang="tr-TR" sz="2000" dirty="0" smtClean="0"/>
              <a:t>) durumlarına sahiptir. Ayrıca iletişim kutusundan kırmızı, yeşil veya sarı olarak ayarlanabilir.</a:t>
            </a:r>
          </a:p>
          <a:p>
            <a:pPr>
              <a:buNone/>
            </a:pPr>
            <a:endParaRPr lang="tr-TR" dirty="0"/>
          </a:p>
        </p:txBody>
      </p:sp>
      <p:pic>
        <p:nvPicPr>
          <p:cNvPr id="4" name="3 Resim"/>
          <p:cNvPicPr/>
          <p:nvPr/>
        </p:nvPicPr>
        <p:blipFill>
          <a:blip r:embed="rId2" cstate="print"/>
          <a:srcRect/>
          <a:stretch>
            <a:fillRect/>
          </a:stretch>
        </p:blipFill>
        <p:spPr bwMode="auto">
          <a:xfrm>
            <a:off x="1677059" y="937479"/>
            <a:ext cx="320553" cy="300478"/>
          </a:xfrm>
          <a:prstGeom prst="rect">
            <a:avLst/>
          </a:prstGeom>
          <a:noFill/>
          <a:ln w="9525">
            <a:noFill/>
            <a:miter lim="800000"/>
            <a:headEnd/>
            <a:tailEnd/>
          </a:ln>
        </p:spPr>
      </p:pic>
      <p:pic>
        <p:nvPicPr>
          <p:cNvPr id="5" name="4 Resim"/>
          <p:cNvPicPr/>
          <p:nvPr/>
        </p:nvPicPr>
        <p:blipFill>
          <a:blip r:embed="rId3" cstate="print"/>
          <a:srcRect/>
          <a:stretch>
            <a:fillRect/>
          </a:stretch>
        </p:blipFill>
        <p:spPr bwMode="auto">
          <a:xfrm>
            <a:off x="2903440" y="2497675"/>
            <a:ext cx="3314481" cy="27214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Palet Bileşenleri</a:t>
            </a:r>
            <a:endParaRPr lang="tr-TR" sz="2400" dirty="0"/>
          </a:p>
        </p:txBody>
      </p:sp>
      <p:sp>
        <p:nvSpPr>
          <p:cNvPr id="3" name="2 İçerik Yer Tutucusu"/>
          <p:cNvSpPr>
            <a:spLocks noGrp="1"/>
          </p:cNvSpPr>
          <p:nvPr>
            <p:ph idx="1"/>
          </p:nvPr>
        </p:nvSpPr>
        <p:spPr>
          <a:xfrm>
            <a:off x="374650" y="888189"/>
            <a:ext cx="8375650" cy="5078412"/>
          </a:xfrm>
        </p:spPr>
        <p:txBody>
          <a:bodyPr/>
          <a:lstStyle/>
          <a:p>
            <a:pPr>
              <a:buNone/>
            </a:pPr>
            <a:r>
              <a:rPr lang="tr-TR" sz="2000" b="1" dirty="0" smtClean="0"/>
              <a:t>Anahtar (</a:t>
            </a:r>
            <a:r>
              <a:rPr lang="tr-TR" sz="2000" b="1" dirty="0" err="1" smtClean="0"/>
              <a:t>Switch</a:t>
            </a:r>
            <a:r>
              <a:rPr lang="tr-TR" sz="2000" b="1" dirty="0" smtClean="0"/>
              <a:t>) </a:t>
            </a:r>
            <a:endParaRPr lang="tr-TR" sz="2000" dirty="0" smtClean="0"/>
          </a:p>
          <a:p>
            <a:pPr marL="0" indent="0" algn="just">
              <a:buNone/>
            </a:pPr>
            <a:r>
              <a:rPr lang="tr-TR" sz="2000" dirty="0" smtClean="0"/>
              <a:t>Anahtar elemanı 2 durumlu bir giriş elemanıdır. Simülasyon çalışmaya başladığında bağlı olduğu elemana lojik 0 veya lojik 1 sinyalini gönderir. İletişim kutusundan başlangıç durumuna lojik 0 ya da lojik 1 atanabilir. </a:t>
            </a:r>
            <a:r>
              <a:rPr lang="tr-TR" sz="2000" i="1" dirty="0" err="1" smtClean="0"/>
              <a:t>Toggle</a:t>
            </a:r>
            <a:r>
              <a:rPr lang="tr-TR" sz="2000" dirty="0" smtClean="0"/>
              <a:t> ve </a:t>
            </a:r>
            <a:r>
              <a:rPr lang="tr-TR" sz="2000" i="1" dirty="0" err="1" smtClean="0"/>
              <a:t>Momentary</a:t>
            </a:r>
            <a:r>
              <a:rPr lang="tr-TR" sz="2000" dirty="0" smtClean="0"/>
              <a:t> olmak üzere iki tip anahtar vardır. </a:t>
            </a:r>
            <a:r>
              <a:rPr lang="tr-TR" sz="2000" dirty="0" err="1" smtClean="0"/>
              <a:t>Toggle</a:t>
            </a:r>
            <a:r>
              <a:rPr lang="tr-TR" sz="2000" dirty="0" smtClean="0"/>
              <a:t> </a:t>
            </a:r>
            <a:r>
              <a:rPr lang="tr-TR" sz="2000" dirty="0" err="1" smtClean="0"/>
              <a:t>modda</a:t>
            </a:r>
            <a:r>
              <a:rPr lang="tr-TR" sz="2000" dirty="0" smtClean="0"/>
              <a:t>, bağlanmış olduğu elemana ya 1 ya da 0 sinyalini gönderir, </a:t>
            </a:r>
            <a:r>
              <a:rPr lang="tr-TR" sz="2000" dirty="0" err="1" smtClean="0"/>
              <a:t>Momentary</a:t>
            </a:r>
            <a:r>
              <a:rPr lang="tr-TR" sz="2000" dirty="0" smtClean="0"/>
              <a:t> </a:t>
            </a:r>
            <a:r>
              <a:rPr lang="tr-TR" sz="2000" dirty="0" err="1" smtClean="0"/>
              <a:t>modda</a:t>
            </a:r>
            <a:r>
              <a:rPr lang="tr-TR" sz="2000" dirty="0" smtClean="0"/>
              <a:t> ise anlık olarak devreye ilk durumuna bağlı olarak 0 veya 1 sinyalini gönderir ve ilk durumuna geri döner (</a:t>
            </a:r>
            <a:r>
              <a:rPr lang="tr-TR" sz="2000" dirty="0" err="1" smtClean="0"/>
              <a:t>push</a:t>
            </a:r>
            <a:r>
              <a:rPr lang="tr-TR" sz="2000" dirty="0" smtClean="0"/>
              <a:t> buton olarak çalışır). </a:t>
            </a:r>
          </a:p>
          <a:p>
            <a:pPr>
              <a:buNone/>
            </a:pPr>
            <a:endParaRPr lang="tr-TR" dirty="0"/>
          </a:p>
        </p:txBody>
      </p:sp>
      <p:pic>
        <p:nvPicPr>
          <p:cNvPr id="6" name="5 Resim"/>
          <p:cNvPicPr/>
          <p:nvPr/>
        </p:nvPicPr>
        <p:blipFill>
          <a:blip r:embed="rId2" cstate="print"/>
          <a:srcRect/>
          <a:stretch>
            <a:fillRect/>
          </a:stretch>
        </p:blipFill>
        <p:spPr bwMode="auto">
          <a:xfrm>
            <a:off x="2422647" y="965615"/>
            <a:ext cx="348689" cy="314545"/>
          </a:xfrm>
          <a:prstGeom prst="rect">
            <a:avLst/>
          </a:prstGeom>
          <a:noFill/>
          <a:ln w="9525">
            <a:noFill/>
            <a:miter lim="800000"/>
            <a:headEnd/>
            <a:tailEnd/>
          </a:ln>
        </p:spPr>
      </p:pic>
      <p:pic>
        <p:nvPicPr>
          <p:cNvPr id="7" name="6 Resim"/>
          <p:cNvPicPr/>
          <p:nvPr/>
        </p:nvPicPr>
        <p:blipFill>
          <a:blip r:embed="rId3" cstate="print"/>
          <a:srcRect/>
          <a:stretch>
            <a:fillRect/>
          </a:stretch>
        </p:blipFill>
        <p:spPr bwMode="auto">
          <a:xfrm>
            <a:off x="3219449" y="3656940"/>
            <a:ext cx="3237621" cy="206861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Palet Bileşenleri</a:t>
            </a:r>
            <a:endParaRPr lang="tr-TR" sz="2400" dirty="0"/>
          </a:p>
        </p:txBody>
      </p:sp>
      <p:sp>
        <p:nvSpPr>
          <p:cNvPr id="3" name="2 İçerik Yer Tutucusu"/>
          <p:cNvSpPr>
            <a:spLocks noGrp="1"/>
          </p:cNvSpPr>
          <p:nvPr>
            <p:ph idx="1"/>
          </p:nvPr>
        </p:nvSpPr>
        <p:spPr>
          <a:xfrm>
            <a:off x="374650" y="860053"/>
            <a:ext cx="8375650" cy="5078412"/>
          </a:xfrm>
        </p:spPr>
        <p:txBody>
          <a:bodyPr/>
          <a:lstStyle/>
          <a:p>
            <a:pPr algn="just">
              <a:buNone/>
            </a:pPr>
            <a:r>
              <a:rPr lang="tr-TR" sz="2000" b="1" dirty="0" smtClean="0"/>
              <a:t>Yedi </a:t>
            </a:r>
            <a:r>
              <a:rPr lang="tr-TR" sz="2000" b="1" dirty="0" err="1" smtClean="0"/>
              <a:t>segment</a:t>
            </a:r>
            <a:r>
              <a:rPr lang="tr-TR" sz="2000" b="1" dirty="0" smtClean="0"/>
              <a:t> LED </a:t>
            </a:r>
            <a:endParaRPr lang="tr-TR" sz="2000" dirty="0" smtClean="0"/>
          </a:p>
          <a:p>
            <a:pPr marL="0" indent="0" algn="just">
              <a:buNone/>
            </a:pPr>
            <a:r>
              <a:rPr lang="tr-TR" sz="2000" dirty="0" smtClean="0"/>
              <a:t>Girişindeki sinyallere bağlı olarak, 0 ile F arasındaki </a:t>
            </a:r>
            <a:r>
              <a:rPr lang="tr-TR" sz="2000" dirty="0" err="1" smtClean="0"/>
              <a:t>hexadecimal</a:t>
            </a:r>
            <a:r>
              <a:rPr lang="tr-TR" sz="2000" dirty="0" smtClean="0"/>
              <a:t> sayıları görüntüler. 5 ve 8 girişli olmak üzere iki çeşidi vardır.  5 girişli </a:t>
            </a:r>
            <a:r>
              <a:rPr lang="tr-TR" sz="2000" dirty="0" err="1" smtClean="0"/>
              <a:t>modunda</a:t>
            </a:r>
            <a:r>
              <a:rPr lang="tr-TR" sz="2000" dirty="0" smtClean="0"/>
              <a:t> 4 bit, görüntülenecek olan sayının ikili değeridir, 1 bit ise noktayı temsil eder. 8 girişli </a:t>
            </a:r>
            <a:r>
              <a:rPr lang="tr-TR" sz="2000" dirty="0" err="1" smtClean="0"/>
              <a:t>modda</a:t>
            </a:r>
            <a:r>
              <a:rPr lang="tr-TR" sz="2000" dirty="0" smtClean="0"/>
              <a:t> ise 7 </a:t>
            </a:r>
            <a:r>
              <a:rPr lang="tr-TR" sz="2000" dirty="0" err="1" smtClean="0"/>
              <a:t>segmentin</a:t>
            </a:r>
            <a:r>
              <a:rPr lang="tr-TR" sz="2000" dirty="0" smtClean="0"/>
              <a:t> ve bir de noktanın on ya da </a:t>
            </a:r>
            <a:r>
              <a:rPr lang="tr-TR" sz="2000" dirty="0" err="1" smtClean="0"/>
              <a:t>off</a:t>
            </a:r>
            <a:r>
              <a:rPr lang="tr-TR" sz="2000" dirty="0" smtClean="0"/>
              <a:t> durumunda olacağı, 8 adet giriş ile belirtilir.   </a:t>
            </a:r>
          </a:p>
          <a:p>
            <a:pPr algn="just">
              <a:buNone/>
            </a:pPr>
            <a:endParaRPr lang="tr-TR" sz="2000" dirty="0" smtClean="0"/>
          </a:p>
          <a:p>
            <a:pPr>
              <a:buNone/>
            </a:pPr>
            <a:endParaRPr lang="tr-TR" dirty="0"/>
          </a:p>
        </p:txBody>
      </p:sp>
      <p:pic>
        <p:nvPicPr>
          <p:cNvPr id="4" name="3 Resim"/>
          <p:cNvPicPr/>
          <p:nvPr/>
        </p:nvPicPr>
        <p:blipFill>
          <a:blip r:embed="rId2" cstate="print"/>
          <a:srcRect/>
          <a:stretch>
            <a:fillRect/>
          </a:stretch>
        </p:blipFill>
        <p:spPr bwMode="auto">
          <a:xfrm>
            <a:off x="3049099" y="2993341"/>
            <a:ext cx="3253228" cy="2310179"/>
          </a:xfrm>
          <a:prstGeom prst="rect">
            <a:avLst/>
          </a:prstGeom>
          <a:noFill/>
          <a:ln w="9525">
            <a:noFill/>
            <a:miter lim="800000"/>
            <a:headEnd/>
            <a:tailEnd/>
          </a:ln>
        </p:spPr>
      </p:pic>
      <p:pic>
        <p:nvPicPr>
          <p:cNvPr id="5" name="4 Resim"/>
          <p:cNvPicPr/>
          <p:nvPr/>
        </p:nvPicPr>
        <p:blipFill>
          <a:blip r:embed="rId3" cstate="print"/>
          <a:srcRect/>
          <a:stretch>
            <a:fillRect/>
          </a:stretch>
        </p:blipFill>
        <p:spPr bwMode="auto">
          <a:xfrm>
            <a:off x="2549249" y="923410"/>
            <a:ext cx="348689" cy="28641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Palet Bileşenleri</a:t>
            </a:r>
            <a:endParaRPr lang="tr-TR" sz="2400" dirty="0"/>
          </a:p>
        </p:txBody>
      </p:sp>
      <p:sp>
        <p:nvSpPr>
          <p:cNvPr id="3" name="2 İçerik Yer Tutucusu"/>
          <p:cNvSpPr>
            <a:spLocks noGrp="1"/>
          </p:cNvSpPr>
          <p:nvPr>
            <p:ph idx="1"/>
          </p:nvPr>
        </p:nvSpPr>
        <p:spPr>
          <a:xfrm>
            <a:off x="374650" y="860053"/>
            <a:ext cx="8375650" cy="5078412"/>
          </a:xfrm>
        </p:spPr>
        <p:txBody>
          <a:bodyPr/>
          <a:lstStyle/>
          <a:p>
            <a:pPr algn="just">
              <a:buNone/>
            </a:pPr>
            <a:r>
              <a:rPr lang="tr-TR" sz="2000" b="1" dirty="0" smtClean="0"/>
              <a:t>Yedi </a:t>
            </a:r>
            <a:r>
              <a:rPr lang="tr-TR" sz="2000" b="1" dirty="0" err="1" smtClean="0"/>
              <a:t>segment</a:t>
            </a:r>
            <a:r>
              <a:rPr lang="tr-TR" sz="2000" b="1" dirty="0" smtClean="0"/>
              <a:t> LED </a:t>
            </a:r>
            <a:endParaRPr lang="tr-TR" sz="2000" dirty="0" smtClean="0"/>
          </a:p>
          <a:p>
            <a:pPr algn="just">
              <a:buNone/>
            </a:pPr>
            <a:endParaRPr lang="tr-TR" sz="2000" dirty="0" smtClean="0"/>
          </a:p>
          <a:p>
            <a:pPr>
              <a:buNone/>
            </a:pPr>
            <a:endParaRPr lang="tr-TR" dirty="0"/>
          </a:p>
        </p:txBody>
      </p:sp>
      <p:pic>
        <p:nvPicPr>
          <p:cNvPr id="5" name="4 Resim"/>
          <p:cNvPicPr/>
          <p:nvPr/>
        </p:nvPicPr>
        <p:blipFill>
          <a:blip r:embed="rId2" cstate="print"/>
          <a:srcRect/>
          <a:stretch>
            <a:fillRect/>
          </a:stretch>
        </p:blipFill>
        <p:spPr bwMode="auto">
          <a:xfrm>
            <a:off x="2549249" y="923410"/>
            <a:ext cx="348689" cy="286411"/>
          </a:xfrm>
          <a:prstGeom prst="rect">
            <a:avLst/>
          </a:prstGeom>
          <a:noFill/>
          <a:ln w="9525">
            <a:noFill/>
            <a:miter lim="800000"/>
            <a:headEnd/>
            <a:tailEnd/>
          </a:ln>
        </p:spPr>
      </p:pic>
      <p:pic>
        <p:nvPicPr>
          <p:cNvPr id="6" name="5 Resim"/>
          <p:cNvPicPr/>
          <p:nvPr/>
        </p:nvPicPr>
        <p:blipFill>
          <a:blip r:embed="rId3" cstate="print"/>
          <a:srcRect/>
          <a:stretch>
            <a:fillRect/>
          </a:stretch>
        </p:blipFill>
        <p:spPr bwMode="auto">
          <a:xfrm>
            <a:off x="1966912" y="1566862"/>
            <a:ext cx="5587439" cy="4088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Palet Bileşenleri</a:t>
            </a:r>
            <a:endParaRPr lang="tr-TR" sz="2400" dirty="0"/>
          </a:p>
        </p:txBody>
      </p:sp>
      <p:sp>
        <p:nvSpPr>
          <p:cNvPr id="3" name="2 İçerik Yer Tutucusu"/>
          <p:cNvSpPr>
            <a:spLocks noGrp="1"/>
          </p:cNvSpPr>
          <p:nvPr>
            <p:ph idx="1"/>
          </p:nvPr>
        </p:nvSpPr>
        <p:spPr>
          <a:xfrm>
            <a:off x="374650" y="860053"/>
            <a:ext cx="8375650" cy="5078412"/>
          </a:xfrm>
        </p:spPr>
        <p:txBody>
          <a:bodyPr/>
          <a:lstStyle/>
          <a:p>
            <a:pPr>
              <a:buNone/>
            </a:pPr>
            <a:r>
              <a:rPr lang="tr-TR" sz="2000" b="1" dirty="0" smtClean="0"/>
              <a:t>Metin kutusu </a:t>
            </a:r>
            <a:endParaRPr lang="tr-TR" sz="2000" dirty="0" smtClean="0"/>
          </a:p>
          <a:p>
            <a:pPr marL="0" indent="0" algn="just">
              <a:buNone/>
            </a:pPr>
            <a:r>
              <a:rPr lang="tr-TR" sz="2000" dirty="0" smtClean="0"/>
              <a:t>Tekli ve çoklu olmak üzere iki çeşidi vardır. Tekli metin kutusu, devrenin gerekli yerlerine açıklama ihtiyacı olduğunda faydalı bir elemandır. Çoklu metin kutusu ise devrenin durumuna göre 16 farklı şekilde çıktı üretebilen bir elemandır. Sahip olduğu 4 girişe uygulanan değere göre, </a:t>
            </a:r>
            <a:r>
              <a:rPr lang="tr-TR" sz="2000" i="1" dirty="0" err="1" smtClean="0"/>
              <a:t>txt</a:t>
            </a:r>
            <a:r>
              <a:rPr lang="tr-TR" sz="2000" dirty="0" smtClean="0"/>
              <a:t> uzantılı bir dosyanın 16 satırından birini görüntüleyebilmektedir.</a:t>
            </a:r>
          </a:p>
          <a:p>
            <a:pPr algn="just">
              <a:buNone/>
            </a:pPr>
            <a:endParaRPr lang="tr-TR" sz="2000" dirty="0" smtClean="0"/>
          </a:p>
          <a:p>
            <a:pPr>
              <a:buNone/>
            </a:pPr>
            <a:endParaRPr lang="tr-TR" dirty="0"/>
          </a:p>
        </p:txBody>
      </p:sp>
      <p:pic>
        <p:nvPicPr>
          <p:cNvPr id="9" name="8 Resim"/>
          <p:cNvPicPr/>
          <p:nvPr/>
        </p:nvPicPr>
        <p:blipFill>
          <a:blip r:embed="rId2" cstate="print"/>
          <a:srcRect/>
          <a:stretch>
            <a:fillRect/>
          </a:stretch>
        </p:blipFill>
        <p:spPr bwMode="auto">
          <a:xfrm>
            <a:off x="2000616" y="937480"/>
            <a:ext cx="348689" cy="286410"/>
          </a:xfrm>
          <a:prstGeom prst="rect">
            <a:avLst/>
          </a:prstGeom>
          <a:noFill/>
          <a:ln w="9525">
            <a:noFill/>
            <a:miter lim="800000"/>
            <a:headEnd/>
            <a:tailEnd/>
          </a:ln>
        </p:spPr>
      </p:pic>
      <p:pic>
        <p:nvPicPr>
          <p:cNvPr id="11" name="10 Resim"/>
          <p:cNvPicPr/>
          <p:nvPr/>
        </p:nvPicPr>
        <p:blipFill>
          <a:blip r:embed="rId3" cstate="print"/>
          <a:srcRect/>
          <a:stretch>
            <a:fillRect/>
          </a:stretch>
        </p:blipFill>
        <p:spPr bwMode="auto">
          <a:xfrm>
            <a:off x="2861017" y="2943738"/>
            <a:ext cx="3230294" cy="23316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Palet Bileşenleri</a:t>
            </a:r>
            <a:endParaRPr lang="tr-TR" sz="2400" dirty="0"/>
          </a:p>
        </p:txBody>
      </p:sp>
      <p:sp>
        <p:nvSpPr>
          <p:cNvPr id="3" name="2 İçerik Yer Tutucusu"/>
          <p:cNvSpPr>
            <a:spLocks noGrp="1"/>
          </p:cNvSpPr>
          <p:nvPr>
            <p:ph idx="1"/>
          </p:nvPr>
        </p:nvSpPr>
        <p:spPr>
          <a:xfrm>
            <a:off x="374650" y="860053"/>
            <a:ext cx="8375650" cy="5078412"/>
          </a:xfrm>
        </p:spPr>
        <p:txBody>
          <a:bodyPr/>
          <a:lstStyle/>
          <a:p>
            <a:pPr>
              <a:buNone/>
            </a:pPr>
            <a:r>
              <a:rPr lang="tr-TR" sz="2000" b="1" dirty="0" smtClean="0"/>
              <a:t>Metin kutusu </a:t>
            </a:r>
            <a:endParaRPr lang="tr-TR" sz="2000" dirty="0" smtClean="0"/>
          </a:p>
          <a:p>
            <a:pPr algn="just">
              <a:buNone/>
            </a:pPr>
            <a:endParaRPr lang="tr-TR" sz="2000" dirty="0" smtClean="0"/>
          </a:p>
          <a:p>
            <a:pPr>
              <a:buNone/>
            </a:pPr>
            <a:endParaRPr lang="tr-TR" dirty="0"/>
          </a:p>
        </p:txBody>
      </p:sp>
      <p:pic>
        <p:nvPicPr>
          <p:cNvPr id="9" name="8 Resim"/>
          <p:cNvPicPr/>
          <p:nvPr/>
        </p:nvPicPr>
        <p:blipFill>
          <a:blip r:embed="rId2" cstate="print"/>
          <a:srcRect/>
          <a:stretch>
            <a:fillRect/>
          </a:stretch>
        </p:blipFill>
        <p:spPr bwMode="auto">
          <a:xfrm>
            <a:off x="2000616" y="937480"/>
            <a:ext cx="348689" cy="286410"/>
          </a:xfrm>
          <a:prstGeom prst="rect">
            <a:avLst/>
          </a:prstGeom>
          <a:noFill/>
          <a:ln w="9525">
            <a:noFill/>
            <a:miter lim="800000"/>
            <a:headEnd/>
            <a:tailEnd/>
          </a:ln>
        </p:spPr>
      </p:pic>
      <p:pic>
        <p:nvPicPr>
          <p:cNvPr id="5" name="4 Resim"/>
          <p:cNvPicPr/>
          <p:nvPr/>
        </p:nvPicPr>
        <p:blipFill>
          <a:blip r:embed="rId3" cstate="print"/>
          <a:srcRect/>
          <a:stretch>
            <a:fillRect/>
          </a:stretch>
        </p:blipFill>
        <p:spPr bwMode="auto">
          <a:xfrm>
            <a:off x="1966912" y="1404937"/>
            <a:ext cx="5488965" cy="45034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Palet Bileşenleri</a:t>
            </a:r>
            <a:endParaRPr lang="tr-TR" sz="2400" dirty="0"/>
          </a:p>
        </p:txBody>
      </p:sp>
      <p:sp>
        <p:nvSpPr>
          <p:cNvPr id="3" name="2 İçerik Yer Tutucusu"/>
          <p:cNvSpPr>
            <a:spLocks noGrp="1"/>
          </p:cNvSpPr>
          <p:nvPr>
            <p:ph idx="1"/>
          </p:nvPr>
        </p:nvSpPr>
        <p:spPr>
          <a:xfrm>
            <a:off x="360582" y="888189"/>
            <a:ext cx="8375650" cy="5078412"/>
          </a:xfrm>
        </p:spPr>
        <p:txBody>
          <a:bodyPr/>
          <a:lstStyle/>
          <a:p>
            <a:pPr>
              <a:buNone/>
            </a:pPr>
            <a:r>
              <a:rPr lang="tr-TR" sz="2000" b="1" dirty="0" err="1" smtClean="0"/>
              <a:t>Flip</a:t>
            </a:r>
            <a:r>
              <a:rPr lang="tr-TR" sz="2000" b="1" dirty="0" smtClean="0"/>
              <a:t>-</a:t>
            </a:r>
            <a:r>
              <a:rPr lang="tr-TR" sz="2000" b="1" dirty="0" err="1" smtClean="0"/>
              <a:t>Floplar</a:t>
            </a:r>
            <a:r>
              <a:rPr lang="tr-TR" sz="2000" b="1" dirty="0" smtClean="0"/>
              <a:t>  </a:t>
            </a:r>
            <a:endParaRPr lang="tr-TR" sz="2000" dirty="0" smtClean="0"/>
          </a:p>
          <a:p>
            <a:pPr marL="0" indent="0" algn="just">
              <a:buNone/>
            </a:pPr>
            <a:r>
              <a:rPr lang="tr-TR" sz="2000" dirty="0" err="1" smtClean="0"/>
              <a:t>Multimedia</a:t>
            </a:r>
            <a:r>
              <a:rPr lang="tr-TR" sz="2000" dirty="0" smtClean="0"/>
              <a:t> </a:t>
            </a:r>
            <a:r>
              <a:rPr lang="tr-TR" sz="2000" dirty="0" err="1" smtClean="0"/>
              <a:t>Logic</a:t>
            </a:r>
            <a:r>
              <a:rPr lang="tr-TR" sz="2000" dirty="0" smtClean="0"/>
              <a:t> programında kullanılan her bir </a:t>
            </a:r>
            <a:r>
              <a:rPr lang="tr-TR" sz="2000" dirty="0" err="1" smtClean="0"/>
              <a:t>flip</a:t>
            </a:r>
            <a:r>
              <a:rPr lang="tr-TR" sz="2000" dirty="0" smtClean="0"/>
              <a:t> </a:t>
            </a:r>
            <a:r>
              <a:rPr lang="tr-TR" sz="2000" dirty="0" err="1" smtClean="0"/>
              <a:t>flobun</a:t>
            </a:r>
            <a:r>
              <a:rPr lang="tr-TR" sz="2000" dirty="0" smtClean="0"/>
              <a:t>, kenar tetiklemeli (</a:t>
            </a:r>
            <a:r>
              <a:rPr lang="tr-TR" sz="2000" dirty="0" err="1" smtClean="0"/>
              <a:t>edge</a:t>
            </a:r>
            <a:r>
              <a:rPr lang="tr-TR" sz="2000" dirty="0" smtClean="0"/>
              <a:t> </a:t>
            </a:r>
            <a:r>
              <a:rPr lang="tr-TR" sz="2000" dirty="0" err="1" smtClean="0"/>
              <a:t>triggered</a:t>
            </a:r>
            <a:r>
              <a:rPr lang="tr-TR" sz="2000" dirty="0" smtClean="0"/>
              <a:t>) ve seviye tetiklemeli (</a:t>
            </a:r>
            <a:r>
              <a:rPr lang="tr-TR" sz="2000" dirty="0" err="1" smtClean="0"/>
              <a:t>level</a:t>
            </a:r>
            <a:r>
              <a:rPr lang="tr-TR" sz="2000" dirty="0" smtClean="0"/>
              <a:t> </a:t>
            </a:r>
            <a:r>
              <a:rPr lang="tr-TR" sz="2000" dirty="0" err="1" smtClean="0"/>
              <a:t>triggerred</a:t>
            </a:r>
            <a:r>
              <a:rPr lang="tr-TR" sz="2000" dirty="0" smtClean="0"/>
              <a:t>) olmak üzere iki çeşidi mevcuttur. </a:t>
            </a:r>
          </a:p>
          <a:p>
            <a:pPr>
              <a:buNone/>
            </a:pPr>
            <a:endParaRPr lang="tr-TR" dirty="0"/>
          </a:p>
        </p:txBody>
      </p:sp>
      <p:pic>
        <p:nvPicPr>
          <p:cNvPr id="4" name="3 Resim"/>
          <p:cNvPicPr/>
          <p:nvPr/>
        </p:nvPicPr>
        <p:blipFill>
          <a:blip r:embed="rId2" cstate="print"/>
          <a:srcRect/>
          <a:stretch>
            <a:fillRect/>
          </a:stretch>
        </p:blipFill>
        <p:spPr bwMode="auto">
          <a:xfrm>
            <a:off x="1916210" y="937479"/>
            <a:ext cx="362756" cy="314545"/>
          </a:xfrm>
          <a:prstGeom prst="rect">
            <a:avLst/>
          </a:prstGeom>
          <a:noFill/>
          <a:ln w="9525">
            <a:noFill/>
            <a:miter lim="800000"/>
            <a:headEnd/>
            <a:tailEnd/>
          </a:ln>
        </p:spPr>
      </p:pic>
      <p:pic>
        <p:nvPicPr>
          <p:cNvPr id="5" name="4 Resim"/>
          <p:cNvPicPr/>
          <p:nvPr/>
        </p:nvPicPr>
        <p:blipFill>
          <a:blip r:embed="rId3" cstate="print"/>
          <a:srcRect/>
          <a:stretch>
            <a:fillRect/>
          </a:stretch>
        </p:blipFill>
        <p:spPr bwMode="auto">
          <a:xfrm>
            <a:off x="2387624" y="2405062"/>
            <a:ext cx="4013176" cy="26874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Palet Bileşenleri</a:t>
            </a:r>
            <a:endParaRPr lang="tr-TR" sz="2400" dirty="0"/>
          </a:p>
        </p:txBody>
      </p:sp>
      <p:sp>
        <p:nvSpPr>
          <p:cNvPr id="3" name="2 İçerik Yer Tutucusu"/>
          <p:cNvSpPr>
            <a:spLocks noGrp="1"/>
          </p:cNvSpPr>
          <p:nvPr>
            <p:ph idx="1"/>
          </p:nvPr>
        </p:nvSpPr>
        <p:spPr>
          <a:xfrm>
            <a:off x="374650" y="902257"/>
            <a:ext cx="8375650" cy="5078412"/>
          </a:xfrm>
        </p:spPr>
        <p:txBody>
          <a:bodyPr/>
          <a:lstStyle/>
          <a:p>
            <a:pPr marL="0" indent="0">
              <a:buNone/>
            </a:pPr>
            <a:r>
              <a:rPr lang="tr-TR" sz="2000" b="1" dirty="0" smtClean="0"/>
              <a:t>Tuş takımı (</a:t>
            </a:r>
            <a:r>
              <a:rPr lang="tr-TR" sz="2000" b="1" dirty="0" err="1" smtClean="0"/>
              <a:t>Keypad</a:t>
            </a:r>
            <a:r>
              <a:rPr lang="tr-TR" sz="2000" b="1" dirty="0" smtClean="0"/>
              <a:t>) </a:t>
            </a:r>
            <a:endParaRPr lang="tr-TR" sz="2000" dirty="0" smtClean="0"/>
          </a:p>
          <a:p>
            <a:pPr marL="0" indent="0" algn="just">
              <a:buNone/>
            </a:pPr>
            <a:r>
              <a:rPr lang="tr-TR" sz="2000" dirty="0" smtClean="0"/>
              <a:t>Üzerinde 0’dan </a:t>
            </a:r>
            <a:r>
              <a:rPr lang="tr-TR" sz="2000" dirty="0" err="1" smtClean="0"/>
              <a:t>F’ye</a:t>
            </a:r>
            <a:r>
              <a:rPr lang="tr-TR" sz="2000" dirty="0" smtClean="0"/>
              <a:t> kadar olan sayıları barındırır ve basıldığında ilgili tuşun </a:t>
            </a:r>
            <a:r>
              <a:rPr lang="tr-TR" sz="2000" dirty="0" err="1" smtClean="0"/>
              <a:t>hexadecimal</a:t>
            </a:r>
            <a:r>
              <a:rPr lang="tr-TR" sz="2000" dirty="0" smtClean="0"/>
              <a:t> (onaltılık) karşılığını çıkışa verir. E çıkışı ise tuş takımından bir tuşa basılıp basılmadığını bildirir. Tuşa basıldığında E çıkışı 1, aksi halde 0’dır.</a:t>
            </a:r>
          </a:p>
          <a:p>
            <a:pPr>
              <a:buNone/>
            </a:pPr>
            <a:endParaRPr lang="tr-TR" dirty="0"/>
          </a:p>
        </p:txBody>
      </p:sp>
      <p:pic>
        <p:nvPicPr>
          <p:cNvPr id="4" name="3 Resim"/>
          <p:cNvPicPr/>
          <p:nvPr/>
        </p:nvPicPr>
        <p:blipFill>
          <a:blip r:embed="rId2" cstate="print"/>
          <a:srcRect/>
          <a:stretch>
            <a:fillRect/>
          </a:stretch>
        </p:blipFill>
        <p:spPr bwMode="auto">
          <a:xfrm>
            <a:off x="2802474" y="965614"/>
            <a:ext cx="306486" cy="286410"/>
          </a:xfrm>
          <a:prstGeom prst="rect">
            <a:avLst/>
          </a:prstGeom>
          <a:noFill/>
          <a:ln w="9525">
            <a:noFill/>
            <a:miter lim="800000"/>
            <a:headEnd/>
            <a:tailEnd/>
          </a:ln>
        </p:spPr>
      </p:pic>
      <p:pic>
        <p:nvPicPr>
          <p:cNvPr id="5" name="4 Resim"/>
          <p:cNvPicPr/>
          <p:nvPr/>
        </p:nvPicPr>
        <p:blipFill>
          <a:blip r:embed="rId3" cstate="print"/>
          <a:srcRect/>
          <a:stretch>
            <a:fillRect/>
          </a:stretch>
        </p:blipFill>
        <p:spPr bwMode="auto">
          <a:xfrm>
            <a:off x="3597958" y="2582447"/>
            <a:ext cx="1466411" cy="12721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a:xfrm>
            <a:off x="682625" y="385696"/>
            <a:ext cx="7772400" cy="790575"/>
          </a:xfrm>
        </p:spPr>
        <p:txBody>
          <a:bodyPr/>
          <a:lstStyle/>
          <a:p>
            <a:r>
              <a:rPr lang="tr-TR" sz="2000" b="1" dirty="0" smtClean="0"/>
              <a:t/>
            </a:r>
            <a:br>
              <a:rPr lang="tr-TR" sz="2000" b="1" dirty="0" smtClean="0"/>
            </a:br>
            <a:r>
              <a:rPr lang="tr-TR" sz="2000" b="1" dirty="0" smtClean="0"/>
              <a:t>MULTIMEDIA LOGIC SİMÜLATÖR PROGRAMI</a:t>
            </a:r>
            <a:r>
              <a:rPr lang="tr-TR" sz="2000" dirty="0" smtClean="0"/>
              <a:t/>
            </a:r>
            <a:br>
              <a:rPr lang="tr-TR" sz="2000" dirty="0" smtClean="0"/>
            </a:br>
            <a:r>
              <a:rPr lang="tr-TR" sz="2400" b="1" dirty="0" smtClean="0"/>
              <a:t/>
            </a:r>
            <a:br>
              <a:rPr lang="tr-TR" sz="2400" b="1" dirty="0" smtClean="0"/>
            </a:br>
            <a:endParaRPr lang="tr-TR" sz="2400" b="1" dirty="0"/>
          </a:p>
        </p:txBody>
      </p:sp>
      <p:sp>
        <p:nvSpPr>
          <p:cNvPr id="377859" name="Rectangle 3"/>
          <p:cNvSpPr>
            <a:spLocks noGrp="1" noChangeArrowheads="1"/>
          </p:cNvSpPr>
          <p:nvPr>
            <p:ph type="body" idx="1"/>
          </p:nvPr>
        </p:nvSpPr>
        <p:spPr>
          <a:xfrm>
            <a:off x="365760" y="903253"/>
            <a:ext cx="8328074" cy="2557399"/>
          </a:xfrm>
        </p:spPr>
        <p:txBody>
          <a:bodyPr/>
          <a:lstStyle/>
          <a:p>
            <a:pPr marL="0" indent="0" algn="just">
              <a:lnSpc>
                <a:spcPct val="90000"/>
              </a:lnSpc>
              <a:buFontTx/>
              <a:buNone/>
            </a:pPr>
            <a:r>
              <a:rPr lang="tr-TR" sz="2000" dirty="0" smtClean="0"/>
              <a:t>Bu program tamamen açık kaynak kodlu olup </a:t>
            </a:r>
            <a:r>
              <a:rPr lang="tr-TR" sz="2000" u="sng" dirty="0" smtClean="0">
                <a:solidFill>
                  <a:srgbClr val="FF0000"/>
                </a:solidFill>
                <a:hlinkClick r:id="rId2"/>
              </a:rPr>
              <a:t>www.</a:t>
            </a:r>
            <a:r>
              <a:rPr lang="tr-TR" sz="2000" u="sng" dirty="0" err="1" smtClean="0">
                <a:solidFill>
                  <a:srgbClr val="FF0000"/>
                </a:solidFill>
                <a:hlinkClick r:id="rId2"/>
              </a:rPr>
              <a:t>softronix</a:t>
            </a:r>
            <a:r>
              <a:rPr lang="tr-TR" sz="2000" u="sng" dirty="0" smtClean="0">
                <a:solidFill>
                  <a:srgbClr val="FF0000"/>
                </a:solidFill>
                <a:hlinkClick r:id="rId2"/>
              </a:rPr>
              <a:t>.com\</a:t>
            </a:r>
            <a:r>
              <a:rPr lang="tr-TR" sz="2000" u="sng" dirty="0" err="1" smtClean="0">
                <a:solidFill>
                  <a:srgbClr val="FF0000"/>
                </a:solidFill>
                <a:hlinkClick r:id="rId2"/>
              </a:rPr>
              <a:t>logic</a:t>
            </a:r>
            <a:r>
              <a:rPr lang="tr-TR" sz="2000" u="sng" dirty="0" smtClean="0">
                <a:solidFill>
                  <a:srgbClr val="FF0000"/>
                </a:solidFill>
                <a:hlinkClick r:id="rId2"/>
              </a:rPr>
              <a:t>.html</a:t>
            </a:r>
            <a:r>
              <a:rPr lang="tr-TR" sz="2000" dirty="0" smtClean="0">
                <a:solidFill>
                  <a:srgbClr val="FF0000"/>
                </a:solidFill>
              </a:rPr>
              <a:t>   </a:t>
            </a:r>
            <a:r>
              <a:rPr lang="tr-TR" sz="2000" dirty="0" smtClean="0"/>
              <a:t>adresinden temin edilebilir. </a:t>
            </a:r>
          </a:p>
          <a:p>
            <a:pPr marL="0" indent="0" algn="just">
              <a:lnSpc>
                <a:spcPct val="90000"/>
              </a:lnSpc>
              <a:buFontTx/>
              <a:buNone/>
            </a:pPr>
            <a:endParaRPr lang="tr-TR" sz="2000" dirty="0" smtClean="0"/>
          </a:p>
          <a:p>
            <a:pPr marL="0" indent="0" algn="just">
              <a:lnSpc>
                <a:spcPct val="90000"/>
              </a:lnSpc>
              <a:buFontTx/>
              <a:buNone/>
            </a:pPr>
            <a:endParaRPr lang="tr-TR" sz="2000" dirty="0"/>
          </a:p>
        </p:txBody>
      </p:sp>
      <p:pic>
        <p:nvPicPr>
          <p:cNvPr id="5" name="4 Resim"/>
          <p:cNvPicPr/>
          <p:nvPr/>
        </p:nvPicPr>
        <p:blipFill>
          <a:blip r:embed="rId3" cstate="print"/>
          <a:srcRect/>
          <a:stretch>
            <a:fillRect/>
          </a:stretch>
        </p:blipFill>
        <p:spPr bwMode="auto">
          <a:xfrm>
            <a:off x="907072" y="1620790"/>
            <a:ext cx="7322528" cy="45689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Palet Bileşenleri</a:t>
            </a:r>
            <a:endParaRPr lang="tr-TR" sz="2400" dirty="0"/>
          </a:p>
        </p:txBody>
      </p:sp>
      <p:sp>
        <p:nvSpPr>
          <p:cNvPr id="3" name="2 İçerik Yer Tutucusu"/>
          <p:cNvSpPr>
            <a:spLocks noGrp="1"/>
          </p:cNvSpPr>
          <p:nvPr>
            <p:ph idx="1"/>
          </p:nvPr>
        </p:nvSpPr>
        <p:spPr>
          <a:xfrm>
            <a:off x="374650" y="902257"/>
            <a:ext cx="8375650" cy="5078412"/>
          </a:xfrm>
        </p:spPr>
        <p:txBody>
          <a:bodyPr/>
          <a:lstStyle/>
          <a:p>
            <a:pPr>
              <a:buNone/>
            </a:pPr>
            <a:r>
              <a:rPr lang="tr-TR" sz="2000" b="1" dirty="0" smtClean="0"/>
              <a:t>Sinyal gönderici (</a:t>
            </a:r>
            <a:r>
              <a:rPr lang="tr-TR" sz="2000" b="1" dirty="0" err="1" smtClean="0"/>
              <a:t>Signal</a:t>
            </a:r>
            <a:r>
              <a:rPr lang="tr-TR" sz="2000" b="1" dirty="0" smtClean="0"/>
              <a:t> </a:t>
            </a:r>
            <a:r>
              <a:rPr lang="tr-TR" sz="2000" b="1" dirty="0" err="1" smtClean="0"/>
              <a:t>Sender</a:t>
            </a:r>
            <a:r>
              <a:rPr lang="tr-TR" sz="2000" b="1" dirty="0" smtClean="0"/>
              <a:t>) </a:t>
            </a:r>
          </a:p>
          <a:p>
            <a:pPr>
              <a:buNone/>
            </a:pPr>
            <a:r>
              <a:rPr lang="tr-TR" sz="2000" b="1" dirty="0" smtClean="0"/>
              <a:t>Sinyal alıcı (</a:t>
            </a:r>
            <a:r>
              <a:rPr lang="tr-TR" sz="2000" b="1" dirty="0" err="1" smtClean="0"/>
              <a:t>Signal</a:t>
            </a:r>
            <a:r>
              <a:rPr lang="tr-TR" sz="2000" b="1" dirty="0" smtClean="0"/>
              <a:t> </a:t>
            </a:r>
            <a:r>
              <a:rPr lang="tr-TR" sz="2000" b="1" dirty="0" err="1" smtClean="0"/>
              <a:t>Receiver</a:t>
            </a:r>
            <a:r>
              <a:rPr lang="tr-TR" sz="2000" b="1" dirty="0" smtClean="0"/>
              <a:t>)  </a:t>
            </a:r>
            <a:endParaRPr lang="tr-TR" sz="2000" dirty="0" smtClean="0"/>
          </a:p>
          <a:p>
            <a:pPr marL="0" indent="0" algn="just">
              <a:buNone/>
            </a:pPr>
            <a:r>
              <a:rPr lang="tr-TR" sz="2000" dirty="0" smtClean="0"/>
              <a:t>Sinyal gönderici ve sinyal alıcı elemanlar, özellikle devre birden fazla sayfada gerçekleştirildiğinde çok gereklidir. Örneğin tasarlanan bir devrenin bir parçasının çıkışları, diğer sayfada yer alan başka bir parçasının girişleri olabilir. Böylece sayfalar arasında herhangi bir gecikme olmadan sinyaller taşınır. Devrenin daha okunabilir olması için aynı sayfa içinde de kullanılabilir. Dikkat edilmesi gereken nokta ise, sinyali gönderen eleman ile sinyali alan elemanın aynı isimli olması gerektiğidir. Bir sinyal göndericinin isminden iki tane olamazken,  aynı isimli birden fazla sinyal alıcı olabilir. </a:t>
            </a:r>
          </a:p>
          <a:p>
            <a:pPr>
              <a:buNone/>
            </a:pPr>
            <a:endParaRPr lang="tr-TR" sz="2000" dirty="0"/>
          </a:p>
        </p:txBody>
      </p:sp>
      <p:pic>
        <p:nvPicPr>
          <p:cNvPr id="4" name="3 Resim"/>
          <p:cNvPicPr/>
          <p:nvPr/>
        </p:nvPicPr>
        <p:blipFill>
          <a:blip r:embed="rId2" cstate="print"/>
          <a:srcRect/>
          <a:stretch>
            <a:fillRect/>
          </a:stretch>
        </p:blipFill>
        <p:spPr bwMode="auto">
          <a:xfrm>
            <a:off x="4026363" y="951547"/>
            <a:ext cx="320553" cy="300478"/>
          </a:xfrm>
          <a:prstGeom prst="rect">
            <a:avLst/>
          </a:prstGeom>
          <a:noFill/>
          <a:ln w="9525">
            <a:noFill/>
            <a:miter lim="800000"/>
            <a:headEnd/>
            <a:tailEnd/>
          </a:ln>
        </p:spPr>
      </p:pic>
      <p:pic>
        <p:nvPicPr>
          <p:cNvPr id="5" name="4 Resim"/>
          <p:cNvPicPr/>
          <p:nvPr/>
        </p:nvPicPr>
        <p:blipFill>
          <a:blip r:embed="rId3" cstate="print"/>
          <a:srcRect/>
          <a:stretch>
            <a:fillRect/>
          </a:stretch>
        </p:blipFill>
        <p:spPr bwMode="auto">
          <a:xfrm>
            <a:off x="3646536" y="1359510"/>
            <a:ext cx="278350" cy="3004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Palet Bileşenleri</a:t>
            </a:r>
            <a:endParaRPr lang="tr-TR" sz="2400" dirty="0"/>
          </a:p>
        </p:txBody>
      </p:sp>
      <p:sp>
        <p:nvSpPr>
          <p:cNvPr id="3" name="2 İçerik Yer Tutucusu"/>
          <p:cNvSpPr>
            <a:spLocks noGrp="1"/>
          </p:cNvSpPr>
          <p:nvPr>
            <p:ph idx="1"/>
          </p:nvPr>
        </p:nvSpPr>
        <p:spPr>
          <a:xfrm>
            <a:off x="388718" y="972601"/>
            <a:ext cx="8375650" cy="5078412"/>
          </a:xfrm>
        </p:spPr>
        <p:txBody>
          <a:bodyPr/>
          <a:lstStyle/>
          <a:p>
            <a:pPr>
              <a:buNone/>
            </a:pPr>
            <a:r>
              <a:rPr lang="tr-TR" sz="2000" b="1" dirty="0" smtClean="0"/>
              <a:t>Sinyal gönderici (</a:t>
            </a:r>
            <a:r>
              <a:rPr lang="tr-TR" sz="2000" b="1" dirty="0" err="1" smtClean="0"/>
              <a:t>Signal</a:t>
            </a:r>
            <a:r>
              <a:rPr lang="tr-TR" sz="2000" b="1" dirty="0" smtClean="0"/>
              <a:t> </a:t>
            </a:r>
            <a:r>
              <a:rPr lang="tr-TR" sz="2000" b="1" dirty="0" err="1" smtClean="0"/>
              <a:t>Sender</a:t>
            </a:r>
            <a:r>
              <a:rPr lang="tr-TR" sz="2000" b="1" dirty="0" smtClean="0"/>
              <a:t>) ve Sinyal </a:t>
            </a:r>
            <a:r>
              <a:rPr lang="tr-TR" sz="2000" b="1" dirty="0" smtClean="0"/>
              <a:t>alıcı (</a:t>
            </a:r>
            <a:r>
              <a:rPr lang="tr-TR" sz="2000" b="1" dirty="0" err="1" smtClean="0"/>
              <a:t>Signal</a:t>
            </a:r>
            <a:r>
              <a:rPr lang="tr-TR" sz="2000" b="1" dirty="0" smtClean="0"/>
              <a:t> </a:t>
            </a:r>
            <a:r>
              <a:rPr lang="tr-TR" sz="2000" b="1" dirty="0" err="1" smtClean="0"/>
              <a:t>Receiver</a:t>
            </a:r>
            <a:r>
              <a:rPr lang="tr-TR" sz="2000" b="1" dirty="0" smtClean="0"/>
              <a:t>)  </a:t>
            </a:r>
            <a:endParaRPr lang="tr-TR" sz="2000" dirty="0" smtClean="0"/>
          </a:p>
          <a:p>
            <a:pPr>
              <a:buNone/>
            </a:pPr>
            <a:endParaRPr lang="tr-TR" dirty="0"/>
          </a:p>
        </p:txBody>
      </p:sp>
      <p:pic>
        <p:nvPicPr>
          <p:cNvPr id="1026" name="Picture 2"/>
          <p:cNvPicPr>
            <a:picLocks noChangeAspect="1" noChangeArrowheads="1"/>
          </p:cNvPicPr>
          <p:nvPr/>
        </p:nvPicPr>
        <p:blipFill>
          <a:blip r:embed="rId2" cstate="print"/>
          <a:srcRect/>
          <a:stretch>
            <a:fillRect/>
          </a:stretch>
        </p:blipFill>
        <p:spPr bwMode="auto">
          <a:xfrm>
            <a:off x="1365739" y="1333428"/>
            <a:ext cx="6371492" cy="46767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Palet Bileşenleri</a:t>
            </a:r>
            <a:endParaRPr lang="tr-TR" sz="2400" dirty="0"/>
          </a:p>
        </p:txBody>
      </p:sp>
      <p:sp>
        <p:nvSpPr>
          <p:cNvPr id="3" name="2 İçerik Yer Tutucusu"/>
          <p:cNvSpPr>
            <a:spLocks noGrp="1"/>
          </p:cNvSpPr>
          <p:nvPr>
            <p:ph idx="1"/>
          </p:nvPr>
        </p:nvSpPr>
        <p:spPr>
          <a:xfrm>
            <a:off x="374650" y="972597"/>
            <a:ext cx="8375650" cy="5078412"/>
          </a:xfrm>
        </p:spPr>
        <p:txBody>
          <a:bodyPr/>
          <a:lstStyle/>
          <a:p>
            <a:pPr>
              <a:buNone/>
            </a:pPr>
            <a:r>
              <a:rPr lang="tr-TR" sz="2000" b="1" dirty="0" err="1" smtClean="0"/>
              <a:t>Ground</a:t>
            </a:r>
            <a:r>
              <a:rPr lang="tr-TR" sz="2000" b="1" dirty="0" smtClean="0"/>
              <a:t> </a:t>
            </a:r>
          </a:p>
          <a:p>
            <a:pPr>
              <a:buNone/>
            </a:pPr>
            <a:r>
              <a:rPr lang="tr-TR" sz="2000" b="1" dirty="0" err="1" smtClean="0"/>
              <a:t>Plus</a:t>
            </a:r>
            <a:r>
              <a:rPr lang="tr-TR" sz="2000" b="1" dirty="0" smtClean="0"/>
              <a:t>  </a:t>
            </a:r>
            <a:endParaRPr lang="tr-TR" sz="2000" dirty="0" smtClean="0"/>
          </a:p>
          <a:p>
            <a:pPr marL="0" indent="0" algn="just">
              <a:buNone/>
            </a:pPr>
            <a:r>
              <a:rPr lang="tr-TR" sz="2000" dirty="0" smtClean="0"/>
              <a:t>Bu elemanlar, bağlandıkları girişlere her zaman lojik 0 veya lojik 1 değerini verirler.</a:t>
            </a:r>
          </a:p>
          <a:p>
            <a:pPr marL="0" indent="0" algn="just">
              <a:buNone/>
            </a:pPr>
            <a:endParaRPr lang="tr-TR" sz="2000" dirty="0" smtClean="0"/>
          </a:p>
          <a:p>
            <a:pPr>
              <a:buNone/>
            </a:pPr>
            <a:r>
              <a:rPr lang="tr-TR" sz="2000" b="1" dirty="0" smtClean="0"/>
              <a:t>Üç durumlu tampon (</a:t>
            </a:r>
            <a:r>
              <a:rPr lang="tr-TR" sz="2000" b="1" dirty="0" err="1" smtClean="0"/>
              <a:t>Tristate</a:t>
            </a:r>
            <a:r>
              <a:rPr lang="tr-TR" sz="2000" b="1" dirty="0" smtClean="0"/>
              <a:t>)  </a:t>
            </a:r>
            <a:endParaRPr lang="tr-TR" sz="2000" dirty="0" smtClean="0"/>
          </a:p>
          <a:p>
            <a:pPr marL="0" indent="0" algn="just">
              <a:buNone/>
            </a:pPr>
            <a:r>
              <a:rPr lang="tr-TR" sz="2000" dirty="0" smtClean="0"/>
              <a:t>Bu eleman özellikle ortak veri yolu tasarımında kullanılır. Bu elemanın sahip olduğu yetkilendirme girişi sayesinde girişine gelen veriyi ya geçirir ya da geçirmez. </a:t>
            </a:r>
          </a:p>
          <a:p>
            <a:pPr marL="0" indent="0" algn="just">
              <a:buNone/>
            </a:pPr>
            <a:endParaRPr lang="tr-TR" sz="2000" dirty="0" smtClean="0"/>
          </a:p>
          <a:p>
            <a:pPr>
              <a:buNone/>
            </a:pPr>
            <a:endParaRPr lang="tr-TR" dirty="0"/>
          </a:p>
        </p:txBody>
      </p:sp>
      <p:pic>
        <p:nvPicPr>
          <p:cNvPr id="4" name="3 Resim"/>
          <p:cNvPicPr/>
          <p:nvPr/>
        </p:nvPicPr>
        <p:blipFill>
          <a:blip r:embed="rId2" cstate="print"/>
          <a:srcRect/>
          <a:stretch>
            <a:fillRect/>
          </a:stretch>
        </p:blipFill>
        <p:spPr bwMode="auto">
          <a:xfrm>
            <a:off x="1466044" y="1035953"/>
            <a:ext cx="292418" cy="244207"/>
          </a:xfrm>
          <a:prstGeom prst="rect">
            <a:avLst/>
          </a:prstGeom>
          <a:noFill/>
          <a:ln w="9525">
            <a:noFill/>
            <a:miter lim="800000"/>
            <a:headEnd/>
            <a:tailEnd/>
          </a:ln>
        </p:spPr>
      </p:pic>
      <p:pic>
        <p:nvPicPr>
          <p:cNvPr id="5" name="4 Resim"/>
          <p:cNvPicPr/>
          <p:nvPr/>
        </p:nvPicPr>
        <p:blipFill>
          <a:blip r:embed="rId3" cstate="print"/>
          <a:srcRect/>
          <a:stretch>
            <a:fillRect/>
          </a:stretch>
        </p:blipFill>
        <p:spPr bwMode="auto">
          <a:xfrm>
            <a:off x="1058081" y="1401713"/>
            <a:ext cx="320553" cy="258275"/>
          </a:xfrm>
          <a:prstGeom prst="rect">
            <a:avLst/>
          </a:prstGeom>
          <a:noFill/>
          <a:ln w="9525">
            <a:noFill/>
            <a:miter lim="800000"/>
            <a:headEnd/>
            <a:tailEnd/>
          </a:ln>
        </p:spPr>
      </p:pic>
      <p:pic>
        <p:nvPicPr>
          <p:cNvPr id="6" name="5 Resim"/>
          <p:cNvPicPr/>
          <p:nvPr/>
        </p:nvPicPr>
        <p:blipFill>
          <a:blip r:embed="rId4" cstate="print"/>
          <a:srcRect/>
          <a:stretch>
            <a:fillRect/>
          </a:stretch>
        </p:blipFill>
        <p:spPr bwMode="auto">
          <a:xfrm>
            <a:off x="2973778" y="4202136"/>
            <a:ext cx="3173804" cy="1650024"/>
          </a:xfrm>
          <a:prstGeom prst="rect">
            <a:avLst/>
          </a:prstGeom>
          <a:noFill/>
          <a:ln w="9525">
            <a:noFill/>
            <a:miter lim="800000"/>
            <a:headEnd/>
            <a:tailEnd/>
          </a:ln>
        </p:spPr>
      </p:pic>
      <p:pic>
        <p:nvPicPr>
          <p:cNvPr id="7" name="6 Resim"/>
          <p:cNvPicPr/>
          <p:nvPr/>
        </p:nvPicPr>
        <p:blipFill>
          <a:blip r:embed="rId5" cstate="print"/>
          <a:srcRect/>
          <a:stretch>
            <a:fillRect/>
          </a:stretch>
        </p:blipFill>
        <p:spPr bwMode="auto">
          <a:xfrm>
            <a:off x="3885686" y="2808483"/>
            <a:ext cx="292419" cy="23013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Uygulama</a:t>
            </a:r>
            <a:endParaRPr lang="tr-TR" sz="2400" b="1" dirty="0"/>
          </a:p>
        </p:txBody>
      </p:sp>
      <p:sp>
        <p:nvSpPr>
          <p:cNvPr id="3" name="2 İçerik Yer Tutucusu"/>
          <p:cNvSpPr>
            <a:spLocks noGrp="1"/>
          </p:cNvSpPr>
          <p:nvPr>
            <p:ph idx="1"/>
          </p:nvPr>
        </p:nvSpPr>
        <p:spPr>
          <a:xfrm>
            <a:off x="374650" y="1000733"/>
            <a:ext cx="8375650" cy="5078412"/>
          </a:xfrm>
        </p:spPr>
        <p:txBody>
          <a:bodyPr/>
          <a:lstStyle/>
          <a:p>
            <a:pPr marL="0" indent="0" algn="just">
              <a:buNone/>
            </a:pPr>
            <a:r>
              <a:rPr lang="tr-TR" sz="2000" dirty="0" smtClean="0"/>
              <a:t>Girişin </a:t>
            </a:r>
            <a:r>
              <a:rPr lang="tr-TR" sz="2000" dirty="0" smtClean="0"/>
              <a:t>değerine bağlı olarak, hem ileri hem de geri yönde sayabilen 2 bitlik sayıcı tasarımı.</a:t>
            </a:r>
          </a:p>
          <a:p>
            <a:pPr>
              <a:buNone/>
            </a:pPr>
            <a:r>
              <a:rPr lang="tr-TR" sz="2000" dirty="0" smtClean="0"/>
              <a:t> </a:t>
            </a:r>
          </a:p>
          <a:p>
            <a:pPr>
              <a:buNone/>
            </a:pPr>
            <a:r>
              <a:rPr lang="tr-TR" sz="2000" dirty="0" smtClean="0"/>
              <a:t>x girişimiz 1 ise sayıcının ileri yönde saymasını (00-01-10-11-00-…)</a:t>
            </a:r>
          </a:p>
          <a:p>
            <a:pPr>
              <a:buNone/>
            </a:pPr>
            <a:r>
              <a:rPr lang="tr-TR" sz="2000" dirty="0" smtClean="0"/>
              <a:t>x girişimiz 0 ise sayıcının geri yönde saymasını (11-10-01-00-11-…) isteyelim.</a:t>
            </a:r>
          </a:p>
          <a:p>
            <a:pPr>
              <a:buNone/>
            </a:pPr>
            <a:endParaRPr lang="tr-TR" sz="2000" dirty="0"/>
          </a:p>
        </p:txBody>
      </p:sp>
      <p:sp>
        <p:nvSpPr>
          <p:cNvPr id="2049" name="Rectangle 1"/>
          <p:cNvSpPr>
            <a:spLocks noChangeArrowheads="1"/>
          </p:cNvSpPr>
          <p:nvPr/>
        </p:nvSpPr>
        <p:spPr bwMode="auto">
          <a:xfrm>
            <a:off x="407963" y="3051500"/>
            <a:ext cx="1491175"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dirty="0" smtClean="0">
                <a:ln>
                  <a:noFill/>
                </a:ln>
                <a:solidFill>
                  <a:schemeClr val="tx1"/>
                </a:solidFill>
                <a:effectLst/>
                <a:latin typeface="+mj-lt"/>
                <a:ea typeface="Times New Roman" pitchFamily="18" charset="0"/>
              </a:rPr>
              <a:t>T</a:t>
            </a:r>
            <a:r>
              <a:rPr kumimoji="0" lang="tr-TR" sz="2000" b="0" i="0" u="none" strike="noStrike" cap="none" normalizeH="0" baseline="-30000" dirty="0" smtClean="0">
                <a:ln>
                  <a:noFill/>
                </a:ln>
                <a:solidFill>
                  <a:schemeClr val="tx1"/>
                </a:solidFill>
                <a:effectLst/>
                <a:latin typeface="+mj-lt"/>
                <a:ea typeface="Times New Roman" pitchFamily="18" charset="0"/>
              </a:rPr>
              <a:t>1 </a:t>
            </a:r>
            <a:r>
              <a:rPr kumimoji="0" lang="tr-TR" sz="2000" b="0" i="0" u="none" strike="noStrike" cap="none" normalizeH="0" baseline="0" dirty="0" smtClean="0">
                <a:ln>
                  <a:noFill/>
                </a:ln>
                <a:solidFill>
                  <a:schemeClr val="tx1"/>
                </a:solidFill>
                <a:effectLst/>
                <a:latin typeface="+mj-lt"/>
                <a:ea typeface="Times New Roman" pitchFamily="18" charset="0"/>
              </a:rPr>
              <a:t>= q</a:t>
            </a:r>
            <a:r>
              <a:rPr kumimoji="0" lang="tr-TR" sz="2000" b="0" i="0" u="none" strike="noStrike" cap="none" normalizeH="0" baseline="-30000" dirty="0" smtClean="0">
                <a:ln>
                  <a:noFill/>
                </a:ln>
                <a:solidFill>
                  <a:schemeClr val="tx1"/>
                </a:solidFill>
                <a:effectLst/>
                <a:latin typeface="+mj-lt"/>
                <a:ea typeface="Times New Roman" pitchFamily="18" charset="0"/>
              </a:rPr>
              <a:t>2</a:t>
            </a:r>
            <a:r>
              <a:rPr kumimoji="0" lang="tr-TR" sz="2000" b="0" i="0" u="none" strike="noStrike" cap="none" normalizeH="0" baseline="0" dirty="0" smtClean="0">
                <a:ln>
                  <a:noFill/>
                </a:ln>
                <a:solidFill>
                  <a:schemeClr val="tx1"/>
                </a:solidFill>
                <a:effectLst/>
                <a:latin typeface="+mj-lt"/>
                <a:ea typeface="Times New Roman" pitchFamily="18" charset="0"/>
                <a:sym typeface="Symbol" pitchFamily="18" charset="2"/>
              </a:rPr>
              <a:t></a:t>
            </a:r>
            <a:r>
              <a:rPr kumimoji="0" lang="tr-TR" sz="2000" b="0" i="0" u="none" strike="noStrike" cap="none" normalizeH="0" baseline="0" dirty="0" smtClean="0">
                <a:ln>
                  <a:noFill/>
                </a:ln>
                <a:solidFill>
                  <a:schemeClr val="tx1"/>
                </a:solidFill>
                <a:effectLst/>
                <a:latin typeface="+mj-lt"/>
                <a:ea typeface="Times New Roman" pitchFamily="18" charset="0"/>
              </a:rPr>
              <a:t>x</a:t>
            </a:r>
            <a:endParaRPr kumimoji="0" lang="tr-TR" sz="2000" b="0" i="0" u="none" strike="noStrike" cap="none" normalizeH="0" baseline="0" dirty="0" smtClean="0">
              <a:ln>
                <a:noFill/>
              </a:ln>
              <a:solidFill>
                <a:schemeClr val="tx1"/>
              </a:solidFill>
              <a:effectLst/>
              <a:latin typeface="+mj-lt"/>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2000" b="0" i="0" u="none" strike="noStrike" cap="none" normalizeH="0" baseline="0" dirty="0" smtClean="0">
                <a:ln>
                  <a:noFill/>
                </a:ln>
                <a:solidFill>
                  <a:schemeClr val="tx1"/>
                </a:solidFill>
                <a:effectLst/>
                <a:latin typeface="+mj-lt"/>
                <a:ea typeface="Times New Roman" pitchFamily="18" charset="0"/>
                <a:sym typeface="Symbol" pitchFamily="18" charset="2"/>
              </a:rPr>
              <a:t>T</a:t>
            </a:r>
            <a:r>
              <a:rPr kumimoji="0" lang="tr-TR" sz="2000" b="0" i="0" u="none" strike="noStrike" cap="none" normalizeH="0" baseline="-30000" dirty="0" smtClean="0">
                <a:ln>
                  <a:noFill/>
                </a:ln>
                <a:solidFill>
                  <a:schemeClr val="tx1"/>
                </a:solidFill>
                <a:effectLst/>
                <a:latin typeface="+mj-lt"/>
                <a:ea typeface="Times New Roman" pitchFamily="18" charset="0"/>
                <a:sym typeface="Symbol" pitchFamily="18" charset="2"/>
              </a:rPr>
              <a:t>2 </a:t>
            </a:r>
            <a:r>
              <a:rPr kumimoji="0" lang="tr-TR" sz="2000" b="0" i="0" u="none" strike="noStrike" cap="none" normalizeH="0" baseline="0" dirty="0" smtClean="0">
                <a:ln>
                  <a:noFill/>
                </a:ln>
                <a:solidFill>
                  <a:schemeClr val="tx1"/>
                </a:solidFill>
                <a:effectLst/>
                <a:latin typeface="+mj-lt"/>
                <a:ea typeface="Times New Roman" pitchFamily="18" charset="0"/>
                <a:sym typeface="Symbol" pitchFamily="18" charset="2"/>
              </a:rPr>
              <a:t>= 1 </a:t>
            </a:r>
          </a:p>
        </p:txBody>
      </p:sp>
      <p:pic>
        <p:nvPicPr>
          <p:cNvPr id="5" name="4 Resim"/>
          <p:cNvPicPr/>
          <p:nvPr/>
        </p:nvPicPr>
        <p:blipFill>
          <a:blip r:embed="rId2" cstate="print"/>
          <a:srcRect/>
          <a:stretch>
            <a:fillRect/>
          </a:stretch>
        </p:blipFill>
        <p:spPr bwMode="auto">
          <a:xfrm>
            <a:off x="2562275" y="2910969"/>
            <a:ext cx="4272667" cy="26960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a:xfrm>
            <a:off x="682625" y="385696"/>
            <a:ext cx="7772400" cy="790575"/>
          </a:xfrm>
        </p:spPr>
        <p:txBody>
          <a:bodyPr/>
          <a:lstStyle/>
          <a:p>
            <a:r>
              <a:rPr lang="tr-TR" sz="2000" b="1" dirty="0" smtClean="0"/>
              <a:t/>
            </a:r>
            <a:br>
              <a:rPr lang="tr-TR" sz="2000" b="1" dirty="0" smtClean="0"/>
            </a:br>
            <a:r>
              <a:rPr lang="tr-TR" sz="2000" b="1" dirty="0" smtClean="0"/>
              <a:t>Bağlantı Noktalarının Durumları</a:t>
            </a:r>
            <a:r>
              <a:rPr lang="tr-TR" sz="2000" dirty="0" smtClean="0"/>
              <a:t/>
            </a:r>
            <a:br>
              <a:rPr lang="tr-TR" sz="2000" dirty="0" smtClean="0"/>
            </a:br>
            <a:r>
              <a:rPr lang="tr-TR" sz="2400" b="1" dirty="0" smtClean="0"/>
              <a:t/>
            </a:r>
            <a:br>
              <a:rPr lang="tr-TR" sz="2400" b="1" dirty="0" smtClean="0"/>
            </a:br>
            <a:endParaRPr lang="tr-TR" sz="2400" b="1" dirty="0"/>
          </a:p>
        </p:txBody>
      </p:sp>
      <p:sp>
        <p:nvSpPr>
          <p:cNvPr id="377859" name="Rectangle 3"/>
          <p:cNvSpPr>
            <a:spLocks noGrp="1" noChangeArrowheads="1"/>
          </p:cNvSpPr>
          <p:nvPr>
            <p:ph type="body" idx="1"/>
          </p:nvPr>
        </p:nvSpPr>
        <p:spPr>
          <a:xfrm>
            <a:off x="365760" y="903252"/>
            <a:ext cx="8328074" cy="5328735"/>
          </a:xfrm>
        </p:spPr>
        <p:txBody>
          <a:bodyPr/>
          <a:lstStyle/>
          <a:p>
            <a:pPr marL="0" indent="0" algn="just">
              <a:buNone/>
            </a:pPr>
            <a:r>
              <a:rPr lang="tr-TR" sz="2000" dirty="0" err="1" smtClean="0"/>
              <a:t>Multimedia</a:t>
            </a:r>
            <a:r>
              <a:rPr lang="tr-TR" sz="2000" dirty="0" smtClean="0"/>
              <a:t> </a:t>
            </a:r>
            <a:r>
              <a:rPr lang="tr-TR" sz="2000" dirty="0" err="1" smtClean="0"/>
              <a:t>Logic</a:t>
            </a:r>
            <a:r>
              <a:rPr lang="tr-TR" sz="2000" dirty="0" smtClean="0"/>
              <a:t> programında bir </a:t>
            </a:r>
            <a:r>
              <a:rPr lang="tr-TR" sz="2000" dirty="0" err="1" smtClean="0"/>
              <a:t>node</a:t>
            </a:r>
            <a:r>
              <a:rPr lang="tr-TR" sz="2000" dirty="0" smtClean="0"/>
              <a:t> (bağlantı noktası)’un 3 değişik durumu vardır. Bağlantı noktalarındaki değeri öğrenmek için ilk alternatif, bağlantı notasına bir </a:t>
            </a:r>
            <a:r>
              <a:rPr lang="tr-TR" sz="2000" dirty="0" err="1" smtClean="0"/>
              <a:t>led</a:t>
            </a:r>
            <a:r>
              <a:rPr lang="tr-TR" sz="2000" dirty="0" smtClean="0"/>
              <a:t> (gösterge) bağlamaktır. </a:t>
            </a:r>
            <a:r>
              <a:rPr lang="tr-TR" sz="2000" dirty="0" err="1" smtClean="0"/>
              <a:t>Led’de</a:t>
            </a:r>
            <a:r>
              <a:rPr lang="tr-TR" sz="2000" dirty="0" smtClean="0"/>
              <a:t> beliren durum, aşağıdakilerden biri olabilir: </a:t>
            </a:r>
          </a:p>
          <a:p>
            <a:pPr>
              <a:buNone/>
            </a:pPr>
            <a:r>
              <a:rPr lang="tr-TR" sz="2000" dirty="0" smtClean="0"/>
              <a:t> </a:t>
            </a:r>
          </a:p>
          <a:p>
            <a:pPr lvl="0">
              <a:buNone/>
            </a:pPr>
            <a:r>
              <a:rPr lang="tr-TR" sz="2000" dirty="0" smtClean="0"/>
              <a:t>LO (</a:t>
            </a:r>
            <a:r>
              <a:rPr lang="tr-TR" sz="2000" dirty="0" err="1" smtClean="0"/>
              <a:t>off</a:t>
            </a:r>
            <a:r>
              <a:rPr lang="tr-TR" sz="2000" dirty="0" smtClean="0"/>
              <a:t> veya </a:t>
            </a:r>
            <a:r>
              <a:rPr lang="tr-TR" sz="2000" dirty="0" err="1" smtClean="0"/>
              <a:t>False</a:t>
            </a:r>
            <a:r>
              <a:rPr lang="tr-TR" sz="2000" dirty="0" smtClean="0"/>
              <a:t>)    </a:t>
            </a:r>
          </a:p>
          <a:p>
            <a:pPr>
              <a:buNone/>
            </a:pPr>
            <a:r>
              <a:rPr lang="tr-TR" sz="2000" dirty="0" smtClean="0"/>
              <a:t> </a:t>
            </a:r>
          </a:p>
          <a:p>
            <a:pPr lvl="0">
              <a:buNone/>
            </a:pPr>
            <a:r>
              <a:rPr lang="tr-TR" sz="2000" dirty="0" smtClean="0"/>
              <a:t>HI (on veya </a:t>
            </a:r>
            <a:r>
              <a:rPr lang="tr-TR" sz="2000" dirty="0" err="1" smtClean="0"/>
              <a:t>True</a:t>
            </a:r>
            <a:r>
              <a:rPr lang="tr-TR" sz="2000" dirty="0" smtClean="0"/>
              <a:t>)     </a:t>
            </a:r>
          </a:p>
          <a:p>
            <a:pPr>
              <a:buNone/>
            </a:pPr>
            <a:r>
              <a:rPr lang="tr-TR" sz="2000" dirty="0" smtClean="0"/>
              <a:t> </a:t>
            </a:r>
          </a:p>
          <a:p>
            <a:pPr lvl="0">
              <a:buNone/>
            </a:pPr>
            <a:r>
              <a:rPr lang="tr-TR" sz="2000" dirty="0" smtClean="0"/>
              <a:t>UNKNOWN (Ne </a:t>
            </a:r>
            <a:r>
              <a:rPr lang="tr-TR" sz="2000" dirty="0" err="1" smtClean="0"/>
              <a:t>True</a:t>
            </a:r>
            <a:r>
              <a:rPr lang="tr-TR" sz="2000" dirty="0" smtClean="0"/>
              <a:t> ne de </a:t>
            </a:r>
            <a:r>
              <a:rPr lang="tr-TR" sz="2000" dirty="0" err="1" smtClean="0"/>
              <a:t>False</a:t>
            </a:r>
            <a:r>
              <a:rPr lang="tr-TR" sz="2000" dirty="0" smtClean="0"/>
              <a:t>)   </a:t>
            </a:r>
          </a:p>
          <a:p>
            <a:pPr marL="0" indent="0" algn="just">
              <a:lnSpc>
                <a:spcPct val="90000"/>
              </a:lnSpc>
              <a:buFontTx/>
              <a:buNone/>
            </a:pPr>
            <a:endParaRPr lang="tr-TR" sz="2000" dirty="0" smtClean="0"/>
          </a:p>
          <a:p>
            <a:pPr marL="0" indent="0" algn="just">
              <a:lnSpc>
                <a:spcPct val="90000"/>
              </a:lnSpc>
              <a:buNone/>
            </a:pPr>
            <a:r>
              <a:rPr lang="tr-TR" sz="2000" dirty="0" smtClean="0"/>
              <a:t>Diğer bir alternatif ise; programın araç çubuğunda yer alan     simgesine tıklanarak bağlantı noktasına gelindiğinde, farenin sol tuşu basılı tutulduğunda </a:t>
            </a:r>
            <a:r>
              <a:rPr lang="tr-TR" sz="2000" i="1" dirty="0" err="1" smtClean="0"/>
              <a:t>toggle</a:t>
            </a:r>
            <a:r>
              <a:rPr lang="tr-TR" sz="2000" i="1" dirty="0" smtClean="0"/>
              <a:t> </a:t>
            </a:r>
            <a:r>
              <a:rPr lang="tr-TR" sz="2000" i="1" dirty="0" err="1" smtClean="0"/>
              <a:t>probe</a:t>
            </a:r>
            <a:r>
              <a:rPr lang="tr-TR" sz="2000" dirty="0" smtClean="0"/>
              <a:t> adlı bu simgenin göstergesinden okumaktır.  </a:t>
            </a:r>
          </a:p>
          <a:p>
            <a:pPr marL="0" indent="0" algn="just">
              <a:lnSpc>
                <a:spcPct val="90000"/>
              </a:lnSpc>
              <a:buFontTx/>
              <a:buNone/>
            </a:pPr>
            <a:endParaRPr lang="tr-TR" sz="2000" dirty="0"/>
          </a:p>
        </p:txBody>
      </p:sp>
      <p:pic>
        <p:nvPicPr>
          <p:cNvPr id="6" name="5 Resim"/>
          <p:cNvPicPr/>
          <p:nvPr/>
        </p:nvPicPr>
        <p:blipFill>
          <a:blip r:embed="rId2" cstate="print"/>
          <a:srcRect/>
          <a:stretch>
            <a:fillRect/>
          </a:stretch>
        </p:blipFill>
        <p:spPr bwMode="auto">
          <a:xfrm>
            <a:off x="2797052" y="2540317"/>
            <a:ext cx="466653" cy="427966"/>
          </a:xfrm>
          <a:prstGeom prst="rect">
            <a:avLst/>
          </a:prstGeom>
          <a:noFill/>
          <a:ln w="9525">
            <a:noFill/>
            <a:miter lim="800000"/>
            <a:headEnd/>
            <a:tailEnd/>
          </a:ln>
        </p:spPr>
      </p:pic>
      <p:pic>
        <p:nvPicPr>
          <p:cNvPr id="7" name="6 Resim"/>
          <p:cNvPicPr/>
          <p:nvPr/>
        </p:nvPicPr>
        <p:blipFill>
          <a:blip r:embed="rId3" cstate="print"/>
          <a:srcRect/>
          <a:stretch>
            <a:fillRect/>
          </a:stretch>
        </p:blipFill>
        <p:spPr bwMode="auto">
          <a:xfrm>
            <a:off x="2820425" y="3271836"/>
            <a:ext cx="485483" cy="456101"/>
          </a:xfrm>
          <a:prstGeom prst="rect">
            <a:avLst/>
          </a:prstGeom>
          <a:noFill/>
          <a:ln w="9525">
            <a:noFill/>
            <a:miter lim="800000"/>
            <a:headEnd/>
            <a:tailEnd/>
          </a:ln>
        </p:spPr>
      </p:pic>
      <p:pic>
        <p:nvPicPr>
          <p:cNvPr id="8" name="7 Resim"/>
          <p:cNvPicPr/>
          <p:nvPr/>
        </p:nvPicPr>
        <p:blipFill>
          <a:blip r:embed="rId4" cstate="print"/>
          <a:srcRect/>
          <a:stretch>
            <a:fillRect/>
          </a:stretch>
        </p:blipFill>
        <p:spPr bwMode="auto">
          <a:xfrm>
            <a:off x="4363329" y="4003357"/>
            <a:ext cx="419685" cy="385763"/>
          </a:xfrm>
          <a:prstGeom prst="rect">
            <a:avLst/>
          </a:prstGeom>
          <a:noFill/>
          <a:ln w="9525">
            <a:noFill/>
            <a:miter lim="800000"/>
            <a:headEnd/>
            <a:tailEnd/>
          </a:ln>
        </p:spPr>
      </p:pic>
      <p:pic>
        <p:nvPicPr>
          <p:cNvPr id="9" name="8 Resim"/>
          <p:cNvPicPr/>
          <p:nvPr/>
        </p:nvPicPr>
        <p:blipFill>
          <a:blip r:embed="rId5" cstate="print"/>
          <a:srcRect/>
          <a:stretch>
            <a:fillRect/>
          </a:stretch>
        </p:blipFill>
        <p:spPr bwMode="auto">
          <a:xfrm>
            <a:off x="7050917" y="4581012"/>
            <a:ext cx="461230" cy="4270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Çalışma </a:t>
            </a:r>
            <a:r>
              <a:rPr lang="tr-TR" sz="2400" b="1" dirty="0" err="1" smtClean="0"/>
              <a:t>Modları</a:t>
            </a:r>
            <a:endParaRPr lang="tr-TR" sz="2400" dirty="0"/>
          </a:p>
        </p:txBody>
      </p:sp>
      <p:sp>
        <p:nvSpPr>
          <p:cNvPr id="3" name="2 İçerik Yer Tutucusu"/>
          <p:cNvSpPr>
            <a:spLocks noGrp="1"/>
          </p:cNvSpPr>
          <p:nvPr>
            <p:ph idx="1"/>
          </p:nvPr>
        </p:nvSpPr>
        <p:spPr/>
        <p:txBody>
          <a:bodyPr/>
          <a:lstStyle/>
          <a:p>
            <a:pPr>
              <a:buNone/>
            </a:pPr>
            <a:r>
              <a:rPr lang="tr-TR" sz="2000" dirty="0" err="1" smtClean="0"/>
              <a:t>Multimedia</a:t>
            </a:r>
            <a:r>
              <a:rPr lang="tr-TR" sz="2000" dirty="0" smtClean="0"/>
              <a:t> </a:t>
            </a:r>
            <a:r>
              <a:rPr lang="tr-TR" sz="2000" dirty="0" err="1" smtClean="0"/>
              <a:t>Logic</a:t>
            </a:r>
            <a:r>
              <a:rPr lang="tr-TR" sz="2000" dirty="0" smtClean="0"/>
              <a:t> Simülatör programı farklı şekillerde çalıştırılabilir. </a:t>
            </a:r>
          </a:p>
          <a:p>
            <a:pPr>
              <a:buNone/>
            </a:pPr>
            <a:endParaRPr lang="tr-TR" sz="2000" dirty="0" smtClean="0"/>
          </a:p>
          <a:p>
            <a:pPr lvl="0" algn="just">
              <a:buNone/>
            </a:pPr>
            <a:r>
              <a:rPr lang="tr-TR" sz="2000" dirty="0" smtClean="0"/>
              <a:t>            Bu buton yardımıyla program tasarım </a:t>
            </a:r>
            <a:r>
              <a:rPr lang="tr-TR" sz="2000" dirty="0" err="1" smtClean="0"/>
              <a:t>moduna</a:t>
            </a:r>
            <a:r>
              <a:rPr lang="tr-TR" sz="2000" dirty="0" smtClean="0"/>
              <a:t> geçer. Bu </a:t>
            </a:r>
            <a:r>
              <a:rPr lang="tr-TR" sz="2000" dirty="0" err="1" smtClean="0"/>
              <a:t>moddayken</a:t>
            </a:r>
            <a:r>
              <a:rPr lang="tr-TR" sz="2000" dirty="0" smtClean="0"/>
              <a:t> program, üzerinde devre tasarımları yapılmasına imkan verir. Yani palet görüntülenir.</a:t>
            </a:r>
          </a:p>
          <a:p>
            <a:pPr lvl="0">
              <a:buNone/>
            </a:pPr>
            <a:endParaRPr lang="tr-TR" sz="2000" dirty="0" smtClean="0"/>
          </a:p>
          <a:p>
            <a:pPr lvl="0">
              <a:buNone/>
            </a:pPr>
            <a:r>
              <a:rPr lang="tr-TR" sz="2000" dirty="0" smtClean="0"/>
              <a:t>             Tasarlanan devreyi çalıştırmaya yarar.</a:t>
            </a:r>
          </a:p>
          <a:p>
            <a:pPr lvl="0">
              <a:buNone/>
            </a:pPr>
            <a:endParaRPr lang="tr-TR" sz="2000" dirty="0" smtClean="0"/>
          </a:p>
          <a:p>
            <a:pPr lvl="0">
              <a:buNone/>
            </a:pPr>
            <a:r>
              <a:rPr lang="tr-TR" sz="2000" dirty="0" smtClean="0"/>
              <a:t>             Çalıştırılan devreyi durdurarak başlangıç konumuna getirmeye yarar.</a:t>
            </a:r>
          </a:p>
          <a:p>
            <a:pPr lvl="0">
              <a:buNone/>
            </a:pPr>
            <a:endParaRPr lang="tr-TR" sz="2000" dirty="0" smtClean="0"/>
          </a:p>
          <a:p>
            <a:pPr lvl="0">
              <a:buNone/>
            </a:pPr>
            <a:r>
              <a:rPr lang="tr-TR" sz="2000" dirty="0" smtClean="0"/>
              <a:t>             Çalışan devreyi başlangıç durumuna döndürerek devrenin yeniden çalıştırılmasına neden olur.</a:t>
            </a:r>
          </a:p>
          <a:p>
            <a:pPr lvl="0">
              <a:buNone/>
            </a:pPr>
            <a:endParaRPr lang="tr-TR" sz="2000" dirty="0" smtClean="0"/>
          </a:p>
          <a:p>
            <a:pPr lvl="0">
              <a:buNone/>
            </a:pPr>
            <a:r>
              <a:rPr lang="tr-TR" sz="2000" dirty="0" smtClean="0"/>
              <a:t>  </a:t>
            </a:r>
          </a:p>
          <a:p>
            <a:pPr>
              <a:buNone/>
            </a:pPr>
            <a:endParaRPr lang="tr-TR" sz="2000" dirty="0"/>
          </a:p>
        </p:txBody>
      </p:sp>
      <p:pic>
        <p:nvPicPr>
          <p:cNvPr id="4" name="3 Resim" descr="F:\abc\logic\VC6\Hlp\DRAW.BMP"/>
          <p:cNvPicPr/>
          <p:nvPr/>
        </p:nvPicPr>
        <p:blipFill>
          <a:blip r:embed="rId2" cstate="print"/>
          <a:srcRect/>
          <a:stretch>
            <a:fillRect/>
          </a:stretch>
        </p:blipFill>
        <p:spPr bwMode="auto">
          <a:xfrm>
            <a:off x="720237" y="1865727"/>
            <a:ext cx="419247" cy="371035"/>
          </a:xfrm>
          <a:prstGeom prst="rect">
            <a:avLst/>
          </a:prstGeom>
          <a:noFill/>
          <a:ln w="9525">
            <a:noFill/>
            <a:miter lim="800000"/>
            <a:headEnd/>
            <a:tailEnd/>
          </a:ln>
        </p:spPr>
      </p:pic>
      <p:pic>
        <p:nvPicPr>
          <p:cNvPr id="5" name="4 Resim" descr="F:\abc\logic\VC6\Hlp\RUN.BMP"/>
          <p:cNvPicPr/>
          <p:nvPr/>
        </p:nvPicPr>
        <p:blipFill>
          <a:blip r:embed="rId3" cstate="print"/>
          <a:srcRect/>
          <a:stretch>
            <a:fillRect/>
          </a:stretch>
        </p:blipFill>
        <p:spPr bwMode="auto">
          <a:xfrm>
            <a:off x="673490" y="3211683"/>
            <a:ext cx="395653" cy="347443"/>
          </a:xfrm>
          <a:prstGeom prst="rect">
            <a:avLst/>
          </a:prstGeom>
          <a:noFill/>
          <a:ln w="9525">
            <a:noFill/>
            <a:miter lim="800000"/>
            <a:headEnd/>
            <a:tailEnd/>
          </a:ln>
        </p:spPr>
      </p:pic>
      <p:pic>
        <p:nvPicPr>
          <p:cNvPr id="6" name="5 Resim" descr="F:\abc\logic\VC6\Hlp\STOP.BMP"/>
          <p:cNvPicPr/>
          <p:nvPr/>
        </p:nvPicPr>
        <p:blipFill>
          <a:blip r:embed="rId4" cstate="print"/>
          <a:srcRect/>
          <a:stretch>
            <a:fillRect/>
          </a:stretch>
        </p:blipFill>
        <p:spPr bwMode="auto">
          <a:xfrm>
            <a:off x="689317" y="3985405"/>
            <a:ext cx="395654" cy="347443"/>
          </a:xfrm>
          <a:prstGeom prst="rect">
            <a:avLst/>
          </a:prstGeom>
          <a:noFill/>
          <a:ln w="9525">
            <a:noFill/>
            <a:miter lim="800000"/>
            <a:headEnd/>
            <a:tailEnd/>
          </a:ln>
        </p:spPr>
      </p:pic>
      <p:pic>
        <p:nvPicPr>
          <p:cNvPr id="7" name="6 Resim" descr="F:\abc\logic\VC6\Hlp\RESET.BMP"/>
          <p:cNvPicPr/>
          <p:nvPr/>
        </p:nvPicPr>
        <p:blipFill>
          <a:blip r:embed="rId5" cstate="print"/>
          <a:srcRect/>
          <a:stretch>
            <a:fillRect/>
          </a:stretch>
        </p:blipFill>
        <p:spPr bwMode="auto">
          <a:xfrm>
            <a:off x="701626" y="4646588"/>
            <a:ext cx="409722" cy="403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err="1" smtClean="0"/>
              <a:t>Multimedia</a:t>
            </a:r>
            <a:r>
              <a:rPr lang="tr-TR" sz="2400" b="1" dirty="0" smtClean="0"/>
              <a:t> </a:t>
            </a:r>
            <a:r>
              <a:rPr lang="tr-TR" sz="2400" b="1" dirty="0" err="1" smtClean="0"/>
              <a:t>Logic</a:t>
            </a:r>
            <a:r>
              <a:rPr lang="tr-TR" sz="2400" b="1" dirty="0" smtClean="0"/>
              <a:t> Program Menüleri</a:t>
            </a:r>
            <a:endParaRPr lang="tr-TR" sz="2400" dirty="0"/>
          </a:p>
        </p:txBody>
      </p:sp>
      <p:sp>
        <p:nvSpPr>
          <p:cNvPr id="3" name="2 İçerik Yer Tutucusu"/>
          <p:cNvSpPr>
            <a:spLocks noGrp="1"/>
          </p:cNvSpPr>
          <p:nvPr>
            <p:ph idx="1"/>
          </p:nvPr>
        </p:nvSpPr>
        <p:spPr>
          <a:xfrm>
            <a:off x="374650" y="916325"/>
            <a:ext cx="8375650" cy="5078412"/>
          </a:xfrm>
        </p:spPr>
        <p:txBody>
          <a:bodyPr/>
          <a:lstStyle/>
          <a:p>
            <a:pPr>
              <a:buNone/>
            </a:pPr>
            <a:r>
              <a:rPr lang="tr-TR" sz="2000" b="1" dirty="0" err="1" smtClean="0"/>
              <a:t>Simulate</a:t>
            </a:r>
            <a:r>
              <a:rPr lang="tr-TR" sz="2000" b="1" dirty="0" smtClean="0"/>
              <a:t> menüsü </a:t>
            </a:r>
            <a:endParaRPr lang="tr-TR" sz="2000" dirty="0" smtClean="0"/>
          </a:p>
          <a:p>
            <a:pPr marL="0" indent="0" algn="just">
              <a:buNone/>
            </a:pPr>
            <a:r>
              <a:rPr lang="tr-TR" sz="2000" b="1" dirty="0" smtClean="0"/>
              <a:t>       </a:t>
            </a:r>
            <a:r>
              <a:rPr lang="tr-TR" sz="2000" b="1" dirty="0" err="1" smtClean="0"/>
              <a:t>Setup</a:t>
            </a:r>
            <a:r>
              <a:rPr lang="tr-TR" sz="2000" dirty="0" smtClean="0"/>
              <a:t>: Simülasyon hızının ayarlanabildiği bir yerdir. Aşağıda şekilde görüldüğü gibi iki seçenek mevcuttur. Simülasyon ya bilgisayarın müsaade ettiği maksimum hızda ya da belirlenen bir hızda (çalışma frekansı) çalışacaktır.</a:t>
            </a:r>
          </a:p>
          <a:p>
            <a:pPr>
              <a:buNone/>
            </a:pPr>
            <a:endParaRPr lang="tr-TR" dirty="0"/>
          </a:p>
        </p:txBody>
      </p:sp>
      <p:pic>
        <p:nvPicPr>
          <p:cNvPr id="4" name="3 Resim"/>
          <p:cNvPicPr/>
          <p:nvPr/>
        </p:nvPicPr>
        <p:blipFill>
          <a:blip r:embed="rId2" cstate="print"/>
          <a:srcRect/>
          <a:stretch>
            <a:fillRect/>
          </a:stretch>
        </p:blipFill>
        <p:spPr bwMode="auto">
          <a:xfrm>
            <a:off x="3001473" y="2494376"/>
            <a:ext cx="3694749" cy="32452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err="1" smtClean="0"/>
              <a:t>Multimedia</a:t>
            </a:r>
            <a:r>
              <a:rPr lang="tr-TR" sz="2400" b="1" dirty="0" smtClean="0"/>
              <a:t> </a:t>
            </a:r>
            <a:r>
              <a:rPr lang="tr-TR" sz="2400" b="1" dirty="0" err="1" smtClean="0"/>
              <a:t>Logic</a:t>
            </a:r>
            <a:r>
              <a:rPr lang="tr-TR" sz="2400" b="1" dirty="0" smtClean="0"/>
              <a:t> Program Menüleri</a:t>
            </a:r>
            <a:endParaRPr lang="tr-TR" sz="2400" dirty="0"/>
          </a:p>
        </p:txBody>
      </p:sp>
      <p:sp>
        <p:nvSpPr>
          <p:cNvPr id="3" name="2 İçerik Yer Tutucusu"/>
          <p:cNvSpPr>
            <a:spLocks noGrp="1"/>
          </p:cNvSpPr>
          <p:nvPr>
            <p:ph idx="1"/>
          </p:nvPr>
        </p:nvSpPr>
        <p:spPr>
          <a:xfrm>
            <a:off x="374650" y="902257"/>
            <a:ext cx="8375650" cy="5078412"/>
          </a:xfrm>
        </p:spPr>
        <p:txBody>
          <a:bodyPr/>
          <a:lstStyle/>
          <a:p>
            <a:pPr>
              <a:buNone/>
            </a:pPr>
            <a:r>
              <a:rPr lang="tr-TR" sz="2000" b="1" dirty="0" err="1" smtClean="0"/>
              <a:t>View</a:t>
            </a:r>
            <a:r>
              <a:rPr lang="tr-TR" sz="2000" b="1" dirty="0" smtClean="0"/>
              <a:t> menüsü</a:t>
            </a:r>
          </a:p>
          <a:p>
            <a:pPr marL="0" indent="0" algn="just">
              <a:buNone/>
            </a:pPr>
            <a:r>
              <a:rPr lang="tr-TR" sz="2000" b="1" dirty="0" smtClean="0"/>
              <a:t>         </a:t>
            </a:r>
            <a:r>
              <a:rPr lang="tr-TR" sz="2000" b="1" dirty="0" err="1" smtClean="0"/>
              <a:t>Grid</a:t>
            </a:r>
            <a:r>
              <a:rPr lang="tr-TR" sz="2000" b="1" dirty="0" smtClean="0"/>
              <a:t> </a:t>
            </a:r>
            <a:r>
              <a:rPr lang="tr-TR" sz="2000" b="1" dirty="0" err="1" smtClean="0"/>
              <a:t>Settings</a:t>
            </a:r>
            <a:r>
              <a:rPr lang="tr-TR" sz="2000" b="1" dirty="0" smtClean="0"/>
              <a:t>: </a:t>
            </a:r>
            <a:r>
              <a:rPr lang="tr-TR" sz="2000" dirty="0" smtClean="0"/>
              <a:t>Aşağıdaki ekran çıktısında da görüldüğü gibi çalışma alanındaki </a:t>
            </a:r>
            <a:r>
              <a:rPr lang="tr-TR" sz="2000" dirty="0" err="1" smtClean="0"/>
              <a:t>grid</a:t>
            </a:r>
            <a:r>
              <a:rPr lang="tr-TR" sz="2000" dirty="0" smtClean="0"/>
              <a:t> noktalarının genişliği, yüksekliği ve en önemlisi tasarım yapılan alanın boyutu değiştirilebilir. Tasarım alanının boyutu en fazla 4096 olarak girilebilir.</a:t>
            </a:r>
          </a:p>
          <a:p>
            <a:pPr>
              <a:buNone/>
            </a:pPr>
            <a:endParaRPr lang="tr-TR" dirty="0"/>
          </a:p>
        </p:txBody>
      </p:sp>
      <p:pic>
        <p:nvPicPr>
          <p:cNvPr id="4" name="3 Resim"/>
          <p:cNvPicPr/>
          <p:nvPr/>
        </p:nvPicPr>
        <p:blipFill>
          <a:blip r:embed="rId2" cstate="print"/>
          <a:srcRect/>
          <a:stretch>
            <a:fillRect/>
          </a:stretch>
        </p:blipFill>
        <p:spPr bwMode="auto">
          <a:xfrm>
            <a:off x="3120975" y="2677696"/>
            <a:ext cx="3378299" cy="30619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err="1" smtClean="0"/>
              <a:t>Multimedia</a:t>
            </a:r>
            <a:r>
              <a:rPr lang="tr-TR" sz="2400" b="1" dirty="0" smtClean="0"/>
              <a:t> </a:t>
            </a:r>
            <a:r>
              <a:rPr lang="tr-TR" sz="2400" b="1" dirty="0" err="1" smtClean="0"/>
              <a:t>Logic</a:t>
            </a:r>
            <a:r>
              <a:rPr lang="tr-TR" sz="2400" b="1" dirty="0" smtClean="0"/>
              <a:t> Program Menüleri</a:t>
            </a:r>
            <a:endParaRPr lang="tr-TR" sz="2400" dirty="0"/>
          </a:p>
        </p:txBody>
      </p:sp>
      <p:sp>
        <p:nvSpPr>
          <p:cNvPr id="3" name="2 İçerik Yer Tutucusu"/>
          <p:cNvSpPr>
            <a:spLocks noGrp="1"/>
          </p:cNvSpPr>
          <p:nvPr>
            <p:ph idx="1"/>
          </p:nvPr>
        </p:nvSpPr>
        <p:spPr>
          <a:xfrm>
            <a:off x="360582" y="916325"/>
            <a:ext cx="8375650" cy="5078412"/>
          </a:xfrm>
        </p:spPr>
        <p:txBody>
          <a:bodyPr/>
          <a:lstStyle/>
          <a:p>
            <a:pPr>
              <a:buNone/>
            </a:pPr>
            <a:r>
              <a:rPr lang="tr-TR" sz="2000" b="1" dirty="0" err="1" smtClean="0"/>
              <a:t>View</a:t>
            </a:r>
            <a:r>
              <a:rPr lang="tr-TR" sz="2000" b="1" dirty="0" smtClean="0"/>
              <a:t> menüsü</a:t>
            </a:r>
          </a:p>
          <a:p>
            <a:pPr marL="0" indent="0" algn="just">
              <a:buNone/>
            </a:pPr>
            <a:r>
              <a:rPr lang="tr-TR" sz="2000" b="1" dirty="0" smtClean="0"/>
              <a:t>          </a:t>
            </a:r>
            <a:r>
              <a:rPr lang="tr-TR" sz="2000" b="1" dirty="0" err="1" smtClean="0"/>
              <a:t>Goto</a:t>
            </a:r>
            <a:r>
              <a:rPr lang="tr-TR" sz="2000" b="1" dirty="0" smtClean="0"/>
              <a:t> </a:t>
            </a:r>
            <a:r>
              <a:rPr lang="tr-TR" sz="2000" b="1" dirty="0" err="1" smtClean="0"/>
              <a:t>Page</a:t>
            </a:r>
            <a:r>
              <a:rPr lang="tr-TR" sz="2000" b="1" dirty="0" smtClean="0"/>
              <a:t>: </a:t>
            </a:r>
            <a:r>
              <a:rPr lang="tr-TR" sz="2000" dirty="0" smtClean="0"/>
              <a:t>Eğer devre tasarımı birden fazla sayfadan oluşuyorsa, istenilen sayfaya gidilmesine olanak tanır. Ayrıca sayfalar isimlendirildiği taktirde, çok sayıda sayfadan oluşan devrenin istenilen sayfasına gitmek daha kolay olacaktır. </a:t>
            </a:r>
          </a:p>
          <a:p>
            <a:pPr>
              <a:buNone/>
            </a:pPr>
            <a:endParaRPr lang="tr-TR" dirty="0"/>
          </a:p>
        </p:txBody>
      </p:sp>
      <p:pic>
        <p:nvPicPr>
          <p:cNvPr id="4" name="3 Resim"/>
          <p:cNvPicPr/>
          <p:nvPr/>
        </p:nvPicPr>
        <p:blipFill>
          <a:blip r:embed="rId2" cstate="print"/>
          <a:srcRect/>
          <a:stretch>
            <a:fillRect/>
          </a:stretch>
        </p:blipFill>
        <p:spPr bwMode="auto">
          <a:xfrm>
            <a:off x="2704514" y="2653298"/>
            <a:ext cx="3766625" cy="31566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lvl="1"/>
            <a:r>
              <a:rPr lang="tr-TR" sz="2400" b="1" dirty="0" smtClean="0"/>
              <a:t>Palet Bileşenleri</a:t>
            </a:r>
            <a:endParaRPr lang="tr-TR" sz="2400" dirty="0"/>
          </a:p>
        </p:txBody>
      </p:sp>
      <p:sp>
        <p:nvSpPr>
          <p:cNvPr id="3" name="2 İçerik Yer Tutucusu"/>
          <p:cNvSpPr>
            <a:spLocks noGrp="1"/>
          </p:cNvSpPr>
          <p:nvPr>
            <p:ph idx="1"/>
          </p:nvPr>
        </p:nvSpPr>
        <p:spPr>
          <a:xfrm>
            <a:off x="360582" y="916325"/>
            <a:ext cx="8375650" cy="5078412"/>
          </a:xfrm>
        </p:spPr>
        <p:txBody>
          <a:bodyPr/>
          <a:lstStyle/>
          <a:p>
            <a:pPr>
              <a:buNone/>
            </a:pPr>
            <a:r>
              <a:rPr lang="tr-TR" sz="2000" b="1" dirty="0" smtClean="0"/>
              <a:t>Seçim aracı (</a:t>
            </a:r>
            <a:r>
              <a:rPr lang="tr-TR" sz="2000" b="1" dirty="0" err="1" smtClean="0"/>
              <a:t>Selector</a:t>
            </a:r>
            <a:r>
              <a:rPr lang="tr-TR" sz="2000" b="1" dirty="0" smtClean="0"/>
              <a:t>)</a:t>
            </a:r>
            <a:r>
              <a:rPr lang="tr-TR" sz="2000" dirty="0" smtClean="0"/>
              <a:t> </a:t>
            </a:r>
          </a:p>
          <a:p>
            <a:pPr marL="0" indent="0" algn="just">
              <a:buNone/>
            </a:pPr>
            <a:r>
              <a:rPr lang="tr-TR" sz="2000" dirty="0" smtClean="0"/>
              <a:t>Çalışma alanı içerisindeki elemanların konumunu ayarlamaya yarar. Ayrıca bu simge seçili durumdayken, devre elemanı üzerinde çift tıklama yapılırsa, bu devre elemanı ile ilgili bir iletişim kutusu açılır. </a:t>
            </a:r>
          </a:p>
          <a:p>
            <a:pPr marL="0" indent="0" algn="just">
              <a:buNone/>
            </a:pPr>
            <a:endParaRPr lang="tr-TR" sz="2000" dirty="0" smtClean="0"/>
          </a:p>
          <a:p>
            <a:pPr>
              <a:buNone/>
            </a:pPr>
            <a:r>
              <a:rPr lang="tr-TR" sz="2000" b="1" dirty="0" smtClean="0"/>
              <a:t>Bağlantı aracı (</a:t>
            </a:r>
            <a:r>
              <a:rPr lang="tr-TR" sz="2000" b="1" dirty="0" err="1" smtClean="0"/>
              <a:t>Wire</a:t>
            </a:r>
            <a:r>
              <a:rPr lang="tr-TR" sz="2000" b="1" dirty="0" smtClean="0"/>
              <a:t>) </a:t>
            </a:r>
            <a:endParaRPr lang="tr-TR" sz="2000" dirty="0" smtClean="0"/>
          </a:p>
          <a:p>
            <a:pPr marL="0" indent="0" algn="just">
              <a:buNone/>
            </a:pPr>
            <a:r>
              <a:rPr lang="tr-TR" sz="2000" dirty="0" smtClean="0"/>
              <a:t>İki elemanı birbirine bağlamaya yarar. İki eleman arasında bağlantı yapılmaya çalışılırken dikkat edilmesi gereken nokta; bir elemanın çıkış noktasından diğer elemanın giriş noktasına bağlantı yapılması gerektiğidir. Bir elemanın çıkışından, birden fazla elemanın girişine bağlantı yapılabileceği, tam tersi olan bir elemanın girişine birden fazla elemanın çıkışının bağlanamayacağı göz önünde bulundurulmalıdır. İki eleman arasındaki bağlantıyı gerçekleştirmek için ilk olarak bağlantı aracı seçilir. Daha sonra, bağlantısı yapılacak olan elemanın bağlantı noktasına farenin imleci getirilir ve sol tuş basılı tutularak diğer elemanın bağlantı noktasının üzerine gelinince tuş bırakılır. </a:t>
            </a:r>
          </a:p>
          <a:p>
            <a:pPr marL="0" indent="0" algn="just">
              <a:buNone/>
            </a:pPr>
            <a:endParaRPr lang="tr-TR" sz="2000" dirty="0" smtClean="0"/>
          </a:p>
          <a:p>
            <a:pPr>
              <a:buNone/>
            </a:pPr>
            <a:endParaRPr lang="tr-TR" dirty="0"/>
          </a:p>
        </p:txBody>
      </p:sp>
      <p:pic>
        <p:nvPicPr>
          <p:cNvPr id="5" name="4 Resim"/>
          <p:cNvPicPr/>
          <p:nvPr/>
        </p:nvPicPr>
        <p:blipFill>
          <a:blip r:embed="rId2" cstate="print"/>
          <a:srcRect/>
          <a:stretch>
            <a:fillRect/>
          </a:stretch>
        </p:blipFill>
        <p:spPr bwMode="auto">
          <a:xfrm>
            <a:off x="2938390" y="951327"/>
            <a:ext cx="367518" cy="371035"/>
          </a:xfrm>
          <a:prstGeom prst="rect">
            <a:avLst/>
          </a:prstGeom>
          <a:noFill/>
          <a:ln w="9525">
            <a:noFill/>
            <a:miter lim="800000"/>
            <a:headEnd/>
            <a:tailEnd/>
          </a:ln>
        </p:spPr>
      </p:pic>
      <p:pic>
        <p:nvPicPr>
          <p:cNvPr id="6" name="5 Resim"/>
          <p:cNvPicPr/>
          <p:nvPr/>
        </p:nvPicPr>
        <p:blipFill>
          <a:blip r:embed="rId3" cstate="print"/>
          <a:srcRect/>
          <a:stretch>
            <a:fillRect/>
          </a:stretch>
        </p:blipFill>
        <p:spPr bwMode="auto">
          <a:xfrm>
            <a:off x="2924322" y="2606772"/>
            <a:ext cx="381586" cy="3193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Palet Bileşenleri</a:t>
            </a:r>
            <a:endParaRPr lang="tr-TR" sz="2400" dirty="0"/>
          </a:p>
        </p:txBody>
      </p:sp>
      <p:sp>
        <p:nvSpPr>
          <p:cNvPr id="3" name="2 İçerik Yer Tutucusu"/>
          <p:cNvSpPr>
            <a:spLocks noGrp="1"/>
          </p:cNvSpPr>
          <p:nvPr>
            <p:ph idx="1"/>
          </p:nvPr>
        </p:nvSpPr>
        <p:spPr>
          <a:xfrm>
            <a:off x="360582" y="902260"/>
            <a:ext cx="8375650" cy="5078412"/>
          </a:xfrm>
        </p:spPr>
        <p:txBody>
          <a:bodyPr/>
          <a:lstStyle/>
          <a:p>
            <a:pPr>
              <a:buNone/>
            </a:pPr>
            <a:r>
              <a:rPr lang="tr-TR" sz="2000" b="1" dirty="0" smtClean="0"/>
              <a:t>Düğüm noktası (</a:t>
            </a:r>
            <a:r>
              <a:rPr lang="tr-TR" sz="2000" b="1" dirty="0" err="1" smtClean="0"/>
              <a:t>Node</a:t>
            </a:r>
            <a:r>
              <a:rPr lang="tr-TR" sz="2000" b="1" dirty="0" smtClean="0"/>
              <a:t>)   </a:t>
            </a:r>
            <a:endParaRPr lang="tr-TR" sz="2000" dirty="0" smtClean="0"/>
          </a:p>
          <a:p>
            <a:pPr marL="0" indent="0" algn="just">
              <a:buNone/>
            </a:pPr>
            <a:r>
              <a:rPr lang="tr-TR" sz="2000" dirty="0" smtClean="0"/>
              <a:t>Daha estetik </a:t>
            </a:r>
            <a:r>
              <a:rPr lang="tr-TR" sz="2000" dirty="0" err="1" smtClean="0"/>
              <a:t>kablolama</a:t>
            </a:r>
            <a:r>
              <a:rPr lang="tr-TR" sz="2000" dirty="0" smtClean="0"/>
              <a:t> yapmaya imkan tanır. Bu elemana sadece bir elemanın çıkışı bağlanabilirken, çok sayıda elemanın girişine bağlanabilme özelliğine sahiptir. </a:t>
            </a:r>
          </a:p>
          <a:p>
            <a:pPr>
              <a:buNone/>
            </a:pPr>
            <a:endParaRPr lang="tr-TR" dirty="0" smtClean="0"/>
          </a:p>
        </p:txBody>
      </p:sp>
      <p:pic>
        <p:nvPicPr>
          <p:cNvPr id="4" name="3 Resim"/>
          <p:cNvPicPr/>
          <p:nvPr/>
        </p:nvPicPr>
        <p:blipFill>
          <a:blip r:embed="rId2" cstate="print"/>
          <a:srcRect/>
          <a:stretch>
            <a:fillRect/>
          </a:stretch>
        </p:blipFill>
        <p:spPr bwMode="auto">
          <a:xfrm>
            <a:off x="3013490" y="937479"/>
            <a:ext cx="334621" cy="328613"/>
          </a:xfrm>
          <a:prstGeom prst="rect">
            <a:avLst/>
          </a:prstGeom>
          <a:noFill/>
          <a:ln w="9525">
            <a:noFill/>
            <a:miter lim="800000"/>
            <a:headEnd/>
            <a:tailEnd/>
          </a:ln>
        </p:spPr>
      </p:pic>
      <p:pic>
        <p:nvPicPr>
          <p:cNvPr id="5" name="4 Resim"/>
          <p:cNvPicPr/>
          <p:nvPr/>
        </p:nvPicPr>
        <p:blipFill>
          <a:blip r:embed="rId3" cstate="print"/>
          <a:srcRect/>
          <a:stretch>
            <a:fillRect/>
          </a:stretch>
        </p:blipFill>
        <p:spPr bwMode="auto">
          <a:xfrm>
            <a:off x="1872761" y="2238667"/>
            <a:ext cx="5597184" cy="39089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verview">
  <a:themeElements>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verview">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vervi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vervi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vervi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ver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ver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class_new</Template>
  <TotalTime>4375</TotalTime>
  <Words>948</Words>
  <Application>Microsoft Office PowerPoint</Application>
  <PresentationFormat>Ekran Gösterisi (4:3)</PresentationFormat>
  <Paragraphs>96</Paragraphs>
  <Slides>23</Slides>
  <Notes>0</Notes>
  <HiddenSlides>0</HiddenSlides>
  <MMClips>0</MMClips>
  <ScaleCrop>false</ScaleCrop>
  <HeadingPairs>
    <vt:vector size="4" baseType="variant">
      <vt:variant>
        <vt:lpstr>Tema</vt:lpstr>
      </vt:variant>
      <vt:variant>
        <vt:i4>1</vt:i4>
      </vt:variant>
      <vt:variant>
        <vt:lpstr>Slayt Başlıkları</vt:lpstr>
      </vt:variant>
      <vt:variant>
        <vt:i4>23</vt:i4>
      </vt:variant>
    </vt:vector>
  </HeadingPairs>
  <TitlesOfParts>
    <vt:vector size="24" baseType="lpstr">
      <vt:lpstr>overview</vt:lpstr>
      <vt:lpstr>Bölüm 2. MULTIMEDIA LOGIC SİMÜLATÖR PROGRAMI </vt:lpstr>
      <vt:lpstr> MULTIMEDIA LOGIC SİMÜLATÖR PROGRAMI  </vt:lpstr>
      <vt:lpstr> Bağlantı Noktalarının Durumları  </vt:lpstr>
      <vt:lpstr>Çalışma Modları</vt:lpstr>
      <vt:lpstr>Multimedia Logic Program Menüleri</vt:lpstr>
      <vt:lpstr>Multimedia Logic Program Menüleri</vt:lpstr>
      <vt:lpstr>Multimedia Logic Program Menüleri</vt:lpstr>
      <vt:lpstr>Palet Bileşenleri</vt:lpstr>
      <vt:lpstr>Palet Bileşenleri</vt:lpstr>
      <vt:lpstr>Palet Bileşenleri</vt:lpstr>
      <vt:lpstr>Palet Bileşenleri</vt:lpstr>
      <vt:lpstr>Palet Bileşenleri</vt:lpstr>
      <vt:lpstr>Palet Bileşenleri</vt:lpstr>
      <vt:lpstr>Palet Bileşenleri</vt:lpstr>
      <vt:lpstr>Palet Bileşenleri</vt:lpstr>
      <vt:lpstr>Palet Bileşenleri</vt:lpstr>
      <vt:lpstr>Palet Bileşenleri</vt:lpstr>
      <vt:lpstr>Palet Bileşenleri</vt:lpstr>
      <vt:lpstr>Palet Bileşenleri</vt:lpstr>
      <vt:lpstr>Palet Bileşenleri</vt:lpstr>
      <vt:lpstr>Palet Bileşenleri</vt:lpstr>
      <vt:lpstr>Palet Bileşenleri</vt:lpstr>
      <vt:lpstr>Uygulama</vt:lpstr>
    </vt:vector>
  </TitlesOfParts>
  <Company>Washington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dc:title>
  <dc:creator>Fred Kuhns</dc:creator>
  <cp:lastModifiedBy>Administrator</cp:lastModifiedBy>
  <cp:revision>140</cp:revision>
  <cp:lastPrinted>2001-01-30T20:22:47Z</cp:lastPrinted>
  <dcterms:created xsi:type="dcterms:W3CDTF">1999-07-07T12:46:17Z</dcterms:created>
  <dcterms:modified xsi:type="dcterms:W3CDTF">2010-02-09T20:12:43Z</dcterms:modified>
</cp:coreProperties>
</file>