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17"/>
  </p:notesMasterIdLst>
  <p:handoutMasterIdLst>
    <p:handoutMasterId r:id="rId18"/>
  </p:handoutMasterIdLst>
  <p:sldIdLst>
    <p:sldId id="27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CC"/>
    <a:srgbClr val="A50021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1" autoAdjust="0"/>
    <p:restoredTop sz="94660"/>
  </p:normalViewPr>
  <p:slideViewPr>
    <p:cSldViewPr snapToGrid="0">
      <p:cViewPr>
        <p:scale>
          <a:sx n="68" d="100"/>
          <a:sy n="68" d="100"/>
        </p:scale>
        <p:origin x="-1230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782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92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ctr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 b="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8138" y="0"/>
            <a:ext cx="318611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ctr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 b="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5588"/>
            <a:ext cx="31892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 b="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8138" y="9145588"/>
            <a:ext cx="318611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 b="0">
                <a:latin typeface="Helvetica" pitchFamily="34" charset="0"/>
              </a:defRPr>
            </a:lvl1pPr>
          </a:lstStyle>
          <a:p>
            <a:fld id="{BE181369-8D69-4B6C-94E0-7A8C59CE4B8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7063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b="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8138" y="0"/>
            <a:ext cx="31670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 b="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6706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b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b="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8138" y="9123363"/>
            <a:ext cx="316706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b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 b="0"/>
            </a:lvl1pPr>
          </a:lstStyle>
          <a:p>
            <a:fld id="{04D1BD84-BBDE-4306-A091-F3E45CC7E6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7772400" cy="1614487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38588"/>
            <a:ext cx="6400800" cy="1752600"/>
          </a:xfrm>
        </p:spPr>
        <p:txBody>
          <a:bodyPr/>
          <a:lstStyle>
            <a:lvl1pPr marL="0" indent="0" algn="ctr">
              <a:spcBef>
                <a:spcPct val="0"/>
              </a:spcBef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56388" y="76200"/>
            <a:ext cx="2093912" cy="61436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374650" y="76200"/>
            <a:ext cx="6129338" cy="61436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374650" y="1141413"/>
            <a:ext cx="411162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38675" y="1141413"/>
            <a:ext cx="411162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0"/>
          </p:nvPr>
        </p:nvSpPr>
        <p:spPr>
          <a:xfrm>
            <a:off x="2774950" y="6400800"/>
            <a:ext cx="3276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dirty="0" smtClean="0"/>
              <a:t>Bilgisayar Organizasyonu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0"/>
          </p:nvPr>
        </p:nvSpPr>
        <p:spPr>
          <a:xfrm>
            <a:off x="2774950" y="6400800"/>
            <a:ext cx="3276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dirty="0" smtClean="0"/>
              <a:t>Bilgisayar Organizasyonu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>
          <a:xfrm>
            <a:off x="2774950" y="6400800"/>
            <a:ext cx="3276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dirty="0" smtClean="0"/>
              <a:t>Bilgisayar Organizasyonu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7565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454025" y="881063"/>
            <a:ext cx="8229600" cy="0"/>
          </a:xfrm>
          <a:prstGeom prst="line">
            <a:avLst/>
          </a:prstGeom>
          <a:noFill/>
          <a:ln w="57150" cmpd="thinThick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8320088" y="6480175"/>
            <a:ext cx="430212" cy="274638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fld id="{0ECC5A7E-81A0-4E71-975F-AE9BD1532A01}" type="slidenum">
              <a:rPr lang="en-US" sz="1200" b="0">
                <a:latin typeface="Comic Sans MS" pitchFamily="66" charset="0"/>
              </a:rPr>
              <a:pPr/>
              <a:t>‹#›</a:t>
            </a:fld>
            <a:endParaRPr lang="en-US" sz="1200" b="0">
              <a:latin typeface="Comic Sans MS" pitchFamily="66" charset="0"/>
            </a:endParaRP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-879475" y="6400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 algn="ctr"/>
            <a:r>
              <a:rPr lang="tr-TR" sz="1200" b="0" i="1">
                <a:latin typeface="Comic Sans MS" pitchFamily="66" charset="0"/>
              </a:rPr>
              <a:t>Ali Gülbağ</a:t>
            </a:r>
            <a:endParaRPr lang="en-US" sz="1200" b="0" i="1"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CC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990000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600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2275" y="324846"/>
            <a:ext cx="8496642" cy="2370137"/>
          </a:xfrm>
        </p:spPr>
        <p:txBody>
          <a:bodyPr/>
          <a:lstStyle/>
          <a:p>
            <a:pPr algn="l"/>
            <a:r>
              <a:rPr lang="tr-TR" sz="3200" b="1" dirty="0" smtClean="0"/>
              <a:t>Bölüm 3. KAYDEDİCİLER (REGISTERS)</a:t>
            </a:r>
            <a:r>
              <a:rPr lang="tr-TR" sz="3200" dirty="0" smtClean="0"/>
              <a:t/>
            </a:r>
            <a:br>
              <a:rPr lang="tr-TR" sz="3200" dirty="0" smtClean="0"/>
            </a:br>
            <a:r>
              <a:rPr lang="tr-TR" sz="4000" dirty="0">
                <a:solidFill>
                  <a:srgbClr val="0000CC"/>
                </a:solidFill>
              </a:rPr>
              <a:t/>
            </a:r>
            <a:br>
              <a:rPr lang="tr-TR" sz="4000" dirty="0">
                <a:solidFill>
                  <a:srgbClr val="0000CC"/>
                </a:solidFill>
              </a:rPr>
            </a:br>
            <a:endParaRPr lang="en-US" sz="4000" i="1" dirty="0">
              <a:solidFill>
                <a:srgbClr val="0000CC"/>
              </a:solidFill>
            </a:endParaRP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07965" y="1278351"/>
            <a:ext cx="8496885" cy="4278386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tr-TR" sz="1900" b="1" dirty="0" smtClean="0">
                <a:solidFill>
                  <a:srgbClr val="FF0000"/>
                </a:solidFill>
              </a:rPr>
              <a:t>Bu Hafta</a:t>
            </a:r>
          </a:p>
          <a:p>
            <a:pPr algn="l">
              <a:lnSpc>
                <a:spcPct val="90000"/>
              </a:lnSpc>
            </a:pPr>
            <a:endParaRPr lang="tr-TR" sz="1900" b="1" dirty="0" smtClean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tr-TR" sz="1900" b="1" dirty="0" smtClean="0"/>
              <a:t>Kaydediciler Üzerindeki Önemli İşlemler</a:t>
            </a:r>
          </a:p>
          <a:p>
            <a:pPr algn="l">
              <a:lnSpc>
                <a:spcPct val="90000"/>
              </a:lnSpc>
            </a:pPr>
            <a:r>
              <a:rPr lang="tr-TR" sz="1900" b="1" dirty="0" smtClean="0"/>
              <a:t>      Kaydediciye paralel olarak değer yükleme</a:t>
            </a:r>
          </a:p>
          <a:p>
            <a:pPr algn="l">
              <a:lnSpc>
                <a:spcPct val="90000"/>
              </a:lnSpc>
            </a:pPr>
            <a:r>
              <a:rPr lang="tr-TR" sz="1900" b="1" dirty="0" smtClean="0"/>
              <a:t>      Kaydedicinin sıfırlanması (</a:t>
            </a:r>
            <a:r>
              <a:rPr lang="tr-TR" sz="1900" b="1" dirty="0" err="1" smtClean="0"/>
              <a:t>Clear</a:t>
            </a:r>
            <a:r>
              <a:rPr lang="tr-TR" sz="1900" b="1" dirty="0" smtClean="0"/>
              <a:t>)</a:t>
            </a:r>
          </a:p>
          <a:p>
            <a:pPr algn="l">
              <a:lnSpc>
                <a:spcPct val="90000"/>
              </a:lnSpc>
            </a:pPr>
            <a:r>
              <a:rPr lang="tr-TR" sz="1900" b="1" dirty="0" smtClean="0"/>
              <a:t>      Kaydedicinin değerinin 1 arttırılması (</a:t>
            </a:r>
            <a:r>
              <a:rPr lang="tr-TR" sz="1900" b="1" dirty="0" err="1" smtClean="0"/>
              <a:t>Increment</a:t>
            </a:r>
            <a:r>
              <a:rPr lang="tr-TR" sz="1900" b="1" dirty="0" smtClean="0"/>
              <a:t>)</a:t>
            </a:r>
          </a:p>
          <a:p>
            <a:pPr algn="l">
              <a:lnSpc>
                <a:spcPct val="90000"/>
              </a:lnSpc>
            </a:pPr>
            <a:endParaRPr lang="tr-TR" sz="1900" b="1" dirty="0" smtClean="0"/>
          </a:p>
          <a:p>
            <a:pPr algn="l">
              <a:lnSpc>
                <a:spcPct val="90000"/>
              </a:lnSpc>
            </a:pPr>
            <a:r>
              <a:rPr lang="tr-TR" sz="1900" b="1" dirty="0" smtClean="0">
                <a:solidFill>
                  <a:srgbClr val="FF0000"/>
                </a:solidFill>
              </a:rPr>
              <a:t>Gelecek Hafta</a:t>
            </a:r>
          </a:p>
          <a:p>
            <a:pPr algn="l">
              <a:lnSpc>
                <a:spcPct val="90000"/>
              </a:lnSpc>
            </a:pPr>
            <a:endParaRPr lang="tr-TR" sz="1900" b="1" dirty="0" smtClean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tr-TR" sz="1900" b="1" dirty="0" smtClean="0"/>
              <a:t>      Kaydedicinin </a:t>
            </a:r>
            <a:r>
              <a:rPr lang="tr-TR" sz="1900" b="1" dirty="0" err="1" smtClean="0"/>
              <a:t>Load</a:t>
            </a:r>
            <a:r>
              <a:rPr lang="tr-TR" sz="1900" b="1" dirty="0" smtClean="0"/>
              <a:t> ve </a:t>
            </a:r>
            <a:r>
              <a:rPr lang="tr-TR" sz="1900" b="1" dirty="0" err="1" smtClean="0"/>
              <a:t>Clear</a:t>
            </a:r>
            <a:r>
              <a:rPr lang="tr-TR" sz="1900" b="1" dirty="0" smtClean="0"/>
              <a:t> kontrol uçlarının bir araya getirilmesi</a:t>
            </a:r>
          </a:p>
          <a:p>
            <a:pPr algn="l">
              <a:lnSpc>
                <a:spcPct val="90000"/>
              </a:lnSpc>
            </a:pPr>
            <a:r>
              <a:rPr lang="tr-TR" sz="1900" b="1" dirty="0" smtClean="0"/>
              <a:t>      Kaydedicinin içeriğinin sağa ya da sola kaydırılması (ve seri bilgi girilmesi)</a:t>
            </a:r>
          </a:p>
          <a:p>
            <a:pPr algn="l">
              <a:lnSpc>
                <a:spcPct val="90000"/>
              </a:lnSpc>
            </a:pPr>
            <a:r>
              <a:rPr lang="tr-TR" sz="1900" b="1" dirty="0" smtClean="0"/>
              <a:t>      Paralel yükleme ve sağa kaydırma kontrollerinin bir araya getirilmesi</a:t>
            </a:r>
          </a:p>
          <a:p>
            <a:pPr algn="l">
              <a:lnSpc>
                <a:spcPct val="90000"/>
              </a:lnSpc>
            </a:pPr>
            <a:r>
              <a:rPr lang="tr-TR" sz="1900" b="1" dirty="0" smtClean="0"/>
              <a:t>      </a:t>
            </a:r>
            <a:r>
              <a:rPr lang="tr-TR" sz="1900" b="1" dirty="0" err="1" smtClean="0"/>
              <a:t>Universal</a:t>
            </a:r>
            <a:r>
              <a:rPr lang="tr-TR" sz="1900" b="1" dirty="0" smtClean="0"/>
              <a:t> kaydedici tasarımı</a:t>
            </a:r>
            <a:endParaRPr lang="tr-TR" sz="1900" dirty="0" smtClean="0"/>
          </a:p>
          <a:p>
            <a:pPr algn="l">
              <a:lnSpc>
                <a:spcPct val="90000"/>
              </a:lnSpc>
            </a:pPr>
            <a:endParaRPr lang="tr-TR" sz="2000" dirty="0" smtClean="0"/>
          </a:p>
          <a:p>
            <a:pPr algn="l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Kaydediciye Paralel Olarak Değer Yükleme – JK tipi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6514" y="874121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Kaydediciye paralel olarak değer yüklemenin diğer bir yöntemi ise; yükleyeceğimiz girişleri direkt olarak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flopların</a:t>
            </a:r>
            <a:r>
              <a:rPr lang="tr-TR" sz="2000" dirty="0" smtClean="0"/>
              <a:t> girişlerine vermek ve LOAD girişini de </a:t>
            </a:r>
            <a:r>
              <a:rPr lang="tr-TR" sz="2000" dirty="0" err="1" smtClean="0"/>
              <a:t>clock</a:t>
            </a:r>
            <a:r>
              <a:rPr lang="tr-TR" sz="2000" dirty="0" smtClean="0"/>
              <a:t> sinyali ile lojik VE işlemine tabi tutup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flopların</a:t>
            </a:r>
            <a:r>
              <a:rPr lang="tr-TR" sz="2000" dirty="0" smtClean="0"/>
              <a:t> CLK girişlerine uygulamaktır.  </a:t>
            </a:r>
          </a:p>
          <a:p>
            <a:pPr>
              <a:buNone/>
            </a:pPr>
            <a:endParaRPr lang="tr-TR" sz="2000" dirty="0"/>
          </a:p>
        </p:txBody>
      </p:sp>
      <p:pic>
        <p:nvPicPr>
          <p:cNvPr id="4" name="3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868" y="2239134"/>
            <a:ext cx="2568965" cy="3857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Kaydedicinin Sıfırlanması (</a:t>
            </a:r>
            <a:r>
              <a:rPr lang="tr-TR" sz="2400" b="1" dirty="0" err="1" smtClean="0"/>
              <a:t>Clear</a:t>
            </a:r>
            <a:r>
              <a:rPr lang="tr-TR" sz="2400" b="1" dirty="0" smtClean="0"/>
              <a:t>)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902257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err="1" smtClean="0"/>
              <a:t>Flip</a:t>
            </a:r>
            <a:r>
              <a:rPr lang="tr-TR" sz="2000" dirty="0" smtClean="0"/>
              <a:t>-</a:t>
            </a:r>
            <a:r>
              <a:rPr lang="tr-TR" sz="2000" dirty="0" err="1" smtClean="0"/>
              <a:t>floplar</a:t>
            </a:r>
            <a:r>
              <a:rPr lang="tr-TR" sz="2000" dirty="0" smtClean="0"/>
              <a:t> genellikle </a:t>
            </a:r>
            <a:r>
              <a:rPr lang="tr-TR" sz="2000" dirty="0" err="1" smtClean="0"/>
              <a:t>clock’tan</a:t>
            </a:r>
            <a:r>
              <a:rPr lang="tr-TR" sz="2000" dirty="0" smtClean="0"/>
              <a:t> bağımsız olarak çalışan </a:t>
            </a:r>
            <a:r>
              <a:rPr lang="tr-TR" sz="2000" i="1" dirty="0" err="1" smtClean="0"/>
              <a:t>Clear</a:t>
            </a:r>
            <a:r>
              <a:rPr lang="tr-TR" sz="2000" i="1" dirty="0" smtClean="0"/>
              <a:t> </a:t>
            </a:r>
            <a:r>
              <a:rPr lang="tr-TR" sz="2000" dirty="0" smtClean="0"/>
              <a:t>uçlarına sahip olmalarına rağmen, böyle bir ucun olmadığı durumda </a:t>
            </a:r>
            <a:r>
              <a:rPr lang="tr-TR" sz="2000" dirty="0" err="1" smtClean="0"/>
              <a:t>clock</a:t>
            </a:r>
            <a:r>
              <a:rPr lang="tr-TR" sz="2000" dirty="0" smtClean="0"/>
              <a:t> geçişiyle kaydediciyi sıfırlamak mümkündür. </a:t>
            </a:r>
          </a:p>
          <a:p>
            <a:pPr>
              <a:buNone/>
            </a:pPr>
            <a:endParaRPr lang="tr-TR" sz="1000" dirty="0" smtClean="0"/>
          </a:p>
          <a:p>
            <a:pPr marL="0" indent="0" algn="just">
              <a:buNone/>
            </a:pPr>
            <a:r>
              <a:rPr lang="tr-TR" sz="2000" dirty="0" smtClean="0"/>
              <a:t>JK tipi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floplardan</a:t>
            </a:r>
            <a:r>
              <a:rPr lang="tr-TR" sz="2000" dirty="0" smtClean="0"/>
              <a:t> oluşturulmuş bir kaydediciye </a:t>
            </a:r>
            <a:r>
              <a:rPr lang="tr-TR" sz="2000" dirty="0" err="1" smtClean="0"/>
              <a:t>Clear</a:t>
            </a:r>
            <a:r>
              <a:rPr lang="tr-TR" sz="2000" dirty="0" smtClean="0"/>
              <a:t> girişi eklemek istersek,  aşağıda verilen 1 bitlik kaydedicinin durum tablosundan faydalanabiliriz.    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2335213" algn="just">
              <a:buNone/>
            </a:pPr>
            <a:r>
              <a:rPr lang="tr-TR" sz="2000" dirty="0" smtClean="0"/>
              <a:t>J = 0 </a:t>
            </a:r>
          </a:p>
          <a:p>
            <a:pPr marL="0" indent="2335213" algn="just">
              <a:buNone/>
            </a:pPr>
            <a:r>
              <a:rPr lang="tr-TR" sz="2000" dirty="0" smtClean="0"/>
              <a:t>K = </a:t>
            </a:r>
            <a:r>
              <a:rPr lang="tr-TR" sz="2000" dirty="0" err="1" smtClean="0"/>
              <a:t>Clear</a:t>
            </a:r>
            <a:r>
              <a:rPr lang="tr-TR" sz="2000" dirty="0" smtClean="0"/>
              <a:t>  </a:t>
            </a:r>
          </a:p>
          <a:p>
            <a:pPr>
              <a:buNone/>
            </a:pPr>
            <a:endParaRPr lang="tr-TR" sz="2000" dirty="0"/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2830970" y="3187387"/>
          <a:ext cx="3541689" cy="1115568"/>
        </p:xfrm>
        <a:graphic>
          <a:graphicData uri="http://schemas.openxmlformats.org/drawingml/2006/table">
            <a:tbl>
              <a:tblPr/>
              <a:tblGrid>
                <a:gridCol w="756286"/>
                <a:gridCol w="1969477"/>
                <a:gridCol w="407963"/>
                <a:gridCol w="407963"/>
              </a:tblGrid>
              <a:tr h="2165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 dirty="0" err="1">
                          <a:latin typeface="Times New Roman"/>
                          <a:ea typeface="Times New Roman"/>
                        </a:rPr>
                        <a:t>Clear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 dirty="0" smtClean="0">
                          <a:latin typeface="Times New Roman"/>
                          <a:ea typeface="Times New Roman"/>
                        </a:rPr>
                        <a:t>Sonraki Durum </a:t>
                      </a:r>
                      <a:r>
                        <a:rPr lang="tr-TR" sz="1600" b="1" dirty="0">
                          <a:latin typeface="Times New Roman"/>
                          <a:ea typeface="Times New Roman"/>
                        </a:rPr>
                        <a:t>(Q)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>
                          <a:latin typeface="Times New Roman"/>
                          <a:ea typeface="Times New Roman"/>
                        </a:rPr>
                        <a:t>J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>
                          <a:latin typeface="Times New Roman"/>
                          <a:ea typeface="Times New Roman"/>
                        </a:rPr>
                        <a:t>K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Durumunu Koru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4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5712" y="4533302"/>
            <a:ext cx="1960667" cy="12810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Kaydedicinin İçeriğinin 1 Arttırılması (</a:t>
            </a:r>
            <a:r>
              <a:rPr lang="tr-TR" sz="2400" b="1" dirty="0" err="1" smtClean="0"/>
              <a:t>Increment</a:t>
            </a:r>
            <a:r>
              <a:rPr lang="tr-TR" sz="2400" b="1" dirty="0" smtClean="0"/>
              <a:t>)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6514" y="902257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1 bitlik bir kaydedicinin değerinin 1 arttırılması için gerekli olan durum tablosu aşağıdaki gibidir;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r>
              <a:rPr lang="tr-TR" sz="2000" dirty="0" smtClean="0"/>
              <a:t> J = I  </a:t>
            </a:r>
          </a:p>
          <a:p>
            <a:pPr marL="0" indent="0" algn="just">
              <a:buNone/>
            </a:pPr>
            <a:r>
              <a:rPr lang="tr-TR" sz="2000" dirty="0" smtClean="0"/>
              <a:t>K = I </a:t>
            </a:r>
          </a:p>
          <a:p>
            <a:pPr algn="just">
              <a:buNone/>
            </a:pPr>
            <a:endParaRPr lang="tr-TR" sz="2000" dirty="0"/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490755" y="1724787"/>
          <a:ext cx="3504470" cy="1058418"/>
        </p:xfrm>
        <a:graphic>
          <a:graphicData uri="http://schemas.openxmlformats.org/drawingml/2006/table">
            <a:tbl>
              <a:tblPr/>
              <a:tblGrid>
                <a:gridCol w="916014"/>
                <a:gridCol w="1856936"/>
                <a:gridCol w="407963"/>
                <a:gridCol w="323557"/>
              </a:tblGrid>
              <a:tr h="2165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 dirty="0">
                          <a:latin typeface="Times New Roman"/>
                          <a:ea typeface="Times New Roman"/>
                        </a:rPr>
                        <a:t>Arttır (I)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 dirty="0" smtClean="0">
                          <a:latin typeface="Times New Roman"/>
                          <a:ea typeface="Times New Roman"/>
                        </a:rPr>
                        <a:t>Sonraki Durum </a:t>
                      </a:r>
                      <a:r>
                        <a:rPr lang="tr-TR" sz="1600" b="1" dirty="0">
                          <a:latin typeface="Times New Roman"/>
                          <a:ea typeface="Times New Roman"/>
                        </a:rPr>
                        <a:t>(Q)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36195" marR="36195" marT="36195" marB="3619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>
                          <a:latin typeface="Times New Roman"/>
                          <a:ea typeface="Times New Roman"/>
                        </a:rPr>
                        <a:t>J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>
                          <a:latin typeface="Times New Roman"/>
                          <a:ea typeface="Times New Roman"/>
                        </a:rPr>
                        <a:t>K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Durumunu Koru</a:t>
                      </a:r>
                    </a:p>
                  </a:txBody>
                  <a:tcPr marL="36195" marR="36195" marT="36195" marB="3619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Çıkışın tersini al</a:t>
                      </a:r>
                    </a:p>
                  </a:txBody>
                  <a:tcPr marL="36195" marR="36195" marT="36195" marB="3619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4800891" y="1737507"/>
          <a:ext cx="3555318" cy="2044446"/>
        </p:xfrm>
        <a:graphic>
          <a:graphicData uri="http://schemas.openxmlformats.org/drawingml/2006/table">
            <a:tbl>
              <a:tblPr/>
              <a:tblGrid>
                <a:gridCol w="884310"/>
                <a:gridCol w="968817"/>
                <a:gridCol w="1012874"/>
                <a:gridCol w="365760"/>
                <a:gridCol w="323557"/>
              </a:tblGrid>
              <a:tr h="2260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 dirty="0">
                          <a:latin typeface="Times New Roman"/>
                          <a:ea typeface="Times New Roman"/>
                        </a:rPr>
                        <a:t>Arttır(I)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 dirty="0" smtClean="0">
                          <a:latin typeface="Times New Roman"/>
                          <a:ea typeface="Times New Roman"/>
                        </a:rPr>
                        <a:t>Şimdiki Durum(q</a:t>
                      </a:r>
                      <a:r>
                        <a:rPr lang="tr-TR" sz="1600" b="1" dirty="0">
                          <a:latin typeface="Times New Roman"/>
                          <a:ea typeface="Times New Roman"/>
                        </a:rPr>
                        <a:t>)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 dirty="0" smtClean="0">
                          <a:latin typeface="Times New Roman"/>
                          <a:ea typeface="Times New Roman"/>
                        </a:rPr>
                        <a:t>Sonraki Durum(Q</a:t>
                      </a:r>
                      <a:r>
                        <a:rPr lang="tr-TR" sz="1600" b="1" dirty="0">
                          <a:latin typeface="Times New Roman"/>
                          <a:ea typeface="Times New Roman"/>
                        </a:rPr>
                        <a:t>)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36195" marR="36195" marT="36195" marB="36195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endParaRPr lang="tr-TR" sz="1600" b="1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 dirty="0" smtClean="0">
                          <a:latin typeface="Times New Roman"/>
                          <a:ea typeface="Times New Roman"/>
                        </a:rPr>
                        <a:t>J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endParaRPr lang="tr-TR" sz="1600" b="1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 dirty="0" smtClean="0">
                          <a:latin typeface="Times New Roman"/>
                          <a:ea typeface="Times New Roman"/>
                        </a:rPr>
                        <a:t>K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36195" marR="36195" marT="36195" marB="36195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36195" marR="36195" marT="36195" marB="36195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36195" marR="36195" marT="36195" marB="36195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36195" marR="36195" marT="36195" marB="36195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5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8368" y="3962363"/>
            <a:ext cx="2152951" cy="1162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2 Bitlik Kaydedicinin İçeriğinin 1 Arttırılması  </a:t>
            </a:r>
            <a:endParaRPr lang="tr-TR" sz="2400" dirty="0"/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1902092" y="1284030"/>
          <a:ext cx="5750732" cy="3627120"/>
        </p:xfrm>
        <a:graphic>
          <a:graphicData uri="http://schemas.openxmlformats.org/drawingml/2006/table">
            <a:tbl>
              <a:tblPr/>
              <a:tblGrid>
                <a:gridCol w="961979"/>
                <a:gridCol w="1430655"/>
                <a:gridCol w="1522730"/>
                <a:gridCol w="455721"/>
                <a:gridCol w="479315"/>
                <a:gridCol w="393895"/>
                <a:gridCol w="506437"/>
              </a:tblGrid>
              <a:tr h="2552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 dirty="0" smtClean="0">
                          <a:latin typeface="Times New Roman"/>
                          <a:ea typeface="Times New Roman"/>
                        </a:rPr>
                        <a:t>Arttır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 dirty="0" smtClean="0">
                          <a:latin typeface="Times New Roman"/>
                          <a:ea typeface="Times New Roman"/>
                        </a:rPr>
                        <a:t>(I</a:t>
                      </a:r>
                      <a:r>
                        <a:rPr lang="tr-TR" sz="1600" b="1" dirty="0">
                          <a:latin typeface="Times New Roman"/>
                          <a:ea typeface="Times New Roman"/>
                        </a:rPr>
                        <a:t>)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 dirty="0" smtClean="0">
                          <a:latin typeface="Times New Roman"/>
                          <a:ea typeface="Times New Roman"/>
                        </a:rPr>
                        <a:t>Şimdiki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 dirty="0" smtClean="0">
                          <a:latin typeface="Times New Roman"/>
                          <a:ea typeface="Times New Roman"/>
                        </a:rPr>
                        <a:t>Durum(q1q0</a:t>
                      </a:r>
                      <a:r>
                        <a:rPr lang="tr-TR" sz="1600" b="1" dirty="0">
                          <a:latin typeface="Times New Roman"/>
                          <a:ea typeface="Times New Roman"/>
                        </a:rPr>
                        <a:t>)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 dirty="0" smtClean="0">
                          <a:latin typeface="Times New Roman"/>
                          <a:ea typeface="Times New Roman"/>
                        </a:rPr>
                        <a:t>Sonraki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 dirty="0" smtClean="0">
                          <a:latin typeface="Times New Roman"/>
                          <a:ea typeface="Times New Roman"/>
                        </a:rPr>
                        <a:t>Durum(Q1Q0</a:t>
                      </a:r>
                      <a:r>
                        <a:rPr lang="tr-TR" sz="1600" b="1" dirty="0">
                          <a:latin typeface="Times New Roman"/>
                          <a:ea typeface="Times New Roman"/>
                        </a:rPr>
                        <a:t>)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>
                          <a:latin typeface="Times New Roman"/>
                          <a:ea typeface="Times New Roman"/>
                        </a:rPr>
                        <a:t>J1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>
                          <a:latin typeface="Times New Roman"/>
                          <a:ea typeface="Times New Roman"/>
                        </a:rPr>
                        <a:t>K1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>
                          <a:latin typeface="Times New Roman"/>
                          <a:ea typeface="Times New Roman"/>
                        </a:rPr>
                        <a:t>J0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>
                          <a:latin typeface="Times New Roman"/>
                          <a:ea typeface="Times New Roman"/>
                        </a:rPr>
                        <a:t>K0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0 0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0 0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6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0 1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0 1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1 0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1 0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1 1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1 1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0 0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0 1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6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0 1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1 0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1 0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1 1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1 1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0 0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2 Bitlik Kaydedicinin İçeriğinin 1 Arttırılması </a:t>
            </a:r>
            <a:endParaRPr lang="tr-TR" sz="2400" dirty="0"/>
          </a:p>
        </p:txBody>
      </p:sp>
      <p:graphicFrame>
        <p:nvGraphicFramePr>
          <p:cNvPr id="9" name="8 Tablo"/>
          <p:cNvGraphicFramePr>
            <a:graphicFrameLocks noGrp="1"/>
          </p:cNvGraphicFramePr>
          <p:nvPr/>
        </p:nvGraphicFramePr>
        <p:xfrm>
          <a:off x="441032" y="1002675"/>
          <a:ext cx="4597718" cy="2926080"/>
        </p:xfrm>
        <a:graphic>
          <a:graphicData uri="http://schemas.openxmlformats.org/drawingml/2006/table">
            <a:tbl>
              <a:tblPr/>
              <a:tblGrid>
                <a:gridCol w="611505"/>
                <a:gridCol w="1080770"/>
                <a:gridCol w="1148080"/>
                <a:gridCol w="441325"/>
                <a:gridCol w="449580"/>
                <a:gridCol w="450215"/>
                <a:gridCol w="416243"/>
              </a:tblGrid>
              <a:tr h="2552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b="1" dirty="0">
                          <a:latin typeface="Times New Roman"/>
                          <a:ea typeface="Times New Roman"/>
                        </a:rPr>
                        <a:t>Arttır</a:t>
                      </a:r>
                      <a:endParaRPr lang="tr-TR" sz="12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b="1" dirty="0">
                          <a:latin typeface="Times New Roman"/>
                          <a:ea typeface="Times New Roman"/>
                        </a:rPr>
                        <a:t>(I)</a:t>
                      </a:r>
                      <a:endParaRPr lang="tr-TR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b="1" dirty="0">
                          <a:latin typeface="Times New Roman"/>
                          <a:ea typeface="Times New Roman"/>
                        </a:rPr>
                        <a:t>Şimdiki</a:t>
                      </a:r>
                      <a:endParaRPr lang="tr-TR" sz="12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b="1" dirty="0">
                          <a:latin typeface="Times New Roman"/>
                          <a:ea typeface="Times New Roman"/>
                        </a:rPr>
                        <a:t>Durum(q1q0)</a:t>
                      </a:r>
                      <a:endParaRPr lang="tr-TR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b="1">
                          <a:latin typeface="Times New Roman"/>
                          <a:ea typeface="Times New Roman"/>
                        </a:rPr>
                        <a:t>Sonraki </a:t>
                      </a:r>
                      <a:endParaRPr lang="tr-TR" sz="120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b="1">
                          <a:latin typeface="Times New Roman"/>
                          <a:ea typeface="Times New Roman"/>
                        </a:rPr>
                        <a:t>Durum(Q1Q0)</a:t>
                      </a:r>
                      <a:endParaRPr lang="tr-TR" sz="1200">
                        <a:latin typeface="Times New Roman"/>
                        <a:ea typeface="Times New Roman"/>
                      </a:endParaRP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b="1">
                          <a:latin typeface="Times New Roman"/>
                          <a:ea typeface="Times New Roman"/>
                        </a:rPr>
                        <a:t>J1</a:t>
                      </a:r>
                      <a:endParaRPr lang="tr-TR" sz="1200">
                        <a:latin typeface="Times New Roman"/>
                        <a:ea typeface="Times New Roman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b="1">
                          <a:latin typeface="Times New Roman"/>
                          <a:ea typeface="Times New Roman"/>
                        </a:rPr>
                        <a:t>K1</a:t>
                      </a:r>
                      <a:endParaRPr lang="tr-TR" sz="1200">
                        <a:latin typeface="Times New Roman"/>
                        <a:ea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b="1">
                          <a:latin typeface="Times New Roman"/>
                          <a:ea typeface="Times New Roman"/>
                        </a:rPr>
                        <a:t>J0</a:t>
                      </a:r>
                      <a:endParaRPr lang="tr-TR" sz="1200">
                        <a:latin typeface="Times New Roman"/>
                        <a:ea typeface="Times New Roman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b="1">
                          <a:latin typeface="Times New Roman"/>
                          <a:ea typeface="Times New Roman"/>
                        </a:rPr>
                        <a:t>K0</a:t>
                      </a:r>
                      <a:endParaRPr lang="tr-TR" sz="1200">
                        <a:latin typeface="Times New Roman"/>
                        <a:ea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dirty="0">
                          <a:latin typeface="Times New Roman"/>
                          <a:ea typeface="Times New Roman"/>
                        </a:rPr>
                        <a:t>0 0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0 0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6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dirty="0">
                          <a:latin typeface="Times New Roman"/>
                          <a:ea typeface="Times New Roman"/>
                        </a:rPr>
                        <a:t>0 1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dirty="0">
                          <a:latin typeface="Times New Roman"/>
                          <a:ea typeface="Times New Roman"/>
                        </a:rPr>
                        <a:t>0 1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dirty="0">
                          <a:latin typeface="Times New Roman"/>
                          <a:ea typeface="Times New Roman"/>
                        </a:rPr>
                        <a:t>1 0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dirty="0">
                          <a:latin typeface="Times New Roman"/>
                          <a:ea typeface="Times New Roman"/>
                        </a:rPr>
                        <a:t>1 0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dirty="0">
                          <a:latin typeface="Times New Roman"/>
                          <a:ea typeface="Times New Roman"/>
                        </a:rPr>
                        <a:t>1 1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dirty="0">
                          <a:latin typeface="Times New Roman"/>
                          <a:ea typeface="Times New Roman"/>
                        </a:rPr>
                        <a:t>1 1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dirty="0">
                          <a:latin typeface="Times New Roman"/>
                          <a:ea typeface="Times New Roman"/>
                        </a:rPr>
                        <a:t>0 0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0 1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6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dirty="0">
                          <a:latin typeface="Times New Roman"/>
                          <a:ea typeface="Times New Roman"/>
                        </a:rPr>
                        <a:t>0 1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1 0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dirty="0">
                          <a:latin typeface="Times New Roman"/>
                          <a:ea typeface="Times New Roman"/>
                        </a:rPr>
                        <a:t>1 0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1 1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dirty="0">
                          <a:latin typeface="Times New Roman"/>
                          <a:ea typeface="Times New Roman"/>
                        </a:rPr>
                        <a:t>1 1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0 0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4200" algn="l"/>
              </a:tabLst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4200" algn="l"/>
              </a:tabLst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0" name="19 Tablo"/>
          <p:cNvGraphicFramePr>
            <a:graphicFrameLocks noGrp="1"/>
          </p:cNvGraphicFramePr>
          <p:nvPr/>
        </p:nvGraphicFramePr>
        <p:xfrm>
          <a:off x="438271" y="4116910"/>
          <a:ext cx="1261745" cy="1719072"/>
        </p:xfrm>
        <a:graphic>
          <a:graphicData uri="http://schemas.openxmlformats.org/drawingml/2006/table">
            <a:tbl>
              <a:tblPr/>
              <a:tblGrid>
                <a:gridCol w="694055"/>
                <a:gridCol w="297815"/>
                <a:gridCol w="269875"/>
              </a:tblGrid>
              <a:tr h="21018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b="1" dirty="0">
                          <a:latin typeface="Times New Roman"/>
                          <a:ea typeface="Times New Roman"/>
                        </a:rPr>
                        <a:t>      q0        Iq1</a:t>
                      </a:r>
                      <a:endParaRPr lang="tr-TR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tr-TR" sz="110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tr-TR" sz="110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0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01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tr-TR" sz="1100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21 Tablo"/>
          <p:cNvGraphicFramePr>
            <a:graphicFrameLocks noGrp="1"/>
          </p:cNvGraphicFramePr>
          <p:nvPr/>
        </p:nvGraphicFramePr>
        <p:xfrm>
          <a:off x="2016735" y="4088775"/>
          <a:ext cx="1171575" cy="1719072"/>
        </p:xfrm>
        <a:graphic>
          <a:graphicData uri="http://schemas.openxmlformats.org/drawingml/2006/table">
            <a:tbl>
              <a:tblPr/>
              <a:tblGrid>
                <a:gridCol w="584835"/>
                <a:gridCol w="293370"/>
                <a:gridCol w="293370"/>
              </a:tblGrid>
              <a:tr h="37401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b="1">
                          <a:latin typeface="Times New Roman"/>
                          <a:ea typeface="Times New Roman"/>
                        </a:rPr>
                        <a:t>      q0  Iq1</a:t>
                      </a:r>
                      <a:endParaRPr lang="tr-TR" sz="1200">
                        <a:latin typeface="Times New Roman"/>
                        <a:ea typeface="Times New Roman"/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01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tr-TR" sz="110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tr-TR" sz="110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tr-TR" sz="110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dirty="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22 Tablo"/>
          <p:cNvGraphicFramePr>
            <a:graphicFrameLocks noGrp="1"/>
          </p:cNvGraphicFramePr>
          <p:nvPr/>
        </p:nvGraphicFramePr>
        <p:xfrm>
          <a:off x="3378420" y="4088774"/>
          <a:ext cx="1261745" cy="1719072"/>
        </p:xfrm>
        <a:graphic>
          <a:graphicData uri="http://schemas.openxmlformats.org/drawingml/2006/table">
            <a:tbl>
              <a:tblPr/>
              <a:tblGrid>
                <a:gridCol w="721995"/>
                <a:gridCol w="269875"/>
                <a:gridCol w="269875"/>
              </a:tblGrid>
              <a:tr h="22288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b="1">
                          <a:latin typeface="Times New Roman"/>
                          <a:ea typeface="Times New Roman"/>
                        </a:rPr>
                        <a:t>         q0        Iq1</a:t>
                      </a:r>
                      <a:endParaRPr lang="tr-TR" sz="1200">
                        <a:latin typeface="Times New Roman"/>
                        <a:ea typeface="Times New Roman"/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tr-TR" sz="110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01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tr-TR" sz="110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2001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dirty="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23 Tablo"/>
          <p:cNvGraphicFramePr>
            <a:graphicFrameLocks noGrp="1"/>
          </p:cNvGraphicFramePr>
          <p:nvPr/>
        </p:nvGraphicFramePr>
        <p:xfrm>
          <a:off x="4835109" y="4088774"/>
          <a:ext cx="1274445" cy="1719072"/>
        </p:xfrm>
        <a:graphic>
          <a:graphicData uri="http://schemas.openxmlformats.org/drawingml/2006/table">
            <a:tbl>
              <a:tblPr/>
              <a:tblGrid>
                <a:gridCol w="721995"/>
                <a:gridCol w="293370"/>
                <a:gridCol w="259080"/>
              </a:tblGrid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b="1">
                          <a:latin typeface="Times New Roman"/>
                          <a:ea typeface="Times New Roman"/>
                        </a:rPr>
                        <a:t>         q0        Iq1</a:t>
                      </a:r>
                      <a:endParaRPr lang="tr-TR" sz="1200">
                        <a:latin typeface="Times New Roman"/>
                        <a:ea typeface="Times New Roman"/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tr-TR" sz="110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01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tr-TR" sz="110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>
                          <a:latin typeface="Times New Roman"/>
                          <a:ea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2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24 Tablo"/>
          <p:cNvGraphicFramePr>
            <a:graphicFrameLocks noGrp="1"/>
          </p:cNvGraphicFramePr>
          <p:nvPr/>
        </p:nvGraphicFramePr>
        <p:xfrm>
          <a:off x="338895" y="5968218"/>
          <a:ext cx="5849620" cy="243840"/>
        </p:xfrm>
        <a:graphic>
          <a:graphicData uri="http://schemas.openxmlformats.org/drawingml/2006/table">
            <a:tbl>
              <a:tblPr/>
              <a:tblGrid>
                <a:gridCol w="1462405"/>
                <a:gridCol w="1462405"/>
                <a:gridCol w="1462405"/>
                <a:gridCol w="146240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 dirty="0">
                          <a:latin typeface="Times New Roman"/>
                          <a:ea typeface="Times New Roman"/>
                        </a:rPr>
                        <a:t>J1 = I.q0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 dirty="0" smtClean="0">
                          <a:latin typeface="Times New Roman"/>
                          <a:ea typeface="Times New Roman"/>
                        </a:rPr>
                        <a:t>      K1 </a:t>
                      </a:r>
                      <a:r>
                        <a:rPr lang="tr-TR" sz="1600" b="1" dirty="0">
                          <a:latin typeface="Times New Roman"/>
                          <a:ea typeface="Times New Roman"/>
                        </a:rPr>
                        <a:t>= I.q0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 dirty="0" smtClean="0">
                          <a:latin typeface="Times New Roman"/>
                          <a:ea typeface="Times New Roman"/>
                        </a:rPr>
                        <a:t>   J0 </a:t>
                      </a:r>
                      <a:r>
                        <a:rPr lang="tr-TR" sz="1600" b="1" dirty="0">
                          <a:latin typeface="Times New Roman"/>
                          <a:ea typeface="Times New Roman"/>
                        </a:rPr>
                        <a:t>= 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1600" b="1" dirty="0">
                          <a:latin typeface="Times New Roman"/>
                          <a:ea typeface="Times New Roman"/>
                        </a:rPr>
                        <a:t>K0 = 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2 Bitlik Kaydedicinin İçeriğinin 1 Arttırılması 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3" y="888193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r>
              <a:rPr lang="tr-TR" sz="2000" dirty="0" smtClean="0"/>
              <a:t>Arttır (I) girişine sahip 3 bitlik bir kaydedici tasarlanmak istenirse, tahmin edilebileceği gibi, Q2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flobunun</a:t>
            </a:r>
            <a:r>
              <a:rPr lang="tr-TR" sz="2000" dirty="0" smtClean="0"/>
              <a:t> girişlerine, J2 = K2 = I.q1.q0 uygulanması gerekecektir  (q1q0=11 iken I=1 ise Q2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flobunun</a:t>
            </a:r>
            <a:r>
              <a:rPr lang="tr-TR" sz="2000" dirty="0" smtClean="0"/>
              <a:t> JK girişlerine 11 uygulanacağından Q2 çıkışı, mevcut çıkışının </a:t>
            </a:r>
            <a:r>
              <a:rPr lang="tr-TR" sz="2000" dirty="0" err="1" smtClean="0"/>
              <a:t>değili</a:t>
            </a:r>
            <a:r>
              <a:rPr lang="tr-TR" sz="2000" dirty="0" smtClean="0"/>
              <a:t> olacaktır).</a:t>
            </a:r>
          </a:p>
          <a:p>
            <a:pPr>
              <a:buNone/>
            </a:pPr>
            <a:endParaRPr lang="tr-TR" dirty="0"/>
          </a:p>
        </p:txBody>
      </p:sp>
      <p:pic>
        <p:nvPicPr>
          <p:cNvPr id="4" name="3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0889" y="1004516"/>
            <a:ext cx="2584000" cy="3073384"/>
          </a:xfrm>
          <a:prstGeom prst="rect">
            <a:avLst/>
          </a:prstGeom>
          <a:noFill/>
        </p:spPr>
      </p:pic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492370" y="1055076"/>
          <a:ext cx="1462405" cy="1594338"/>
        </p:xfrm>
        <a:graphic>
          <a:graphicData uri="http://schemas.openxmlformats.org/drawingml/2006/table">
            <a:tbl>
              <a:tblPr/>
              <a:tblGrid>
                <a:gridCol w="1462405"/>
              </a:tblGrid>
              <a:tr h="1594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4835" algn="l"/>
                        </a:tabLst>
                      </a:pPr>
                      <a:r>
                        <a:rPr lang="tr-TR" sz="2000" b="1" dirty="0" smtClean="0">
                          <a:latin typeface="+mj-lt"/>
                          <a:ea typeface="Times New Roman"/>
                        </a:rPr>
                        <a:t> J1 </a:t>
                      </a:r>
                      <a:r>
                        <a:rPr lang="tr-TR" sz="2000" b="1" dirty="0">
                          <a:latin typeface="+mj-lt"/>
                          <a:ea typeface="Times New Roman"/>
                        </a:rPr>
                        <a:t>= </a:t>
                      </a:r>
                      <a:r>
                        <a:rPr lang="tr-TR" sz="2000" b="1" dirty="0" smtClean="0">
                          <a:latin typeface="+mj-lt"/>
                          <a:ea typeface="Times New Roman"/>
                        </a:rPr>
                        <a:t>I.q0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4835" algn="l"/>
                        </a:tabLst>
                        <a:defRPr/>
                      </a:pPr>
                      <a:r>
                        <a:rPr lang="tr-TR" sz="2000" b="1" dirty="0" smtClean="0">
                          <a:latin typeface="+mj-lt"/>
                          <a:ea typeface="Times New Roman"/>
                        </a:rPr>
                        <a:t>K1 = I.q0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4835" algn="l"/>
                        </a:tabLst>
                        <a:defRPr/>
                      </a:pPr>
                      <a:r>
                        <a:rPr lang="tr-TR" sz="2000" b="1" dirty="0" smtClean="0">
                          <a:latin typeface="+mj-lt"/>
                          <a:ea typeface="Times New Roman"/>
                        </a:rPr>
                        <a:t> J0 = 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4835" algn="l"/>
                        </a:tabLst>
                        <a:defRPr/>
                      </a:pPr>
                      <a:r>
                        <a:rPr lang="tr-TR" sz="2000" b="1" dirty="0" smtClean="0">
                          <a:latin typeface="+mj-lt"/>
                          <a:ea typeface="Times New Roman"/>
                        </a:rPr>
                        <a:t>K0 = I</a:t>
                      </a:r>
                      <a:endParaRPr lang="tr-TR" sz="2000" b="1" dirty="0"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230948"/>
            <a:ext cx="7772400" cy="790575"/>
          </a:xfrm>
        </p:spPr>
        <p:txBody>
          <a:bodyPr/>
          <a:lstStyle/>
          <a:p>
            <a:r>
              <a:rPr lang="tr-TR" sz="2400" b="1" dirty="0" smtClean="0"/>
              <a:t>KAYDEDİCİLER (REGISTERS)</a:t>
            </a:r>
            <a:endParaRPr lang="tr-TR" sz="2400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421" y="945456"/>
            <a:ext cx="8328074" cy="1657068"/>
          </a:xfrm>
        </p:spPr>
        <p:txBody>
          <a:bodyPr/>
          <a:lstStyle/>
          <a:p>
            <a:pPr lvl="0">
              <a:buNone/>
            </a:pPr>
            <a:r>
              <a:rPr lang="tr-TR" sz="2000" dirty="0" smtClean="0"/>
              <a:t>- n adet </a:t>
            </a:r>
            <a:r>
              <a:rPr lang="tr-TR" sz="2000" dirty="0" err="1" smtClean="0"/>
              <a:t>flip</a:t>
            </a:r>
            <a:r>
              <a:rPr lang="tr-TR" sz="2000" dirty="0" smtClean="0"/>
              <a:t>-</a:t>
            </a:r>
            <a:r>
              <a:rPr lang="tr-TR" sz="2000" dirty="0" err="1" smtClean="0"/>
              <a:t>flobun</a:t>
            </a:r>
            <a:r>
              <a:rPr lang="tr-TR" sz="2000" dirty="0" smtClean="0"/>
              <a:t> bir araya getirilmesiyle oluşturulan depolama birimleridir. </a:t>
            </a:r>
          </a:p>
          <a:p>
            <a:pPr lvl="0">
              <a:buNone/>
            </a:pPr>
            <a:r>
              <a:rPr lang="tr-TR" sz="2000" dirty="0" smtClean="0"/>
              <a:t>- n adet </a:t>
            </a:r>
            <a:r>
              <a:rPr lang="tr-TR" sz="2000" dirty="0" err="1" smtClean="0"/>
              <a:t>flip</a:t>
            </a:r>
            <a:r>
              <a:rPr lang="tr-TR" sz="2000" dirty="0" smtClean="0"/>
              <a:t>-</a:t>
            </a:r>
            <a:r>
              <a:rPr lang="tr-TR" sz="2000" dirty="0" err="1" smtClean="0"/>
              <a:t>flop</a:t>
            </a:r>
            <a:r>
              <a:rPr lang="tr-TR" sz="2000" dirty="0" smtClean="0"/>
              <a:t>, n bitlik bilgiyi saklama kapasitesine sahiptir.</a:t>
            </a:r>
          </a:p>
          <a:p>
            <a:pPr>
              <a:buNone/>
            </a:pPr>
            <a:endParaRPr lang="tr-TR" sz="1000" dirty="0" smtClean="0"/>
          </a:p>
          <a:p>
            <a:pPr marL="0" indent="0" algn="just">
              <a:buNone/>
            </a:pPr>
            <a:r>
              <a:rPr lang="tr-TR" sz="2000" b="1" dirty="0" smtClean="0"/>
              <a:t>Örnek:</a:t>
            </a:r>
            <a:r>
              <a:rPr lang="tr-TR" sz="2000" dirty="0" smtClean="0"/>
              <a:t> Aşağıda 4 bitlik bir kaydedici, D tipi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floplar</a:t>
            </a:r>
            <a:r>
              <a:rPr lang="tr-TR" sz="2000" dirty="0" smtClean="0"/>
              <a:t> kullanılarak oluşturulmuştur.</a:t>
            </a:r>
          </a:p>
          <a:p>
            <a:pPr>
              <a:buNone/>
            </a:pPr>
            <a:r>
              <a:rPr lang="tr-TR" sz="2000" dirty="0" smtClean="0"/>
              <a:t> 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tr-TR" sz="2000" dirty="0" smtClean="0"/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tr-TR" sz="2000" dirty="0"/>
          </a:p>
        </p:txBody>
      </p:sp>
      <p:pic>
        <p:nvPicPr>
          <p:cNvPr id="4" name="3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596" y="2678107"/>
            <a:ext cx="1959349" cy="3522342"/>
          </a:xfrm>
          <a:prstGeom prst="rect">
            <a:avLst/>
          </a:prstGeom>
          <a:noFill/>
        </p:spPr>
      </p:pic>
      <p:pic>
        <p:nvPicPr>
          <p:cNvPr id="5" name="4 Resim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4554" y="3180101"/>
            <a:ext cx="5430858" cy="237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err="1" smtClean="0"/>
              <a:t>Preset</a:t>
            </a:r>
            <a:r>
              <a:rPr lang="tr-TR" sz="2400" b="1" dirty="0" smtClean="0"/>
              <a:t> ve </a:t>
            </a:r>
            <a:r>
              <a:rPr lang="tr-TR" sz="2400" b="1" dirty="0" err="1" smtClean="0"/>
              <a:t>Clear</a:t>
            </a:r>
            <a:r>
              <a:rPr lang="tr-TR" sz="2400" b="1" dirty="0" smtClean="0"/>
              <a:t> Uçları</a:t>
            </a:r>
            <a:endParaRPr lang="tr-TR" sz="2400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930393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Kaydediciler giriş ve çıkış uçlarından başka, </a:t>
            </a:r>
            <a:r>
              <a:rPr lang="tr-TR" sz="2000" dirty="0" err="1" smtClean="0"/>
              <a:t>clock’tan</a:t>
            </a:r>
            <a:r>
              <a:rPr lang="tr-TR" sz="2000" dirty="0" smtClean="0"/>
              <a:t> bağımsız olarak çalışan </a:t>
            </a:r>
            <a:r>
              <a:rPr lang="tr-TR" sz="2000" i="1" dirty="0" err="1" smtClean="0"/>
              <a:t>Preset</a:t>
            </a:r>
            <a:r>
              <a:rPr lang="tr-TR" sz="2000" dirty="0" smtClean="0"/>
              <a:t> ve </a:t>
            </a:r>
            <a:r>
              <a:rPr lang="tr-TR" sz="2000" i="1" dirty="0" err="1" smtClean="0"/>
              <a:t>Clear</a:t>
            </a:r>
            <a:r>
              <a:rPr lang="tr-TR" sz="2000" dirty="0" smtClean="0"/>
              <a:t> uçlarına da sahiptirler. Bu uçlar sayesinde, özellikle başlangıçta kaydedicinin hangi değerle yüklü olacağı ayarlanabilir.</a:t>
            </a:r>
          </a:p>
          <a:p>
            <a:pPr marL="0" indent="0" algn="just">
              <a:buNone/>
            </a:pPr>
            <a:endParaRPr lang="tr-TR" sz="2000" dirty="0"/>
          </a:p>
        </p:txBody>
      </p:sp>
      <p:pic>
        <p:nvPicPr>
          <p:cNvPr id="4" name="3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6449" y="2471291"/>
            <a:ext cx="5915715" cy="2425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Kaydediciler Üzerindeki Önemli İşlemler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74650" y="958529"/>
            <a:ext cx="8375650" cy="5078412"/>
          </a:xfrm>
        </p:spPr>
        <p:txBody>
          <a:bodyPr/>
          <a:lstStyle/>
          <a:p>
            <a:pPr lvl="0" algn="just"/>
            <a:r>
              <a:rPr lang="tr-TR" sz="2000" dirty="0" smtClean="0"/>
              <a:t> </a:t>
            </a:r>
            <a:r>
              <a:rPr lang="tr-TR" sz="2000" dirty="0" smtClean="0"/>
              <a:t> Kaydediciye </a:t>
            </a:r>
            <a:r>
              <a:rPr lang="tr-TR" sz="2000" dirty="0" smtClean="0"/>
              <a:t>paralel olarak değer yükleme</a:t>
            </a:r>
          </a:p>
          <a:p>
            <a:pPr lvl="0" algn="just"/>
            <a:r>
              <a:rPr lang="tr-TR" sz="2000" dirty="0" smtClean="0"/>
              <a:t>  Kaydedicinin </a:t>
            </a:r>
            <a:r>
              <a:rPr lang="tr-TR" sz="2000" i="1" dirty="0" err="1" smtClean="0"/>
              <a:t>clear</a:t>
            </a:r>
            <a:r>
              <a:rPr lang="tr-TR" sz="2000" dirty="0" smtClean="0"/>
              <a:t> edilmesi ya da sıfırlanması</a:t>
            </a:r>
          </a:p>
          <a:p>
            <a:pPr lvl="0" algn="just"/>
            <a:r>
              <a:rPr lang="tr-TR" sz="2000" dirty="0" smtClean="0"/>
              <a:t>  Kaydedicinin </a:t>
            </a:r>
            <a:r>
              <a:rPr lang="tr-TR" sz="2000" i="1" dirty="0" smtClean="0"/>
              <a:t>set </a:t>
            </a:r>
            <a:r>
              <a:rPr lang="tr-TR" sz="2000" dirty="0" smtClean="0"/>
              <a:t>edilmesi</a:t>
            </a:r>
          </a:p>
          <a:p>
            <a:pPr lvl="0" algn="just"/>
            <a:r>
              <a:rPr lang="tr-TR" sz="2000" dirty="0" smtClean="0"/>
              <a:t>  Kaydedicinin içeriğinin sağa ya da sola kaydırılması (ve seri bilgi girilmesi)</a:t>
            </a:r>
          </a:p>
          <a:p>
            <a:pPr lvl="0" algn="just"/>
            <a:r>
              <a:rPr lang="tr-TR" sz="2000" dirty="0" smtClean="0"/>
              <a:t>  Kaydedicinin değerinin 1 arttırılması ya da 1 azaltılması </a:t>
            </a:r>
          </a:p>
          <a:p>
            <a:pPr lvl="0" algn="just"/>
            <a:r>
              <a:rPr lang="tr-TR" sz="2000" dirty="0" smtClean="0"/>
              <a:t>  Kaydedici içeriğinin 2’ye tümleyeninin alınması</a:t>
            </a:r>
          </a:p>
          <a:p>
            <a:pPr lvl="0" algn="just"/>
            <a:r>
              <a:rPr lang="tr-TR" sz="2000" dirty="0" smtClean="0"/>
              <a:t>  Kaydedicideki bilginin başka bir kaydediciye aktarılması gibi…</a:t>
            </a:r>
          </a:p>
          <a:p>
            <a:pPr lvl="0" algn="just"/>
            <a:endParaRPr lang="tr-TR" sz="2000" dirty="0" smtClean="0"/>
          </a:p>
          <a:p>
            <a:pPr lvl="0" algn="just"/>
            <a:endParaRPr lang="tr-TR" sz="2000" dirty="0" smtClean="0"/>
          </a:p>
          <a:p>
            <a:pPr marL="0" indent="0" algn="just">
              <a:buNone/>
            </a:pPr>
            <a:r>
              <a:rPr lang="tr-TR" sz="2000" dirty="0" smtClean="0"/>
              <a:t>Bahsedilen temel işlemler bir arada kullanılarak, kaydediciler üzerinde daha fazla sayıda işlem tanımlanabilir. </a:t>
            </a:r>
          </a:p>
          <a:p>
            <a:pPr marL="0" lvl="0" indent="0" algn="just">
              <a:buNone/>
            </a:pPr>
            <a:endParaRPr lang="tr-TR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Kaydediciye Paralel Olarak Değer Yükleme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74650" y="944461"/>
            <a:ext cx="8375650" cy="1221964"/>
          </a:xfrm>
        </p:spPr>
        <p:txBody>
          <a:bodyPr/>
          <a:lstStyle/>
          <a:p>
            <a:pPr algn="just">
              <a:buNone/>
            </a:pPr>
            <a:r>
              <a:rPr lang="tr-TR" sz="2000" dirty="0" smtClean="0"/>
              <a:t>D tipi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floplardan</a:t>
            </a:r>
            <a:r>
              <a:rPr lang="tr-TR" sz="2000" dirty="0" smtClean="0"/>
              <a:t> oluşturulan bir kaydedici için;</a:t>
            </a:r>
          </a:p>
          <a:p>
            <a:pPr algn="just">
              <a:buNone/>
            </a:pPr>
            <a:r>
              <a:rPr lang="tr-TR" sz="2000" b="1" dirty="0" err="1" smtClean="0"/>
              <a:t>Load</a:t>
            </a:r>
            <a:r>
              <a:rPr lang="tr-TR" sz="2000" b="1" dirty="0" smtClean="0"/>
              <a:t>  = 0 </a:t>
            </a:r>
            <a:r>
              <a:rPr lang="tr-TR" sz="2000" dirty="0" smtClean="0"/>
              <a:t>ise çıkışların durumlarını muhafaza etmesini,</a:t>
            </a:r>
          </a:p>
          <a:p>
            <a:pPr algn="just">
              <a:buNone/>
            </a:pPr>
            <a:r>
              <a:rPr lang="tr-TR" sz="2000" b="1" dirty="0" err="1" smtClean="0"/>
              <a:t>Load</a:t>
            </a:r>
            <a:r>
              <a:rPr lang="tr-TR" sz="2000" b="1" dirty="0" smtClean="0"/>
              <a:t>  = 1 </a:t>
            </a:r>
            <a:r>
              <a:rPr lang="tr-TR" sz="2000" dirty="0" smtClean="0"/>
              <a:t>olduğunda ise, girişlerin kaydediciye yüklenmesini istiyorsak,</a:t>
            </a:r>
          </a:p>
          <a:p>
            <a:pPr algn="just">
              <a:buNone/>
            </a:pPr>
            <a:endParaRPr lang="tr-TR" sz="2000" dirty="0"/>
          </a:p>
        </p:txBody>
      </p:sp>
      <p:pic>
        <p:nvPicPr>
          <p:cNvPr id="4" name="3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5477" y="2070958"/>
            <a:ext cx="3953046" cy="412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Kaydediciye Paralel Olarak Değer Yükleme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888189"/>
            <a:ext cx="8375650" cy="1165694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D tipi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floplardan</a:t>
            </a:r>
            <a:r>
              <a:rPr lang="tr-TR" sz="2000" dirty="0" smtClean="0"/>
              <a:t> oluşturulmuş bir kaydediciye </a:t>
            </a:r>
            <a:r>
              <a:rPr lang="tr-TR" sz="2000" dirty="0" err="1" smtClean="0"/>
              <a:t>Load</a:t>
            </a:r>
            <a:r>
              <a:rPr lang="tr-TR" sz="2000" dirty="0" smtClean="0"/>
              <a:t> işlevini kazandırmak için 2×1 MUX kullanılması da düşünülebilir. </a:t>
            </a:r>
          </a:p>
          <a:p>
            <a:pPr marL="0" indent="0" algn="just">
              <a:buNone/>
            </a:pPr>
            <a:r>
              <a:rPr lang="tr-TR" sz="2000" dirty="0" err="1" smtClean="0"/>
              <a:t>MUX’un</a:t>
            </a:r>
            <a:r>
              <a:rPr lang="tr-TR" sz="2000" dirty="0" smtClean="0"/>
              <a:t> çıkış ifadesi y = S’.I</a:t>
            </a:r>
            <a:r>
              <a:rPr lang="tr-TR" sz="2000" baseline="-25000" dirty="0" smtClean="0"/>
              <a:t>0</a:t>
            </a:r>
            <a:r>
              <a:rPr lang="tr-TR" sz="2000" dirty="0" smtClean="0"/>
              <a:t> + S.I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 </a:t>
            </a:r>
            <a:endParaRPr lang="tr-TR" sz="2000" dirty="0"/>
          </a:p>
        </p:txBody>
      </p:sp>
      <p:pic>
        <p:nvPicPr>
          <p:cNvPr id="4" name="3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577" y="2136379"/>
            <a:ext cx="6759408" cy="375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Kaydediciye Paralel Olarak Değer Yükleme – JK tipi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18378" y="1127345"/>
            <a:ext cx="8375650" cy="5078412"/>
          </a:xfrm>
        </p:spPr>
        <p:txBody>
          <a:bodyPr/>
          <a:lstStyle/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 marL="0" indent="0" algn="just">
              <a:buNone/>
            </a:pPr>
            <a:r>
              <a:rPr lang="tr-TR" sz="2000" dirty="0" smtClean="0"/>
              <a:t>Giriş uçlarından 0 bilgisi geldiğinde </a:t>
            </a:r>
            <a:r>
              <a:rPr lang="tr-TR" sz="2000" i="1" dirty="0" err="1" smtClean="0"/>
              <a:t>Reset</a:t>
            </a:r>
            <a:r>
              <a:rPr lang="tr-TR" sz="2000" dirty="0" smtClean="0"/>
              <a:t> durumu, 1 bilgisi geldiğinde ise </a:t>
            </a:r>
            <a:r>
              <a:rPr lang="tr-TR" sz="2000" i="1" dirty="0" smtClean="0"/>
              <a:t>Set</a:t>
            </a:r>
            <a:r>
              <a:rPr lang="tr-TR" sz="2000" dirty="0" smtClean="0"/>
              <a:t> durumu oluşur.</a:t>
            </a:r>
            <a:endParaRPr lang="tr-TR" sz="2000" dirty="0"/>
          </a:p>
        </p:txBody>
      </p:sp>
      <p:pic>
        <p:nvPicPr>
          <p:cNvPr id="4" name="3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2769" y="1130458"/>
            <a:ext cx="2541625" cy="37598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Kaydediciye Paralel Olarak Değer Yükleme – JK tipi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32446" y="888189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JK tipi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floplardan</a:t>
            </a:r>
            <a:r>
              <a:rPr lang="tr-TR" sz="2000" dirty="0" smtClean="0"/>
              <a:t> oluşturulmuş bir kaydediciye </a:t>
            </a:r>
            <a:r>
              <a:rPr lang="tr-TR" sz="2000" dirty="0" err="1" smtClean="0"/>
              <a:t>Load</a:t>
            </a:r>
            <a:r>
              <a:rPr lang="tr-TR" sz="2000" dirty="0" smtClean="0"/>
              <a:t> girişi eklemek istersek,  aşağıda verilen 1 bitlik kaydedicinin durum tablosundan faydalanabiliriz.     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r>
              <a:rPr lang="tr-TR" sz="2000" dirty="0" smtClean="0"/>
              <a:t> J = </a:t>
            </a:r>
            <a:r>
              <a:rPr lang="tr-TR" sz="2000" dirty="0" err="1" smtClean="0"/>
              <a:t>Load</a:t>
            </a:r>
            <a:r>
              <a:rPr lang="tr-TR" sz="2000" dirty="0" smtClean="0"/>
              <a:t>.Giriş_0 </a:t>
            </a:r>
          </a:p>
          <a:p>
            <a:pPr marL="0" indent="0" algn="just">
              <a:buNone/>
            </a:pPr>
            <a:r>
              <a:rPr lang="tr-TR" sz="2000" dirty="0" smtClean="0"/>
              <a:t>K = </a:t>
            </a:r>
            <a:r>
              <a:rPr lang="tr-TR" sz="2000" dirty="0" err="1" smtClean="0"/>
              <a:t>Load</a:t>
            </a:r>
            <a:r>
              <a:rPr lang="tr-TR" sz="2000" dirty="0" smtClean="0"/>
              <a:t>.</a:t>
            </a:r>
            <a:r>
              <a:rPr lang="tr-TR" sz="2000" dirty="0" err="1" smtClean="0"/>
              <a:t>Giris</a:t>
            </a:r>
            <a:r>
              <a:rPr lang="tr-TR" sz="2000" dirty="0" smtClean="0"/>
              <a:t>_0’ </a:t>
            </a:r>
          </a:p>
          <a:p>
            <a:pPr algn="just">
              <a:buNone/>
            </a:pPr>
            <a:endParaRPr lang="tr-TR" dirty="0"/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2336115" y="2080494"/>
          <a:ext cx="4739933" cy="2176272"/>
        </p:xfrm>
        <a:graphic>
          <a:graphicData uri="http://schemas.openxmlformats.org/drawingml/2006/table">
            <a:tbl>
              <a:tblPr/>
              <a:tblGrid>
                <a:gridCol w="965259"/>
                <a:gridCol w="965259"/>
                <a:gridCol w="1560504"/>
                <a:gridCol w="720558"/>
                <a:gridCol w="528353"/>
              </a:tblGrid>
              <a:tr h="4083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dirty="0">
                          <a:latin typeface="Times New Roman"/>
                          <a:ea typeface="Times New Roman"/>
                        </a:rPr>
                        <a:t>Kontrol Girişi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dirty="0">
                          <a:latin typeface="Times New Roman"/>
                          <a:ea typeface="Times New Roman"/>
                        </a:rPr>
                        <a:t>Giriş Biti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dirty="0" smtClean="0">
                          <a:latin typeface="Times New Roman"/>
                          <a:ea typeface="Times New Roman"/>
                        </a:rPr>
                        <a:t>Sonraki</a:t>
                      </a:r>
                      <a:r>
                        <a:rPr lang="tr-TR" sz="1600" b="1" baseline="0" dirty="0" smtClean="0">
                          <a:latin typeface="Times New Roman"/>
                          <a:ea typeface="Times New Roman"/>
                        </a:rPr>
                        <a:t> Durum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36195" marR="36195" marT="17780" marB="1778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</a:rPr>
                        <a:t>Flip-Flop Girişleri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</a:rPr>
                        <a:t>Load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dirty="0">
                          <a:latin typeface="Times New Roman"/>
                          <a:ea typeface="Times New Roman"/>
                        </a:rPr>
                        <a:t>Giriş_0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</a:rPr>
                        <a:t>Q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36195" marR="36195" marT="17780" marB="1778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</a:rPr>
                        <a:t>J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</a:rPr>
                        <a:t>K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Durumunu koru</a:t>
                      </a:r>
                    </a:p>
                  </a:txBody>
                  <a:tcPr marL="36195" marR="36195" marT="17780" marB="1778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Durumunu koru</a:t>
                      </a:r>
                    </a:p>
                  </a:txBody>
                  <a:tcPr marL="36195" marR="36195" marT="17780" marB="1778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Girişteki Bilgi (0)</a:t>
                      </a:r>
                    </a:p>
                  </a:txBody>
                  <a:tcPr marL="36195" marR="36195" marT="17780" marB="1778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Girişteki Bilgi (1)</a:t>
                      </a:r>
                    </a:p>
                  </a:txBody>
                  <a:tcPr marL="36195" marR="36195" marT="17780" marB="1778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Kaydediciye Paralel Olarak Değer Yükleme – JK tipi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874121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J = </a:t>
            </a:r>
            <a:r>
              <a:rPr lang="tr-TR" sz="2000" dirty="0" err="1" smtClean="0"/>
              <a:t>Load</a:t>
            </a:r>
            <a:r>
              <a:rPr lang="tr-TR" sz="2000" dirty="0" smtClean="0"/>
              <a:t>.Giriş_0 </a:t>
            </a:r>
          </a:p>
          <a:p>
            <a:pPr marL="0" indent="0" algn="just">
              <a:buNone/>
            </a:pPr>
            <a:r>
              <a:rPr lang="tr-TR" sz="2000" dirty="0" smtClean="0"/>
              <a:t>K = </a:t>
            </a:r>
            <a:r>
              <a:rPr lang="tr-TR" sz="2000" dirty="0" err="1" smtClean="0"/>
              <a:t>Load</a:t>
            </a:r>
            <a:r>
              <a:rPr lang="tr-TR" sz="2000" dirty="0" smtClean="0"/>
              <a:t>.</a:t>
            </a:r>
            <a:r>
              <a:rPr lang="tr-TR" sz="2000" dirty="0" err="1" smtClean="0"/>
              <a:t>Giris</a:t>
            </a:r>
            <a:r>
              <a:rPr lang="tr-TR" sz="2000" dirty="0" smtClean="0"/>
              <a:t>_0’ </a:t>
            </a:r>
          </a:p>
          <a:p>
            <a:pPr>
              <a:buNone/>
            </a:pPr>
            <a:endParaRPr lang="tr-TR" dirty="0"/>
          </a:p>
        </p:txBody>
      </p:sp>
      <p:pic>
        <p:nvPicPr>
          <p:cNvPr id="4" name="3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3808" y="1627695"/>
            <a:ext cx="3295349" cy="41729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verview">
  <a:themeElements>
    <a:clrScheme name="overvi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verview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ver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vervi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class_new</Template>
  <TotalTime>4463</TotalTime>
  <Words>931</Words>
  <Application>Microsoft Office PowerPoint</Application>
  <PresentationFormat>Ekran Gösterisi (4:3)</PresentationFormat>
  <Paragraphs>371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overview</vt:lpstr>
      <vt:lpstr>Bölüm 3. KAYDEDİCİLER (REGISTERS)  </vt:lpstr>
      <vt:lpstr>KAYDEDİCİLER (REGISTERS)</vt:lpstr>
      <vt:lpstr>Preset ve Clear Uçları</vt:lpstr>
      <vt:lpstr>Kaydediciler Üzerindeki Önemli İşlemler</vt:lpstr>
      <vt:lpstr>Kaydediciye Paralel Olarak Değer Yükleme</vt:lpstr>
      <vt:lpstr>Kaydediciye Paralel Olarak Değer Yükleme</vt:lpstr>
      <vt:lpstr>Kaydediciye Paralel Olarak Değer Yükleme – JK tipi</vt:lpstr>
      <vt:lpstr>Kaydediciye Paralel Olarak Değer Yükleme – JK tipi</vt:lpstr>
      <vt:lpstr>Kaydediciye Paralel Olarak Değer Yükleme – JK tipi</vt:lpstr>
      <vt:lpstr>Kaydediciye Paralel Olarak Değer Yükleme – JK tipi</vt:lpstr>
      <vt:lpstr>Kaydedicinin Sıfırlanması (Clear)</vt:lpstr>
      <vt:lpstr>Kaydedicinin İçeriğinin 1 Arttırılması (Increment)</vt:lpstr>
      <vt:lpstr>2 Bitlik Kaydedicinin İçeriğinin 1 Arttırılması  </vt:lpstr>
      <vt:lpstr>2 Bitlik Kaydedicinin İçeriğinin 1 Arttırılması </vt:lpstr>
      <vt:lpstr>2 Bitlik Kaydedicinin İçeriğinin 1 Arttırılması </vt:lpstr>
    </vt:vector>
  </TitlesOfParts>
  <Company>Washington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</dc:title>
  <dc:creator>Fred Kuhns</dc:creator>
  <cp:lastModifiedBy>Administrator</cp:lastModifiedBy>
  <cp:revision>148</cp:revision>
  <cp:lastPrinted>2001-01-30T20:22:47Z</cp:lastPrinted>
  <dcterms:created xsi:type="dcterms:W3CDTF">1999-07-07T12:46:17Z</dcterms:created>
  <dcterms:modified xsi:type="dcterms:W3CDTF">2010-02-18T20:33:38Z</dcterms:modified>
</cp:coreProperties>
</file>