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27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CC"/>
    <a:srgbClr val="A50021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1" autoAdjust="0"/>
    <p:restoredTop sz="94660"/>
  </p:normalViewPr>
  <p:slideViewPr>
    <p:cSldViewPr snapToGrid="0">
      <p:cViewPr>
        <p:scale>
          <a:sx n="68" d="100"/>
          <a:sy n="68" d="100"/>
        </p:scale>
        <p:origin x="-1230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782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8138" y="0"/>
            <a:ext cx="318611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5588"/>
            <a:ext cx="31892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8138" y="9145588"/>
            <a:ext cx="3186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fld id="{BE181369-8D69-4B6C-94E0-7A8C59CE4B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8138" y="0"/>
            <a:ext cx="31670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670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8138" y="9123363"/>
            <a:ext cx="316706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fld id="{04D1BD84-BBDE-4306-A091-F3E45CC7E6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161448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8588"/>
            <a:ext cx="6400800" cy="1752600"/>
          </a:xfr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56388" y="76200"/>
            <a:ext cx="2093912" cy="61436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29338" cy="61436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38675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756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fld id="{0ECC5A7E-81A0-4E71-975F-AE9BD1532A01}" type="slidenum">
              <a:rPr lang="en-US" sz="1200" b="0">
                <a:latin typeface="Comic Sans MS" pitchFamily="66" charset="0"/>
              </a:rPr>
              <a:pPr/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-879475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/>
            <a:r>
              <a:rPr lang="tr-TR" sz="1200" b="0" i="1">
                <a:latin typeface="Comic Sans MS" pitchFamily="66" charset="0"/>
              </a:rPr>
              <a:t>Ali Gülbağ</a:t>
            </a:r>
            <a:endParaRPr lang="en-US" sz="1200" b="0" i="1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CC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90000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00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2275" y="324846"/>
            <a:ext cx="8496642" cy="2370137"/>
          </a:xfrm>
        </p:spPr>
        <p:txBody>
          <a:bodyPr/>
          <a:lstStyle/>
          <a:p>
            <a:pPr algn="l"/>
            <a:r>
              <a:rPr lang="tr-TR" sz="3200" b="1" dirty="0" smtClean="0"/>
              <a:t>Bölüm 3. KAYDEDİCİLER (REGISTERS)</a:t>
            </a:r>
            <a:r>
              <a:rPr lang="tr-TR" sz="3200" dirty="0" smtClean="0"/>
              <a:t/>
            </a:r>
            <a:br>
              <a:rPr lang="tr-TR" sz="3200" dirty="0" smtClean="0"/>
            </a:br>
            <a:r>
              <a:rPr lang="tr-TR" sz="4000" dirty="0">
                <a:solidFill>
                  <a:srgbClr val="0000CC"/>
                </a:solidFill>
              </a:rPr>
              <a:t/>
            </a:r>
            <a:br>
              <a:rPr lang="tr-TR" sz="4000" dirty="0">
                <a:solidFill>
                  <a:srgbClr val="0000CC"/>
                </a:solidFill>
              </a:rPr>
            </a:br>
            <a:endParaRPr lang="en-US" sz="4000" i="1" dirty="0">
              <a:solidFill>
                <a:srgbClr val="0000CC"/>
              </a:solidFill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7965" y="1278351"/>
            <a:ext cx="8496885" cy="4278386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tr-TR" sz="1900" b="1" dirty="0" smtClean="0">
                <a:solidFill>
                  <a:srgbClr val="FF0000"/>
                </a:solidFill>
              </a:rPr>
              <a:t>Geçen Hafta</a:t>
            </a:r>
          </a:p>
          <a:p>
            <a:pPr algn="l">
              <a:lnSpc>
                <a:spcPct val="90000"/>
              </a:lnSpc>
            </a:pPr>
            <a:endParaRPr lang="tr-TR" sz="1900" b="1" dirty="0" smtClean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Kaydediciler Üzerindeki Önemli İşlemler</a:t>
            </a: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      Kaydediciye paralel olarak değer yükleme</a:t>
            </a: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      Kaydedicinin sıfırlanması (</a:t>
            </a:r>
            <a:r>
              <a:rPr lang="tr-TR" sz="1900" b="1" dirty="0" err="1" smtClean="0"/>
              <a:t>Clear</a:t>
            </a:r>
            <a:r>
              <a:rPr lang="tr-TR" sz="1900" b="1" dirty="0" smtClean="0"/>
              <a:t>)</a:t>
            </a: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      Kaydedicinin değerinin 1 arttırılması (</a:t>
            </a:r>
            <a:r>
              <a:rPr lang="tr-TR" sz="1900" b="1" dirty="0" err="1" smtClean="0"/>
              <a:t>Increment</a:t>
            </a:r>
            <a:r>
              <a:rPr lang="tr-TR" sz="1900" b="1" dirty="0" smtClean="0"/>
              <a:t>)</a:t>
            </a:r>
          </a:p>
          <a:p>
            <a:pPr algn="l">
              <a:lnSpc>
                <a:spcPct val="90000"/>
              </a:lnSpc>
            </a:pPr>
            <a:endParaRPr lang="tr-TR" sz="1900" b="1" dirty="0" smtClean="0"/>
          </a:p>
          <a:p>
            <a:pPr algn="l">
              <a:lnSpc>
                <a:spcPct val="90000"/>
              </a:lnSpc>
            </a:pPr>
            <a:r>
              <a:rPr lang="tr-TR" sz="1900" b="1" dirty="0" smtClean="0">
                <a:solidFill>
                  <a:srgbClr val="FF0000"/>
                </a:solidFill>
              </a:rPr>
              <a:t>Bu Hafta</a:t>
            </a:r>
          </a:p>
          <a:p>
            <a:pPr algn="l">
              <a:lnSpc>
                <a:spcPct val="90000"/>
              </a:lnSpc>
            </a:pPr>
            <a:endParaRPr lang="tr-TR" sz="1900" b="1" dirty="0" smtClean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      Kaydedicinin </a:t>
            </a:r>
            <a:r>
              <a:rPr lang="tr-TR" sz="1900" b="1" dirty="0" err="1" smtClean="0"/>
              <a:t>Load</a:t>
            </a:r>
            <a:r>
              <a:rPr lang="tr-TR" sz="1900" b="1" dirty="0" smtClean="0"/>
              <a:t> ve </a:t>
            </a:r>
            <a:r>
              <a:rPr lang="tr-TR" sz="1900" b="1" dirty="0" err="1" smtClean="0"/>
              <a:t>Clear</a:t>
            </a:r>
            <a:r>
              <a:rPr lang="tr-TR" sz="1900" b="1" dirty="0" smtClean="0"/>
              <a:t> kontrol uçlarının bir araya getirilmesi</a:t>
            </a: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      Kaydedicinin içeriğinin sağa ya da sola kaydırılması (ve seri bilgi girilmesi)</a:t>
            </a: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      Paralel yükleme ve sağa kaydırma kontrollerinin bir araya getirilmesi</a:t>
            </a: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      </a:t>
            </a:r>
            <a:r>
              <a:rPr lang="tr-TR" sz="1900" b="1" dirty="0" smtClean="0"/>
              <a:t>Üniversal </a:t>
            </a:r>
            <a:r>
              <a:rPr lang="tr-TR" sz="1900" b="1" dirty="0" smtClean="0"/>
              <a:t>kaydedici tasarımı</a:t>
            </a:r>
            <a:endParaRPr lang="tr-TR" sz="1900" dirty="0" smtClean="0"/>
          </a:p>
          <a:p>
            <a:pPr algn="l">
              <a:lnSpc>
                <a:spcPct val="90000"/>
              </a:lnSpc>
            </a:pPr>
            <a:endParaRPr lang="tr-TR" sz="2000" dirty="0" smtClean="0"/>
          </a:p>
          <a:p>
            <a:pPr algn="l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Paralel Yükleme ve Sağa Kaydırma Kontrollerinin Bir Araya Getirilmesi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874121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Aşağıdaki düzenekte kaydedicinin durumunu koruması için </a:t>
            </a:r>
            <a:r>
              <a:rPr lang="tr-TR" sz="2000" dirty="0" err="1" smtClean="0"/>
              <a:t>clock</a:t>
            </a:r>
            <a:r>
              <a:rPr lang="tr-TR" sz="2000" dirty="0" smtClean="0"/>
              <a:t> sinyali (CLK) pasif hale getirilmektedir (her iki kontrol girişinin aktif olmadığı durum). </a:t>
            </a:r>
          </a:p>
          <a:p>
            <a:pPr>
              <a:buNone/>
            </a:pPr>
            <a:endParaRPr lang="tr-TR" dirty="0"/>
          </a:p>
        </p:txBody>
      </p:sp>
      <p:pic>
        <p:nvPicPr>
          <p:cNvPr id="4" name="3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055" y="1689965"/>
            <a:ext cx="6871334" cy="3007462"/>
          </a:xfrm>
          <a:prstGeom prst="rect">
            <a:avLst/>
          </a:prstGeom>
          <a:noFill/>
        </p:spPr>
      </p:pic>
      <p:pic>
        <p:nvPicPr>
          <p:cNvPr id="5" name="4 Resim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6226" y="5158561"/>
            <a:ext cx="2079812" cy="43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Paralel Yükleme ve Sağa Kaydırma Kontrollerinin Bir Araya Getirilmesi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860053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Bu işlevlerin bir araya getirmenin diğer bir yöntemi de kaydırma işlevini de yükleme işlevi gibi düşünmektir. Bu durumda kaydediciyi oluşturan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flopların</a:t>
            </a:r>
            <a:r>
              <a:rPr lang="tr-TR" sz="2000" dirty="0" smtClean="0"/>
              <a:t> girişleri şu şekilde olur;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 J3 = (LOAD).(PG_3) + (SHIFT).(seri_giriş_verisi)</a:t>
            </a:r>
          </a:p>
          <a:p>
            <a:pPr>
              <a:buNone/>
            </a:pPr>
            <a:r>
              <a:rPr lang="tr-TR" sz="2000" dirty="0" smtClean="0"/>
              <a:t>K3 = (LOAD).(PG_3)’ + (SHIFT).(seri_giriş_verisi)’</a:t>
            </a:r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000" dirty="0" smtClean="0"/>
              <a:t>  J2 = (LOAD).(PG_2) + (SHIFT).(PC_3)</a:t>
            </a:r>
          </a:p>
          <a:p>
            <a:pPr>
              <a:buNone/>
            </a:pPr>
            <a:r>
              <a:rPr lang="tr-TR" sz="2000" dirty="0" smtClean="0"/>
              <a:t>K2 = (LOAD).(PG_2)’ + (SHIFT).( PC_3)’</a:t>
            </a:r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000" dirty="0" smtClean="0"/>
              <a:t>  J1 = (LOAD).(PG_1) + (SHIFT).( PC_2)</a:t>
            </a:r>
          </a:p>
          <a:p>
            <a:pPr>
              <a:buNone/>
            </a:pPr>
            <a:r>
              <a:rPr lang="tr-TR" sz="2000" dirty="0" smtClean="0"/>
              <a:t>K1 = (LOAD).(PG_1)’ + (SHIFT).( PC_2)’</a:t>
            </a:r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000" dirty="0" smtClean="0"/>
              <a:t>  J0 = (LOAD).(PG_0) + (SHIFT).( PC_1)</a:t>
            </a:r>
          </a:p>
          <a:p>
            <a:pPr>
              <a:buNone/>
            </a:pPr>
            <a:r>
              <a:rPr lang="tr-TR" sz="2000" dirty="0" smtClean="0"/>
              <a:t>K0 = (LOAD).(PG_0)’ + (SHIFT).( PC_1)’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algn="just">
              <a:buNone/>
            </a:pPr>
            <a:endParaRPr lang="tr-TR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Paralel Yükleme ve Sağa Kaydırma Kontrollerinin Bir Araya Getirilmesi</a:t>
            </a:r>
            <a:endParaRPr lang="tr-TR" sz="2400" dirty="0"/>
          </a:p>
        </p:txBody>
      </p:sp>
      <p:pic>
        <p:nvPicPr>
          <p:cNvPr id="4" name="3 İçerik Yer Tutucusu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8275" y="2212172"/>
            <a:ext cx="6276191" cy="3780953"/>
          </a:xfrm>
          <a:prstGeom prst="rect">
            <a:avLst/>
          </a:prstGeom>
          <a:noFill/>
        </p:spPr>
      </p:pic>
      <p:sp>
        <p:nvSpPr>
          <p:cNvPr id="5" name="4 Dikdörtgen"/>
          <p:cNvSpPr/>
          <p:nvPr/>
        </p:nvSpPr>
        <p:spPr>
          <a:xfrm>
            <a:off x="358724" y="905057"/>
            <a:ext cx="73503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b="0" dirty="0" smtClean="0"/>
              <a:t> J3 = (LOAD).(PG_3) + (SHIFT).(</a:t>
            </a:r>
            <a:r>
              <a:rPr lang="tr-TR" b="0" dirty="0" smtClean="0"/>
              <a:t>seri giriş)</a:t>
            </a:r>
            <a:endParaRPr lang="tr-TR" b="0" dirty="0" smtClean="0"/>
          </a:p>
          <a:p>
            <a:pPr>
              <a:buNone/>
            </a:pPr>
            <a:r>
              <a:rPr lang="tr-TR" b="0" dirty="0" smtClean="0"/>
              <a:t>K3 = (LOAD).(PG_3)’ + (SHIFT).(</a:t>
            </a:r>
            <a:r>
              <a:rPr lang="tr-TR" b="0" dirty="0" smtClean="0"/>
              <a:t>seri giriş)’</a:t>
            </a:r>
            <a:endParaRPr lang="tr-TR" b="0" dirty="0" smtClean="0"/>
          </a:p>
          <a:p>
            <a:pPr>
              <a:buNone/>
            </a:pPr>
            <a:endParaRPr lang="tr-TR" sz="800" b="0" dirty="0" smtClean="0"/>
          </a:p>
          <a:p>
            <a:pPr>
              <a:buNone/>
            </a:pPr>
            <a:r>
              <a:rPr lang="tr-TR" b="0" dirty="0" smtClean="0"/>
              <a:t>  J2 = (LOAD).(PG_2) + (SHIFT).(PC_3)</a:t>
            </a:r>
          </a:p>
          <a:p>
            <a:pPr>
              <a:buNone/>
            </a:pPr>
            <a:r>
              <a:rPr lang="tr-TR" b="0" dirty="0" smtClean="0"/>
              <a:t>K2 = (LOAD).(PG_2)’ + (SHIFT).( PC_3)’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71745" y="5997208"/>
            <a:ext cx="73693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Paralel yükleme ve sağa kaydırma kontrollerinin kaydedicinin 2 biti için bir araya getirilmesi</a:t>
            </a: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Üniversal </a:t>
            </a:r>
            <a:r>
              <a:rPr lang="tr-TR" sz="2400" b="1" dirty="0" smtClean="0"/>
              <a:t>kaydedici tasarımı</a:t>
            </a:r>
            <a:endParaRPr lang="tr-TR" sz="2400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2795025" y="1110762"/>
          <a:ext cx="3858994" cy="1371600"/>
        </p:xfrm>
        <a:graphic>
          <a:graphicData uri="http://schemas.openxmlformats.org/drawingml/2006/table">
            <a:tbl>
              <a:tblPr/>
              <a:tblGrid>
                <a:gridCol w="1144994"/>
                <a:gridCol w="2714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250690" algn="l"/>
                        </a:tabLs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Seçim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250690" algn="l"/>
                        </a:tabLs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İşlev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250690" algn="l"/>
                        </a:tabLs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S1S0 = 00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250690" algn="l"/>
                        </a:tabLs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Normal depolama durumu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250690" algn="l"/>
                        </a:tabLs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S1S0 = 01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250690" algn="l"/>
                        </a:tabLs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Seri bilgi ile sağa kaydırma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250690" algn="l"/>
                        </a:tabLs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S1S0 = 10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250690" algn="l"/>
                        </a:tabLs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Seri bilgi ile sola kaydırma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250690" algn="l"/>
                        </a:tabLs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S1S0 = 11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250690" algn="l"/>
                        </a:tabLs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Paralel bilgi yükleme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063" y="2571963"/>
            <a:ext cx="6625754" cy="362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948" y="104336"/>
            <a:ext cx="8778240" cy="790575"/>
          </a:xfrm>
        </p:spPr>
        <p:txBody>
          <a:bodyPr/>
          <a:lstStyle/>
          <a:p>
            <a:r>
              <a:rPr lang="tr-TR" sz="2400" b="1" dirty="0" smtClean="0"/>
              <a:t>Kaydedicinin </a:t>
            </a:r>
            <a:r>
              <a:rPr lang="tr-TR" sz="2400" b="1" dirty="0" err="1" smtClean="0"/>
              <a:t>Load</a:t>
            </a:r>
            <a:r>
              <a:rPr lang="tr-TR" sz="2400" b="1" dirty="0" smtClean="0"/>
              <a:t> ve </a:t>
            </a:r>
            <a:r>
              <a:rPr lang="tr-TR" sz="2400" b="1" dirty="0" err="1" smtClean="0"/>
              <a:t>Clear</a:t>
            </a:r>
            <a:r>
              <a:rPr lang="tr-TR" sz="2400" b="1" dirty="0" smtClean="0"/>
              <a:t> (C) Kontrol Uçlarının </a:t>
            </a:r>
            <a:br>
              <a:rPr lang="tr-TR" sz="2400" b="1" dirty="0" smtClean="0"/>
            </a:br>
            <a:r>
              <a:rPr lang="tr-TR" sz="2400" b="1" dirty="0" smtClean="0"/>
              <a:t>Bir Araya Getirilmesi</a:t>
            </a:r>
            <a:endParaRPr lang="tr-TR" sz="2400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57" y="917319"/>
            <a:ext cx="8328074" cy="2712141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1 bitlik kaydedici için </a:t>
            </a:r>
            <a:r>
              <a:rPr lang="tr-TR" sz="2000" dirty="0" err="1" smtClean="0"/>
              <a:t>Load</a:t>
            </a:r>
            <a:r>
              <a:rPr lang="tr-TR" sz="2000" dirty="0" smtClean="0"/>
              <a:t> işlevi,                    </a:t>
            </a:r>
            <a:r>
              <a:rPr lang="tr-TR" sz="2000" dirty="0" err="1" smtClean="0"/>
              <a:t>Clear</a:t>
            </a:r>
            <a:r>
              <a:rPr lang="tr-TR" sz="2000" dirty="0" smtClean="0"/>
              <a:t> işlevi,</a:t>
            </a:r>
          </a:p>
          <a:p>
            <a:pPr>
              <a:buNone/>
            </a:pPr>
            <a:r>
              <a:rPr lang="tr-TR" sz="2000" dirty="0" smtClean="0"/>
              <a:t> J = (Giriş_0).(</a:t>
            </a:r>
            <a:r>
              <a:rPr lang="tr-TR" sz="2000" dirty="0" err="1" smtClean="0"/>
              <a:t>Load</a:t>
            </a:r>
            <a:r>
              <a:rPr lang="tr-TR" sz="2000" dirty="0" smtClean="0"/>
              <a:t>)	           		      J = 0 </a:t>
            </a:r>
          </a:p>
          <a:p>
            <a:pPr>
              <a:buNone/>
            </a:pPr>
            <a:r>
              <a:rPr lang="tr-TR" sz="2000" dirty="0" smtClean="0"/>
              <a:t>K = (Giriş_0)’.(</a:t>
            </a:r>
            <a:r>
              <a:rPr lang="tr-TR" sz="2000" dirty="0" err="1" smtClean="0"/>
              <a:t>Load</a:t>
            </a:r>
            <a:r>
              <a:rPr lang="tr-TR" sz="2000" dirty="0" smtClean="0"/>
              <a:t>) 			     K = C</a:t>
            </a:r>
          </a:p>
          <a:p>
            <a:pPr marL="0" indent="0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/>
              <a:t>Bu işlevleri bir araya getirebilmek için VEYA kapısı (işlev sayısı kadar girişi olmalıdır) kullanılmalıdır (Bu iki işlevin aynı anda olmayacağı varsayılmıştır).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 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000" dirty="0" smtClean="0"/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000" dirty="0"/>
          </a:p>
        </p:txBody>
      </p:sp>
      <p:pic>
        <p:nvPicPr>
          <p:cNvPr id="6" name="5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331" y="3431847"/>
            <a:ext cx="5248627" cy="1920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Kaydedicinin İçeriğinin Sağa ya da Sola Kaydırılması 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02257"/>
            <a:ext cx="8375650" cy="5470408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Kaydedici içeriğinin 1 bit sola ya da sağa kaydırılması işlemidir. Kaydırma işlemleri neticesinde kaydedicinin en düşük anlamlı ve en yüksek anlamlı bitlerine yüklenecek değere göre 3 farklı kaydırma işlemi olabilir. </a:t>
            </a:r>
          </a:p>
          <a:p>
            <a:pPr algn="just">
              <a:buNone/>
            </a:pPr>
            <a:endParaRPr lang="tr-TR" sz="1000" dirty="0" smtClean="0"/>
          </a:p>
          <a:p>
            <a:pPr marL="0" indent="0" algn="just">
              <a:buFont typeface="Wingdings" pitchFamily="2" charset="2"/>
              <a:buChar char="§"/>
            </a:pPr>
            <a:r>
              <a:rPr lang="tr-TR" sz="2000" dirty="0" smtClean="0">
                <a:sym typeface="Symbol"/>
              </a:rPr>
              <a:t> </a:t>
            </a:r>
            <a:r>
              <a:rPr lang="tr-TR" sz="2000" b="1" dirty="0" smtClean="0">
                <a:sym typeface="Symbol"/>
              </a:rPr>
              <a:t>S</a:t>
            </a:r>
            <a:r>
              <a:rPr lang="tr-TR" sz="2000" b="1" dirty="0" smtClean="0"/>
              <a:t>ıfır İle Kaydırma</a:t>
            </a:r>
          </a:p>
          <a:p>
            <a:pPr marL="0" indent="0" algn="just">
              <a:buNone/>
            </a:pPr>
            <a:r>
              <a:rPr lang="tr-TR" sz="2000" dirty="0" smtClean="0"/>
              <a:t>Kaydırma işleminin yönüne göre, LSB ya da MSB bitine 0 yüklenir.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000" dirty="0" smtClean="0"/>
              <a:t>Kaydedici içeriği (</a:t>
            </a:r>
            <a:r>
              <a:rPr lang="tr-TR" sz="2000" dirty="0" err="1" smtClean="0"/>
              <a:t>I</a:t>
            </a:r>
            <a:r>
              <a:rPr lang="tr-TR" sz="2000" baseline="-25000" dirty="0" err="1" smtClean="0"/>
              <a:t>n</a:t>
            </a:r>
            <a:r>
              <a:rPr lang="tr-TR" sz="2000" baseline="-25000" dirty="0" smtClean="0"/>
              <a:t>-1 </a:t>
            </a:r>
            <a:r>
              <a:rPr lang="tr-TR" sz="2000" dirty="0" err="1" smtClean="0"/>
              <a:t>I</a:t>
            </a:r>
            <a:r>
              <a:rPr lang="tr-TR" sz="2000" baseline="-25000" dirty="0" err="1" smtClean="0"/>
              <a:t>n</a:t>
            </a:r>
            <a:r>
              <a:rPr lang="tr-TR" sz="2000" baseline="-25000" dirty="0" smtClean="0"/>
              <a:t>-2</a:t>
            </a:r>
            <a:r>
              <a:rPr lang="tr-TR" sz="2000" dirty="0" smtClean="0"/>
              <a:t> … I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 I</a:t>
            </a:r>
            <a:r>
              <a:rPr lang="tr-TR" sz="2000" baseline="-25000" dirty="0" smtClean="0"/>
              <a:t>0</a:t>
            </a:r>
            <a:r>
              <a:rPr lang="tr-TR" sz="2000" dirty="0" smtClean="0"/>
              <a:t>) şeklindeyse, </a:t>
            </a:r>
          </a:p>
          <a:p>
            <a:pPr>
              <a:buNone/>
            </a:pPr>
            <a:r>
              <a:rPr lang="tr-TR" sz="2000" dirty="0" smtClean="0"/>
              <a:t>Sağa kaydırma işleminde </a:t>
            </a:r>
            <a:r>
              <a:rPr lang="tr-TR" sz="2000" dirty="0" err="1" smtClean="0"/>
              <a:t>I</a:t>
            </a:r>
            <a:r>
              <a:rPr lang="tr-TR" sz="2000" baseline="-25000" dirty="0" err="1" smtClean="0"/>
              <a:t>i</a:t>
            </a:r>
            <a:r>
              <a:rPr lang="tr-TR" sz="2000" baseline="-25000" dirty="0" smtClean="0"/>
              <a:t> </a:t>
            </a:r>
            <a:r>
              <a:rPr lang="tr-TR" sz="2000" dirty="0" smtClean="0"/>
              <a:t>← </a:t>
            </a:r>
            <a:r>
              <a:rPr lang="tr-TR" sz="2000" dirty="0" err="1" smtClean="0"/>
              <a:t>I</a:t>
            </a:r>
            <a:r>
              <a:rPr lang="tr-TR" sz="2000" baseline="-25000" dirty="0" err="1" smtClean="0"/>
              <a:t>i</a:t>
            </a:r>
            <a:r>
              <a:rPr lang="tr-TR" sz="2000" baseline="-25000" dirty="0" smtClean="0"/>
              <a:t>+1 , </a:t>
            </a:r>
            <a:r>
              <a:rPr lang="tr-TR" sz="2000" dirty="0" smtClean="0"/>
              <a:t>i = n-2,n-1,…,1,0</a:t>
            </a:r>
            <a:endParaRPr lang="tr-TR" sz="1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000" dirty="0" smtClean="0"/>
              <a:t>Sola kaydırma işleminde  </a:t>
            </a:r>
            <a:r>
              <a:rPr lang="tr-TR" sz="2000" dirty="0" err="1" smtClean="0"/>
              <a:t>I</a:t>
            </a:r>
            <a:r>
              <a:rPr lang="tr-TR" sz="2000" baseline="-25000" dirty="0" err="1" smtClean="0"/>
              <a:t>i</a:t>
            </a:r>
            <a:r>
              <a:rPr lang="tr-TR" sz="2000" baseline="-25000" dirty="0" smtClean="0"/>
              <a:t> </a:t>
            </a:r>
            <a:r>
              <a:rPr lang="tr-TR" sz="2000" dirty="0" smtClean="0"/>
              <a:t>← </a:t>
            </a:r>
            <a:r>
              <a:rPr lang="tr-TR" sz="2000" dirty="0" err="1" smtClean="0"/>
              <a:t>I</a:t>
            </a:r>
            <a:r>
              <a:rPr lang="tr-TR" sz="2000" baseline="-25000" dirty="0" err="1" smtClean="0"/>
              <a:t>i</a:t>
            </a:r>
            <a:r>
              <a:rPr lang="tr-TR" sz="2000" baseline="-25000" dirty="0" smtClean="0"/>
              <a:t>-1 ,  </a:t>
            </a:r>
            <a:r>
              <a:rPr lang="tr-TR" sz="2000" dirty="0" smtClean="0"/>
              <a:t>i = n-1,n-2,…,1    olacaktır.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algn="just">
              <a:buNone/>
            </a:pPr>
            <a:endParaRPr lang="tr-TR" sz="2000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2888602" y="4126124"/>
          <a:ext cx="3357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95"/>
                <a:gridCol w="703385"/>
                <a:gridCol w="576775"/>
                <a:gridCol w="745588"/>
                <a:gridCol w="633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err="1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tr-TR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err="1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  <a:endParaRPr lang="tr-T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tr-T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tr-T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4 Yay"/>
          <p:cNvSpPr/>
          <p:nvPr/>
        </p:nvSpPr>
        <p:spPr bwMode="auto">
          <a:xfrm>
            <a:off x="3094928" y="3896741"/>
            <a:ext cx="633046" cy="450165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5 Yay"/>
          <p:cNvSpPr/>
          <p:nvPr/>
        </p:nvSpPr>
        <p:spPr bwMode="auto">
          <a:xfrm>
            <a:off x="4557969" y="3896741"/>
            <a:ext cx="618979" cy="450165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6 Yay"/>
          <p:cNvSpPr/>
          <p:nvPr/>
        </p:nvSpPr>
        <p:spPr bwMode="auto">
          <a:xfrm>
            <a:off x="5345758" y="3896741"/>
            <a:ext cx="590844" cy="436097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7 Yay"/>
          <p:cNvSpPr/>
          <p:nvPr/>
        </p:nvSpPr>
        <p:spPr bwMode="auto">
          <a:xfrm>
            <a:off x="3896786" y="3896741"/>
            <a:ext cx="562708" cy="450165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9 Düz Ok Bağlayıcısı"/>
          <p:cNvCxnSpPr/>
          <p:nvPr/>
        </p:nvCxnSpPr>
        <p:spPr bwMode="auto">
          <a:xfrm>
            <a:off x="2574424" y="4290637"/>
            <a:ext cx="309489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Metin kutusu"/>
          <p:cNvSpPr txBox="1"/>
          <p:nvPr/>
        </p:nvSpPr>
        <p:spPr>
          <a:xfrm>
            <a:off x="2264941" y="40936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0</a:t>
            </a:r>
            <a:endParaRPr lang="tr-TR" sz="2000" dirty="0"/>
          </a:p>
        </p:txBody>
      </p:sp>
      <p:cxnSp>
        <p:nvCxnSpPr>
          <p:cNvPr id="13" name="12 Düz Ok Bağlayıcısı"/>
          <p:cNvCxnSpPr/>
          <p:nvPr/>
        </p:nvCxnSpPr>
        <p:spPr bwMode="auto">
          <a:xfrm>
            <a:off x="6161685" y="4346908"/>
            <a:ext cx="35169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13 Tablo"/>
          <p:cNvGraphicFramePr>
            <a:graphicFrameLocks noGrp="1"/>
          </p:cNvGraphicFramePr>
          <p:nvPr/>
        </p:nvGraphicFramePr>
        <p:xfrm>
          <a:off x="2860466" y="5490690"/>
          <a:ext cx="3357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95"/>
                <a:gridCol w="703385"/>
                <a:gridCol w="576775"/>
                <a:gridCol w="745588"/>
                <a:gridCol w="633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err="1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tr-TR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err="1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  <a:endParaRPr lang="tr-T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tr-T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tr-T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14 Yay"/>
          <p:cNvSpPr/>
          <p:nvPr/>
        </p:nvSpPr>
        <p:spPr bwMode="auto">
          <a:xfrm>
            <a:off x="3066792" y="5261307"/>
            <a:ext cx="633046" cy="450165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15 Yay"/>
          <p:cNvSpPr/>
          <p:nvPr/>
        </p:nvSpPr>
        <p:spPr bwMode="auto">
          <a:xfrm>
            <a:off x="4529833" y="5261307"/>
            <a:ext cx="618979" cy="450165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16 Yay"/>
          <p:cNvSpPr/>
          <p:nvPr/>
        </p:nvSpPr>
        <p:spPr bwMode="auto">
          <a:xfrm>
            <a:off x="5317622" y="5261307"/>
            <a:ext cx="590844" cy="436097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17 Yay"/>
          <p:cNvSpPr/>
          <p:nvPr/>
        </p:nvSpPr>
        <p:spPr bwMode="auto">
          <a:xfrm>
            <a:off x="3868650" y="5261307"/>
            <a:ext cx="562708" cy="450165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18 Düz Ok Bağlayıcısı"/>
          <p:cNvCxnSpPr/>
          <p:nvPr/>
        </p:nvCxnSpPr>
        <p:spPr bwMode="auto">
          <a:xfrm>
            <a:off x="2630696" y="5683339"/>
            <a:ext cx="309489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19 Metin kutusu"/>
          <p:cNvSpPr txBox="1"/>
          <p:nvPr/>
        </p:nvSpPr>
        <p:spPr>
          <a:xfrm>
            <a:off x="6583721" y="54863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0</a:t>
            </a:r>
            <a:endParaRPr lang="tr-TR" sz="2000" dirty="0"/>
          </a:p>
        </p:txBody>
      </p:sp>
      <p:cxnSp>
        <p:nvCxnSpPr>
          <p:cNvPr id="21" name="20 Düz Ok Bağlayıcısı"/>
          <p:cNvCxnSpPr/>
          <p:nvPr/>
        </p:nvCxnSpPr>
        <p:spPr bwMode="auto">
          <a:xfrm>
            <a:off x="6232025" y="5697406"/>
            <a:ext cx="35169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2625" y="132472"/>
            <a:ext cx="7772400" cy="790575"/>
          </a:xfrm>
        </p:spPr>
        <p:txBody>
          <a:bodyPr/>
          <a:lstStyle/>
          <a:p>
            <a:r>
              <a:rPr lang="tr-TR" sz="2400" b="1" dirty="0" smtClean="0">
                <a:sym typeface="Symbol"/>
              </a:rPr>
              <a:t>S</a:t>
            </a:r>
            <a:r>
              <a:rPr lang="tr-TR" sz="2400" b="1" dirty="0" smtClean="0"/>
              <a:t>ıfır İle Kaydırma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44461"/>
            <a:ext cx="8375650" cy="5078412"/>
          </a:xfrm>
        </p:spPr>
        <p:txBody>
          <a:bodyPr/>
          <a:lstStyle/>
          <a:p>
            <a:pPr marL="0" indent="0">
              <a:buNone/>
            </a:pPr>
            <a:r>
              <a:rPr lang="tr-TR" sz="2000" b="1" dirty="0" smtClean="0"/>
              <a:t>Örnek:</a:t>
            </a:r>
            <a:r>
              <a:rPr lang="tr-TR" sz="2000" dirty="0" smtClean="0"/>
              <a:t> 4 bitlik bir kaydediciyi 4 kez sıfır ile sağa ya da sola kaydıralım. Kaydedici içeriği 1101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 olsun.</a:t>
            </a:r>
          </a:p>
          <a:p>
            <a:pPr>
              <a:buNone/>
            </a:pPr>
            <a:r>
              <a:rPr lang="tr-TR" sz="2000" dirty="0" smtClean="0"/>
              <a:t>	    </a:t>
            </a:r>
          </a:p>
          <a:p>
            <a:pPr>
              <a:buNone/>
            </a:pPr>
            <a:r>
              <a:rPr lang="tr-TR" sz="2000" dirty="0" smtClean="0"/>
              <a:t>              	        	         1101	                      1101</a:t>
            </a:r>
          </a:p>
          <a:p>
            <a:pPr>
              <a:buNone/>
            </a:pPr>
            <a:r>
              <a:rPr lang="tr-TR" sz="2000" dirty="0" smtClean="0"/>
              <a:t>			1 bit sağa  </a:t>
            </a:r>
            <a:r>
              <a:rPr lang="tr-TR" sz="2000" b="1" dirty="0" smtClean="0">
                <a:solidFill>
                  <a:srgbClr val="FF0000"/>
                </a:solidFill>
              </a:rPr>
              <a:t>0</a:t>
            </a:r>
            <a:r>
              <a:rPr lang="tr-TR" sz="2000" dirty="0" smtClean="0"/>
              <a:t>110		1 bit sola  101</a:t>
            </a:r>
            <a:r>
              <a:rPr lang="tr-TR" sz="2000" b="1" dirty="0" smtClean="0">
                <a:solidFill>
                  <a:srgbClr val="FF0000"/>
                </a:solidFill>
              </a:rPr>
              <a:t>0</a:t>
            </a:r>
            <a:endParaRPr lang="tr-T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2000" dirty="0" smtClean="0"/>
              <a:t>			1 bit sağa  </a:t>
            </a:r>
            <a:r>
              <a:rPr lang="tr-TR" sz="2000" b="1" dirty="0" smtClean="0">
                <a:solidFill>
                  <a:srgbClr val="FF0000"/>
                </a:solidFill>
              </a:rPr>
              <a:t>00</a:t>
            </a:r>
            <a:r>
              <a:rPr lang="tr-TR" sz="2000" dirty="0" smtClean="0"/>
              <a:t>11		1 bit sola  01</a:t>
            </a:r>
            <a:r>
              <a:rPr lang="tr-TR" sz="2000" b="1" dirty="0" smtClean="0">
                <a:solidFill>
                  <a:srgbClr val="FF0000"/>
                </a:solidFill>
              </a:rPr>
              <a:t>00</a:t>
            </a:r>
            <a:endParaRPr lang="tr-T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2000" dirty="0" smtClean="0"/>
              <a:t>			1 bit sağa  </a:t>
            </a:r>
            <a:r>
              <a:rPr lang="tr-TR" sz="2000" b="1" dirty="0" smtClean="0">
                <a:solidFill>
                  <a:srgbClr val="FF0000"/>
                </a:solidFill>
              </a:rPr>
              <a:t>000</a:t>
            </a:r>
            <a:r>
              <a:rPr lang="tr-TR" sz="2000" dirty="0" smtClean="0"/>
              <a:t>1		1 bit sola  1</a:t>
            </a:r>
            <a:r>
              <a:rPr lang="tr-TR" sz="2000" b="1" dirty="0" smtClean="0">
                <a:solidFill>
                  <a:srgbClr val="FF0000"/>
                </a:solidFill>
              </a:rPr>
              <a:t>000</a:t>
            </a:r>
            <a:endParaRPr lang="tr-T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2000" dirty="0" smtClean="0"/>
              <a:t>			1 bit sağa  </a:t>
            </a:r>
            <a:r>
              <a:rPr lang="tr-TR" sz="2000" b="1" dirty="0" smtClean="0">
                <a:solidFill>
                  <a:srgbClr val="FF0000"/>
                </a:solidFill>
              </a:rPr>
              <a:t>0000</a:t>
            </a:r>
            <a:r>
              <a:rPr lang="tr-TR" sz="2000" b="1" dirty="0" smtClean="0"/>
              <a:t>		</a:t>
            </a:r>
            <a:r>
              <a:rPr lang="tr-TR" sz="2000" dirty="0" smtClean="0"/>
              <a:t>1 bit sola  </a:t>
            </a:r>
            <a:r>
              <a:rPr lang="tr-TR" sz="2000" b="1" dirty="0" smtClean="0">
                <a:solidFill>
                  <a:srgbClr val="FF0000"/>
                </a:solidFill>
              </a:rPr>
              <a:t>0000</a:t>
            </a:r>
            <a:endParaRPr lang="tr-TR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Kaydedicinin İçeriğinin Sağa ya da Sola Kaydırılması 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958529"/>
            <a:ext cx="8375650" cy="549854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tr-TR" sz="2000" b="1" dirty="0" smtClean="0"/>
              <a:t>Döngüsel Kaydırma</a:t>
            </a:r>
          </a:p>
          <a:p>
            <a:pPr>
              <a:buNone/>
            </a:pPr>
            <a:r>
              <a:rPr lang="tr-TR" sz="2000" dirty="0" smtClean="0"/>
              <a:t>Döngüsel sağa kaydırmada, LSB biti MSB bitine aktarılır ( </a:t>
            </a:r>
            <a:r>
              <a:rPr lang="tr-TR" sz="2000" b="1" dirty="0" err="1" smtClean="0"/>
              <a:t>I</a:t>
            </a:r>
            <a:r>
              <a:rPr lang="tr-TR" sz="2000" b="1" baseline="-25000" dirty="0" err="1" smtClean="0"/>
              <a:t>n</a:t>
            </a:r>
            <a:r>
              <a:rPr lang="tr-TR" sz="2000" b="1" baseline="-25000" dirty="0" smtClean="0"/>
              <a:t>-1 </a:t>
            </a:r>
            <a:r>
              <a:rPr lang="tr-TR" sz="2000" b="1" dirty="0" smtClean="0"/>
              <a:t>← I</a:t>
            </a:r>
            <a:r>
              <a:rPr lang="tr-TR" sz="2000" b="1" baseline="-25000" dirty="0" smtClean="0"/>
              <a:t>0</a:t>
            </a:r>
            <a:r>
              <a:rPr lang="tr-TR" sz="2000" dirty="0" smtClean="0"/>
              <a:t>).</a:t>
            </a:r>
            <a:r>
              <a:rPr lang="tr-TR" sz="2000" baseline="-25000" dirty="0" smtClean="0"/>
              <a:t> </a:t>
            </a:r>
            <a:endParaRPr lang="tr-TR" sz="2000" dirty="0" smtClean="0"/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Döngüsel sola kaydırmada ise MSB biti LSB bitine aktarılır  (</a:t>
            </a:r>
            <a:r>
              <a:rPr lang="tr-TR" sz="2000" b="1" dirty="0" smtClean="0"/>
              <a:t>I</a:t>
            </a:r>
            <a:r>
              <a:rPr lang="tr-TR" sz="2000" b="1" baseline="-25000" dirty="0" smtClean="0"/>
              <a:t>0</a:t>
            </a:r>
            <a:r>
              <a:rPr lang="tr-TR" sz="2000" dirty="0" smtClean="0"/>
              <a:t> </a:t>
            </a:r>
            <a:r>
              <a:rPr lang="tr-TR" sz="2000" b="1" dirty="0" smtClean="0"/>
              <a:t>← </a:t>
            </a:r>
            <a:r>
              <a:rPr lang="tr-TR" sz="2000" b="1" dirty="0" err="1" smtClean="0"/>
              <a:t>I</a:t>
            </a:r>
            <a:r>
              <a:rPr lang="tr-TR" sz="2000" b="1" baseline="-25000" dirty="0" err="1" smtClean="0"/>
              <a:t>n</a:t>
            </a:r>
            <a:r>
              <a:rPr lang="tr-TR" sz="2000" b="1" baseline="-25000" dirty="0" smtClean="0"/>
              <a:t>-1</a:t>
            </a:r>
            <a:r>
              <a:rPr lang="tr-TR" sz="2000" dirty="0" smtClean="0"/>
              <a:t>).</a:t>
            </a:r>
            <a:r>
              <a:rPr lang="tr-TR" sz="2000" baseline="-25000" dirty="0" smtClean="0"/>
              <a:t> </a:t>
            </a:r>
            <a:endParaRPr lang="tr-TR" sz="2000" dirty="0" smtClean="0"/>
          </a:p>
          <a:p>
            <a:pPr>
              <a:buNone/>
            </a:pPr>
            <a:endParaRPr lang="tr-TR" sz="1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800" dirty="0" smtClean="0"/>
          </a:p>
          <a:p>
            <a:pPr marL="0" indent="0" algn="just">
              <a:buNone/>
            </a:pPr>
            <a:r>
              <a:rPr lang="tr-TR" sz="2000" dirty="0" smtClean="0"/>
              <a:t>n bitlik bir kaydedici, n kez döngüsel kaydırılacak olursa, başlangıç durumuna dönecektir. </a:t>
            </a:r>
            <a:endParaRPr lang="tr-TR" sz="2000" b="1" dirty="0"/>
          </a:p>
        </p:txBody>
      </p:sp>
      <p:graphicFrame>
        <p:nvGraphicFramePr>
          <p:cNvPr id="12" name="11 Tablo"/>
          <p:cNvGraphicFramePr>
            <a:graphicFrameLocks noGrp="1"/>
          </p:cNvGraphicFramePr>
          <p:nvPr/>
        </p:nvGraphicFramePr>
        <p:xfrm>
          <a:off x="2733857" y="2184782"/>
          <a:ext cx="3357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95"/>
                <a:gridCol w="703385"/>
                <a:gridCol w="576775"/>
                <a:gridCol w="745588"/>
                <a:gridCol w="633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err="1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tr-TR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err="1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  <a:endParaRPr lang="tr-T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tr-T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tr-T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12 Yay"/>
          <p:cNvSpPr/>
          <p:nvPr/>
        </p:nvSpPr>
        <p:spPr bwMode="auto">
          <a:xfrm>
            <a:off x="2940183" y="1955399"/>
            <a:ext cx="633046" cy="450165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13 Yay"/>
          <p:cNvSpPr/>
          <p:nvPr/>
        </p:nvSpPr>
        <p:spPr bwMode="auto">
          <a:xfrm>
            <a:off x="4403224" y="1955399"/>
            <a:ext cx="618979" cy="450165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14 Yay"/>
          <p:cNvSpPr/>
          <p:nvPr/>
        </p:nvSpPr>
        <p:spPr bwMode="auto">
          <a:xfrm>
            <a:off x="5191013" y="1955399"/>
            <a:ext cx="590844" cy="436097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15 Yay"/>
          <p:cNvSpPr/>
          <p:nvPr/>
        </p:nvSpPr>
        <p:spPr bwMode="auto">
          <a:xfrm>
            <a:off x="3742041" y="1955399"/>
            <a:ext cx="562708" cy="450165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19 Yay"/>
          <p:cNvSpPr/>
          <p:nvPr/>
        </p:nvSpPr>
        <p:spPr bwMode="auto">
          <a:xfrm>
            <a:off x="3235569" y="2321169"/>
            <a:ext cx="2574388" cy="661180"/>
          </a:xfrm>
          <a:prstGeom prst="arc">
            <a:avLst>
              <a:gd name="adj1" fmla="val 21530813"/>
              <a:gd name="adj2" fmla="val 1080731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1" name="20 Tablo"/>
          <p:cNvGraphicFramePr>
            <a:graphicFrameLocks noGrp="1"/>
          </p:cNvGraphicFramePr>
          <p:nvPr/>
        </p:nvGraphicFramePr>
        <p:xfrm>
          <a:off x="2844054" y="4362930"/>
          <a:ext cx="3357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95"/>
                <a:gridCol w="703385"/>
                <a:gridCol w="576775"/>
                <a:gridCol w="745588"/>
                <a:gridCol w="633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err="1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tr-TR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err="1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  <a:endParaRPr lang="tr-T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tr-T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tr-T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tr-TR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21 Yay"/>
          <p:cNvSpPr/>
          <p:nvPr/>
        </p:nvSpPr>
        <p:spPr bwMode="auto">
          <a:xfrm>
            <a:off x="3050380" y="4133547"/>
            <a:ext cx="633046" cy="450165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22 Yay"/>
          <p:cNvSpPr/>
          <p:nvPr/>
        </p:nvSpPr>
        <p:spPr bwMode="auto">
          <a:xfrm>
            <a:off x="4513421" y="4133547"/>
            <a:ext cx="618979" cy="450165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23 Yay"/>
          <p:cNvSpPr/>
          <p:nvPr/>
        </p:nvSpPr>
        <p:spPr bwMode="auto">
          <a:xfrm>
            <a:off x="5301210" y="4133547"/>
            <a:ext cx="590844" cy="436097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24 Yay"/>
          <p:cNvSpPr/>
          <p:nvPr/>
        </p:nvSpPr>
        <p:spPr bwMode="auto">
          <a:xfrm>
            <a:off x="3852238" y="4133547"/>
            <a:ext cx="562708" cy="450165"/>
          </a:xfrm>
          <a:prstGeom prst="arc">
            <a:avLst>
              <a:gd name="adj1" fmla="val 11068035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25 Yay"/>
          <p:cNvSpPr/>
          <p:nvPr/>
        </p:nvSpPr>
        <p:spPr bwMode="auto">
          <a:xfrm>
            <a:off x="3303562" y="4457113"/>
            <a:ext cx="2574388" cy="661180"/>
          </a:xfrm>
          <a:prstGeom prst="arc">
            <a:avLst>
              <a:gd name="adj1" fmla="val 21530813"/>
              <a:gd name="adj2" fmla="val 1080731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Döngüsel Kaydırma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44461"/>
            <a:ext cx="8375650" cy="5078412"/>
          </a:xfrm>
        </p:spPr>
        <p:txBody>
          <a:bodyPr/>
          <a:lstStyle/>
          <a:p>
            <a:pPr marL="0" indent="0">
              <a:buNone/>
            </a:pPr>
            <a:r>
              <a:rPr lang="tr-TR" sz="2000" b="1" dirty="0" smtClean="0"/>
              <a:t>Örnek:</a:t>
            </a:r>
            <a:r>
              <a:rPr lang="tr-TR" sz="2000" dirty="0" smtClean="0"/>
              <a:t> 4 bitlik bir kaydediciyi 4 kez döngüsel sağa ya da sola kaydıralım. Kaydedici içeriği 1101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 olsun.	</a:t>
            </a:r>
          </a:p>
          <a:p>
            <a:pPr>
              <a:buNone/>
            </a:pPr>
            <a:r>
              <a:rPr lang="tr-TR" sz="2000" dirty="0" smtClean="0"/>
              <a:t>    </a:t>
            </a:r>
          </a:p>
          <a:p>
            <a:pPr>
              <a:buNone/>
            </a:pPr>
            <a:r>
              <a:rPr lang="tr-TR" sz="2000" dirty="0" smtClean="0"/>
              <a:t>	      		        1101		        1101</a:t>
            </a:r>
          </a:p>
          <a:p>
            <a:pPr>
              <a:buNone/>
            </a:pPr>
            <a:r>
              <a:rPr lang="tr-TR" sz="2000" dirty="0" smtClean="0"/>
              <a:t>			1 bit sağa  </a:t>
            </a:r>
            <a:r>
              <a:rPr lang="tr-TR" sz="2000" b="1" dirty="0" smtClean="0">
                <a:solidFill>
                  <a:srgbClr val="FF0000"/>
                </a:solidFill>
              </a:rPr>
              <a:t>1</a:t>
            </a:r>
            <a:r>
              <a:rPr lang="tr-TR" sz="2000" dirty="0" smtClean="0"/>
              <a:t>110		1 bit sola  101</a:t>
            </a:r>
            <a:r>
              <a:rPr lang="tr-TR" sz="2000" b="1" dirty="0" smtClean="0">
                <a:solidFill>
                  <a:srgbClr val="FF0000"/>
                </a:solidFill>
              </a:rPr>
              <a:t>1</a:t>
            </a:r>
            <a:endParaRPr lang="tr-T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2000" dirty="0" smtClean="0"/>
              <a:t>			1 bit sağa  </a:t>
            </a:r>
            <a:r>
              <a:rPr lang="tr-TR" sz="2000" b="1" dirty="0" smtClean="0">
                <a:solidFill>
                  <a:srgbClr val="FF0000"/>
                </a:solidFill>
              </a:rPr>
              <a:t>01</a:t>
            </a:r>
            <a:r>
              <a:rPr lang="tr-TR" sz="2000" dirty="0" smtClean="0"/>
              <a:t>11		1 bit sola  01</a:t>
            </a:r>
            <a:r>
              <a:rPr lang="tr-TR" sz="2000" b="1" dirty="0" smtClean="0">
                <a:solidFill>
                  <a:srgbClr val="FF0000"/>
                </a:solidFill>
              </a:rPr>
              <a:t>11</a:t>
            </a:r>
            <a:endParaRPr lang="tr-T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2000" dirty="0" smtClean="0"/>
              <a:t>			1 bit sağa  </a:t>
            </a:r>
            <a:r>
              <a:rPr lang="tr-TR" sz="2000" b="1" dirty="0" smtClean="0">
                <a:solidFill>
                  <a:srgbClr val="FF0000"/>
                </a:solidFill>
              </a:rPr>
              <a:t>101</a:t>
            </a:r>
            <a:r>
              <a:rPr lang="tr-TR" sz="2000" dirty="0" smtClean="0"/>
              <a:t>1		1 bit sola  1</a:t>
            </a:r>
            <a:r>
              <a:rPr lang="tr-TR" sz="2000" b="1" dirty="0" smtClean="0">
                <a:solidFill>
                  <a:srgbClr val="FF0000"/>
                </a:solidFill>
              </a:rPr>
              <a:t>110</a:t>
            </a:r>
            <a:endParaRPr lang="tr-T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2000" dirty="0" smtClean="0"/>
              <a:t>			1 bit sağa  </a:t>
            </a:r>
            <a:r>
              <a:rPr lang="tr-TR" sz="2000" b="1" dirty="0" smtClean="0">
                <a:solidFill>
                  <a:srgbClr val="FF0000"/>
                </a:solidFill>
              </a:rPr>
              <a:t>1101</a:t>
            </a:r>
            <a:r>
              <a:rPr lang="tr-TR" sz="2000" b="1" dirty="0" smtClean="0"/>
              <a:t>		</a:t>
            </a:r>
            <a:r>
              <a:rPr lang="tr-TR" sz="2000" dirty="0" smtClean="0"/>
              <a:t>1 bit sola  </a:t>
            </a:r>
            <a:r>
              <a:rPr lang="tr-TR" sz="2000" b="1" dirty="0" smtClean="0">
                <a:solidFill>
                  <a:srgbClr val="FF0000"/>
                </a:solidFill>
              </a:rPr>
              <a:t>1101</a:t>
            </a:r>
            <a:endParaRPr lang="tr-TR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Kaydedicinin İçeriğinin Sağa ya da Sola Kaydırılması 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02257"/>
            <a:ext cx="8375650" cy="507841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tr-TR" sz="2000" b="1" dirty="0" smtClean="0"/>
              <a:t>Seri Bilgi ile Kaydırma</a:t>
            </a:r>
          </a:p>
          <a:p>
            <a:pPr>
              <a:buNone/>
            </a:pPr>
            <a:endParaRPr lang="tr-TR" sz="800" b="1" dirty="0" smtClean="0"/>
          </a:p>
          <a:p>
            <a:pPr algn="just">
              <a:buFont typeface="Symbol"/>
              <a:buChar char="Þ"/>
            </a:pPr>
            <a:r>
              <a:rPr lang="tr-TR" sz="2000" dirty="0" smtClean="0"/>
              <a:t>Seri bilgi girilerek sağa kaydırma işleminde, MSB bitine yeni bir değer yüklenir, LSB bitinin eski değeri kaybolur. </a:t>
            </a:r>
          </a:p>
          <a:p>
            <a:pPr algn="just">
              <a:buFont typeface="Symbol"/>
              <a:buChar char="Þ"/>
            </a:pPr>
            <a:r>
              <a:rPr lang="tr-TR" sz="2000" dirty="0" smtClean="0"/>
              <a:t>Seri bilgi girilerek sola kaydırma işleminde, LSB bitine yeni bir değer yüklenir, MSB bitinin eski değeri kaybolur. </a:t>
            </a:r>
          </a:p>
          <a:p>
            <a:pPr>
              <a:buNone/>
            </a:pPr>
            <a:endParaRPr lang="tr-TR" sz="2000" b="1" dirty="0"/>
          </a:p>
        </p:txBody>
      </p:sp>
      <p:pic>
        <p:nvPicPr>
          <p:cNvPr id="4" name="3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6755" y="2870928"/>
            <a:ext cx="5087632" cy="115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Resim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4637" y="4489128"/>
            <a:ext cx="5585715" cy="146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Dikdörtgen"/>
          <p:cNvSpPr/>
          <p:nvPr/>
        </p:nvSpPr>
        <p:spPr>
          <a:xfrm>
            <a:off x="3705168" y="3920906"/>
            <a:ext cx="156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Sağa kaydırma </a:t>
            </a:r>
            <a:endParaRPr lang="tr-TR" dirty="0"/>
          </a:p>
        </p:txBody>
      </p:sp>
      <p:sp>
        <p:nvSpPr>
          <p:cNvPr id="7" name="6 Dikdörtgen"/>
          <p:cNvSpPr/>
          <p:nvPr/>
        </p:nvSpPr>
        <p:spPr>
          <a:xfrm>
            <a:off x="3648896" y="5960721"/>
            <a:ext cx="15199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Sola kaydırma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Seri Bilgi ile Kaydırma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874121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Şayet kaydırma işlemini kontrollü bir şekilde yapmak istersek bir </a:t>
            </a:r>
            <a:r>
              <a:rPr lang="tr-TR" sz="2000" i="1" dirty="0" err="1" smtClean="0"/>
              <a:t>Shift</a:t>
            </a:r>
            <a:r>
              <a:rPr lang="tr-TR" sz="2000" dirty="0" smtClean="0"/>
              <a:t> kontrol ucunu devremize eklememiz gerekecektir.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Bu devre aynı zamanda seri giriş - seri çıkış olarak kullanılabilir.</a:t>
            </a:r>
          </a:p>
          <a:p>
            <a:pPr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/>
          </a:p>
        </p:txBody>
      </p:sp>
      <p:pic>
        <p:nvPicPr>
          <p:cNvPr id="84" name="83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03" y="3991194"/>
            <a:ext cx="340106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84 Resim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0622" y="1958820"/>
            <a:ext cx="6559524" cy="1746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Seri Bilgi ile Kaydırma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944461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D tipi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floplardan</a:t>
            </a:r>
            <a:r>
              <a:rPr lang="tr-TR" sz="2000" dirty="0" smtClean="0"/>
              <a:t> oluşturulan 4 bitlik kaydediciye, seri bilgi girişi ile sağa kaydırma işlevini kazandırmak için aşağıdaki düzenek kullanılabilir;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err="1" smtClean="0"/>
              <a:t>Shift</a:t>
            </a:r>
            <a:r>
              <a:rPr lang="tr-TR" sz="2000" dirty="0" smtClean="0"/>
              <a:t> = 0 için kaydedici durumunu korur,</a:t>
            </a:r>
          </a:p>
          <a:p>
            <a:pPr>
              <a:buNone/>
            </a:pPr>
            <a:r>
              <a:rPr lang="tr-TR" sz="2000" dirty="0" err="1" smtClean="0"/>
              <a:t>Shift</a:t>
            </a:r>
            <a:r>
              <a:rPr lang="tr-TR" sz="2000" dirty="0" smtClean="0"/>
              <a:t> = 1 için Q3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Seri Bilgi, Q2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Q3, Q1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Q2, Q0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Q1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3545" y="1738361"/>
            <a:ext cx="5756910" cy="321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verview">
  <a:themeElements>
    <a:clrScheme name="over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vervi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ver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vervi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class_new</Template>
  <TotalTime>4529</TotalTime>
  <Words>688</Words>
  <Application>Microsoft Office PowerPoint</Application>
  <PresentationFormat>Ekran Gösterisi (4:3)</PresentationFormat>
  <Paragraphs>158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overview</vt:lpstr>
      <vt:lpstr>Bölüm 3. KAYDEDİCİLER (REGISTERS)  </vt:lpstr>
      <vt:lpstr>Kaydedicinin Load ve Clear (C) Kontrol Uçlarının  Bir Araya Getirilmesi</vt:lpstr>
      <vt:lpstr>Kaydedicinin İçeriğinin Sağa ya da Sola Kaydırılması </vt:lpstr>
      <vt:lpstr>Sıfır İle Kaydırma</vt:lpstr>
      <vt:lpstr>Kaydedicinin İçeriğinin Sağa ya da Sola Kaydırılması </vt:lpstr>
      <vt:lpstr>Döngüsel Kaydırma</vt:lpstr>
      <vt:lpstr>Kaydedicinin İçeriğinin Sağa ya da Sola Kaydırılması </vt:lpstr>
      <vt:lpstr>Seri Bilgi ile Kaydırma</vt:lpstr>
      <vt:lpstr>Seri Bilgi ile Kaydırma</vt:lpstr>
      <vt:lpstr>Paralel Yükleme ve Sağa Kaydırma Kontrollerinin Bir Araya Getirilmesi</vt:lpstr>
      <vt:lpstr>Paralel Yükleme ve Sağa Kaydırma Kontrollerinin Bir Araya Getirilmesi</vt:lpstr>
      <vt:lpstr>Paralel Yükleme ve Sağa Kaydırma Kontrollerinin Bir Araya Getirilmesi</vt:lpstr>
      <vt:lpstr>Üniversal kaydedici tasarımı</vt:lpstr>
    </vt:vector>
  </TitlesOfParts>
  <Company>Washington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</dc:title>
  <dc:creator>Fred Kuhns</dc:creator>
  <cp:lastModifiedBy>Administrator</cp:lastModifiedBy>
  <cp:revision>156</cp:revision>
  <cp:lastPrinted>2001-01-30T20:22:47Z</cp:lastPrinted>
  <dcterms:created xsi:type="dcterms:W3CDTF">1999-07-07T12:46:17Z</dcterms:created>
  <dcterms:modified xsi:type="dcterms:W3CDTF">2010-02-21T21:37:03Z</dcterms:modified>
</cp:coreProperties>
</file>