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7"/>
  </p:notesMasterIdLst>
  <p:handoutMasterIdLst>
    <p:handoutMasterId r:id="rId18"/>
  </p:handoutMasterIdLst>
  <p:sldIdLst>
    <p:sldId id="278" r:id="rId2"/>
    <p:sldId id="329" r:id="rId3"/>
    <p:sldId id="340" r:id="rId4"/>
    <p:sldId id="341" r:id="rId5"/>
    <p:sldId id="342" r:id="rId6"/>
    <p:sldId id="330" r:id="rId7"/>
    <p:sldId id="331" r:id="rId8"/>
    <p:sldId id="332" r:id="rId9"/>
    <p:sldId id="333" r:id="rId10"/>
    <p:sldId id="334" r:id="rId11"/>
    <p:sldId id="335" r:id="rId12"/>
    <p:sldId id="336" r:id="rId13"/>
    <p:sldId id="337" r:id="rId14"/>
    <p:sldId id="338" r:id="rId15"/>
    <p:sldId id="339" r:id="rId16"/>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0000CC"/>
    <a:srgbClr val="A50021"/>
    <a:srgbClr val="CC3300"/>
  </p:clrMru>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1" autoAdjust="0"/>
    <p:restoredTop sz="94660"/>
  </p:normalViewPr>
  <p:slideViewPr>
    <p:cSldViewPr snapToGrid="0">
      <p:cViewPr>
        <p:scale>
          <a:sx n="68" d="100"/>
          <a:sy n="68" d="100"/>
        </p:scale>
        <p:origin x="-1230"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fld id="{BE181369-8D69-4B6C-94E0-7A8C59CE4B8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endParaRPr lang="en-US"/>
          </a:p>
        </p:txBody>
      </p:sp>
      <p:sp>
        <p:nvSpPr>
          <p:cNvPr id="6148"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fld id="{04D1BD84-BBDE-4306-A091-F3E45CC7E6C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950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fld id="{0ECC5A7E-81A0-4E71-975F-AE9BD1532A01}" type="slidenum">
              <a:rPr lang="en-US" sz="1200" b="0">
                <a:latin typeface="Comic Sans MS" pitchFamily="66" charset="0"/>
              </a: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422275" y="324846"/>
            <a:ext cx="8496642" cy="2370137"/>
          </a:xfrm>
        </p:spPr>
        <p:txBody>
          <a:bodyPr/>
          <a:lstStyle/>
          <a:p>
            <a:r>
              <a:rPr lang="tr-TR" sz="2800" b="1" dirty="0" smtClean="0"/>
              <a:t>Bölüm 4. </a:t>
            </a:r>
            <a:r>
              <a:rPr lang="tr-TR" sz="2800" b="1" dirty="0" smtClean="0"/>
              <a:t>BİLGİSAYAR SİSTEMLERİNİN HİYERARŞİK YAPISI </a:t>
            </a:r>
            <a:r>
              <a:rPr lang="tr-TR" sz="4000" dirty="0">
                <a:solidFill>
                  <a:srgbClr val="0000CC"/>
                </a:solidFill>
              </a:rPr>
              <a:t/>
            </a:r>
            <a:br>
              <a:rPr lang="tr-TR" sz="4000" dirty="0">
                <a:solidFill>
                  <a:srgbClr val="0000CC"/>
                </a:solidFill>
              </a:rPr>
            </a:br>
            <a:endParaRPr lang="en-US" sz="4000" i="1" dirty="0">
              <a:solidFill>
                <a:srgbClr val="0000CC"/>
              </a:solidFill>
            </a:endParaRPr>
          </a:p>
        </p:txBody>
      </p:sp>
      <p:sp>
        <p:nvSpPr>
          <p:cNvPr id="71684" name="Rectangle 4"/>
          <p:cNvSpPr>
            <a:spLocks noGrp="1" noChangeArrowheads="1"/>
          </p:cNvSpPr>
          <p:nvPr>
            <p:ph type="subTitle" idx="1"/>
          </p:nvPr>
        </p:nvSpPr>
        <p:spPr>
          <a:xfrm>
            <a:off x="309491" y="1756652"/>
            <a:ext cx="8496885" cy="4278386"/>
          </a:xfrm>
        </p:spPr>
        <p:txBody>
          <a:bodyPr/>
          <a:lstStyle/>
          <a:p>
            <a:pPr algn="l">
              <a:lnSpc>
                <a:spcPct val="90000"/>
              </a:lnSpc>
            </a:pPr>
            <a:r>
              <a:rPr lang="tr-TR" sz="2400" b="1" dirty="0" smtClean="0"/>
              <a:t>Hiyerarşik Yapı</a:t>
            </a:r>
          </a:p>
          <a:p>
            <a:pPr algn="l">
              <a:lnSpc>
                <a:spcPct val="90000"/>
              </a:lnSpc>
            </a:pPr>
            <a:endParaRPr lang="tr-TR" sz="2400" b="1" dirty="0" smtClean="0"/>
          </a:p>
          <a:p>
            <a:pPr algn="l">
              <a:lnSpc>
                <a:spcPct val="90000"/>
              </a:lnSpc>
            </a:pPr>
            <a:r>
              <a:rPr lang="tr-TR" sz="2400" b="1" dirty="0" err="1" smtClean="0"/>
              <a:t>Von</a:t>
            </a:r>
            <a:r>
              <a:rPr lang="tr-TR" sz="2400" b="1" dirty="0" smtClean="0"/>
              <a:t>-</a:t>
            </a:r>
            <a:r>
              <a:rPr lang="tr-TR" sz="2400" b="1" dirty="0" err="1" smtClean="0"/>
              <a:t>Neumann</a:t>
            </a:r>
            <a:r>
              <a:rPr lang="tr-TR" sz="2400" b="1" dirty="0" smtClean="0"/>
              <a:t> Mimarisi</a:t>
            </a:r>
          </a:p>
          <a:p>
            <a:pPr algn="l">
              <a:lnSpc>
                <a:spcPct val="90000"/>
              </a:lnSpc>
            </a:pPr>
            <a:endParaRPr lang="tr-TR" sz="2400" b="1" dirty="0" smtClean="0"/>
          </a:p>
          <a:p>
            <a:pPr algn="l">
              <a:lnSpc>
                <a:spcPct val="90000"/>
              </a:lnSpc>
            </a:pPr>
            <a:r>
              <a:rPr lang="tr-TR" sz="2400" b="1" dirty="0" smtClean="0"/>
              <a:t>Yol Kavramı</a:t>
            </a:r>
            <a:endParaRPr lang="tr-TR" sz="2400" b="1" dirty="0" smtClean="0"/>
          </a:p>
          <a:p>
            <a:pPr algn="l">
              <a:lnSpc>
                <a:spcPct val="90000"/>
              </a:lnSpc>
            </a:pPr>
            <a:r>
              <a:rPr lang="tr-TR" sz="2400" dirty="0" smtClean="0"/>
              <a:t>	</a:t>
            </a:r>
            <a:r>
              <a:rPr lang="tr-TR" sz="2200" dirty="0" smtClean="0"/>
              <a:t>Bire Bir Bağlantı</a:t>
            </a:r>
          </a:p>
          <a:p>
            <a:pPr algn="l">
              <a:lnSpc>
                <a:spcPct val="90000"/>
              </a:lnSpc>
            </a:pPr>
            <a:r>
              <a:rPr lang="tr-TR" sz="2200" dirty="0" smtClean="0"/>
              <a:t>	</a:t>
            </a:r>
            <a:r>
              <a:rPr lang="tr-TR" sz="2200" dirty="0" smtClean="0"/>
              <a:t>Ortak Yol  </a:t>
            </a:r>
            <a:endParaRPr lang="tr-TR" sz="2200" dirty="0" smtClean="0"/>
          </a:p>
          <a:p>
            <a:pPr algn="l">
              <a:lnSpc>
                <a:spcPct val="90000"/>
              </a:lnSpc>
            </a:pP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Bire Bir Bağlantı</a:t>
            </a:r>
            <a:endParaRPr lang="tr-TR" sz="2400" b="1" dirty="0"/>
          </a:p>
        </p:txBody>
      </p:sp>
      <p:sp>
        <p:nvSpPr>
          <p:cNvPr id="3" name="2 İçerik Yer Tutucusu"/>
          <p:cNvSpPr>
            <a:spLocks noGrp="1"/>
          </p:cNvSpPr>
          <p:nvPr>
            <p:ph idx="1"/>
          </p:nvPr>
        </p:nvSpPr>
        <p:spPr>
          <a:xfrm>
            <a:off x="318379" y="5122570"/>
            <a:ext cx="8375650" cy="687387"/>
          </a:xfrm>
        </p:spPr>
        <p:txBody>
          <a:bodyPr/>
          <a:lstStyle/>
          <a:p>
            <a:pPr marL="0" indent="0" algn="just">
              <a:buNone/>
            </a:pPr>
            <a:r>
              <a:rPr lang="tr-TR" sz="2000" dirty="0" smtClean="0"/>
              <a:t>Kontrol </a:t>
            </a:r>
            <a:r>
              <a:rPr lang="tr-TR" sz="2000" dirty="0" smtClean="0"/>
              <a:t>sinyalinin değerine göre R1’in ya da R2’nin içeriği R3’e aktarılmaktadır.</a:t>
            </a:r>
          </a:p>
          <a:p>
            <a:pPr>
              <a:buNone/>
            </a:pPr>
            <a:endParaRPr lang="tr-TR" sz="2000" dirty="0"/>
          </a:p>
        </p:txBody>
      </p:sp>
      <p:pic>
        <p:nvPicPr>
          <p:cNvPr id="4" name="3 Resim"/>
          <p:cNvPicPr/>
          <p:nvPr/>
        </p:nvPicPr>
        <p:blipFill>
          <a:blip r:embed="rId2" cstate="print"/>
          <a:srcRect/>
          <a:stretch>
            <a:fillRect/>
          </a:stretch>
        </p:blipFill>
        <p:spPr bwMode="auto">
          <a:xfrm>
            <a:off x="769911" y="1084310"/>
            <a:ext cx="3970901" cy="3867518"/>
          </a:xfrm>
          <a:prstGeom prst="rect">
            <a:avLst/>
          </a:prstGeom>
          <a:noFill/>
          <a:ln w="9525">
            <a:noFill/>
            <a:miter lim="800000"/>
            <a:headEnd/>
            <a:tailEnd/>
          </a:ln>
        </p:spPr>
      </p:pic>
      <p:pic>
        <p:nvPicPr>
          <p:cNvPr id="5" name="4 Resim"/>
          <p:cNvPicPr/>
          <p:nvPr/>
        </p:nvPicPr>
        <p:blipFill>
          <a:blip r:embed="rId3" cstate="print"/>
          <a:srcRect/>
          <a:stretch>
            <a:fillRect/>
          </a:stretch>
        </p:blipFill>
        <p:spPr bwMode="auto">
          <a:xfrm>
            <a:off x="5890232" y="1414158"/>
            <a:ext cx="2536315" cy="26092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Ortak </a:t>
            </a:r>
            <a:r>
              <a:rPr lang="tr-TR" sz="2400" b="1" dirty="0" err="1" smtClean="0"/>
              <a:t>Bus</a:t>
            </a:r>
            <a:r>
              <a:rPr lang="tr-TR" sz="2400" b="1" dirty="0" smtClean="0"/>
              <a:t> Yapısı</a:t>
            </a:r>
            <a:endParaRPr lang="tr-TR" sz="2400" b="1" dirty="0"/>
          </a:p>
        </p:txBody>
      </p:sp>
      <p:pic>
        <p:nvPicPr>
          <p:cNvPr id="4" name="3 Resim"/>
          <p:cNvPicPr/>
          <p:nvPr/>
        </p:nvPicPr>
        <p:blipFill>
          <a:blip r:embed="rId2" cstate="print"/>
          <a:srcRect/>
          <a:stretch>
            <a:fillRect/>
          </a:stretch>
        </p:blipFill>
        <p:spPr bwMode="auto">
          <a:xfrm>
            <a:off x="422040" y="909559"/>
            <a:ext cx="5556729" cy="5322429"/>
          </a:xfrm>
          <a:prstGeom prst="rect">
            <a:avLst/>
          </a:prstGeom>
          <a:noFill/>
          <a:ln w="9525">
            <a:noFill/>
            <a:miter lim="800000"/>
            <a:headEnd/>
            <a:tailEnd/>
          </a:ln>
        </p:spPr>
      </p:pic>
      <p:pic>
        <p:nvPicPr>
          <p:cNvPr id="5" name="4 Resim"/>
          <p:cNvPicPr/>
          <p:nvPr/>
        </p:nvPicPr>
        <p:blipFill>
          <a:blip r:embed="rId3" cstate="print"/>
          <a:srcRect/>
          <a:stretch>
            <a:fillRect/>
          </a:stretch>
        </p:blipFill>
        <p:spPr bwMode="auto">
          <a:xfrm>
            <a:off x="6101348" y="2353144"/>
            <a:ext cx="1949400" cy="829350"/>
          </a:xfrm>
          <a:prstGeom prst="rect">
            <a:avLst/>
          </a:prstGeom>
          <a:noFill/>
          <a:ln w="9525">
            <a:noFill/>
            <a:miter lim="800000"/>
            <a:headEnd/>
            <a:tailEnd/>
          </a:ln>
        </p:spPr>
      </p:pic>
      <p:sp>
        <p:nvSpPr>
          <p:cNvPr id="6" name="5 Dikdörtgen"/>
          <p:cNvSpPr/>
          <p:nvPr/>
        </p:nvSpPr>
        <p:spPr>
          <a:xfrm>
            <a:off x="5394960" y="3322991"/>
            <a:ext cx="3298874" cy="1077218"/>
          </a:xfrm>
          <a:prstGeom prst="rect">
            <a:avLst/>
          </a:prstGeom>
        </p:spPr>
        <p:txBody>
          <a:bodyPr wrap="square">
            <a:spAutoFit/>
          </a:bodyPr>
          <a:lstStyle/>
          <a:p>
            <a:pPr algn="just"/>
            <a:r>
              <a:rPr lang="tr-TR" b="0" dirty="0" smtClean="0"/>
              <a:t>R1’den R2’ye veri transferi yapılmak istenirse, ilk olarak R1’in içeriğinin yola daha sonra da yoldan R2’ye aktarılması gerekir.</a:t>
            </a:r>
            <a:endParaRPr lang="tr-TR" b="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Ortak Yol Oluşturma Yöntemleri </a:t>
            </a:r>
            <a:endParaRPr lang="tr-TR" sz="2400" dirty="0"/>
          </a:p>
        </p:txBody>
      </p:sp>
      <p:sp>
        <p:nvSpPr>
          <p:cNvPr id="3" name="2 İçerik Yer Tutucusu"/>
          <p:cNvSpPr>
            <a:spLocks noGrp="1"/>
          </p:cNvSpPr>
          <p:nvPr>
            <p:ph idx="1"/>
          </p:nvPr>
        </p:nvSpPr>
        <p:spPr>
          <a:xfrm>
            <a:off x="346514" y="874121"/>
            <a:ext cx="8375650" cy="5078412"/>
          </a:xfrm>
        </p:spPr>
        <p:txBody>
          <a:bodyPr/>
          <a:lstStyle/>
          <a:p>
            <a:pPr algn="just">
              <a:buNone/>
            </a:pPr>
            <a:r>
              <a:rPr lang="tr-TR" sz="2000" dirty="0" smtClean="0"/>
              <a:t>1. </a:t>
            </a:r>
            <a:r>
              <a:rPr lang="tr-TR" sz="2000" dirty="0" err="1" smtClean="0"/>
              <a:t>Multiplexer’lar</a:t>
            </a:r>
            <a:r>
              <a:rPr lang="tr-TR" sz="2000" dirty="0" smtClean="0"/>
              <a:t> (MUX) kullanılarak,</a:t>
            </a:r>
          </a:p>
          <a:p>
            <a:pPr algn="just">
              <a:buNone/>
            </a:pPr>
            <a:r>
              <a:rPr lang="tr-TR" sz="2000" dirty="0" smtClean="0"/>
              <a:t>2. Üç durumlu </a:t>
            </a:r>
            <a:r>
              <a:rPr lang="tr-TR" sz="2000" dirty="0" err="1" smtClean="0"/>
              <a:t>buffer’lar</a:t>
            </a:r>
            <a:r>
              <a:rPr lang="tr-TR" sz="2000" dirty="0" smtClean="0"/>
              <a:t> (</a:t>
            </a:r>
            <a:r>
              <a:rPr lang="tr-TR" sz="2000" dirty="0" err="1" smtClean="0"/>
              <a:t>tristate</a:t>
            </a:r>
            <a:r>
              <a:rPr lang="tr-TR" sz="2000" dirty="0" smtClean="0"/>
              <a:t>) kullanılarak.</a:t>
            </a:r>
          </a:p>
          <a:p>
            <a:pPr algn="just">
              <a:buNone/>
            </a:pPr>
            <a:endParaRPr lang="tr-TR" sz="1000" dirty="0" smtClean="0"/>
          </a:p>
          <a:p>
            <a:pPr algn="just">
              <a:buNone/>
            </a:pPr>
            <a:r>
              <a:rPr lang="tr-TR" sz="2000" b="1" dirty="0" smtClean="0"/>
              <a:t>Örnek: </a:t>
            </a:r>
            <a:r>
              <a:rPr lang="tr-TR" sz="2000" dirty="0" smtClean="0"/>
              <a:t>MUX kullanarak 4 bitlik bir ortak yol tasarımı.</a:t>
            </a:r>
          </a:p>
          <a:p>
            <a:pPr marL="0" indent="0" algn="just">
              <a:buNone/>
            </a:pPr>
            <a:r>
              <a:rPr lang="tr-TR" sz="2000" dirty="0" smtClean="0"/>
              <a:t>Ortak </a:t>
            </a:r>
            <a:r>
              <a:rPr lang="tr-TR" sz="2000" dirty="0" smtClean="0"/>
              <a:t>yolumuz 4 bitlik olacağından 4 adet MUX kullanılmalıdır. Bu ortak </a:t>
            </a:r>
            <a:r>
              <a:rPr lang="tr-TR" sz="2000" dirty="0" smtClean="0"/>
              <a:t>yola 4 </a:t>
            </a:r>
            <a:r>
              <a:rPr lang="tr-TR" sz="2000" dirty="0" smtClean="0"/>
              <a:t>tane bileşenin bağlanacağını düşünürsek </a:t>
            </a:r>
            <a:r>
              <a:rPr lang="tr-TR" sz="2000" dirty="0" err="1" smtClean="0"/>
              <a:t>MUX’lar</a:t>
            </a:r>
            <a:r>
              <a:rPr lang="tr-TR" sz="2000" dirty="0" smtClean="0"/>
              <a:t> 4 adet girişe sahip olmalıdır.</a:t>
            </a:r>
          </a:p>
          <a:p>
            <a:pPr algn="just">
              <a:buNone/>
            </a:pPr>
            <a:endParaRPr lang="tr-TR" sz="2000" dirty="0"/>
          </a:p>
        </p:txBody>
      </p:sp>
      <p:grpSp>
        <p:nvGrpSpPr>
          <p:cNvPr id="4" name="Group 52"/>
          <p:cNvGrpSpPr>
            <a:grpSpLocks/>
          </p:cNvGrpSpPr>
          <p:nvPr/>
        </p:nvGrpSpPr>
        <p:grpSpPr bwMode="auto">
          <a:xfrm>
            <a:off x="635534" y="2878998"/>
            <a:ext cx="7847280" cy="3324854"/>
            <a:chOff x="158" y="1706"/>
            <a:chExt cx="5172" cy="2288"/>
          </a:xfrm>
        </p:grpSpPr>
        <p:sp>
          <p:nvSpPr>
            <p:cNvPr id="5" name="Text Box 4"/>
            <p:cNvSpPr txBox="1">
              <a:spLocks noChangeArrowheads="1"/>
            </p:cNvSpPr>
            <p:nvPr/>
          </p:nvSpPr>
          <p:spPr bwMode="auto">
            <a:xfrm>
              <a:off x="567" y="2251"/>
              <a:ext cx="998" cy="757"/>
            </a:xfrm>
            <a:prstGeom prst="rect">
              <a:avLst/>
            </a:prstGeom>
            <a:noFill/>
            <a:ln w="9525">
              <a:solidFill>
                <a:srgbClr val="000000"/>
              </a:solidFill>
              <a:miter lim="800000"/>
              <a:headEnd/>
              <a:tailEnd/>
            </a:ln>
            <a:effectLst/>
          </p:spPr>
          <p:txBody>
            <a:bodyPr>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tr-TR" dirty="0"/>
                <a:t>A</a:t>
              </a:r>
              <a:r>
                <a:rPr lang="tr-TR" baseline="-25000" dirty="0"/>
                <a:t>1</a:t>
              </a:r>
            </a:p>
            <a:p>
              <a:pPr>
                <a:spcBef>
                  <a:spcPct val="50000"/>
                </a:spcBef>
              </a:pPr>
              <a:r>
                <a:rPr lang="tr-TR" dirty="0"/>
                <a:t>A</a:t>
              </a:r>
              <a:r>
                <a:rPr lang="tr-TR" baseline="-25000" dirty="0"/>
                <a:t>0 </a:t>
              </a:r>
              <a:r>
                <a:rPr lang="tr-TR" dirty="0"/>
                <a:t>  4x1 </a:t>
              </a:r>
              <a:r>
                <a:rPr lang="tr-TR" dirty="0" err="1"/>
                <a:t>Mux</a:t>
              </a:r>
              <a:endParaRPr lang="tr-TR" dirty="0"/>
            </a:p>
            <a:p>
              <a:pPr>
                <a:spcBef>
                  <a:spcPct val="50000"/>
                </a:spcBef>
              </a:pPr>
              <a:r>
                <a:rPr lang="tr-TR" dirty="0"/>
                <a:t>  I</a:t>
              </a:r>
              <a:r>
                <a:rPr lang="tr-TR" baseline="-25000" dirty="0"/>
                <a:t>3     </a:t>
              </a:r>
              <a:r>
                <a:rPr lang="tr-TR" dirty="0"/>
                <a:t>I</a:t>
              </a:r>
              <a:r>
                <a:rPr lang="tr-TR" baseline="-25000" dirty="0"/>
                <a:t>2   </a:t>
              </a:r>
              <a:r>
                <a:rPr lang="tr-TR" dirty="0"/>
                <a:t> I</a:t>
              </a:r>
              <a:r>
                <a:rPr lang="tr-TR" baseline="-25000" dirty="0"/>
                <a:t>1   </a:t>
              </a:r>
              <a:r>
                <a:rPr lang="tr-TR" dirty="0"/>
                <a:t> I</a:t>
              </a:r>
              <a:r>
                <a:rPr lang="tr-TR" baseline="-25000" dirty="0"/>
                <a:t>0</a:t>
              </a:r>
            </a:p>
          </p:txBody>
        </p:sp>
        <p:sp>
          <p:nvSpPr>
            <p:cNvPr id="6" name="Text Box 5"/>
            <p:cNvSpPr txBox="1">
              <a:spLocks noChangeArrowheads="1"/>
            </p:cNvSpPr>
            <p:nvPr/>
          </p:nvSpPr>
          <p:spPr bwMode="auto">
            <a:xfrm>
              <a:off x="1882" y="2265"/>
              <a:ext cx="998" cy="757"/>
            </a:xfrm>
            <a:prstGeom prst="rect">
              <a:avLst/>
            </a:prstGeom>
            <a:noFill/>
            <a:ln w="9525">
              <a:solidFill>
                <a:srgbClr val="000000"/>
              </a:solidFill>
              <a:miter lim="800000"/>
              <a:headEnd/>
              <a:tailEnd/>
            </a:ln>
            <a:effectLst/>
          </p:spPr>
          <p:txBody>
            <a:bodyPr>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tr-TR" dirty="0"/>
                <a:t>A</a:t>
              </a:r>
              <a:r>
                <a:rPr lang="tr-TR" baseline="-25000" dirty="0"/>
                <a:t>1</a:t>
              </a:r>
            </a:p>
            <a:p>
              <a:pPr>
                <a:spcBef>
                  <a:spcPct val="50000"/>
                </a:spcBef>
              </a:pPr>
              <a:r>
                <a:rPr lang="tr-TR" dirty="0"/>
                <a:t>A</a:t>
              </a:r>
              <a:r>
                <a:rPr lang="tr-TR" baseline="-25000" dirty="0"/>
                <a:t>0    </a:t>
              </a:r>
              <a:r>
                <a:rPr lang="tr-TR" dirty="0"/>
                <a:t>4x1 </a:t>
              </a:r>
              <a:r>
                <a:rPr lang="tr-TR" dirty="0" err="1"/>
                <a:t>Mux</a:t>
              </a:r>
              <a:endParaRPr lang="tr-TR" dirty="0"/>
            </a:p>
            <a:p>
              <a:pPr>
                <a:spcBef>
                  <a:spcPct val="50000"/>
                </a:spcBef>
              </a:pPr>
              <a:r>
                <a:rPr lang="tr-TR" dirty="0"/>
                <a:t> I</a:t>
              </a:r>
              <a:r>
                <a:rPr lang="tr-TR" baseline="-25000" dirty="0"/>
                <a:t>3</a:t>
              </a:r>
              <a:r>
                <a:rPr lang="tr-TR" dirty="0"/>
                <a:t>    I</a:t>
              </a:r>
              <a:r>
                <a:rPr lang="tr-TR" baseline="-25000" dirty="0"/>
                <a:t>2</a:t>
              </a:r>
              <a:r>
                <a:rPr lang="tr-TR" dirty="0"/>
                <a:t>    I</a:t>
              </a:r>
              <a:r>
                <a:rPr lang="tr-TR" baseline="-25000" dirty="0"/>
                <a:t>1</a:t>
              </a:r>
              <a:r>
                <a:rPr lang="tr-TR" dirty="0"/>
                <a:t>   I</a:t>
              </a:r>
              <a:r>
                <a:rPr lang="tr-TR" baseline="-25000" dirty="0"/>
                <a:t>0</a:t>
              </a:r>
              <a:endParaRPr lang="tr-TR" dirty="0"/>
            </a:p>
          </p:txBody>
        </p:sp>
        <p:sp>
          <p:nvSpPr>
            <p:cNvPr id="7" name="Text Box 6"/>
            <p:cNvSpPr txBox="1">
              <a:spLocks noChangeArrowheads="1"/>
            </p:cNvSpPr>
            <p:nvPr/>
          </p:nvSpPr>
          <p:spPr bwMode="auto">
            <a:xfrm>
              <a:off x="3107" y="2251"/>
              <a:ext cx="998" cy="757"/>
            </a:xfrm>
            <a:prstGeom prst="rect">
              <a:avLst/>
            </a:prstGeom>
            <a:noFill/>
            <a:ln w="9525">
              <a:solidFill>
                <a:srgbClr val="000000"/>
              </a:solidFill>
              <a:miter lim="800000"/>
              <a:headEnd/>
              <a:tailEnd/>
            </a:ln>
            <a:effectLst/>
          </p:spPr>
          <p:txBody>
            <a:bodyPr>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tr-TR"/>
                <a:t>A</a:t>
              </a:r>
              <a:r>
                <a:rPr lang="tr-TR" baseline="-25000"/>
                <a:t>1</a:t>
              </a:r>
            </a:p>
            <a:p>
              <a:pPr>
                <a:spcBef>
                  <a:spcPct val="50000"/>
                </a:spcBef>
              </a:pPr>
              <a:r>
                <a:rPr lang="tr-TR"/>
                <a:t>A</a:t>
              </a:r>
              <a:r>
                <a:rPr lang="tr-TR" baseline="-25000"/>
                <a:t>0    </a:t>
              </a:r>
              <a:r>
                <a:rPr lang="tr-TR"/>
                <a:t>4x1 Mux</a:t>
              </a:r>
            </a:p>
            <a:p>
              <a:pPr>
                <a:spcBef>
                  <a:spcPct val="50000"/>
                </a:spcBef>
              </a:pPr>
              <a:r>
                <a:rPr lang="tr-TR"/>
                <a:t> I</a:t>
              </a:r>
              <a:r>
                <a:rPr lang="tr-TR" baseline="-25000"/>
                <a:t>3</a:t>
              </a:r>
              <a:r>
                <a:rPr lang="tr-TR"/>
                <a:t>    I</a:t>
              </a:r>
              <a:r>
                <a:rPr lang="tr-TR" baseline="-25000"/>
                <a:t>2</a:t>
              </a:r>
              <a:r>
                <a:rPr lang="tr-TR"/>
                <a:t>    I</a:t>
              </a:r>
              <a:r>
                <a:rPr lang="tr-TR" baseline="-25000"/>
                <a:t>1</a:t>
              </a:r>
              <a:r>
                <a:rPr lang="tr-TR"/>
                <a:t>   I</a:t>
              </a:r>
              <a:r>
                <a:rPr lang="tr-TR" baseline="-25000"/>
                <a:t>0</a:t>
              </a:r>
              <a:endParaRPr lang="tr-TR"/>
            </a:p>
          </p:txBody>
        </p:sp>
        <p:sp>
          <p:nvSpPr>
            <p:cNvPr id="8" name="Text Box 7"/>
            <p:cNvSpPr txBox="1">
              <a:spLocks noChangeArrowheads="1"/>
            </p:cNvSpPr>
            <p:nvPr/>
          </p:nvSpPr>
          <p:spPr bwMode="auto">
            <a:xfrm>
              <a:off x="4332" y="2265"/>
              <a:ext cx="998" cy="757"/>
            </a:xfrm>
            <a:prstGeom prst="rect">
              <a:avLst/>
            </a:prstGeom>
            <a:noFill/>
            <a:ln w="9525">
              <a:solidFill>
                <a:srgbClr val="000000"/>
              </a:solidFill>
              <a:miter lim="800000"/>
              <a:headEnd/>
              <a:tailEnd/>
            </a:ln>
            <a:effectLst/>
          </p:spPr>
          <p:txBody>
            <a:bodyPr>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tr-TR"/>
                <a:t>A</a:t>
              </a:r>
              <a:r>
                <a:rPr lang="tr-TR" baseline="-25000"/>
                <a:t>1</a:t>
              </a:r>
            </a:p>
            <a:p>
              <a:pPr>
                <a:spcBef>
                  <a:spcPct val="50000"/>
                </a:spcBef>
              </a:pPr>
              <a:r>
                <a:rPr lang="tr-TR"/>
                <a:t>A</a:t>
              </a:r>
              <a:r>
                <a:rPr lang="tr-TR" baseline="-25000"/>
                <a:t>0     </a:t>
              </a:r>
              <a:r>
                <a:rPr lang="tr-TR"/>
                <a:t>4x1 Mux</a:t>
              </a:r>
            </a:p>
            <a:p>
              <a:pPr>
                <a:spcBef>
                  <a:spcPct val="50000"/>
                </a:spcBef>
              </a:pPr>
              <a:r>
                <a:rPr lang="tr-TR"/>
                <a:t>  I</a:t>
              </a:r>
              <a:r>
                <a:rPr lang="tr-TR" baseline="-25000"/>
                <a:t>3</a:t>
              </a:r>
              <a:r>
                <a:rPr lang="tr-TR"/>
                <a:t>   I</a:t>
              </a:r>
              <a:r>
                <a:rPr lang="tr-TR" baseline="-25000"/>
                <a:t>2</a:t>
              </a:r>
              <a:r>
                <a:rPr lang="tr-TR"/>
                <a:t>   I</a:t>
              </a:r>
              <a:r>
                <a:rPr lang="tr-TR" baseline="-25000"/>
                <a:t>1</a:t>
              </a:r>
              <a:r>
                <a:rPr lang="tr-TR"/>
                <a:t>   I</a:t>
              </a:r>
              <a:r>
                <a:rPr lang="tr-TR" baseline="-25000"/>
                <a:t>0</a:t>
              </a:r>
              <a:endParaRPr lang="tr-TR"/>
            </a:p>
          </p:txBody>
        </p:sp>
        <p:sp>
          <p:nvSpPr>
            <p:cNvPr id="9" name="Line 8"/>
            <p:cNvSpPr>
              <a:spLocks noChangeShapeType="1"/>
            </p:cNvSpPr>
            <p:nvPr/>
          </p:nvSpPr>
          <p:spPr bwMode="auto">
            <a:xfrm>
              <a:off x="431" y="2381"/>
              <a:ext cx="136" cy="0"/>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0" name="Line 9"/>
            <p:cNvSpPr>
              <a:spLocks noChangeShapeType="1"/>
            </p:cNvSpPr>
            <p:nvPr/>
          </p:nvSpPr>
          <p:spPr bwMode="auto">
            <a:xfrm>
              <a:off x="431" y="2659"/>
              <a:ext cx="136" cy="0"/>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1" name="Line 10"/>
            <p:cNvSpPr>
              <a:spLocks noChangeShapeType="1"/>
            </p:cNvSpPr>
            <p:nvPr/>
          </p:nvSpPr>
          <p:spPr bwMode="auto">
            <a:xfrm>
              <a:off x="1746" y="2387"/>
              <a:ext cx="136" cy="0"/>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2" name="Line 11"/>
            <p:cNvSpPr>
              <a:spLocks noChangeShapeType="1"/>
            </p:cNvSpPr>
            <p:nvPr/>
          </p:nvSpPr>
          <p:spPr bwMode="auto">
            <a:xfrm>
              <a:off x="1746" y="2665"/>
              <a:ext cx="136" cy="0"/>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3" name="Line 12"/>
            <p:cNvSpPr>
              <a:spLocks noChangeShapeType="1"/>
            </p:cNvSpPr>
            <p:nvPr/>
          </p:nvSpPr>
          <p:spPr bwMode="auto">
            <a:xfrm>
              <a:off x="2971" y="2387"/>
              <a:ext cx="136" cy="0"/>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4" name="Line 13"/>
            <p:cNvSpPr>
              <a:spLocks noChangeShapeType="1"/>
            </p:cNvSpPr>
            <p:nvPr/>
          </p:nvSpPr>
          <p:spPr bwMode="auto">
            <a:xfrm>
              <a:off x="2971" y="2665"/>
              <a:ext cx="136" cy="0"/>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5" name="Line 14"/>
            <p:cNvSpPr>
              <a:spLocks noChangeShapeType="1"/>
            </p:cNvSpPr>
            <p:nvPr/>
          </p:nvSpPr>
          <p:spPr bwMode="auto">
            <a:xfrm>
              <a:off x="4195" y="2387"/>
              <a:ext cx="136" cy="0"/>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6" name="Line 15"/>
            <p:cNvSpPr>
              <a:spLocks noChangeShapeType="1"/>
            </p:cNvSpPr>
            <p:nvPr/>
          </p:nvSpPr>
          <p:spPr bwMode="auto">
            <a:xfrm>
              <a:off x="4195" y="2665"/>
              <a:ext cx="136" cy="0"/>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7" name="Text Box 16"/>
            <p:cNvSpPr txBox="1">
              <a:spLocks noChangeArrowheads="1"/>
            </p:cNvSpPr>
            <p:nvPr/>
          </p:nvSpPr>
          <p:spPr bwMode="auto">
            <a:xfrm>
              <a:off x="612" y="3563"/>
              <a:ext cx="998" cy="428"/>
            </a:xfrm>
            <a:prstGeom prst="rect">
              <a:avLst/>
            </a:prstGeom>
            <a:noFill/>
            <a:ln w="9525">
              <a:solidFill>
                <a:srgbClr val="000000"/>
              </a:solidFill>
              <a:miter lim="800000"/>
              <a:headEnd/>
              <a:tailEnd/>
            </a:ln>
            <a:effectLst/>
          </p:spPr>
          <p:txBody>
            <a:bodyPr tIns="0">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tr-TR" sz="2000"/>
                <a:t> </a:t>
              </a:r>
              <a:r>
                <a:rPr lang="tr-TR" sz="1400"/>
                <a:t>3     2     1     0</a:t>
              </a:r>
            </a:p>
            <a:p>
              <a:pPr algn="ctr">
                <a:spcBef>
                  <a:spcPct val="50000"/>
                </a:spcBef>
              </a:pPr>
              <a:r>
                <a:rPr lang="tr-TR" sz="1400"/>
                <a:t>ALU</a:t>
              </a:r>
            </a:p>
          </p:txBody>
        </p:sp>
        <p:sp>
          <p:nvSpPr>
            <p:cNvPr id="18" name="Text Box 17"/>
            <p:cNvSpPr txBox="1">
              <a:spLocks noChangeArrowheads="1"/>
            </p:cNvSpPr>
            <p:nvPr/>
          </p:nvSpPr>
          <p:spPr bwMode="auto">
            <a:xfrm>
              <a:off x="1837" y="3566"/>
              <a:ext cx="998" cy="428"/>
            </a:xfrm>
            <a:prstGeom prst="rect">
              <a:avLst/>
            </a:prstGeom>
            <a:noFill/>
            <a:ln w="9525">
              <a:solidFill>
                <a:srgbClr val="000000"/>
              </a:solidFill>
              <a:miter lim="800000"/>
              <a:headEnd/>
              <a:tailEnd/>
            </a:ln>
            <a:effectLst/>
          </p:spPr>
          <p:txBody>
            <a:bodyPr tIns="0">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tr-TR" sz="2000"/>
                <a:t> </a:t>
              </a:r>
              <a:r>
                <a:rPr lang="tr-TR" sz="1400"/>
                <a:t>3     2     1     0</a:t>
              </a:r>
            </a:p>
            <a:p>
              <a:pPr algn="ctr">
                <a:spcBef>
                  <a:spcPct val="50000"/>
                </a:spcBef>
              </a:pPr>
              <a:r>
                <a:rPr lang="tr-TR" sz="1400"/>
                <a:t>ACC</a:t>
              </a:r>
            </a:p>
          </p:txBody>
        </p:sp>
        <p:sp>
          <p:nvSpPr>
            <p:cNvPr id="19" name="Text Box 18"/>
            <p:cNvSpPr txBox="1">
              <a:spLocks noChangeArrowheads="1"/>
            </p:cNvSpPr>
            <p:nvPr/>
          </p:nvSpPr>
          <p:spPr bwMode="auto">
            <a:xfrm>
              <a:off x="3061" y="3566"/>
              <a:ext cx="998" cy="428"/>
            </a:xfrm>
            <a:prstGeom prst="rect">
              <a:avLst/>
            </a:prstGeom>
            <a:noFill/>
            <a:ln w="9525">
              <a:solidFill>
                <a:srgbClr val="000000"/>
              </a:solidFill>
              <a:miter lim="800000"/>
              <a:headEnd/>
              <a:tailEnd/>
            </a:ln>
            <a:effectLst/>
          </p:spPr>
          <p:txBody>
            <a:bodyPr tIns="0">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tr-TR" sz="2000"/>
                <a:t> </a:t>
              </a:r>
              <a:r>
                <a:rPr lang="tr-TR" sz="1400"/>
                <a:t>3     2     1     0</a:t>
              </a:r>
            </a:p>
            <a:p>
              <a:pPr algn="ctr">
                <a:spcBef>
                  <a:spcPct val="50000"/>
                </a:spcBef>
              </a:pPr>
              <a:r>
                <a:rPr lang="tr-TR" sz="1400"/>
                <a:t>Bellek</a:t>
              </a:r>
            </a:p>
          </p:txBody>
        </p:sp>
        <p:sp>
          <p:nvSpPr>
            <p:cNvPr id="20" name="Text Box 19"/>
            <p:cNvSpPr txBox="1">
              <a:spLocks noChangeArrowheads="1"/>
            </p:cNvSpPr>
            <p:nvPr/>
          </p:nvSpPr>
          <p:spPr bwMode="auto">
            <a:xfrm>
              <a:off x="4286" y="3566"/>
              <a:ext cx="998" cy="428"/>
            </a:xfrm>
            <a:prstGeom prst="rect">
              <a:avLst/>
            </a:prstGeom>
            <a:noFill/>
            <a:ln w="9525">
              <a:solidFill>
                <a:srgbClr val="000000"/>
              </a:solidFill>
              <a:miter lim="800000"/>
              <a:headEnd/>
              <a:tailEnd/>
            </a:ln>
            <a:effectLst/>
          </p:spPr>
          <p:txBody>
            <a:bodyPr tIns="0">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tr-TR" sz="2000"/>
                <a:t> </a:t>
              </a:r>
              <a:r>
                <a:rPr lang="tr-TR" sz="1400"/>
                <a:t>3     2     1     0</a:t>
              </a:r>
            </a:p>
            <a:p>
              <a:pPr algn="ctr">
                <a:spcBef>
                  <a:spcPct val="50000"/>
                </a:spcBef>
              </a:pPr>
              <a:r>
                <a:rPr lang="tr-TR" sz="1400"/>
                <a:t>Register</a:t>
              </a:r>
            </a:p>
          </p:txBody>
        </p:sp>
        <p:sp>
          <p:nvSpPr>
            <p:cNvPr id="21" name="Line 20"/>
            <p:cNvSpPr>
              <a:spLocks noChangeShapeType="1"/>
            </p:cNvSpPr>
            <p:nvPr/>
          </p:nvSpPr>
          <p:spPr bwMode="auto">
            <a:xfrm>
              <a:off x="1066" y="2115"/>
              <a:ext cx="0" cy="136"/>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2" name="Line 21"/>
            <p:cNvSpPr>
              <a:spLocks noChangeShapeType="1"/>
            </p:cNvSpPr>
            <p:nvPr/>
          </p:nvSpPr>
          <p:spPr bwMode="auto">
            <a:xfrm>
              <a:off x="2381" y="2123"/>
              <a:ext cx="0" cy="136"/>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3" name="Line 22"/>
            <p:cNvSpPr>
              <a:spLocks noChangeShapeType="1"/>
            </p:cNvSpPr>
            <p:nvPr/>
          </p:nvSpPr>
          <p:spPr bwMode="auto">
            <a:xfrm>
              <a:off x="3606" y="2115"/>
              <a:ext cx="0" cy="136"/>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4" name="Line 23"/>
            <p:cNvSpPr>
              <a:spLocks noChangeShapeType="1"/>
            </p:cNvSpPr>
            <p:nvPr/>
          </p:nvSpPr>
          <p:spPr bwMode="auto">
            <a:xfrm>
              <a:off x="4830" y="2123"/>
              <a:ext cx="0" cy="136"/>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5" name="Text Box 24"/>
            <p:cNvSpPr txBox="1">
              <a:spLocks noChangeArrowheads="1"/>
            </p:cNvSpPr>
            <p:nvPr/>
          </p:nvSpPr>
          <p:spPr bwMode="auto">
            <a:xfrm>
              <a:off x="910" y="1913"/>
              <a:ext cx="273" cy="231"/>
            </a:xfrm>
            <a:prstGeom prst="rect">
              <a:avLst/>
            </a:prstGeom>
            <a:noFill/>
            <a:ln w="9525">
              <a:noFill/>
              <a:miter lim="800000"/>
              <a:headEnd/>
              <a:tailEnd/>
            </a:ln>
            <a:effectLst/>
          </p:spPr>
          <p:txBody>
            <a:bodyPr wrap="none">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a:t>D</a:t>
              </a:r>
              <a:r>
                <a:rPr lang="tr-TR" baseline="-25000"/>
                <a:t>3</a:t>
              </a:r>
            </a:p>
          </p:txBody>
        </p:sp>
        <p:sp>
          <p:nvSpPr>
            <p:cNvPr id="26" name="Text Box 25"/>
            <p:cNvSpPr txBox="1">
              <a:spLocks noChangeArrowheads="1"/>
            </p:cNvSpPr>
            <p:nvPr/>
          </p:nvSpPr>
          <p:spPr bwMode="auto">
            <a:xfrm>
              <a:off x="2248" y="1912"/>
              <a:ext cx="273" cy="231"/>
            </a:xfrm>
            <a:prstGeom prst="rect">
              <a:avLst/>
            </a:prstGeom>
            <a:noFill/>
            <a:ln w="9525">
              <a:noFill/>
              <a:miter lim="800000"/>
              <a:headEnd/>
              <a:tailEnd/>
            </a:ln>
            <a:effectLst/>
          </p:spPr>
          <p:txBody>
            <a:bodyPr wrap="none">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a:t>D</a:t>
              </a:r>
              <a:r>
                <a:rPr lang="tr-TR" baseline="-25000"/>
                <a:t>2</a:t>
              </a:r>
            </a:p>
          </p:txBody>
        </p:sp>
        <p:sp>
          <p:nvSpPr>
            <p:cNvPr id="27" name="Text Box 26"/>
            <p:cNvSpPr txBox="1">
              <a:spLocks noChangeArrowheads="1"/>
            </p:cNvSpPr>
            <p:nvPr/>
          </p:nvSpPr>
          <p:spPr bwMode="auto">
            <a:xfrm>
              <a:off x="3456" y="1920"/>
              <a:ext cx="273" cy="231"/>
            </a:xfrm>
            <a:prstGeom prst="rect">
              <a:avLst/>
            </a:prstGeom>
            <a:noFill/>
            <a:ln w="9525">
              <a:noFill/>
              <a:miter lim="800000"/>
              <a:headEnd/>
              <a:tailEnd/>
            </a:ln>
            <a:effectLst/>
          </p:spPr>
          <p:txBody>
            <a:bodyPr wrap="none">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a:t>D</a:t>
              </a:r>
              <a:r>
                <a:rPr lang="tr-TR" baseline="-25000"/>
                <a:t>1</a:t>
              </a:r>
            </a:p>
          </p:txBody>
        </p:sp>
        <p:sp>
          <p:nvSpPr>
            <p:cNvPr id="28" name="Text Box 27"/>
            <p:cNvSpPr txBox="1">
              <a:spLocks noChangeArrowheads="1"/>
            </p:cNvSpPr>
            <p:nvPr/>
          </p:nvSpPr>
          <p:spPr bwMode="auto">
            <a:xfrm>
              <a:off x="4686" y="1912"/>
              <a:ext cx="273" cy="231"/>
            </a:xfrm>
            <a:prstGeom prst="rect">
              <a:avLst/>
            </a:prstGeom>
            <a:noFill/>
            <a:ln w="9525">
              <a:noFill/>
              <a:miter lim="800000"/>
              <a:headEnd/>
              <a:tailEnd/>
            </a:ln>
            <a:effectLst/>
          </p:spPr>
          <p:txBody>
            <a:bodyPr wrap="none">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a:t>D</a:t>
              </a:r>
              <a:r>
                <a:rPr lang="tr-TR" baseline="-25000"/>
                <a:t>0</a:t>
              </a:r>
            </a:p>
          </p:txBody>
        </p:sp>
        <p:sp>
          <p:nvSpPr>
            <p:cNvPr id="29" name="Line 28"/>
            <p:cNvSpPr>
              <a:spLocks noChangeShapeType="1"/>
            </p:cNvSpPr>
            <p:nvPr/>
          </p:nvSpPr>
          <p:spPr bwMode="auto">
            <a:xfrm flipV="1">
              <a:off x="748" y="3014"/>
              <a:ext cx="0" cy="544"/>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0" name="Line 29"/>
            <p:cNvSpPr>
              <a:spLocks noChangeShapeType="1"/>
            </p:cNvSpPr>
            <p:nvPr/>
          </p:nvSpPr>
          <p:spPr bwMode="auto">
            <a:xfrm flipV="1">
              <a:off x="975" y="3249"/>
              <a:ext cx="0" cy="309"/>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1" name="Line 30"/>
            <p:cNvSpPr>
              <a:spLocks noChangeShapeType="1"/>
            </p:cNvSpPr>
            <p:nvPr/>
          </p:nvSpPr>
          <p:spPr bwMode="auto">
            <a:xfrm>
              <a:off x="975" y="3249"/>
              <a:ext cx="1043" cy="0"/>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2" name="Line 31"/>
            <p:cNvSpPr>
              <a:spLocks noChangeShapeType="1"/>
            </p:cNvSpPr>
            <p:nvPr/>
          </p:nvSpPr>
          <p:spPr bwMode="auto">
            <a:xfrm flipV="1">
              <a:off x="2018" y="3022"/>
              <a:ext cx="0" cy="227"/>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3" name="Line 32"/>
            <p:cNvSpPr>
              <a:spLocks noChangeShapeType="1"/>
            </p:cNvSpPr>
            <p:nvPr/>
          </p:nvSpPr>
          <p:spPr bwMode="auto">
            <a:xfrm flipV="1">
              <a:off x="1202" y="3339"/>
              <a:ext cx="0" cy="227"/>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4" name="Line 33"/>
            <p:cNvSpPr>
              <a:spLocks noChangeShapeType="1"/>
            </p:cNvSpPr>
            <p:nvPr/>
          </p:nvSpPr>
          <p:spPr bwMode="auto">
            <a:xfrm>
              <a:off x="1202" y="3339"/>
              <a:ext cx="2041" cy="0"/>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5" name="Line 34"/>
            <p:cNvSpPr>
              <a:spLocks noChangeShapeType="1"/>
            </p:cNvSpPr>
            <p:nvPr/>
          </p:nvSpPr>
          <p:spPr bwMode="auto">
            <a:xfrm flipV="1">
              <a:off x="3243" y="3014"/>
              <a:ext cx="0" cy="317"/>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6" name="Line 35"/>
            <p:cNvSpPr>
              <a:spLocks noChangeShapeType="1"/>
            </p:cNvSpPr>
            <p:nvPr/>
          </p:nvSpPr>
          <p:spPr bwMode="auto">
            <a:xfrm flipV="1">
              <a:off x="1383" y="3422"/>
              <a:ext cx="0" cy="136"/>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7" name="Line 36"/>
            <p:cNvSpPr>
              <a:spLocks noChangeShapeType="1"/>
            </p:cNvSpPr>
            <p:nvPr/>
          </p:nvSpPr>
          <p:spPr bwMode="auto">
            <a:xfrm>
              <a:off x="1383" y="3422"/>
              <a:ext cx="3130" cy="0"/>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8" name="Line 37"/>
            <p:cNvSpPr>
              <a:spLocks noChangeShapeType="1"/>
            </p:cNvSpPr>
            <p:nvPr/>
          </p:nvSpPr>
          <p:spPr bwMode="auto">
            <a:xfrm flipV="1">
              <a:off x="4513" y="3014"/>
              <a:ext cx="0" cy="408"/>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9" name="Line 38"/>
            <p:cNvSpPr>
              <a:spLocks noChangeShapeType="1"/>
            </p:cNvSpPr>
            <p:nvPr/>
          </p:nvSpPr>
          <p:spPr bwMode="auto">
            <a:xfrm flipV="1">
              <a:off x="1973" y="3475"/>
              <a:ext cx="0" cy="91"/>
            </a:xfrm>
            <a:prstGeom prst="line">
              <a:avLst/>
            </a:prstGeom>
            <a:noFill/>
            <a:ln w="9525">
              <a:solidFill>
                <a:srgbClr val="FF0000"/>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0" name="Line 39"/>
            <p:cNvSpPr>
              <a:spLocks noChangeShapeType="1"/>
            </p:cNvSpPr>
            <p:nvPr/>
          </p:nvSpPr>
          <p:spPr bwMode="auto">
            <a:xfrm flipH="1">
              <a:off x="930" y="3475"/>
              <a:ext cx="1043" cy="0"/>
            </a:xfrm>
            <a:prstGeom prst="line">
              <a:avLst/>
            </a:prstGeom>
            <a:noFill/>
            <a:ln w="9525">
              <a:solidFill>
                <a:srgbClr val="FF0000"/>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1" name="Line 40"/>
            <p:cNvSpPr>
              <a:spLocks noChangeShapeType="1"/>
            </p:cNvSpPr>
            <p:nvPr/>
          </p:nvSpPr>
          <p:spPr bwMode="auto">
            <a:xfrm flipV="1">
              <a:off x="930" y="3022"/>
              <a:ext cx="0" cy="453"/>
            </a:xfrm>
            <a:prstGeom prst="line">
              <a:avLst/>
            </a:prstGeom>
            <a:noFill/>
            <a:ln w="9525">
              <a:solidFill>
                <a:srgbClr val="FF0000"/>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2" name="Line 41"/>
            <p:cNvSpPr>
              <a:spLocks noChangeShapeType="1"/>
            </p:cNvSpPr>
            <p:nvPr/>
          </p:nvSpPr>
          <p:spPr bwMode="auto">
            <a:xfrm flipV="1">
              <a:off x="2200" y="3113"/>
              <a:ext cx="0" cy="453"/>
            </a:xfrm>
            <a:prstGeom prst="line">
              <a:avLst/>
            </a:prstGeom>
            <a:noFill/>
            <a:ln w="9525">
              <a:solidFill>
                <a:srgbClr val="FF0000"/>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3" name="Line 42"/>
            <p:cNvSpPr>
              <a:spLocks noChangeShapeType="1"/>
            </p:cNvSpPr>
            <p:nvPr/>
          </p:nvSpPr>
          <p:spPr bwMode="auto">
            <a:xfrm>
              <a:off x="2200" y="3113"/>
              <a:ext cx="90" cy="0"/>
            </a:xfrm>
            <a:prstGeom prst="line">
              <a:avLst/>
            </a:prstGeom>
            <a:noFill/>
            <a:ln w="9525">
              <a:solidFill>
                <a:srgbClr val="FF0000"/>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4" name="Line 43"/>
            <p:cNvSpPr>
              <a:spLocks noChangeShapeType="1"/>
            </p:cNvSpPr>
            <p:nvPr/>
          </p:nvSpPr>
          <p:spPr bwMode="auto">
            <a:xfrm flipV="1">
              <a:off x="2290" y="3022"/>
              <a:ext cx="0" cy="91"/>
            </a:xfrm>
            <a:prstGeom prst="line">
              <a:avLst/>
            </a:prstGeom>
            <a:noFill/>
            <a:ln w="9525">
              <a:solidFill>
                <a:srgbClr val="FF0000"/>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5" name="Line 44"/>
            <p:cNvSpPr>
              <a:spLocks noChangeShapeType="1"/>
            </p:cNvSpPr>
            <p:nvPr/>
          </p:nvSpPr>
          <p:spPr bwMode="auto">
            <a:xfrm flipV="1">
              <a:off x="2426" y="3158"/>
              <a:ext cx="0" cy="408"/>
            </a:xfrm>
            <a:prstGeom prst="line">
              <a:avLst/>
            </a:prstGeom>
            <a:noFill/>
            <a:ln w="9525">
              <a:solidFill>
                <a:srgbClr val="FF0000"/>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6" name="Line 45"/>
            <p:cNvSpPr>
              <a:spLocks noChangeShapeType="1"/>
            </p:cNvSpPr>
            <p:nvPr/>
          </p:nvSpPr>
          <p:spPr bwMode="auto">
            <a:xfrm>
              <a:off x="2426" y="3158"/>
              <a:ext cx="1089" cy="0"/>
            </a:xfrm>
            <a:prstGeom prst="line">
              <a:avLst/>
            </a:prstGeom>
            <a:noFill/>
            <a:ln w="9525">
              <a:solidFill>
                <a:srgbClr val="FF0000"/>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7" name="Line 46"/>
            <p:cNvSpPr>
              <a:spLocks noChangeShapeType="1"/>
            </p:cNvSpPr>
            <p:nvPr/>
          </p:nvSpPr>
          <p:spPr bwMode="auto">
            <a:xfrm flipV="1">
              <a:off x="3515" y="3016"/>
              <a:ext cx="0" cy="136"/>
            </a:xfrm>
            <a:prstGeom prst="line">
              <a:avLst/>
            </a:prstGeom>
            <a:noFill/>
            <a:ln w="9525">
              <a:solidFill>
                <a:srgbClr val="FF0000"/>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8" name="Line 47"/>
            <p:cNvSpPr>
              <a:spLocks noChangeShapeType="1"/>
            </p:cNvSpPr>
            <p:nvPr/>
          </p:nvSpPr>
          <p:spPr bwMode="auto">
            <a:xfrm flipV="1">
              <a:off x="2608" y="3249"/>
              <a:ext cx="0" cy="317"/>
            </a:xfrm>
            <a:prstGeom prst="line">
              <a:avLst/>
            </a:prstGeom>
            <a:noFill/>
            <a:ln w="9525">
              <a:solidFill>
                <a:srgbClr val="FF0000"/>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9" name="Line 48"/>
            <p:cNvSpPr>
              <a:spLocks noChangeShapeType="1"/>
            </p:cNvSpPr>
            <p:nvPr/>
          </p:nvSpPr>
          <p:spPr bwMode="auto">
            <a:xfrm>
              <a:off x="2608" y="3249"/>
              <a:ext cx="2132" cy="0"/>
            </a:xfrm>
            <a:prstGeom prst="line">
              <a:avLst/>
            </a:prstGeom>
            <a:noFill/>
            <a:ln w="9525">
              <a:solidFill>
                <a:srgbClr val="FF0000"/>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50" name="Line 49"/>
            <p:cNvSpPr>
              <a:spLocks noChangeShapeType="1"/>
            </p:cNvSpPr>
            <p:nvPr/>
          </p:nvSpPr>
          <p:spPr bwMode="auto">
            <a:xfrm flipV="1">
              <a:off x="4740" y="3022"/>
              <a:ext cx="0" cy="227"/>
            </a:xfrm>
            <a:prstGeom prst="line">
              <a:avLst/>
            </a:prstGeom>
            <a:noFill/>
            <a:ln w="9525">
              <a:solidFill>
                <a:srgbClr val="FF0000"/>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51" name="Text Box 50"/>
            <p:cNvSpPr txBox="1">
              <a:spLocks noChangeArrowheads="1"/>
            </p:cNvSpPr>
            <p:nvPr/>
          </p:nvSpPr>
          <p:spPr bwMode="auto">
            <a:xfrm>
              <a:off x="1519" y="1706"/>
              <a:ext cx="2948" cy="231"/>
            </a:xfrm>
            <a:prstGeom prst="rect">
              <a:avLst/>
            </a:prstGeom>
            <a:noFill/>
            <a:ln w="9525">
              <a:noFill/>
              <a:miter lim="800000"/>
              <a:headEnd/>
              <a:tailEnd/>
            </a:ln>
            <a:effectLst/>
          </p:spPr>
          <p:txBody>
            <a:bodyPr>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50000"/>
                </a:spcBef>
              </a:pPr>
              <a:r>
                <a:rPr lang="tr-TR"/>
                <a:t>Ortak Veri Yolu</a:t>
              </a:r>
            </a:p>
          </p:txBody>
        </p:sp>
        <p:sp>
          <p:nvSpPr>
            <p:cNvPr id="52" name="Text Box 51"/>
            <p:cNvSpPr txBox="1">
              <a:spLocks noChangeArrowheads="1"/>
            </p:cNvSpPr>
            <p:nvPr/>
          </p:nvSpPr>
          <p:spPr bwMode="auto">
            <a:xfrm rot="16200000">
              <a:off x="-332" y="2423"/>
              <a:ext cx="1212" cy="231"/>
            </a:xfrm>
            <a:prstGeom prst="rect">
              <a:avLst/>
            </a:prstGeom>
            <a:noFill/>
            <a:ln w="9525">
              <a:noFill/>
              <a:miter lim="800000"/>
              <a:headEnd/>
              <a:tailEnd/>
            </a:ln>
            <a:effectLst/>
          </p:spPr>
          <p:txBody>
            <a:bodyPr wrap="none">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a:t>Ortak Adres Yolu</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Üç </a:t>
            </a:r>
            <a:r>
              <a:rPr lang="tr-TR" sz="2400" b="1" dirty="0" smtClean="0"/>
              <a:t>Durumlu </a:t>
            </a:r>
            <a:r>
              <a:rPr lang="tr-TR" sz="2400" b="1" dirty="0" err="1" smtClean="0"/>
              <a:t>B</a:t>
            </a:r>
            <a:r>
              <a:rPr lang="tr-TR" sz="2400" b="1" dirty="0" err="1" smtClean="0"/>
              <a:t>uffer</a:t>
            </a:r>
            <a:r>
              <a:rPr lang="tr-TR" sz="2400" b="1" dirty="0" smtClean="0"/>
              <a:t> (</a:t>
            </a:r>
            <a:r>
              <a:rPr lang="tr-TR" sz="2400" b="1" dirty="0" err="1" smtClean="0"/>
              <a:t>Tristate</a:t>
            </a:r>
            <a:r>
              <a:rPr lang="tr-TR" sz="2400" b="1" dirty="0" smtClean="0"/>
              <a:t>) </a:t>
            </a:r>
            <a:endParaRPr lang="tr-TR" sz="2400" b="1" dirty="0"/>
          </a:p>
        </p:txBody>
      </p:sp>
      <p:sp>
        <p:nvSpPr>
          <p:cNvPr id="3" name="2 İçerik Yer Tutucusu"/>
          <p:cNvSpPr>
            <a:spLocks noGrp="1"/>
          </p:cNvSpPr>
          <p:nvPr>
            <p:ph idx="1"/>
          </p:nvPr>
        </p:nvSpPr>
        <p:spPr>
          <a:xfrm>
            <a:off x="374650" y="930393"/>
            <a:ext cx="8375650" cy="5078412"/>
          </a:xfrm>
        </p:spPr>
        <p:txBody>
          <a:bodyPr/>
          <a:lstStyle/>
          <a:p>
            <a:pPr marL="0" indent="0" algn="just">
              <a:buNone/>
            </a:pPr>
            <a:r>
              <a:rPr lang="tr-TR" sz="2000" dirty="0" smtClean="0"/>
              <a:t>Ortak yol oluşturmak için kod çözücü ve üç durumlu tamponlardan da faydalanılabilir. Bu </a:t>
            </a:r>
            <a:r>
              <a:rPr lang="tr-TR" sz="2000" dirty="0" err="1" smtClean="0"/>
              <a:t>komponentin</a:t>
            </a:r>
            <a:r>
              <a:rPr lang="tr-TR" sz="2000" dirty="0" smtClean="0"/>
              <a:t> çalışma şekli aşağıda özetlenmiştir.</a:t>
            </a:r>
          </a:p>
          <a:p>
            <a:pPr>
              <a:buNone/>
            </a:pPr>
            <a:r>
              <a:rPr lang="tr-TR" sz="2000" dirty="0" smtClean="0"/>
              <a:t> </a:t>
            </a:r>
          </a:p>
          <a:p>
            <a:pPr>
              <a:buNone/>
            </a:pPr>
            <a:r>
              <a:rPr lang="tr-TR" sz="2000" dirty="0" smtClean="0"/>
              <a:t> </a:t>
            </a:r>
          </a:p>
          <a:p>
            <a:pPr>
              <a:buNone/>
            </a:pPr>
            <a:r>
              <a:rPr lang="tr-TR" sz="2000" dirty="0" smtClean="0"/>
              <a:t> </a:t>
            </a:r>
          </a:p>
          <a:p>
            <a:pPr>
              <a:buNone/>
            </a:pPr>
            <a:endParaRPr lang="tr-TR" sz="2000" dirty="0" smtClean="0"/>
          </a:p>
          <a:p>
            <a:pPr>
              <a:buNone/>
            </a:pPr>
            <a:endParaRPr lang="tr-TR" sz="2000" dirty="0" smtClean="0"/>
          </a:p>
          <a:p>
            <a:pPr>
              <a:buNone/>
            </a:pPr>
            <a:r>
              <a:rPr lang="tr-TR" sz="2000" dirty="0" smtClean="0"/>
              <a:t>K </a:t>
            </a:r>
            <a:r>
              <a:rPr lang="tr-TR" sz="2000" dirty="0" smtClean="0"/>
              <a:t>= 1 ise   Çıkış </a:t>
            </a:r>
            <a:r>
              <a:rPr lang="tr-TR" sz="2000" dirty="0" smtClean="0">
                <a:sym typeface="Symbol"/>
              </a:rPr>
              <a:t></a:t>
            </a:r>
            <a:r>
              <a:rPr lang="tr-TR" sz="2000" dirty="0" smtClean="0"/>
              <a:t> Giriş</a:t>
            </a:r>
          </a:p>
          <a:p>
            <a:pPr>
              <a:buNone/>
            </a:pPr>
            <a:r>
              <a:rPr lang="tr-TR" sz="2000" dirty="0" smtClean="0"/>
              <a:t>K = 0 ise   Çıkışta yüksek empedans görülür (yalıtım sağlanır).</a:t>
            </a:r>
          </a:p>
          <a:p>
            <a:pPr>
              <a:buNone/>
            </a:pPr>
            <a:endParaRPr lang="tr-TR" sz="2000" dirty="0"/>
          </a:p>
        </p:txBody>
      </p:sp>
      <p:grpSp>
        <p:nvGrpSpPr>
          <p:cNvPr id="4" name="Group 13"/>
          <p:cNvGrpSpPr>
            <a:grpSpLocks/>
          </p:cNvGrpSpPr>
          <p:nvPr/>
        </p:nvGrpSpPr>
        <p:grpSpPr bwMode="auto">
          <a:xfrm>
            <a:off x="2936611" y="2015070"/>
            <a:ext cx="2409108" cy="945129"/>
            <a:chOff x="717" y="839"/>
            <a:chExt cx="1669" cy="554"/>
          </a:xfrm>
        </p:grpSpPr>
        <p:sp>
          <p:nvSpPr>
            <p:cNvPr id="5" name="Line 4"/>
            <p:cNvSpPr>
              <a:spLocks noChangeShapeType="1"/>
            </p:cNvSpPr>
            <p:nvPr/>
          </p:nvSpPr>
          <p:spPr bwMode="auto">
            <a:xfrm>
              <a:off x="1202" y="935"/>
              <a:ext cx="0" cy="227"/>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6" name="Line 5"/>
            <p:cNvSpPr>
              <a:spLocks noChangeShapeType="1"/>
            </p:cNvSpPr>
            <p:nvPr/>
          </p:nvSpPr>
          <p:spPr bwMode="auto">
            <a:xfrm>
              <a:off x="1202" y="935"/>
              <a:ext cx="227" cy="91"/>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7" name="Line 6"/>
            <p:cNvSpPr>
              <a:spLocks noChangeShapeType="1"/>
            </p:cNvSpPr>
            <p:nvPr/>
          </p:nvSpPr>
          <p:spPr bwMode="auto">
            <a:xfrm flipH="1">
              <a:off x="1202" y="1026"/>
              <a:ext cx="227" cy="136"/>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8" name="Line 7"/>
            <p:cNvSpPr>
              <a:spLocks noChangeShapeType="1"/>
            </p:cNvSpPr>
            <p:nvPr/>
          </p:nvSpPr>
          <p:spPr bwMode="auto">
            <a:xfrm>
              <a:off x="884" y="1042"/>
              <a:ext cx="318" cy="0"/>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9" name="Line 8"/>
            <p:cNvSpPr>
              <a:spLocks noChangeShapeType="1"/>
            </p:cNvSpPr>
            <p:nvPr/>
          </p:nvSpPr>
          <p:spPr bwMode="auto">
            <a:xfrm>
              <a:off x="1434" y="1026"/>
              <a:ext cx="318" cy="0"/>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0" name="Line 9"/>
            <p:cNvSpPr>
              <a:spLocks noChangeShapeType="1"/>
            </p:cNvSpPr>
            <p:nvPr/>
          </p:nvSpPr>
          <p:spPr bwMode="auto">
            <a:xfrm>
              <a:off x="1316" y="1101"/>
              <a:ext cx="0" cy="272"/>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1" name="Text Box 10"/>
            <p:cNvSpPr txBox="1">
              <a:spLocks noChangeArrowheads="1"/>
            </p:cNvSpPr>
            <p:nvPr/>
          </p:nvSpPr>
          <p:spPr bwMode="auto">
            <a:xfrm>
              <a:off x="717" y="844"/>
              <a:ext cx="412" cy="231"/>
            </a:xfrm>
            <a:prstGeom prst="rect">
              <a:avLst/>
            </a:prstGeom>
            <a:noFill/>
            <a:ln w="9525">
              <a:noFill/>
              <a:miter lim="800000"/>
              <a:headEnd/>
              <a:tailEnd/>
            </a:ln>
            <a:effectLst/>
          </p:spPr>
          <p:txBody>
            <a:bodyPr wrap="none">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dirty="0"/>
                <a:t>Giriş</a:t>
              </a:r>
            </a:p>
          </p:txBody>
        </p:sp>
        <p:sp>
          <p:nvSpPr>
            <p:cNvPr id="12" name="Text Box 11"/>
            <p:cNvSpPr txBox="1">
              <a:spLocks noChangeArrowheads="1"/>
            </p:cNvSpPr>
            <p:nvPr/>
          </p:nvSpPr>
          <p:spPr bwMode="auto">
            <a:xfrm>
              <a:off x="1477" y="839"/>
              <a:ext cx="444" cy="231"/>
            </a:xfrm>
            <a:prstGeom prst="rect">
              <a:avLst/>
            </a:prstGeom>
            <a:noFill/>
            <a:ln w="9525">
              <a:noFill/>
              <a:miter lim="800000"/>
              <a:headEnd/>
              <a:tailEnd/>
            </a:ln>
            <a:effectLst/>
          </p:spPr>
          <p:txBody>
            <a:bodyPr wrap="none">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dirty="0"/>
                <a:t>Çıkış</a:t>
              </a:r>
            </a:p>
          </p:txBody>
        </p:sp>
        <p:sp>
          <p:nvSpPr>
            <p:cNvPr id="13" name="Text Box 12"/>
            <p:cNvSpPr txBox="1">
              <a:spLocks noChangeArrowheads="1"/>
            </p:cNvSpPr>
            <p:nvPr/>
          </p:nvSpPr>
          <p:spPr bwMode="auto">
            <a:xfrm>
              <a:off x="1286" y="1162"/>
              <a:ext cx="1100" cy="231"/>
            </a:xfrm>
            <a:prstGeom prst="rect">
              <a:avLst/>
            </a:prstGeom>
            <a:noFill/>
            <a:ln w="9525">
              <a:noFill/>
              <a:miter lim="800000"/>
              <a:headEnd/>
              <a:tailEnd/>
            </a:ln>
            <a:effectLst/>
          </p:spPr>
          <p:txBody>
            <a:bodyPr wrap="none">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dirty="0"/>
                <a:t>Kontrol Ucu (K)</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err="1" smtClean="0"/>
              <a:t>Tristate’ler</a:t>
            </a:r>
            <a:r>
              <a:rPr lang="tr-TR" sz="2400" b="1" dirty="0" smtClean="0"/>
              <a:t> </a:t>
            </a:r>
            <a:r>
              <a:rPr lang="tr-TR" sz="2400" b="1" dirty="0" smtClean="0"/>
              <a:t>Kullanılarak Ortak Yol Tasarımı</a:t>
            </a:r>
            <a:endParaRPr lang="tr-TR" sz="2400" b="1" dirty="0"/>
          </a:p>
        </p:txBody>
      </p:sp>
      <p:pic>
        <p:nvPicPr>
          <p:cNvPr id="4" name="3 Resim"/>
          <p:cNvPicPr/>
          <p:nvPr/>
        </p:nvPicPr>
        <p:blipFill>
          <a:blip r:embed="rId2" cstate="print"/>
          <a:srcRect/>
          <a:stretch>
            <a:fillRect/>
          </a:stretch>
        </p:blipFill>
        <p:spPr bwMode="auto">
          <a:xfrm>
            <a:off x="470800" y="1726532"/>
            <a:ext cx="6534912" cy="3351906"/>
          </a:xfrm>
          <a:prstGeom prst="rect">
            <a:avLst/>
          </a:prstGeom>
          <a:noFill/>
          <a:ln w="9525">
            <a:noFill/>
            <a:miter lim="800000"/>
            <a:headEnd/>
            <a:tailEnd/>
          </a:ln>
        </p:spPr>
      </p:pic>
      <p:graphicFrame>
        <p:nvGraphicFramePr>
          <p:cNvPr id="8" name="7 Tablo"/>
          <p:cNvGraphicFramePr>
            <a:graphicFrameLocks noGrp="1"/>
          </p:cNvGraphicFramePr>
          <p:nvPr/>
        </p:nvGraphicFramePr>
        <p:xfrm>
          <a:off x="5955323" y="1003105"/>
          <a:ext cx="2678504" cy="1737260"/>
        </p:xfrm>
        <a:graphic>
          <a:graphicData uri="http://schemas.openxmlformats.org/drawingml/2006/table">
            <a:tbl>
              <a:tblPr firstRow="1" bandRow="1">
                <a:tableStyleId>{21E4AEA4-8DFA-4A89-87EB-49C32662AFE0}</a:tableStyleId>
              </a:tblPr>
              <a:tblGrid>
                <a:gridCol w="529883"/>
                <a:gridCol w="407963"/>
                <a:gridCol w="1740658"/>
              </a:tblGrid>
              <a:tr h="408542">
                <a:tc>
                  <a:txBody>
                    <a:bodyPr/>
                    <a:lstStyle/>
                    <a:p>
                      <a:pPr algn="ctr">
                        <a:lnSpc>
                          <a:spcPts val="1200"/>
                        </a:lnSpc>
                        <a:spcAft>
                          <a:spcPts val="0"/>
                        </a:spcAft>
                        <a:tabLst>
                          <a:tab pos="1623060" algn="l"/>
                        </a:tabLst>
                      </a:pPr>
                      <a:r>
                        <a:rPr lang="tr-TR" sz="1600" dirty="0">
                          <a:solidFill>
                            <a:sysClr val="windowText" lastClr="000000"/>
                          </a:solidFill>
                        </a:rPr>
                        <a:t>A</a:t>
                      </a:r>
                      <a:r>
                        <a:rPr lang="tr-TR" sz="1600" baseline="-25000" dirty="0">
                          <a:solidFill>
                            <a:sysClr val="windowText" lastClr="000000"/>
                          </a:solidFill>
                        </a:rPr>
                        <a:t>1</a:t>
                      </a:r>
                      <a:endParaRPr lang="tr-TR" sz="1600" dirty="0">
                        <a:solidFill>
                          <a:sysClr val="windowText" lastClr="000000"/>
                        </a:solidFill>
                        <a:latin typeface="Times New Roman"/>
                        <a:ea typeface="Times New Roman"/>
                      </a:endParaRPr>
                    </a:p>
                  </a:txBody>
                  <a:tcPr marL="0" marR="0" marT="108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1623060" algn="l"/>
                        </a:tabLst>
                      </a:pPr>
                      <a:r>
                        <a:rPr lang="tr-TR" sz="1600" dirty="0">
                          <a:solidFill>
                            <a:sysClr val="windowText" lastClr="000000"/>
                          </a:solidFill>
                        </a:rPr>
                        <a:t>A</a:t>
                      </a:r>
                      <a:r>
                        <a:rPr lang="tr-TR" sz="1600" baseline="-25000" dirty="0">
                          <a:solidFill>
                            <a:sysClr val="windowText" lastClr="000000"/>
                          </a:solidFill>
                        </a:rPr>
                        <a:t>0</a:t>
                      </a:r>
                      <a:endParaRPr lang="tr-TR" sz="1600" dirty="0">
                        <a:solidFill>
                          <a:sysClr val="windowText" lastClr="000000"/>
                        </a:solidFill>
                        <a:latin typeface="Times New Roman"/>
                        <a:ea typeface="Times New Roman"/>
                      </a:endParaRPr>
                    </a:p>
                  </a:txBody>
                  <a:tcPr marL="0" marR="0" marT="108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1623060" algn="l"/>
                        </a:tabLst>
                      </a:pPr>
                      <a:r>
                        <a:rPr lang="tr-TR" sz="1600" dirty="0">
                          <a:solidFill>
                            <a:sysClr val="windowText" lastClr="000000"/>
                          </a:solidFill>
                        </a:rPr>
                        <a:t>Yolu kullanacak eleman</a:t>
                      </a:r>
                      <a:endParaRPr lang="tr-TR" sz="1600" dirty="0">
                        <a:solidFill>
                          <a:sysClr val="windowText" lastClr="000000"/>
                        </a:solidFill>
                        <a:latin typeface="Times New Roman"/>
                        <a:ea typeface="Times New Roman"/>
                      </a:endParaRPr>
                    </a:p>
                  </a:txBody>
                  <a:tcPr marL="0" marR="0" marT="108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4871">
                <a:tc>
                  <a:txBody>
                    <a:bodyPr/>
                    <a:lstStyle/>
                    <a:p>
                      <a:pPr algn="ctr">
                        <a:lnSpc>
                          <a:spcPts val="1200"/>
                        </a:lnSpc>
                        <a:spcAft>
                          <a:spcPts val="0"/>
                        </a:spcAft>
                        <a:tabLst>
                          <a:tab pos="1623060" algn="l"/>
                        </a:tabLst>
                      </a:pPr>
                      <a:r>
                        <a:rPr lang="tr-TR" sz="1600">
                          <a:solidFill>
                            <a:sysClr val="windowText" lastClr="000000"/>
                          </a:solidFill>
                        </a:rPr>
                        <a:t>0</a:t>
                      </a:r>
                      <a:endParaRPr lang="tr-TR" sz="1600">
                        <a:solidFill>
                          <a:sysClr val="windowText" lastClr="000000"/>
                        </a:solidFill>
                        <a:latin typeface="Times New Roman"/>
                        <a:ea typeface="Times New Roman"/>
                      </a:endParaRPr>
                    </a:p>
                  </a:txBody>
                  <a:tcPr marL="0" marR="0" marT="108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1623060" algn="l"/>
                        </a:tabLst>
                      </a:pPr>
                      <a:r>
                        <a:rPr lang="tr-TR" sz="1600" dirty="0">
                          <a:solidFill>
                            <a:sysClr val="windowText" lastClr="000000"/>
                          </a:solidFill>
                        </a:rPr>
                        <a:t>0</a:t>
                      </a:r>
                      <a:endParaRPr lang="tr-TR" sz="1600" dirty="0">
                        <a:solidFill>
                          <a:sysClr val="windowText" lastClr="000000"/>
                        </a:solidFill>
                        <a:latin typeface="Times New Roman"/>
                        <a:ea typeface="Times New Roman"/>
                      </a:endParaRPr>
                    </a:p>
                  </a:txBody>
                  <a:tcPr marL="0" marR="0" marT="108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200"/>
                        </a:lnSpc>
                        <a:spcAft>
                          <a:spcPts val="0"/>
                        </a:spcAft>
                        <a:tabLst>
                          <a:tab pos="1623060" algn="l"/>
                        </a:tabLst>
                      </a:pPr>
                      <a:r>
                        <a:rPr lang="tr-TR" sz="1600" dirty="0" smtClean="0">
                          <a:solidFill>
                            <a:sysClr val="windowText" lastClr="000000"/>
                          </a:solidFill>
                        </a:rPr>
                        <a:t>  </a:t>
                      </a:r>
                      <a:r>
                        <a:rPr lang="tr-TR" sz="1600" dirty="0" err="1" smtClean="0">
                          <a:solidFill>
                            <a:sysClr val="windowText" lastClr="000000"/>
                          </a:solidFill>
                        </a:rPr>
                        <a:t>Register</a:t>
                      </a:r>
                      <a:endParaRPr lang="tr-TR" sz="1600" dirty="0">
                        <a:solidFill>
                          <a:sysClr val="windowText" lastClr="000000"/>
                        </a:solidFill>
                        <a:latin typeface="Times New Roman"/>
                        <a:ea typeface="Times New Roman"/>
                      </a:endParaRPr>
                    </a:p>
                  </a:txBody>
                  <a:tcPr marL="0" marR="0" marT="108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3712">
                <a:tc>
                  <a:txBody>
                    <a:bodyPr/>
                    <a:lstStyle/>
                    <a:p>
                      <a:pPr algn="ctr">
                        <a:lnSpc>
                          <a:spcPts val="1200"/>
                        </a:lnSpc>
                        <a:spcAft>
                          <a:spcPts val="0"/>
                        </a:spcAft>
                        <a:tabLst>
                          <a:tab pos="1623060" algn="l"/>
                        </a:tabLst>
                      </a:pPr>
                      <a:r>
                        <a:rPr lang="tr-TR" sz="1600">
                          <a:solidFill>
                            <a:sysClr val="windowText" lastClr="000000"/>
                          </a:solidFill>
                        </a:rPr>
                        <a:t>0</a:t>
                      </a:r>
                      <a:endParaRPr lang="tr-TR" sz="1600">
                        <a:solidFill>
                          <a:sysClr val="windowText" lastClr="000000"/>
                        </a:solidFill>
                        <a:latin typeface="Times New Roman"/>
                        <a:ea typeface="Times New Roman"/>
                      </a:endParaRPr>
                    </a:p>
                  </a:txBody>
                  <a:tcPr marL="0" marR="0" marT="108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1623060" algn="l"/>
                        </a:tabLst>
                      </a:pPr>
                      <a:r>
                        <a:rPr lang="tr-TR" sz="1600" dirty="0">
                          <a:solidFill>
                            <a:sysClr val="windowText" lastClr="000000"/>
                          </a:solidFill>
                        </a:rPr>
                        <a:t>1</a:t>
                      </a:r>
                      <a:endParaRPr lang="tr-TR" sz="1600" dirty="0">
                        <a:solidFill>
                          <a:sysClr val="windowText" lastClr="000000"/>
                        </a:solidFill>
                        <a:latin typeface="Times New Roman"/>
                        <a:ea typeface="Times New Roman"/>
                      </a:endParaRPr>
                    </a:p>
                  </a:txBody>
                  <a:tcPr marL="0" marR="0" marT="108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200"/>
                        </a:lnSpc>
                        <a:spcAft>
                          <a:spcPts val="0"/>
                        </a:spcAft>
                        <a:tabLst>
                          <a:tab pos="1623060" algn="l"/>
                        </a:tabLst>
                      </a:pPr>
                      <a:r>
                        <a:rPr lang="tr-TR" sz="1600" dirty="0" smtClean="0">
                          <a:solidFill>
                            <a:sysClr val="windowText" lastClr="000000"/>
                          </a:solidFill>
                        </a:rPr>
                        <a:t>  Bellek</a:t>
                      </a:r>
                      <a:endParaRPr lang="tr-TR" sz="1600" dirty="0">
                        <a:solidFill>
                          <a:sysClr val="windowText" lastClr="000000"/>
                        </a:solidFill>
                        <a:latin typeface="Times New Roman"/>
                        <a:ea typeface="Times New Roman"/>
                      </a:endParaRPr>
                    </a:p>
                  </a:txBody>
                  <a:tcPr marL="0" marR="0" marT="108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9490">
                <a:tc>
                  <a:txBody>
                    <a:bodyPr/>
                    <a:lstStyle/>
                    <a:p>
                      <a:pPr algn="ctr">
                        <a:lnSpc>
                          <a:spcPts val="1200"/>
                        </a:lnSpc>
                        <a:spcAft>
                          <a:spcPts val="0"/>
                        </a:spcAft>
                        <a:tabLst>
                          <a:tab pos="1623060" algn="l"/>
                        </a:tabLst>
                      </a:pPr>
                      <a:r>
                        <a:rPr lang="tr-TR" sz="1600">
                          <a:solidFill>
                            <a:sysClr val="windowText" lastClr="000000"/>
                          </a:solidFill>
                        </a:rPr>
                        <a:t>1</a:t>
                      </a:r>
                      <a:endParaRPr lang="tr-TR" sz="1600">
                        <a:solidFill>
                          <a:sysClr val="windowText" lastClr="000000"/>
                        </a:solidFill>
                        <a:latin typeface="Times New Roman"/>
                        <a:ea typeface="Times New Roman"/>
                      </a:endParaRPr>
                    </a:p>
                  </a:txBody>
                  <a:tcPr marL="0" marR="0" marT="108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1623060" algn="l"/>
                        </a:tabLst>
                      </a:pPr>
                      <a:r>
                        <a:rPr lang="tr-TR" sz="1600" dirty="0">
                          <a:solidFill>
                            <a:sysClr val="windowText" lastClr="000000"/>
                          </a:solidFill>
                        </a:rPr>
                        <a:t>0</a:t>
                      </a:r>
                      <a:endParaRPr lang="tr-TR" sz="1600" dirty="0">
                        <a:solidFill>
                          <a:sysClr val="windowText" lastClr="000000"/>
                        </a:solidFill>
                        <a:latin typeface="Times New Roman"/>
                        <a:ea typeface="Times New Roman"/>
                      </a:endParaRPr>
                    </a:p>
                  </a:txBody>
                  <a:tcPr marL="0" marR="0" marT="108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200"/>
                        </a:lnSpc>
                        <a:spcAft>
                          <a:spcPts val="0"/>
                        </a:spcAft>
                        <a:tabLst>
                          <a:tab pos="1623060" algn="l"/>
                        </a:tabLst>
                      </a:pPr>
                      <a:r>
                        <a:rPr lang="tr-TR" sz="1600" dirty="0" smtClean="0">
                          <a:solidFill>
                            <a:sysClr val="windowText" lastClr="000000"/>
                          </a:solidFill>
                        </a:rPr>
                        <a:t>  ACC</a:t>
                      </a:r>
                      <a:endParaRPr lang="tr-TR" sz="1600" dirty="0">
                        <a:solidFill>
                          <a:sysClr val="windowText" lastClr="000000"/>
                        </a:solidFill>
                        <a:latin typeface="Times New Roman"/>
                        <a:ea typeface="Times New Roman"/>
                      </a:endParaRPr>
                    </a:p>
                  </a:txBody>
                  <a:tcPr marL="0" marR="0" marT="108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9808">
                <a:tc>
                  <a:txBody>
                    <a:bodyPr/>
                    <a:lstStyle/>
                    <a:p>
                      <a:pPr algn="ctr">
                        <a:lnSpc>
                          <a:spcPts val="1200"/>
                        </a:lnSpc>
                        <a:spcAft>
                          <a:spcPts val="0"/>
                        </a:spcAft>
                        <a:tabLst>
                          <a:tab pos="1623060" algn="l"/>
                        </a:tabLst>
                      </a:pPr>
                      <a:r>
                        <a:rPr lang="tr-TR" sz="1600">
                          <a:solidFill>
                            <a:sysClr val="windowText" lastClr="000000"/>
                          </a:solidFill>
                        </a:rPr>
                        <a:t>1</a:t>
                      </a:r>
                      <a:endParaRPr lang="tr-TR" sz="1600">
                        <a:solidFill>
                          <a:sysClr val="windowText" lastClr="000000"/>
                        </a:solidFill>
                        <a:latin typeface="Times New Roman"/>
                        <a:ea typeface="Times New Roman"/>
                      </a:endParaRPr>
                    </a:p>
                  </a:txBody>
                  <a:tcPr marL="0" marR="0" marT="108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1623060" algn="l"/>
                        </a:tabLst>
                      </a:pPr>
                      <a:r>
                        <a:rPr lang="tr-TR" sz="1600" dirty="0">
                          <a:solidFill>
                            <a:sysClr val="windowText" lastClr="000000"/>
                          </a:solidFill>
                        </a:rPr>
                        <a:t>1</a:t>
                      </a:r>
                      <a:endParaRPr lang="tr-TR" sz="1600" dirty="0">
                        <a:solidFill>
                          <a:sysClr val="windowText" lastClr="000000"/>
                        </a:solidFill>
                        <a:latin typeface="Times New Roman"/>
                        <a:ea typeface="Times New Roman"/>
                      </a:endParaRPr>
                    </a:p>
                  </a:txBody>
                  <a:tcPr marL="0" marR="0" marT="108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200"/>
                        </a:lnSpc>
                        <a:spcAft>
                          <a:spcPts val="0"/>
                        </a:spcAft>
                        <a:tabLst>
                          <a:tab pos="1623060" algn="l"/>
                        </a:tabLst>
                      </a:pPr>
                      <a:r>
                        <a:rPr lang="tr-TR" sz="1600" dirty="0" smtClean="0">
                          <a:solidFill>
                            <a:sysClr val="windowText" lastClr="000000"/>
                          </a:solidFill>
                        </a:rPr>
                        <a:t>  ALU</a:t>
                      </a:r>
                      <a:endParaRPr lang="tr-TR" sz="1600" dirty="0">
                        <a:solidFill>
                          <a:sysClr val="windowText" lastClr="000000"/>
                        </a:solidFill>
                        <a:latin typeface="Times New Roman"/>
                        <a:ea typeface="Times New Roman"/>
                      </a:endParaRPr>
                    </a:p>
                  </a:txBody>
                  <a:tcPr marL="0" marR="0" marT="108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82625" y="216880"/>
            <a:ext cx="7772400" cy="790575"/>
          </a:xfrm>
        </p:spPr>
        <p:txBody>
          <a:bodyPr/>
          <a:lstStyle/>
          <a:p>
            <a:r>
              <a:rPr lang="tr-TR" sz="2000" b="1" dirty="0" smtClean="0"/>
              <a:t>Kaydedicilerin içeriğinin yola aktarılmasını ve kaydediciye yoldan veri alınmasını sağlayan düzenek</a:t>
            </a:r>
            <a:br>
              <a:rPr lang="tr-TR" sz="2000" b="1" dirty="0" smtClean="0"/>
            </a:br>
            <a:endParaRPr lang="tr-TR" sz="2000" b="1" dirty="0"/>
          </a:p>
        </p:txBody>
      </p:sp>
      <p:pic>
        <p:nvPicPr>
          <p:cNvPr id="4" name="3 Resim"/>
          <p:cNvPicPr/>
          <p:nvPr/>
        </p:nvPicPr>
        <p:blipFill>
          <a:blip r:embed="rId2" cstate="print"/>
          <a:srcRect/>
          <a:stretch>
            <a:fillRect/>
          </a:stretch>
        </p:blipFill>
        <p:spPr bwMode="auto">
          <a:xfrm>
            <a:off x="1792818" y="964370"/>
            <a:ext cx="3588884" cy="5238750"/>
          </a:xfrm>
          <a:prstGeom prst="rect">
            <a:avLst/>
          </a:prstGeom>
          <a:noFill/>
          <a:ln w="9525">
            <a:noFill/>
            <a:miter lim="800000"/>
            <a:headEnd/>
            <a:tailEnd/>
          </a:ln>
        </p:spPr>
      </p:pic>
      <p:pic>
        <p:nvPicPr>
          <p:cNvPr id="5" name="4 Resim"/>
          <p:cNvPicPr/>
          <p:nvPr/>
        </p:nvPicPr>
        <p:blipFill>
          <a:blip r:embed="rId3" cstate="print"/>
          <a:srcRect/>
          <a:stretch>
            <a:fillRect/>
          </a:stretch>
        </p:blipFill>
        <p:spPr bwMode="auto">
          <a:xfrm>
            <a:off x="6102594" y="2765547"/>
            <a:ext cx="1581150" cy="904875"/>
          </a:xfrm>
          <a:prstGeom prst="rect">
            <a:avLst/>
          </a:prstGeom>
          <a:noFill/>
          <a:ln w="9525">
            <a:noFill/>
            <a:miter lim="800000"/>
            <a:headEnd/>
            <a:tailEnd/>
          </a:ln>
        </p:spPr>
      </p:pic>
      <p:sp>
        <p:nvSpPr>
          <p:cNvPr id="25602" name="Text Box 2"/>
          <p:cNvSpPr txBox="1">
            <a:spLocks noChangeArrowheads="1"/>
          </p:cNvSpPr>
          <p:nvPr/>
        </p:nvSpPr>
        <p:spPr bwMode="auto">
          <a:xfrm>
            <a:off x="5584874" y="3818819"/>
            <a:ext cx="2968283" cy="33855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Aktarım için gerekli sinyaller</a:t>
            </a:r>
            <a:endParaRPr kumimoji="0" lang="tr-TR"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196948" y="104336"/>
            <a:ext cx="8778240" cy="790575"/>
          </a:xfrm>
        </p:spPr>
        <p:txBody>
          <a:bodyPr/>
          <a:lstStyle/>
          <a:p>
            <a:r>
              <a:rPr lang="tr-TR" sz="2400" b="1" dirty="0" smtClean="0"/>
              <a:t>Bilgisayar Sistemlerinin Hiyerarşik Yapısı</a:t>
            </a:r>
            <a:endParaRPr lang="tr-TR" sz="2400" dirty="0"/>
          </a:p>
        </p:txBody>
      </p:sp>
      <p:sp>
        <p:nvSpPr>
          <p:cNvPr id="377859" name="Rectangle 3"/>
          <p:cNvSpPr>
            <a:spLocks noGrp="1" noChangeArrowheads="1"/>
          </p:cNvSpPr>
          <p:nvPr>
            <p:ph type="body" idx="1"/>
          </p:nvPr>
        </p:nvSpPr>
        <p:spPr>
          <a:xfrm>
            <a:off x="393896" y="3857467"/>
            <a:ext cx="8328074" cy="2712141"/>
          </a:xfrm>
        </p:spPr>
        <p:txBody>
          <a:bodyPr/>
          <a:lstStyle/>
          <a:p>
            <a:pPr>
              <a:buNone/>
            </a:pPr>
            <a:r>
              <a:rPr lang="tr-TR" sz="2000" dirty="0" smtClean="0"/>
              <a:t> </a:t>
            </a:r>
            <a:endParaRPr lang="tr-TR" sz="2000" dirty="0" smtClean="0"/>
          </a:p>
          <a:p>
            <a:pPr marL="0" indent="0" algn="just">
              <a:lnSpc>
                <a:spcPct val="90000"/>
              </a:lnSpc>
              <a:buFontTx/>
              <a:buNone/>
            </a:pPr>
            <a:endParaRPr lang="tr-TR" sz="2000" dirty="0" smtClean="0"/>
          </a:p>
          <a:p>
            <a:pPr marL="0" indent="0" algn="just">
              <a:lnSpc>
                <a:spcPct val="90000"/>
              </a:lnSpc>
              <a:buFontTx/>
              <a:buNone/>
            </a:pPr>
            <a:endParaRPr lang="tr-TR" sz="2000" dirty="0"/>
          </a:p>
        </p:txBody>
      </p:sp>
      <p:graphicFrame>
        <p:nvGraphicFramePr>
          <p:cNvPr id="5" name="4 Tablo"/>
          <p:cNvGraphicFramePr>
            <a:graphicFrameLocks noGrp="1"/>
          </p:cNvGraphicFramePr>
          <p:nvPr/>
        </p:nvGraphicFramePr>
        <p:xfrm>
          <a:off x="564759" y="2251416"/>
          <a:ext cx="8044670" cy="2133600"/>
        </p:xfrm>
        <a:graphic>
          <a:graphicData uri="http://schemas.openxmlformats.org/drawingml/2006/table">
            <a:tbl>
              <a:tblPr/>
              <a:tblGrid>
                <a:gridCol w="1207809"/>
                <a:gridCol w="2596234"/>
                <a:gridCol w="4240627"/>
              </a:tblGrid>
              <a:tr h="0">
                <a:tc>
                  <a:txBody>
                    <a:bodyPr/>
                    <a:lstStyle/>
                    <a:p>
                      <a:pPr algn="just">
                        <a:spcAft>
                          <a:spcPts val="0"/>
                        </a:spcAft>
                        <a:tabLst>
                          <a:tab pos="4250690" algn="l"/>
                        </a:tabLst>
                      </a:pPr>
                      <a:r>
                        <a:rPr lang="tr-TR" sz="2000" b="1" dirty="0">
                          <a:latin typeface="Times New Roman"/>
                          <a:ea typeface="Times New Roman"/>
                        </a:rPr>
                        <a:t>Seviye 6</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4250690" algn="l"/>
                        </a:tabLst>
                      </a:pPr>
                      <a:r>
                        <a:rPr lang="tr-TR" sz="2000" b="1">
                          <a:latin typeface="Times New Roman"/>
                          <a:ea typeface="Times New Roman"/>
                        </a:rPr>
                        <a:t>Kullanıcı Seviyesi</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4250690" algn="l"/>
                        </a:tabLst>
                      </a:pPr>
                      <a:r>
                        <a:rPr lang="tr-TR" sz="2000">
                          <a:latin typeface="Times New Roman"/>
                          <a:ea typeface="Times New Roman"/>
                        </a:rPr>
                        <a:t>Çalıştırılabilir programlar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4250690" algn="l"/>
                        </a:tabLst>
                      </a:pPr>
                      <a:r>
                        <a:rPr lang="tr-TR" sz="2000" b="1">
                          <a:latin typeface="Times New Roman"/>
                          <a:ea typeface="Times New Roman"/>
                        </a:rPr>
                        <a:t>Seviye 5</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4250690" algn="l"/>
                        </a:tabLst>
                      </a:pPr>
                      <a:r>
                        <a:rPr lang="tr-TR" sz="2000" b="1">
                          <a:latin typeface="Times New Roman"/>
                          <a:ea typeface="Times New Roman"/>
                        </a:rPr>
                        <a:t>Yüksek Seviyeli Diller</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4250690" algn="l"/>
                        </a:tabLst>
                      </a:pPr>
                      <a:r>
                        <a:rPr lang="tr-TR" sz="2000">
                          <a:latin typeface="Times New Roman"/>
                          <a:ea typeface="Times New Roman"/>
                        </a:rPr>
                        <a:t>C, Java gibi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4250690" algn="l"/>
                        </a:tabLst>
                      </a:pPr>
                      <a:r>
                        <a:rPr lang="tr-TR" sz="2000" b="1">
                          <a:latin typeface="Times New Roman"/>
                          <a:ea typeface="Times New Roman"/>
                        </a:rPr>
                        <a:t>Seviye 4</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4250690" algn="l"/>
                        </a:tabLst>
                      </a:pPr>
                      <a:r>
                        <a:rPr lang="tr-TR" sz="2000" b="1">
                          <a:latin typeface="Times New Roman"/>
                          <a:ea typeface="Times New Roman"/>
                        </a:rPr>
                        <a:t>Assembly Dili</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4250690" algn="l"/>
                        </a:tabLst>
                      </a:pPr>
                      <a:r>
                        <a:rPr lang="tr-TR" sz="2000">
                          <a:latin typeface="Times New Roman"/>
                          <a:ea typeface="Times New Roman"/>
                        </a:rPr>
                        <a:t>Assembly kodu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4250690" algn="l"/>
                        </a:tabLst>
                      </a:pPr>
                      <a:r>
                        <a:rPr lang="tr-TR" sz="2000" b="1">
                          <a:latin typeface="Times New Roman"/>
                          <a:ea typeface="Times New Roman"/>
                        </a:rPr>
                        <a:t>Seviye 3</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4250690" algn="l"/>
                        </a:tabLst>
                      </a:pPr>
                      <a:r>
                        <a:rPr lang="tr-TR" sz="2000" b="1">
                          <a:latin typeface="Times New Roman"/>
                          <a:ea typeface="Times New Roman"/>
                        </a:rPr>
                        <a:t>Sistem Yazılımları</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4250690" algn="l"/>
                        </a:tabLst>
                      </a:pPr>
                      <a:r>
                        <a:rPr lang="tr-TR" sz="2000">
                          <a:latin typeface="Times New Roman"/>
                          <a:ea typeface="Times New Roman"/>
                        </a:rPr>
                        <a:t>İşletim Sistemi, Derleyiciler gibi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4250690" algn="l"/>
                        </a:tabLst>
                      </a:pPr>
                      <a:r>
                        <a:rPr lang="tr-TR" sz="2000" b="1">
                          <a:latin typeface="Times New Roman"/>
                          <a:ea typeface="Times New Roman"/>
                        </a:rPr>
                        <a:t>Seviye 2</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4250690" algn="l"/>
                        </a:tabLst>
                      </a:pPr>
                      <a:r>
                        <a:rPr lang="tr-TR" sz="2000" b="1">
                          <a:latin typeface="Times New Roman"/>
                          <a:ea typeface="Times New Roman"/>
                        </a:rPr>
                        <a:t>Makine Dili</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4250690" algn="l"/>
                        </a:tabLst>
                      </a:pPr>
                      <a:r>
                        <a:rPr lang="tr-TR" sz="2000">
                          <a:latin typeface="Times New Roman"/>
                          <a:ea typeface="Times New Roman"/>
                        </a:rPr>
                        <a:t>Komut seti mimarisi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4250690" algn="l"/>
                        </a:tabLst>
                      </a:pPr>
                      <a:r>
                        <a:rPr lang="tr-TR" sz="2000" b="1">
                          <a:latin typeface="Times New Roman"/>
                          <a:ea typeface="Times New Roman"/>
                        </a:rPr>
                        <a:t>Seviye 1</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4250690" algn="l"/>
                        </a:tabLst>
                      </a:pPr>
                      <a:r>
                        <a:rPr lang="tr-TR" sz="2000" b="1">
                          <a:latin typeface="Times New Roman"/>
                          <a:ea typeface="Times New Roman"/>
                        </a:rPr>
                        <a:t>Kontrol</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4250690" algn="l"/>
                        </a:tabLst>
                      </a:pPr>
                      <a:r>
                        <a:rPr lang="tr-TR" sz="2000">
                          <a:latin typeface="Times New Roman"/>
                          <a:ea typeface="Times New Roman"/>
                        </a:rPr>
                        <a:t>Donanımsal ya da mikro programlanmış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4250690" algn="l"/>
                        </a:tabLst>
                      </a:pPr>
                      <a:r>
                        <a:rPr lang="tr-TR" sz="2000" b="1" dirty="0">
                          <a:latin typeface="Times New Roman"/>
                          <a:ea typeface="Times New Roman"/>
                        </a:rPr>
                        <a:t>Seviye 0</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4250690" algn="l"/>
                        </a:tabLst>
                      </a:pPr>
                      <a:r>
                        <a:rPr lang="tr-TR" sz="2000" b="1" dirty="0">
                          <a:latin typeface="Times New Roman"/>
                          <a:ea typeface="Times New Roman"/>
                        </a:rPr>
                        <a:t>Lojik Seviye</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4250690" algn="l"/>
                        </a:tabLst>
                      </a:pPr>
                      <a:r>
                        <a:rPr lang="tr-TR" sz="2000" dirty="0">
                          <a:latin typeface="Times New Roman"/>
                          <a:ea typeface="Times New Roman"/>
                        </a:rPr>
                        <a:t>Kapılar, devreler,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6 Dikdörtgen"/>
          <p:cNvSpPr/>
          <p:nvPr/>
        </p:nvSpPr>
        <p:spPr>
          <a:xfrm>
            <a:off x="457200" y="938481"/>
            <a:ext cx="8208498" cy="1015663"/>
          </a:xfrm>
          <a:prstGeom prst="rect">
            <a:avLst/>
          </a:prstGeom>
        </p:spPr>
        <p:txBody>
          <a:bodyPr wrap="square">
            <a:spAutoFit/>
          </a:bodyPr>
          <a:lstStyle/>
          <a:p>
            <a:pPr algn="just"/>
            <a:r>
              <a:rPr lang="tr-TR" sz="2000" b="0" dirty="0" smtClean="0"/>
              <a:t>Nasıl ki programlamada, büyük ölçekli problemler modüllere bölünür ve her modül de ayrı ayrı tasarlanırsa, bilgisayar organizasyonunda da benzer yapı vardır. Temel olarak bilgisayar hiyerarşisi 7 seviyeden oluşur.</a:t>
            </a:r>
            <a:endParaRPr lang="tr-TR" sz="2000"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Bilgisayar Sistemlerinin Hiyerarşik Yapısı</a:t>
            </a:r>
            <a:endParaRPr lang="tr-TR" sz="2400" dirty="0"/>
          </a:p>
        </p:txBody>
      </p:sp>
      <p:sp>
        <p:nvSpPr>
          <p:cNvPr id="3" name="2 İçerik Yer Tutucusu"/>
          <p:cNvSpPr>
            <a:spLocks noGrp="1"/>
          </p:cNvSpPr>
          <p:nvPr>
            <p:ph idx="1"/>
          </p:nvPr>
        </p:nvSpPr>
        <p:spPr>
          <a:xfrm>
            <a:off x="360582" y="1000733"/>
            <a:ext cx="8375650" cy="5078412"/>
          </a:xfrm>
        </p:spPr>
        <p:txBody>
          <a:bodyPr/>
          <a:lstStyle/>
          <a:p>
            <a:pPr marL="0" indent="0" algn="just">
              <a:buNone/>
            </a:pPr>
            <a:r>
              <a:rPr lang="tr-TR" sz="2000" b="1" i="1" dirty="0" smtClean="0"/>
              <a:t>Seviye 6</a:t>
            </a:r>
            <a:r>
              <a:rPr lang="tr-TR" sz="2000" dirty="0" smtClean="0"/>
              <a:t>, kullanıcı seviyesidir. Herkesin kullandığı kelime işlemci programlarının, grafik, e-posta, oyun gibi programların çalıştırıldığı seviyedir. </a:t>
            </a:r>
          </a:p>
          <a:p>
            <a:pPr algn="just">
              <a:buNone/>
            </a:pPr>
            <a:r>
              <a:rPr lang="tr-TR" sz="2000" dirty="0" smtClean="0"/>
              <a:t> </a:t>
            </a:r>
          </a:p>
          <a:p>
            <a:pPr marL="0" indent="0" algn="just">
              <a:buNone/>
            </a:pPr>
            <a:r>
              <a:rPr lang="tr-TR" sz="2000" b="1" i="1" dirty="0" smtClean="0"/>
              <a:t>Seviye 5</a:t>
            </a:r>
            <a:r>
              <a:rPr lang="tr-TR" sz="2000" i="1" dirty="0" smtClean="0"/>
              <a:t>,</a:t>
            </a:r>
            <a:r>
              <a:rPr lang="tr-TR" sz="2000" dirty="0" smtClean="0"/>
              <a:t> yüksek seviyeli diller seviyesidir. C, Java gibi dilleri içerir. Bu diller derleyiciler ya da yorumlayıcılar kullanılarak makinenin anlayacağı dile çevrilmelidirler. </a:t>
            </a:r>
            <a:r>
              <a:rPr lang="tr-TR" sz="2000" dirty="0" smtClean="0"/>
              <a:t>Bu </a:t>
            </a:r>
            <a:r>
              <a:rPr lang="tr-TR" sz="2000" dirty="0" smtClean="0"/>
              <a:t>seviyede kullanıcı, veri tiplerini ve bu veriler üzerindeki gerçekleştirebileceği işlemleri bilmek zorunda olmasına rağmen daha düşük seviyelerde bu işlemlerin nasıl gerçekleştirileceğini bilmek zorunda değildir. </a:t>
            </a:r>
          </a:p>
          <a:p>
            <a:pPr algn="just">
              <a:buNone/>
            </a:pPr>
            <a:r>
              <a:rPr lang="tr-TR" sz="2000" dirty="0" smtClean="0"/>
              <a:t> </a:t>
            </a:r>
          </a:p>
          <a:p>
            <a:pPr marL="0" indent="0" algn="just">
              <a:buNone/>
            </a:pPr>
            <a:r>
              <a:rPr lang="tr-TR" sz="2000" b="1" i="1" dirty="0" smtClean="0"/>
              <a:t>Seviye 4</a:t>
            </a:r>
            <a:r>
              <a:rPr lang="tr-TR" sz="2000" i="1" dirty="0" smtClean="0"/>
              <a:t>,</a:t>
            </a:r>
            <a:r>
              <a:rPr lang="tr-TR" sz="2000" dirty="0" smtClean="0"/>
              <a:t> </a:t>
            </a:r>
            <a:r>
              <a:rPr lang="tr-TR" sz="2000" dirty="0" err="1" smtClean="0"/>
              <a:t>assembly</a:t>
            </a:r>
            <a:r>
              <a:rPr lang="tr-TR" sz="2000" dirty="0" smtClean="0"/>
              <a:t> dili seviyesidir. </a:t>
            </a:r>
            <a:r>
              <a:rPr lang="tr-TR" sz="2000" dirty="0" err="1" smtClean="0"/>
              <a:t>Assembly</a:t>
            </a:r>
            <a:r>
              <a:rPr lang="tr-TR" sz="2000" dirty="0" smtClean="0"/>
              <a:t> </a:t>
            </a:r>
            <a:r>
              <a:rPr lang="tr-TR" sz="2000" dirty="0" smtClean="0"/>
              <a:t>dilinde, yerine getirilmek istenen işlevin manasını içeren kısaltmalar kullanılır (örneğin toplama işlemi için </a:t>
            </a:r>
            <a:r>
              <a:rPr lang="tr-TR" sz="2000" i="1" dirty="0" err="1" smtClean="0"/>
              <a:t>add</a:t>
            </a:r>
            <a:r>
              <a:rPr lang="tr-TR" sz="2000" dirty="0" smtClean="0"/>
              <a:t>, çıkartma işlemi için </a:t>
            </a:r>
            <a:r>
              <a:rPr lang="tr-TR" sz="2000" i="1" dirty="0" err="1" smtClean="0"/>
              <a:t>sub</a:t>
            </a:r>
            <a:r>
              <a:rPr lang="tr-TR" sz="2000" dirty="0" smtClean="0"/>
              <a:t> kullanılması gibi).  Bu seviyeden sonra, oluşturulan </a:t>
            </a:r>
            <a:r>
              <a:rPr lang="tr-TR" sz="2000" dirty="0" err="1" smtClean="0"/>
              <a:t>assembly</a:t>
            </a:r>
            <a:r>
              <a:rPr lang="tr-TR" sz="2000" dirty="0" smtClean="0"/>
              <a:t> </a:t>
            </a:r>
            <a:r>
              <a:rPr lang="tr-TR" sz="2000" dirty="0" smtClean="0"/>
              <a:t>kodları bire bir makine kodlarına dönüştürülebilirler. </a:t>
            </a:r>
          </a:p>
          <a:p>
            <a:pPr algn="just">
              <a:buNone/>
            </a:pPr>
            <a:endParaRPr lang="tr-TR"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Bilgisayar Sistemlerinin Hiyerarşik Yapısı</a:t>
            </a:r>
            <a:endParaRPr lang="tr-TR" sz="2400" dirty="0"/>
          </a:p>
        </p:txBody>
      </p:sp>
      <p:sp>
        <p:nvSpPr>
          <p:cNvPr id="3" name="2 İçerik Yer Tutucusu"/>
          <p:cNvSpPr>
            <a:spLocks noGrp="1"/>
          </p:cNvSpPr>
          <p:nvPr>
            <p:ph idx="1"/>
          </p:nvPr>
        </p:nvSpPr>
        <p:spPr>
          <a:xfrm>
            <a:off x="374650" y="874121"/>
            <a:ext cx="8375650" cy="4274654"/>
          </a:xfrm>
        </p:spPr>
        <p:txBody>
          <a:bodyPr/>
          <a:lstStyle/>
          <a:p>
            <a:pPr marL="0" indent="0" algn="just">
              <a:buNone/>
            </a:pPr>
            <a:r>
              <a:rPr lang="tr-TR" sz="2000" b="1" i="1" dirty="0" smtClean="0"/>
              <a:t>Seviye 3</a:t>
            </a:r>
            <a:r>
              <a:rPr lang="tr-TR" sz="2000" i="1" dirty="0" smtClean="0"/>
              <a:t>, </a:t>
            </a:r>
            <a:r>
              <a:rPr lang="tr-TR" sz="2000" dirty="0" smtClean="0"/>
              <a:t>sistem yazılımları seviyesidir. Özellikle işletim </a:t>
            </a:r>
            <a:r>
              <a:rPr lang="tr-TR" sz="2000" dirty="0" smtClean="0"/>
              <a:t>sisteminin sorumlulukları ile ilgilidir</a:t>
            </a:r>
            <a:r>
              <a:rPr lang="tr-TR" sz="2000" dirty="0" smtClean="0"/>
              <a:t>. Bu seviye, çoklu programlama, bellek organizasyonu, bir arada çalışan programlar arası senkronizasyon gibi fonksiyonları içerir. Bu konular, işletim sistemleri dersinin kapsamındadır. </a:t>
            </a:r>
            <a:r>
              <a:rPr lang="tr-TR" sz="2000" dirty="0" err="1" smtClean="0"/>
              <a:t>Assembly</a:t>
            </a:r>
            <a:r>
              <a:rPr lang="tr-TR" sz="2000" dirty="0" smtClean="0"/>
              <a:t> dilinden makine kodlarına çevrilen komutlar, değişime uğratılmadan bu seviyeye geçirilirler. </a:t>
            </a:r>
          </a:p>
          <a:p>
            <a:pPr algn="just">
              <a:buNone/>
            </a:pPr>
            <a:r>
              <a:rPr lang="tr-TR" sz="2000" dirty="0" smtClean="0"/>
              <a:t> </a:t>
            </a:r>
          </a:p>
          <a:p>
            <a:pPr marL="0" indent="0" algn="just">
              <a:buNone/>
            </a:pPr>
            <a:r>
              <a:rPr lang="tr-TR" sz="2000" b="1" i="1" dirty="0" smtClean="0"/>
              <a:t>Seviye 2</a:t>
            </a:r>
            <a:r>
              <a:rPr lang="tr-TR" sz="2000" dirty="0" smtClean="0"/>
              <a:t>, makine seviyesidir. Bu seviyede, belli bir mimariye sahip bilgisayar sistemi tarafından tanınabilen makine komutları vardır. Her işlemcinin kendine has bir komut seti mimarisi vardır. Makine dilinde yazılan programlar derleyici, yorumlayıcı ya da bir dönüştürücüye gereksinim </a:t>
            </a:r>
            <a:r>
              <a:rPr lang="tr-TR" sz="2000" dirty="0" smtClean="0"/>
              <a:t>duymazlar ve </a:t>
            </a:r>
            <a:r>
              <a:rPr lang="tr-TR" sz="2000" dirty="0" smtClean="0"/>
              <a:t>elektronik devreler üzerinde direkt olarak icra edilirler. </a:t>
            </a:r>
          </a:p>
          <a:p>
            <a:pPr algn="just">
              <a:buNone/>
            </a:pPr>
            <a:endParaRPr lang="tr-TR"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Bilgisayar Sistemlerinin Hiyerarşik Yapısı</a:t>
            </a:r>
            <a:endParaRPr lang="tr-TR" sz="2400" dirty="0"/>
          </a:p>
        </p:txBody>
      </p:sp>
      <p:sp>
        <p:nvSpPr>
          <p:cNvPr id="3" name="2 İçerik Yer Tutucusu"/>
          <p:cNvSpPr>
            <a:spLocks noGrp="1"/>
          </p:cNvSpPr>
          <p:nvPr>
            <p:ph idx="1"/>
          </p:nvPr>
        </p:nvSpPr>
        <p:spPr>
          <a:xfrm>
            <a:off x="346514" y="902257"/>
            <a:ext cx="8375650" cy="5078412"/>
          </a:xfrm>
        </p:spPr>
        <p:txBody>
          <a:bodyPr/>
          <a:lstStyle/>
          <a:p>
            <a:pPr marL="0" indent="0" algn="just">
              <a:buNone/>
            </a:pPr>
            <a:r>
              <a:rPr lang="tr-TR" sz="2000" b="1" i="1" dirty="0" smtClean="0"/>
              <a:t>Seviye 1</a:t>
            </a:r>
            <a:r>
              <a:rPr lang="tr-TR" sz="2000" dirty="0" smtClean="0"/>
              <a:t>, kontrol seviyesidir. Kontrol ünitesi, bir üst seviyeden gelen makine komutlarını yorumlar ve gerekli işlemi yerine getirir. Kontrol ünitesi, donanımsal (</a:t>
            </a:r>
            <a:r>
              <a:rPr lang="tr-TR" sz="2000" dirty="0" err="1" smtClean="0"/>
              <a:t>hardwired</a:t>
            </a:r>
            <a:r>
              <a:rPr lang="tr-TR" sz="2000" dirty="0" smtClean="0"/>
              <a:t>) ya da mikro programlanmış (</a:t>
            </a:r>
            <a:r>
              <a:rPr lang="tr-TR" sz="2000" dirty="0" err="1" smtClean="0"/>
              <a:t>microprogrammed</a:t>
            </a:r>
            <a:r>
              <a:rPr lang="tr-TR" sz="2000" dirty="0" smtClean="0"/>
              <a:t>) kontrol olmak üzere 2 türlü gerçeklenebilir. Donanımsal kontrolde, komutların icra edilmesi için gerekli olan kontrol sinyalleri direkt olarak elektronik düzenekler vasıtasıyla oluşturulur ve bu sinyaller bilgisayarı oluşturan temel bileşenlere (Merkezi işlem birimi, bellek gibi) uygulanırlar. Mikro programlanmış kontrolde ise komutlar bir mikro program sayesinde işletilirler. Mikro program donanım tarafından direkt olarak icra edilebilen düşük seviyeli bir dille yazılır. Seviye 2’deki makine komutları mikro programa yönlendirilir ve burada her makine seviyeli komut birden fazla mikro koda dönüştürülür. Bu mikro kodlar sayesinde de gerekli işlemler yapılır. </a:t>
            </a:r>
          </a:p>
          <a:p>
            <a:pPr algn="just">
              <a:buNone/>
            </a:pPr>
            <a:endParaRPr lang="tr-TR" sz="2000" dirty="0" smtClean="0"/>
          </a:p>
          <a:p>
            <a:pPr marL="0" indent="0" algn="just">
              <a:buNone/>
            </a:pPr>
            <a:r>
              <a:rPr lang="tr-TR" sz="2000" b="1" i="1" dirty="0" smtClean="0"/>
              <a:t>Seviye 0</a:t>
            </a:r>
            <a:r>
              <a:rPr lang="tr-TR" sz="2000" dirty="0" smtClean="0"/>
              <a:t>, lojik seviyedir. Bu seviyede kapılar, elektronik devreler, yollar gibi temel fiziksel </a:t>
            </a:r>
            <a:r>
              <a:rPr lang="tr-TR" sz="2000" dirty="0" err="1" smtClean="0"/>
              <a:t>komponentler</a:t>
            </a:r>
            <a:r>
              <a:rPr lang="tr-TR" sz="2000" dirty="0" smtClean="0"/>
              <a:t> vardır.</a:t>
            </a:r>
          </a:p>
          <a:p>
            <a:pPr algn="just">
              <a:buNone/>
            </a:pPr>
            <a:endParaRPr lang="tr-TR" sz="2000" dirty="0" smtClean="0"/>
          </a:p>
          <a:p>
            <a:pPr>
              <a:buNone/>
            </a:pPr>
            <a:endParaRPr lang="tr-T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err="1" smtClean="0"/>
              <a:t>von</a:t>
            </a:r>
            <a:r>
              <a:rPr lang="tr-TR" sz="2400" b="1" dirty="0" smtClean="0"/>
              <a:t>-</a:t>
            </a:r>
            <a:r>
              <a:rPr lang="tr-TR" sz="2400" b="1" dirty="0" err="1" smtClean="0"/>
              <a:t>Neumann</a:t>
            </a:r>
            <a:r>
              <a:rPr lang="tr-TR" sz="2400" b="1" dirty="0" smtClean="0"/>
              <a:t> Mimarisi</a:t>
            </a:r>
            <a:endParaRPr lang="tr-TR" sz="2400" dirty="0"/>
          </a:p>
        </p:txBody>
      </p:sp>
      <p:sp>
        <p:nvSpPr>
          <p:cNvPr id="3" name="2 İçerik Yer Tutucusu"/>
          <p:cNvSpPr>
            <a:spLocks noGrp="1"/>
          </p:cNvSpPr>
          <p:nvPr>
            <p:ph idx="1"/>
          </p:nvPr>
        </p:nvSpPr>
        <p:spPr>
          <a:xfrm>
            <a:off x="374650" y="930393"/>
            <a:ext cx="8375650" cy="1236032"/>
          </a:xfrm>
        </p:spPr>
        <p:txBody>
          <a:bodyPr/>
          <a:lstStyle/>
          <a:p>
            <a:pPr marL="0" indent="0" algn="just">
              <a:buNone/>
            </a:pPr>
            <a:r>
              <a:rPr lang="tr-TR" sz="2000" dirty="0" smtClean="0"/>
              <a:t>Bu mimari 3 temel bileşenden oluşur; CPU (</a:t>
            </a:r>
            <a:r>
              <a:rPr lang="tr-TR" sz="2000" dirty="0" err="1" smtClean="0"/>
              <a:t>Central</a:t>
            </a:r>
            <a:r>
              <a:rPr lang="tr-TR" sz="2000" dirty="0" smtClean="0"/>
              <a:t> </a:t>
            </a:r>
            <a:r>
              <a:rPr lang="tr-TR" sz="2000" dirty="0" err="1" smtClean="0"/>
              <a:t>Processing</a:t>
            </a:r>
            <a:r>
              <a:rPr lang="tr-TR" sz="2000" dirty="0" smtClean="0"/>
              <a:t> </a:t>
            </a:r>
            <a:r>
              <a:rPr lang="tr-TR" sz="2000" dirty="0" err="1" smtClean="0"/>
              <a:t>Unit</a:t>
            </a:r>
            <a:r>
              <a:rPr lang="tr-TR" sz="2000" dirty="0" smtClean="0"/>
              <a:t>), bellek ve Giriş/Çıkış cihazları. CPU, ALU (</a:t>
            </a:r>
            <a:r>
              <a:rPr lang="tr-TR" sz="2000" dirty="0" err="1" smtClean="0"/>
              <a:t>Arithmetic</a:t>
            </a:r>
            <a:r>
              <a:rPr lang="tr-TR" sz="2000" dirty="0" smtClean="0"/>
              <a:t> </a:t>
            </a:r>
            <a:r>
              <a:rPr lang="tr-TR" sz="2000" dirty="0" err="1" smtClean="0"/>
              <a:t>and</a:t>
            </a:r>
            <a:r>
              <a:rPr lang="tr-TR" sz="2000" dirty="0" smtClean="0"/>
              <a:t> </a:t>
            </a:r>
            <a:r>
              <a:rPr lang="tr-TR" sz="2000" dirty="0" err="1" smtClean="0"/>
              <a:t>Logic</a:t>
            </a:r>
            <a:r>
              <a:rPr lang="tr-TR" sz="2000" dirty="0" smtClean="0"/>
              <a:t> </a:t>
            </a:r>
            <a:r>
              <a:rPr lang="tr-TR" sz="2000" dirty="0" err="1" smtClean="0"/>
              <a:t>Unit</a:t>
            </a:r>
            <a:r>
              <a:rPr lang="tr-TR" sz="2000" dirty="0" smtClean="0"/>
              <a:t>), kontrol ünitesi, program sayacı (Program </a:t>
            </a:r>
            <a:r>
              <a:rPr lang="tr-TR" sz="2000" dirty="0" err="1" smtClean="0"/>
              <a:t>Counter</a:t>
            </a:r>
            <a:r>
              <a:rPr lang="tr-TR" sz="2000" dirty="0" smtClean="0"/>
              <a:t>-PC) ve kaydedicilerden oluşur. </a:t>
            </a:r>
          </a:p>
          <a:p>
            <a:pPr algn="just">
              <a:buNone/>
            </a:pPr>
            <a:endParaRPr lang="tr-TR" sz="2000" dirty="0"/>
          </a:p>
        </p:txBody>
      </p:sp>
      <p:grpSp>
        <p:nvGrpSpPr>
          <p:cNvPr id="16386" name="Group 2"/>
          <p:cNvGrpSpPr>
            <a:grpSpLocks/>
          </p:cNvGrpSpPr>
          <p:nvPr/>
        </p:nvGrpSpPr>
        <p:grpSpPr bwMode="auto">
          <a:xfrm>
            <a:off x="2883194" y="1872412"/>
            <a:ext cx="4108499" cy="2840258"/>
            <a:chOff x="1522" y="9797"/>
            <a:chExt cx="4752" cy="3076"/>
          </a:xfrm>
        </p:grpSpPr>
        <p:sp>
          <p:nvSpPr>
            <p:cNvPr id="16387" name="Rectangle 3"/>
            <p:cNvSpPr>
              <a:spLocks noChangeArrowheads="1"/>
            </p:cNvSpPr>
            <p:nvPr/>
          </p:nvSpPr>
          <p:spPr bwMode="auto">
            <a:xfrm>
              <a:off x="1690" y="10206"/>
              <a:ext cx="2843" cy="6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6388" name="Text Box 4"/>
            <p:cNvSpPr txBox="1">
              <a:spLocks noChangeArrowheads="1"/>
            </p:cNvSpPr>
            <p:nvPr/>
          </p:nvSpPr>
          <p:spPr bwMode="auto">
            <a:xfrm>
              <a:off x="1522" y="10106"/>
              <a:ext cx="3249" cy="1765"/>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Arial" pitchFamily="34" charset="0"/>
              </a:endParaRPr>
            </a:p>
          </p:txBody>
        </p:sp>
        <p:sp>
          <p:nvSpPr>
            <p:cNvPr id="16389" name="Text Box 5"/>
            <p:cNvSpPr txBox="1">
              <a:spLocks noChangeArrowheads="1"/>
            </p:cNvSpPr>
            <p:nvPr/>
          </p:nvSpPr>
          <p:spPr bwMode="auto">
            <a:xfrm>
              <a:off x="1866" y="10306"/>
              <a:ext cx="688" cy="4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PC</a:t>
              </a:r>
              <a:endParaRPr kumimoji="0" lang="tr-TR" b="0" i="0" u="none" strike="noStrike" cap="none" normalizeH="0" baseline="0" smtClean="0">
                <a:ln>
                  <a:noFill/>
                </a:ln>
                <a:solidFill>
                  <a:schemeClr val="tx1"/>
                </a:solidFill>
                <a:effectLst/>
                <a:latin typeface="Arial" pitchFamily="34" charset="0"/>
              </a:endParaRPr>
            </a:p>
          </p:txBody>
        </p:sp>
        <p:sp>
          <p:nvSpPr>
            <p:cNvPr id="16390" name="Text Box 6"/>
            <p:cNvSpPr txBox="1">
              <a:spLocks noChangeArrowheads="1"/>
            </p:cNvSpPr>
            <p:nvPr/>
          </p:nvSpPr>
          <p:spPr bwMode="auto">
            <a:xfrm>
              <a:off x="2730" y="10306"/>
              <a:ext cx="1627" cy="4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Kaydediciler</a:t>
              </a:r>
              <a:endParaRPr kumimoji="0" lang="tr-TR" b="0" i="0" u="none" strike="noStrike" cap="none" normalizeH="0" baseline="0" smtClean="0">
                <a:ln>
                  <a:noFill/>
                </a:ln>
                <a:solidFill>
                  <a:schemeClr val="tx1"/>
                </a:solidFill>
                <a:effectLst/>
                <a:latin typeface="Arial" pitchFamily="34" charset="0"/>
              </a:endParaRPr>
            </a:p>
          </p:txBody>
        </p:sp>
        <p:sp>
          <p:nvSpPr>
            <p:cNvPr id="16391" name="Text Box 7"/>
            <p:cNvSpPr txBox="1">
              <a:spLocks noChangeArrowheads="1"/>
            </p:cNvSpPr>
            <p:nvPr/>
          </p:nvSpPr>
          <p:spPr bwMode="auto">
            <a:xfrm>
              <a:off x="1803" y="11233"/>
              <a:ext cx="864" cy="4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ALU</a:t>
              </a:r>
              <a:endParaRPr kumimoji="0" lang="tr-TR" b="0" i="0" u="none" strike="noStrike" cap="none" normalizeH="0" baseline="0" smtClean="0">
                <a:ln>
                  <a:noFill/>
                </a:ln>
                <a:solidFill>
                  <a:schemeClr val="tx1"/>
                </a:solidFill>
                <a:effectLst/>
                <a:latin typeface="Arial" pitchFamily="34" charset="0"/>
              </a:endParaRPr>
            </a:p>
          </p:txBody>
        </p:sp>
        <p:sp>
          <p:nvSpPr>
            <p:cNvPr id="16392" name="Text Box 8"/>
            <p:cNvSpPr txBox="1">
              <a:spLocks noChangeArrowheads="1"/>
            </p:cNvSpPr>
            <p:nvPr/>
          </p:nvSpPr>
          <p:spPr bwMode="auto">
            <a:xfrm>
              <a:off x="3382" y="11107"/>
              <a:ext cx="1151" cy="65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Kontrol Ünitesi</a:t>
              </a:r>
              <a:endParaRPr kumimoji="0" lang="tr-TR" b="0" i="0" u="none" strike="noStrike" cap="none" normalizeH="0" baseline="0" smtClean="0">
                <a:ln>
                  <a:noFill/>
                </a:ln>
                <a:solidFill>
                  <a:schemeClr val="tx1"/>
                </a:solidFill>
                <a:effectLst/>
                <a:latin typeface="Arial" pitchFamily="34" charset="0"/>
              </a:endParaRPr>
            </a:p>
          </p:txBody>
        </p:sp>
        <p:sp>
          <p:nvSpPr>
            <p:cNvPr id="16393" name="AutoShape 9"/>
            <p:cNvSpPr>
              <a:spLocks noChangeArrowheads="1"/>
            </p:cNvSpPr>
            <p:nvPr/>
          </p:nvSpPr>
          <p:spPr bwMode="auto">
            <a:xfrm>
              <a:off x="2652" y="11383"/>
              <a:ext cx="739" cy="143"/>
            </a:xfrm>
            <a:prstGeom prst="leftRightArrow">
              <a:avLst>
                <a:gd name="adj1" fmla="val 50000"/>
                <a:gd name="adj2" fmla="val 10335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6394" name="Text Box 10"/>
            <p:cNvSpPr txBox="1">
              <a:spLocks noChangeArrowheads="1"/>
            </p:cNvSpPr>
            <p:nvPr/>
          </p:nvSpPr>
          <p:spPr bwMode="auto">
            <a:xfrm>
              <a:off x="5123" y="11107"/>
              <a:ext cx="1151" cy="65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Ana Bellek</a:t>
              </a:r>
              <a:endParaRPr kumimoji="0" lang="tr-TR" b="0" i="0" u="none" strike="noStrike" cap="none" normalizeH="0" baseline="0" smtClean="0">
                <a:ln>
                  <a:noFill/>
                </a:ln>
                <a:solidFill>
                  <a:schemeClr val="tx1"/>
                </a:solidFill>
                <a:effectLst/>
                <a:latin typeface="Arial" pitchFamily="34" charset="0"/>
              </a:endParaRPr>
            </a:p>
          </p:txBody>
        </p:sp>
        <p:sp>
          <p:nvSpPr>
            <p:cNvPr id="16395" name="AutoShape 11"/>
            <p:cNvSpPr>
              <a:spLocks noChangeArrowheads="1"/>
            </p:cNvSpPr>
            <p:nvPr/>
          </p:nvSpPr>
          <p:spPr bwMode="auto">
            <a:xfrm>
              <a:off x="4533" y="11383"/>
              <a:ext cx="590" cy="143"/>
            </a:xfrm>
            <a:prstGeom prst="leftRightArrow">
              <a:avLst>
                <a:gd name="adj1" fmla="val 50000"/>
                <a:gd name="adj2" fmla="val 8251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6396" name="Text Box 12"/>
            <p:cNvSpPr txBox="1">
              <a:spLocks noChangeArrowheads="1"/>
            </p:cNvSpPr>
            <p:nvPr/>
          </p:nvSpPr>
          <p:spPr bwMode="auto">
            <a:xfrm>
              <a:off x="1788" y="12184"/>
              <a:ext cx="1042" cy="6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I/O Sistemi</a:t>
              </a:r>
              <a:endParaRPr kumimoji="0" lang="tr-TR" b="0" i="0" u="none" strike="noStrike" cap="none" normalizeH="0" baseline="0" smtClean="0">
                <a:ln>
                  <a:noFill/>
                </a:ln>
                <a:solidFill>
                  <a:schemeClr val="tx1"/>
                </a:solidFill>
                <a:effectLst/>
                <a:latin typeface="Arial" pitchFamily="34" charset="0"/>
              </a:endParaRPr>
            </a:p>
          </p:txBody>
        </p:sp>
        <p:sp>
          <p:nvSpPr>
            <p:cNvPr id="16397" name="AutoShape 13"/>
            <p:cNvSpPr>
              <a:spLocks noChangeArrowheads="1"/>
            </p:cNvSpPr>
            <p:nvPr/>
          </p:nvSpPr>
          <p:spPr bwMode="auto">
            <a:xfrm>
              <a:off x="2204" y="11646"/>
              <a:ext cx="143" cy="538"/>
            </a:xfrm>
            <a:prstGeom prst="upDownArrow">
              <a:avLst>
                <a:gd name="adj1" fmla="val 50000"/>
                <a:gd name="adj2" fmla="val 75245"/>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6398" name="AutoShape 14"/>
            <p:cNvSpPr>
              <a:spLocks noChangeArrowheads="1"/>
            </p:cNvSpPr>
            <p:nvPr/>
          </p:nvSpPr>
          <p:spPr bwMode="auto">
            <a:xfrm>
              <a:off x="2220" y="10869"/>
              <a:ext cx="150" cy="364"/>
            </a:xfrm>
            <a:prstGeom prst="upDownArrow">
              <a:avLst>
                <a:gd name="adj1" fmla="val 50000"/>
                <a:gd name="adj2" fmla="val 485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6399" name="Text Box 15"/>
            <p:cNvSpPr txBox="1">
              <a:spLocks noChangeArrowheads="1"/>
            </p:cNvSpPr>
            <p:nvPr/>
          </p:nvSpPr>
          <p:spPr bwMode="auto">
            <a:xfrm>
              <a:off x="2679" y="9797"/>
              <a:ext cx="813" cy="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CPU</a:t>
              </a:r>
              <a:endParaRPr kumimoji="0" lang="tr-TR" b="0" i="0" u="none" strike="noStrike" cap="none" normalizeH="0" baseline="0" smtClean="0">
                <a:ln>
                  <a:noFill/>
                </a:ln>
                <a:solidFill>
                  <a:schemeClr val="tx1"/>
                </a:solidFill>
                <a:effectLst/>
                <a:latin typeface="Arial" pitchFamily="34" charset="0"/>
              </a:endParaRPr>
            </a:p>
          </p:txBody>
        </p:sp>
      </p:grpSp>
      <p:sp>
        <p:nvSpPr>
          <p:cNvPr id="16400" name="Rectangle 16"/>
          <p:cNvSpPr>
            <a:spLocks noChangeArrowheads="1"/>
          </p:cNvSpPr>
          <p:nvPr/>
        </p:nvSpPr>
        <p:spPr bwMode="auto">
          <a:xfrm>
            <a:off x="337627" y="4814125"/>
            <a:ext cx="8299936"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251325" algn="l"/>
              </a:tabLst>
            </a:pPr>
            <a:r>
              <a:rPr kumimoji="0" lang="tr-TR" b="0" i="0" u="none" strike="noStrike" cap="none" normalizeH="0" baseline="0" dirty="0" smtClean="0">
                <a:ln>
                  <a:noFill/>
                </a:ln>
                <a:solidFill>
                  <a:schemeClr val="tx1"/>
                </a:solidFill>
                <a:effectLst/>
                <a:latin typeface="Arial" pitchFamily="34" charset="0"/>
                <a:ea typeface="Times New Roman" pitchFamily="18" charset="0"/>
              </a:rPr>
              <a:t>Bu mimari </a:t>
            </a:r>
            <a:r>
              <a:rPr kumimoji="0" lang="tr-TR" b="0" i="0" u="none" strike="noStrike" cap="none" normalizeH="0" baseline="0" dirty="0" err="1" smtClean="0">
                <a:ln>
                  <a:noFill/>
                </a:ln>
                <a:solidFill>
                  <a:schemeClr val="tx1"/>
                </a:solidFill>
                <a:effectLst/>
                <a:latin typeface="Arial" pitchFamily="34" charset="0"/>
                <a:ea typeface="Times New Roman" pitchFamily="18" charset="0"/>
              </a:rPr>
              <a:t>ardışıl</a:t>
            </a:r>
            <a:r>
              <a:rPr kumimoji="0" lang="tr-TR" b="0" i="0" u="none" strike="noStrike" cap="none" normalizeH="0" baseline="0" dirty="0" smtClean="0">
                <a:ln>
                  <a:noFill/>
                </a:ln>
                <a:solidFill>
                  <a:schemeClr val="tx1"/>
                </a:solidFill>
                <a:effectLst/>
                <a:latin typeface="Arial" pitchFamily="34" charset="0"/>
                <a:ea typeface="Times New Roman" pitchFamily="18" charset="0"/>
              </a:rPr>
              <a:t> olarak komut işleme yeteneğine sahiptir. </a:t>
            </a:r>
            <a:endParaRPr kumimoji="0" lang="tr-TR"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251325" algn="l"/>
              </a:tabLst>
            </a:pPr>
            <a:r>
              <a:rPr kumimoji="0" lang="tr-TR" b="0" i="0" u="none" strike="noStrike" cap="none" normalizeH="0" baseline="0" dirty="0" smtClean="0">
                <a:ln>
                  <a:noFill/>
                </a:ln>
                <a:solidFill>
                  <a:schemeClr val="tx1"/>
                </a:solidFill>
                <a:effectLst/>
                <a:latin typeface="Arial" pitchFamily="34" charset="0"/>
                <a:ea typeface="Times New Roman" pitchFamily="18" charset="0"/>
              </a:rPr>
              <a:t>- Kontrol ünitesi, PC aracılığıyla bir sonraki komutu alır,</a:t>
            </a:r>
            <a:endParaRPr kumimoji="0" lang="tr-TR"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251325" algn="l"/>
              </a:tabLst>
            </a:pPr>
            <a:r>
              <a:rPr kumimoji="0" lang="tr-TR" b="0" i="0" u="none" strike="noStrike" cap="none" normalizeH="0" baseline="0" dirty="0" smtClean="0">
                <a:ln>
                  <a:noFill/>
                </a:ln>
                <a:solidFill>
                  <a:schemeClr val="tx1"/>
                </a:solidFill>
                <a:effectLst/>
                <a:latin typeface="Arial" pitchFamily="34" charset="0"/>
                <a:ea typeface="Times New Roman" pitchFamily="18" charset="0"/>
              </a:rPr>
              <a:t>- Komut, </a:t>
            </a:r>
            <a:r>
              <a:rPr kumimoji="0" lang="tr-TR" b="0" i="0" u="none" strike="noStrike" cap="none" normalizeH="0" baseline="0" dirty="0" err="1" smtClean="0">
                <a:ln>
                  <a:noFill/>
                </a:ln>
                <a:solidFill>
                  <a:schemeClr val="tx1"/>
                </a:solidFill>
                <a:effectLst/>
                <a:latin typeface="Arial" pitchFamily="34" charset="0"/>
                <a:ea typeface="Times New Roman" pitchFamily="18" charset="0"/>
              </a:rPr>
              <a:t>ALU’nun</a:t>
            </a:r>
            <a:r>
              <a:rPr kumimoji="0" lang="tr-TR" b="0" i="0" u="none" strike="noStrike" cap="none" normalizeH="0" baseline="0" dirty="0" smtClean="0">
                <a:ln>
                  <a:noFill/>
                </a:ln>
                <a:solidFill>
                  <a:schemeClr val="tx1"/>
                </a:solidFill>
                <a:effectLst/>
                <a:latin typeface="Arial" pitchFamily="34" charset="0"/>
                <a:ea typeface="Times New Roman" pitchFamily="18" charset="0"/>
              </a:rPr>
              <a:t> anlayabileceği dile çevrilir,</a:t>
            </a:r>
            <a:endParaRPr kumimoji="0" lang="tr-TR"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251325" algn="l"/>
              </a:tabLst>
            </a:pPr>
            <a:r>
              <a:rPr kumimoji="0" lang="tr-TR" b="0" i="0" u="none" strike="noStrike" cap="none" normalizeH="0" baseline="0" dirty="0" smtClean="0">
                <a:ln>
                  <a:noFill/>
                </a:ln>
                <a:solidFill>
                  <a:schemeClr val="tx1"/>
                </a:solidFill>
                <a:effectLst/>
                <a:latin typeface="Arial" pitchFamily="34" charset="0"/>
                <a:ea typeface="Times New Roman" pitchFamily="18" charset="0"/>
              </a:rPr>
              <a:t>- </a:t>
            </a:r>
            <a:r>
              <a:rPr kumimoji="0" lang="tr-TR" b="0" i="0" u="none" strike="noStrike" cap="none" normalizeH="0" baseline="0" dirty="0" err="1" smtClean="0">
                <a:ln>
                  <a:noFill/>
                </a:ln>
                <a:solidFill>
                  <a:schemeClr val="tx1"/>
                </a:solidFill>
                <a:effectLst/>
                <a:latin typeface="Arial" pitchFamily="34" charset="0"/>
                <a:ea typeface="Times New Roman" pitchFamily="18" charset="0"/>
              </a:rPr>
              <a:t>Operand</a:t>
            </a:r>
            <a:r>
              <a:rPr kumimoji="0" lang="tr-TR" b="0" i="0" u="none" strike="noStrike" cap="none" normalizeH="0" baseline="0" dirty="0" smtClean="0">
                <a:ln>
                  <a:noFill/>
                </a:ln>
                <a:solidFill>
                  <a:schemeClr val="tx1"/>
                </a:solidFill>
                <a:effectLst/>
                <a:latin typeface="Arial" pitchFamily="34" charset="0"/>
                <a:ea typeface="Times New Roman" pitchFamily="18" charset="0"/>
              </a:rPr>
              <a:t> söz konusu ise bellekten ya da I/O birimlerinden CPU kaydedicilerine alınır,</a:t>
            </a:r>
            <a:endParaRPr kumimoji="0" lang="tr-TR"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251325" algn="l"/>
              </a:tabLst>
            </a:pPr>
            <a:r>
              <a:rPr kumimoji="0" lang="tr-TR" b="0" i="0" u="none" strike="noStrike" cap="none" normalizeH="0" baseline="0" dirty="0" smtClean="0">
                <a:ln>
                  <a:noFill/>
                </a:ln>
                <a:solidFill>
                  <a:schemeClr val="tx1"/>
                </a:solidFill>
                <a:effectLst/>
                <a:latin typeface="Arial" pitchFamily="34" charset="0"/>
                <a:ea typeface="Times New Roman" pitchFamily="18" charset="0"/>
              </a:rPr>
              <a:t>- ALU komutu işletir ve sonucu kaydedicilere, belleğe ya da I/O birimlerine koyar. </a:t>
            </a:r>
            <a:endParaRPr kumimoji="0" lang="tr-TR"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err="1" smtClean="0"/>
              <a:t>von</a:t>
            </a:r>
            <a:r>
              <a:rPr lang="tr-TR" sz="2400" b="1" dirty="0" smtClean="0"/>
              <a:t>-</a:t>
            </a:r>
            <a:r>
              <a:rPr lang="tr-TR" sz="2400" b="1" dirty="0" err="1" smtClean="0"/>
              <a:t>Neumann</a:t>
            </a:r>
            <a:r>
              <a:rPr lang="tr-TR" sz="2400" b="1" dirty="0" smtClean="0"/>
              <a:t> Mimarisi</a:t>
            </a:r>
            <a:endParaRPr lang="tr-TR" sz="2400" dirty="0"/>
          </a:p>
        </p:txBody>
      </p:sp>
      <p:sp>
        <p:nvSpPr>
          <p:cNvPr id="3" name="2 İçerik Yer Tutucusu"/>
          <p:cNvSpPr>
            <a:spLocks noGrp="1"/>
          </p:cNvSpPr>
          <p:nvPr>
            <p:ph idx="1"/>
          </p:nvPr>
        </p:nvSpPr>
        <p:spPr>
          <a:xfrm>
            <a:off x="332444" y="928466"/>
            <a:ext cx="8375650" cy="1603717"/>
          </a:xfrm>
        </p:spPr>
        <p:txBody>
          <a:bodyPr/>
          <a:lstStyle/>
          <a:p>
            <a:pPr marL="0" indent="0" algn="just">
              <a:buNone/>
            </a:pPr>
            <a:r>
              <a:rPr lang="tr-TR" sz="2000" dirty="0" smtClean="0"/>
              <a:t>Günümüz bilgisayarları da bu mimariye dayanmaktadır. Ancak bazı genişletmeler yapılmıştır. Özellikle CPU, ana bellek ve I/O cihazları arasındaki sınırlı bağlantılar yerine sistem yolu ile tüm bileşenlerin birbirine bağlanması sağlanmıştır. Ayrıca kayan noktalı sayılar için ek işlemci desteği ve paralel işlem yapabilme yeteneği de kazandırılmıştır. </a:t>
            </a:r>
            <a:endParaRPr lang="tr-TR" sz="2000" dirty="0"/>
          </a:p>
        </p:txBody>
      </p:sp>
      <p:grpSp>
        <p:nvGrpSpPr>
          <p:cNvPr id="17410" name="Group 2"/>
          <p:cNvGrpSpPr>
            <a:grpSpLocks/>
          </p:cNvGrpSpPr>
          <p:nvPr/>
        </p:nvGrpSpPr>
        <p:grpSpPr bwMode="auto">
          <a:xfrm>
            <a:off x="1807552" y="2982462"/>
            <a:ext cx="6112559" cy="2292926"/>
            <a:chOff x="2016" y="2591"/>
            <a:chExt cx="5246" cy="2099"/>
          </a:xfrm>
        </p:grpSpPr>
        <p:sp>
          <p:nvSpPr>
            <p:cNvPr id="17411" name="Text Box 3"/>
            <p:cNvSpPr txBox="1">
              <a:spLocks noChangeArrowheads="1"/>
            </p:cNvSpPr>
            <p:nvPr/>
          </p:nvSpPr>
          <p:spPr bwMode="auto">
            <a:xfrm>
              <a:off x="2016" y="2591"/>
              <a:ext cx="775" cy="3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CPU</a:t>
              </a:r>
              <a:endParaRPr kumimoji="0" lang="tr-TR" b="0" i="0" u="none" strike="noStrike" cap="none" normalizeH="0" baseline="0" dirty="0" smtClean="0">
                <a:ln>
                  <a:noFill/>
                </a:ln>
                <a:solidFill>
                  <a:schemeClr val="tx1"/>
                </a:solidFill>
                <a:effectLst/>
                <a:latin typeface="Arial" pitchFamily="34" charset="0"/>
              </a:endParaRPr>
            </a:p>
          </p:txBody>
        </p:sp>
        <p:sp>
          <p:nvSpPr>
            <p:cNvPr id="17412" name="Text Box 4"/>
            <p:cNvSpPr txBox="1">
              <a:spLocks noChangeArrowheads="1"/>
            </p:cNvSpPr>
            <p:nvPr/>
          </p:nvSpPr>
          <p:spPr bwMode="auto">
            <a:xfrm>
              <a:off x="3243" y="2591"/>
              <a:ext cx="1001" cy="3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Bellek</a:t>
              </a:r>
              <a:endParaRPr kumimoji="0" lang="tr-TR" b="0" i="0" u="none" strike="noStrike" cap="none" normalizeH="0" baseline="0" dirty="0" smtClean="0">
                <a:ln>
                  <a:noFill/>
                </a:ln>
                <a:solidFill>
                  <a:schemeClr val="tx1"/>
                </a:solidFill>
                <a:effectLst/>
                <a:latin typeface="Arial" pitchFamily="34" charset="0"/>
              </a:endParaRPr>
            </a:p>
          </p:txBody>
        </p:sp>
        <p:sp>
          <p:nvSpPr>
            <p:cNvPr id="17413" name="Text Box 5"/>
            <p:cNvSpPr txBox="1">
              <a:spLocks noChangeArrowheads="1"/>
            </p:cNvSpPr>
            <p:nvPr/>
          </p:nvSpPr>
          <p:spPr bwMode="auto">
            <a:xfrm>
              <a:off x="4484" y="2592"/>
              <a:ext cx="1001" cy="3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I/O</a:t>
              </a:r>
              <a:endParaRPr kumimoji="0" lang="tr-TR" b="0" i="0" u="none" strike="noStrike" cap="none" normalizeH="0" baseline="0" smtClean="0">
                <a:ln>
                  <a:noFill/>
                </a:ln>
                <a:solidFill>
                  <a:schemeClr val="tx1"/>
                </a:solidFill>
                <a:effectLst/>
                <a:latin typeface="Arial" pitchFamily="34" charset="0"/>
              </a:endParaRPr>
            </a:p>
          </p:txBody>
        </p:sp>
        <p:sp>
          <p:nvSpPr>
            <p:cNvPr id="17414" name="Text Box 6"/>
            <p:cNvSpPr txBox="1">
              <a:spLocks noChangeArrowheads="1"/>
            </p:cNvSpPr>
            <p:nvPr/>
          </p:nvSpPr>
          <p:spPr bwMode="auto">
            <a:xfrm>
              <a:off x="2016" y="3335"/>
              <a:ext cx="3706" cy="25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Data </a:t>
              </a:r>
              <a:r>
                <a:rPr kumimoji="0" lang="tr-TR" b="0" i="0" u="none" strike="noStrike" cap="none" normalizeH="0" baseline="0" dirty="0" err="1" smtClean="0">
                  <a:ln>
                    <a:noFill/>
                  </a:ln>
                  <a:solidFill>
                    <a:schemeClr val="tx1"/>
                  </a:solidFill>
                  <a:effectLst/>
                  <a:latin typeface="Calibri" pitchFamily="34" charset="0"/>
                </a:rPr>
                <a:t>Bus</a:t>
              </a:r>
              <a:endParaRPr kumimoji="0" lang="tr-TR" b="0" i="0" u="none" strike="noStrike" cap="none" normalizeH="0" baseline="0" dirty="0" smtClean="0">
                <a:ln>
                  <a:noFill/>
                </a:ln>
                <a:solidFill>
                  <a:schemeClr val="tx1"/>
                </a:solidFill>
                <a:effectLst/>
                <a:latin typeface="Arial" pitchFamily="34" charset="0"/>
              </a:endParaRPr>
            </a:p>
          </p:txBody>
        </p:sp>
        <p:sp>
          <p:nvSpPr>
            <p:cNvPr id="17415" name="Text Box 7"/>
            <p:cNvSpPr txBox="1">
              <a:spLocks noChangeArrowheads="1"/>
            </p:cNvSpPr>
            <p:nvPr/>
          </p:nvSpPr>
          <p:spPr bwMode="auto">
            <a:xfrm>
              <a:off x="2016" y="3912"/>
              <a:ext cx="3706" cy="25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Adres </a:t>
              </a:r>
              <a:r>
                <a:rPr kumimoji="0" lang="tr-TR" b="0" i="0" u="none" strike="noStrike" cap="none" normalizeH="0" baseline="0" dirty="0" err="1" smtClean="0">
                  <a:ln>
                    <a:noFill/>
                  </a:ln>
                  <a:solidFill>
                    <a:schemeClr val="tx1"/>
                  </a:solidFill>
                  <a:effectLst/>
                  <a:latin typeface="Calibri" pitchFamily="34" charset="0"/>
                </a:rPr>
                <a:t>Bus</a:t>
              </a:r>
              <a:endParaRPr kumimoji="0" lang="tr-TR" b="0" i="0" u="none" strike="noStrike" cap="none" normalizeH="0" baseline="0" dirty="0" smtClean="0">
                <a:ln>
                  <a:noFill/>
                </a:ln>
                <a:solidFill>
                  <a:schemeClr val="tx1"/>
                </a:solidFill>
                <a:effectLst/>
                <a:latin typeface="Arial" pitchFamily="34" charset="0"/>
              </a:endParaRPr>
            </a:p>
          </p:txBody>
        </p:sp>
        <p:sp>
          <p:nvSpPr>
            <p:cNvPr id="17416" name="Text Box 8"/>
            <p:cNvSpPr txBox="1">
              <a:spLocks noChangeArrowheads="1"/>
            </p:cNvSpPr>
            <p:nvPr/>
          </p:nvSpPr>
          <p:spPr bwMode="auto">
            <a:xfrm>
              <a:off x="2016" y="4431"/>
              <a:ext cx="3706" cy="25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Kontrol </a:t>
              </a:r>
              <a:r>
                <a:rPr kumimoji="0" lang="tr-TR" b="0" i="0" u="none" strike="noStrike" cap="none" normalizeH="0" baseline="0" dirty="0" err="1" smtClean="0">
                  <a:ln>
                    <a:noFill/>
                  </a:ln>
                  <a:solidFill>
                    <a:schemeClr val="tx1"/>
                  </a:solidFill>
                  <a:effectLst/>
                  <a:latin typeface="Calibri" pitchFamily="34" charset="0"/>
                </a:rPr>
                <a:t>Bus</a:t>
              </a:r>
              <a:endParaRPr kumimoji="0" lang="tr-TR" b="0" i="0" u="none" strike="noStrike" cap="none" normalizeH="0" baseline="0" dirty="0" smtClean="0">
                <a:ln>
                  <a:noFill/>
                </a:ln>
                <a:solidFill>
                  <a:schemeClr val="tx1"/>
                </a:solidFill>
                <a:effectLst/>
                <a:latin typeface="Arial" pitchFamily="34" charset="0"/>
              </a:endParaRPr>
            </a:p>
          </p:txBody>
        </p:sp>
        <p:sp>
          <p:nvSpPr>
            <p:cNvPr id="17417" name="AutoShape 9"/>
            <p:cNvSpPr>
              <a:spLocks noChangeArrowheads="1"/>
            </p:cNvSpPr>
            <p:nvPr/>
          </p:nvSpPr>
          <p:spPr bwMode="auto">
            <a:xfrm>
              <a:off x="2109" y="2911"/>
              <a:ext cx="143" cy="424"/>
            </a:xfrm>
            <a:prstGeom prst="upDownArrow">
              <a:avLst>
                <a:gd name="adj1" fmla="val 50000"/>
                <a:gd name="adj2" fmla="val 59301"/>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7418" name="AutoShape 10"/>
            <p:cNvSpPr>
              <a:spLocks noChangeArrowheads="1"/>
            </p:cNvSpPr>
            <p:nvPr/>
          </p:nvSpPr>
          <p:spPr bwMode="auto">
            <a:xfrm>
              <a:off x="3396" y="2911"/>
              <a:ext cx="143" cy="424"/>
            </a:xfrm>
            <a:prstGeom prst="upDownArrow">
              <a:avLst>
                <a:gd name="adj1" fmla="val 50000"/>
                <a:gd name="adj2" fmla="val 59301"/>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7419" name="AutoShape 11"/>
            <p:cNvSpPr>
              <a:spLocks noChangeArrowheads="1"/>
            </p:cNvSpPr>
            <p:nvPr/>
          </p:nvSpPr>
          <p:spPr bwMode="auto">
            <a:xfrm>
              <a:off x="4595" y="2911"/>
              <a:ext cx="143" cy="424"/>
            </a:xfrm>
            <a:prstGeom prst="upDownArrow">
              <a:avLst>
                <a:gd name="adj1" fmla="val 50000"/>
                <a:gd name="adj2" fmla="val 59301"/>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7420" name="AutoShape 12"/>
            <p:cNvSpPr>
              <a:spLocks noChangeArrowheads="1"/>
            </p:cNvSpPr>
            <p:nvPr/>
          </p:nvSpPr>
          <p:spPr bwMode="auto">
            <a:xfrm>
              <a:off x="2317" y="2910"/>
              <a:ext cx="176" cy="1005"/>
            </a:xfrm>
            <a:prstGeom prst="downArrow">
              <a:avLst>
                <a:gd name="adj1" fmla="val 45815"/>
                <a:gd name="adj2" fmla="val 6944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7421" name="AutoShape 13"/>
            <p:cNvSpPr>
              <a:spLocks noChangeArrowheads="1"/>
            </p:cNvSpPr>
            <p:nvPr/>
          </p:nvSpPr>
          <p:spPr bwMode="auto">
            <a:xfrm flipV="1">
              <a:off x="3660" y="2898"/>
              <a:ext cx="176" cy="1005"/>
            </a:xfrm>
            <a:prstGeom prst="downArrow">
              <a:avLst>
                <a:gd name="adj1" fmla="val 45815"/>
                <a:gd name="adj2" fmla="val 6944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7422" name="AutoShape 14"/>
            <p:cNvSpPr>
              <a:spLocks noChangeArrowheads="1"/>
            </p:cNvSpPr>
            <p:nvPr/>
          </p:nvSpPr>
          <p:spPr bwMode="auto">
            <a:xfrm flipV="1">
              <a:off x="4871" y="2898"/>
              <a:ext cx="176" cy="1005"/>
            </a:xfrm>
            <a:prstGeom prst="downArrow">
              <a:avLst>
                <a:gd name="adj1" fmla="val 45815"/>
                <a:gd name="adj2" fmla="val 6944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7423" name="AutoShape 15"/>
            <p:cNvSpPr>
              <a:spLocks noChangeArrowheads="1"/>
            </p:cNvSpPr>
            <p:nvPr/>
          </p:nvSpPr>
          <p:spPr bwMode="auto">
            <a:xfrm>
              <a:off x="2557" y="2910"/>
              <a:ext cx="139" cy="1521"/>
            </a:xfrm>
            <a:prstGeom prst="upDownArrow">
              <a:avLst>
                <a:gd name="adj1" fmla="val 60352"/>
                <a:gd name="adj2" fmla="val 9280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7424" name="AutoShape 16"/>
            <p:cNvSpPr>
              <a:spLocks noChangeArrowheads="1"/>
            </p:cNvSpPr>
            <p:nvPr/>
          </p:nvSpPr>
          <p:spPr bwMode="auto">
            <a:xfrm>
              <a:off x="3973" y="2911"/>
              <a:ext cx="139" cy="1521"/>
            </a:xfrm>
            <a:prstGeom prst="upDownArrow">
              <a:avLst>
                <a:gd name="adj1" fmla="val 60352"/>
                <a:gd name="adj2" fmla="val 9280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7425" name="AutoShape 17"/>
            <p:cNvSpPr>
              <a:spLocks noChangeArrowheads="1"/>
            </p:cNvSpPr>
            <p:nvPr/>
          </p:nvSpPr>
          <p:spPr bwMode="auto">
            <a:xfrm>
              <a:off x="5259" y="2910"/>
              <a:ext cx="139" cy="1521"/>
            </a:xfrm>
            <a:prstGeom prst="upDownArrow">
              <a:avLst>
                <a:gd name="adj1" fmla="val 60352"/>
                <a:gd name="adj2" fmla="val 9280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7426" name="AutoShape 18"/>
            <p:cNvSpPr>
              <a:spLocks/>
            </p:cNvSpPr>
            <p:nvPr/>
          </p:nvSpPr>
          <p:spPr bwMode="auto">
            <a:xfrm>
              <a:off x="5830" y="3335"/>
              <a:ext cx="143" cy="1355"/>
            </a:xfrm>
            <a:prstGeom prst="rightBrace">
              <a:avLst>
                <a:gd name="adj1" fmla="val 78963"/>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7427" name="Text Box 19"/>
            <p:cNvSpPr txBox="1">
              <a:spLocks noChangeArrowheads="1"/>
            </p:cNvSpPr>
            <p:nvPr/>
          </p:nvSpPr>
          <p:spPr bwMode="auto">
            <a:xfrm>
              <a:off x="5872" y="3852"/>
              <a:ext cx="1390" cy="4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Sistem </a:t>
              </a:r>
              <a:r>
                <a:rPr kumimoji="0" lang="tr-TR" b="0" i="0" u="none" strike="noStrike" cap="none" normalizeH="0" baseline="0" dirty="0" err="1" smtClean="0">
                  <a:ln>
                    <a:noFill/>
                  </a:ln>
                  <a:solidFill>
                    <a:schemeClr val="tx1"/>
                  </a:solidFill>
                  <a:effectLst/>
                  <a:latin typeface="Calibri" pitchFamily="34" charset="0"/>
                </a:rPr>
                <a:t>Bus</a:t>
              </a:r>
              <a:endParaRPr kumimoji="0" lang="tr-TR" b="0" i="0" u="none" strike="noStrike" cap="none" normalizeH="0" baseline="0" dirty="0" smtClean="0">
                <a:ln>
                  <a:noFill/>
                </a:ln>
                <a:solidFill>
                  <a:schemeClr val="tx1"/>
                </a:solidFill>
                <a:effectLst/>
                <a:latin typeface="Arial"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BUS (Yol) Yapısı</a:t>
            </a:r>
            <a:endParaRPr lang="tr-TR" sz="2400" dirty="0"/>
          </a:p>
        </p:txBody>
      </p:sp>
      <p:sp>
        <p:nvSpPr>
          <p:cNvPr id="3" name="2 İçerik Yer Tutucusu"/>
          <p:cNvSpPr>
            <a:spLocks noGrp="1"/>
          </p:cNvSpPr>
          <p:nvPr>
            <p:ph idx="1"/>
          </p:nvPr>
        </p:nvSpPr>
        <p:spPr>
          <a:xfrm>
            <a:off x="388718" y="986665"/>
            <a:ext cx="8375650" cy="5078412"/>
          </a:xfrm>
        </p:spPr>
        <p:txBody>
          <a:bodyPr/>
          <a:lstStyle/>
          <a:p>
            <a:pPr>
              <a:buNone/>
            </a:pPr>
            <a:r>
              <a:rPr lang="tr-TR" sz="2000" dirty="0" smtClean="0"/>
              <a:t>Bir bilgisayar sisteminde genel olarak 3 tip </a:t>
            </a:r>
            <a:r>
              <a:rPr lang="tr-TR" sz="2000" dirty="0" err="1" smtClean="0"/>
              <a:t>bus</a:t>
            </a:r>
            <a:r>
              <a:rPr lang="tr-TR" sz="2000" dirty="0" smtClean="0"/>
              <a:t> vardır; </a:t>
            </a:r>
          </a:p>
          <a:p>
            <a:pPr lvl="0"/>
            <a:r>
              <a:rPr lang="tr-TR" sz="2000" dirty="0" smtClean="0"/>
              <a:t> Adres yolu</a:t>
            </a:r>
          </a:p>
          <a:p>
            <a:pPr lvl="0"/>
            <a:r>
              <a:rPr lang="tr-TR" sz="2000" dirty="0" smtClean="0"/>
              <a:t> Data yolu </a:t>
            </a:r>
          </a:p>
          <a:p>
            <a:pPr lvl="0"/>
            <a:r>
              <a:rPr lang="tr-TR" sz="2000" dirty="0" smtClean="0"/>
              <a:t> Kontrol yolu </a:t>
            </a:r>
          </a:p>
          <a:p>
            <a:pPr>
              <a:buNone/>
            </a:pPr>
            <a:endParaRPr lang="tr-TR" sz="1000" dirty="0" smtClean="0"/>
          </a:p>
          <a:p>
            <a:pPr>
              <a:buNone/>
            </a:pPr>
            <a:r>
              <a:rPr lang="tr-TR" sz="2000" dirty="0" err="1" smtClean="0"/>
              <a:t>Bus’lar</a:t>
            </a:r>
            <a:r>
              <a:rPr lang="tr-TR" sz="2000" dirty="0" smtClean="0"/>
              <a:t> iki şekilde organize edilebilir</a:t>
            </a:r>
            <a:r>
              <a:rPr lang="tr-TR" sz="2000" dirty="0" smtClean="0"/>
              <a:t>;</a:t>
            </a:r>
          </a:p>
          <a:p>
            <a:pPr>
              <a:buNone/>
            </a:pPr>
            <a:endParaRPr lang="tr-TR" sz="1000" dirty="0" smtClean="0"/>
          </a:p>
          <a:p>
            <a:pPr lvl="0"/>
            <a:r>
              <a:rPr lang="tr-TR" sz="2000" dirty="0" smtClean="0"/>
              <a:t>  Tekli (Adres ve data için aynı hatlar kullanılır)</a:t>
            </a:r>
          </a:p>
          <a:p>
            <a:pPr lvl="0"/>
            <a:r>
              <a:rPr lang="tr-TR" sz="2000" dirty="0" smtClean="0"/>
              <a:t>  Çoklu (Adres ve data için ayrı yollar kullanılır)</a:t>
            </a:r>
          </a:p>
          <a:p>
            <a:pPr>
              <a:buNone/>
            </a:pPr>
            <a:endParaRPr lang="tr-TR" sz="1000" dirty="0" smtClean="0"/>
          </a:p>
          <a:p>
            <a:pPr>
              <a:buNone/>
            </a:pPr>
            <a:r>
              <a:rPr lang="tr-TR" sz="2000" dirty="0" smtClean="0"/>
              <a:t>Genellikle çoklu </a:t>
            </a:r>
            <a:r>
              <a:rPr lang="tr-TR" sz="2000" dirty="0" err="1" smtClean="0"/>
              <a:t>bus</a:t>
            </a:r>
            <a:r>
              <a:rPr lang="tr-TR" sz="2000" dirty="0" smtClean="0"/>
              <a:t> yapısı kullanılır. </a:t>
            </a:r>
          </a:p>
          <a:p>
            <a:pPr>
              <a:buNone/>
            </a:pPr>
            <a:endParaRPr lang="tr-T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Bağlantı Türleri</a:t>
            </a:r>
            <a:endParaRPr lang="tr-TR" sz="2400" b="1" dirty="0"/>
          </a:p>
        </p:txBody>
      </p:sp>
      <p:sp>
        <p:nvSpPr>
          <p:cNvPr id="3" name="2 İçerik Yer Tutucusu"/>
          <p:cNvSpPr>
            <a:spLocks noGrp="1"/>
          </p:cNvSpPr>
          <p:nvPr>
            <p:ph idx="1"/>
          </p:nvPr>
        </p:nvSpPr>
        <p:spPr>
          <a:xfrm>
            <a:off x="360582" y="902257"/>
            <a:ext cx="8375650" cy="5078412"/>
          </a:xfrm>
        </p:spPr>
        <p:txBody>
          <a:bodyPr/>
          <a:lstStyle/>
          <a:p>
            <a:pPr marL="0" indent="0" algn="just">
              <a:buNone/>
            </a:pPr>
            <a:r>
              <a:rPr lang="tr-TR" sz="2000" dirty="0" smtClean="0"/>
              <a:t>Bilgisayar programlarının önemli bir kısmını kaydediciler arası veri transferi oluşturur. </a:t>
            </a:r>
            <a:endParaRPr lang="tr-TR" sz="2000" dirty="0" smtClean="0"/>
          </a:p>
          <a:p>
            <a:pPr marL="0" indent="0" algn="just">
              <a:buNone/>
            </a:pPr>
            <a:endParaRPr lang="tr-TR" sz="2000" dirty="0" smtClean="0"/>
          </a:p>
          <a:p>
            <a:pPr marL="0" indent="0" algn="just">
              <a:buNone/>
            </a:pPr>
            <a:r>
              <a:rPr lang="tr-TR" sz="2000" dirty="0" smtClean="0"/>
              <a:t>Bir </a:t>
            </a:r>
            <a:r>
              <a:rPr lang="tr-TR" sz="2000" dirty="0" smtClean="0"/>
              <a:t>kaydedicideki veri, birkaç kaydediciye transfer edilebilir veya bir kaydediciye bir ya da daha fazla kaydediciden bilgi gelebilir. </a:t>
            </a:r>
            <a:endParaRPr lang="tr-TR" sz="2000" dirty="0" smtClean="0"/>
          </a:p>
          <a:p>
            <a:pPr marL="0" indent="0" algn="just">
              <a:buNone/>
            </a:pPr>
            <a:endParaRPr lang="tr-TR" sz="2000" dirty="0" smtClean="0"/>
          </a:p>
          <a:p>
            <a:pPr marL="0" indent="0" algn="just">
              <a:buNone/>
            </a:pPr>
            <a:r>
              <a:rPr lang="tr-TR" sz="2000" dirty="0" smtClean="0"/>
              <a:t>Bu </a:t>
            </a:r>
            <a:r>
              <a:rPr lang="tr-TR" sz="2000" dirty="0" smtClean="0"/>
              <a:t>bileşenler arasındaki bağlantılar, bire bir olabilir. Bileşen sayısı arttıkça bağlantı sayısı da artacağından bir kablo karmaşası meydana gelecektir. Fakat veri transferi daha hızlıdır. </a:t>
            </a:r>
            <a:endParaRPr lang="tr-TR" sz="2000" dirty="0" smtClean="0"/>
          </a:p>
          <a:p>
            <a:pPr marL="0" indent="0" algn="just">
              <a:buNone/>
            </a:pPr>
            <a:endParaRPr lang="tr-TR" sz="2000" dirty="0" smtClean="0"/>
          </a:p>
          <a:p>
            <a:pPr marL="0" indent="0" algn="just">
              <a:buNone/>
            </a:pPr>
            <a:r>
              <a:rPr lang="tr-TR" sz="2000" dirty="0" smtClean="0"/>
              <a:t>Ortak bir </a:t>
            </a:r>
            <a:r>
              <a:rPr lang="tr-TR" sz="2000" dirty="0" err="1" smtClean="0"/>
              <a:t>bus</a:t>
            </a:r>
            <a:r>
              <a:rPr lang="tr-TR" sz="2000" dirty="0" smtClean="0"/>
              <a:t> yapısı kullanıldığında ise daha sade bir yapı elde edilir. Tüm bileşenler arasındaki bağlantılar, bu yollar vasıtasıyla olur. Ortak </a:t>
            </a:r>
            <a:r>
              <a:rPr lang="tr-TR" sz="2000" dirty="0" err="1" smtClean="0"/>
              <a:t>bus</a:t>
            </a:r>
            <a:r>
              <a:rPr lang="tr-TR" sz="2000" dirty="0" smtClean="0"/>
              <a:t>, zaman paylaşımlı olarak kullanılır. Aynı anda tek bir kaydedicinin içeriği ortak yola aktarılabiliyorken, ortak yoldan birden fazla kaydediciye veri aktarılabilir.</a:t>
            </a:r>
            <a:endParaRPr lang="tr-TR" sz="2000" dirty="0"/>
          </a:p>
        </p:txBody>
      </p:sp>
    </p:spTree>
  </p:cSld>
  <p:clrMapOvr>
    <a:masterClrMapping/>
  </p:clrMapOvr>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4651</TotalTime>
  <Words>925</Words>
  <Application>Microsoft Office PowerPoint</Application>
  <PresentationFormat>Ekran Gösterisi (4:3)</PresentationFormat>
  <Paragraphs>155</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overview</vt:lpstr>
      <vt:lpstr>Bölüm 4. BİLGİSAYAR SİSTEMLERİNİN HİYERARŞİK YAPISI  </vt:lpstr>
      <vt:lpstr>Bilgisayar Sistemlerinin Hiyerarşik Yapısı</vt:lpstr>
      <vt:lpstr>Bilgisayar Sistemlerinin Hiyerarşik Yapısı</vt:lpstr>
      <vt:lpstr>Bilgisayar Sistemlerinin Hiyerarşik Yapısı</vt:lpstr>
      <vt:lpstr>Bilgisayar Sistemlerinin Hiyerarşik Yapısı</vt:lpstr>
      <vt:lpstr>von-Neumann Mimarisi</vt:lpstr>
      <vt:lpstr>von-Neumann Mimarisi</vt:lpstr>
      <vt:lpstr>BUS (Yol) Yapısı</vt:lpstr>
      <vt:lpstr>Bağlantı Türleri</vt:lpstr>
      <vt:lpstr>Bire Bir Bağlantı</vt:lpstr>
      <vt:lpstr>Ortak Bus Yapısı</vt:lpstr>
      <vt:lpstr>Ortak Yol Oluşturma Yöntemleri </vt:lpstr>
      <vt:lpstr>Üç Durumlu Buffer (Tristate) </vt:lpstr>
      <vt:lpstr>Tristate’ler Kullanılarak Ortak Yol Tasarımı</vt:lpstr>
      <vt:lpstr>Kaydedicilerin içeriğinin yola aktarılmasını ve kaydediciye yoldan veri alınmasını sağlayan düzenek </vt:lpstr>
    </vt:vector>
  </TitlesOfParts>
  <Company>Washington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Administrator</cp:lastModifiedBy>
  <cp:revision>161</cp:revision>
  <cp:lastPrinted>2001-01-30T20:22:47Z</cp:lastPrinted>
  <dcterms:created xsi:type="dcterms:W3CDTF">1999-07-07T12:46:17Z</dcterms:created>
  <dcterms:modified xsi:type="dcterms:W3CDTF">2010-02-28T20:39:33Z</dcterms:modified>
</cp:coreProperties>
</file>