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16"/>
  </p:notesMasterIdLst>
  <p:handoutMasterIdLst>
    <p:handoutMasterId r:id="rId17"/>
  </p:handoutMasterIdLst>
  <p:sldIdLst>
    <p:sldId id="278" r:id="rId2"/>
    <p:sldId id="329" r:id="rId3"/>
    <p:sldId id="330" r:id="rId4"/>
    <p:sldId id="331" r:id="rId5"/>
    <p:sldId id="332" r:id="rId6"/>
    <p:sldId id="333" r:id="rId7"/>
    <p:sldId id="334" r:id="rId8"/>
    <p:sldId id="335" r:id="rId9"/>
    <p:sldId id="336" r:id="rId10"/>
    <p:sldId id="337" r:id="rId11"/>
    <p:sldId id="338" r:id="rId12"/>
    <p:sldId id="339" r:id="rId13"/>
    <p:sldId id="341" r:id="rId14"/>
    <p:sldId id="340" r:id="rId15"/>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000CC"/>
    <a:srgbClr val="A50021"/>
    <a:srgbClr val="CC3300"/>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1" autoAdjust="0"/>
    <p:restoredTop sz="94660"/>
  </p:normalViewPr>
  <p:slideViewPr>
    <p:cSldViewPr snapToGrid="0">
      <p:cViewPr>
        <p:scale>
          <a:sx n="68" d="100"/>
          <a:sy n="68" d="100"/>
        </p:scale>
        <p:origin x="-1230"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BE181369-8D69-4B6C-94E0-7A8C59CE4B8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04D1BD84-BBDE-4306-A091-F3E45CC7E6C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a:xfrm>
            <a:off x="2774950" y="6400800"/>
            <a:ext cx="3276600" cy="457200"/>
          </a:xfrm>
          <a:prstGeom prst="rect">
            <a:avLst/>
          </a:prstGeom>
        </p:spPr>
        <p:txBody>
          <a:bodyPr/>
          <a:lstStyle>
            <a:lvl1pPr>
              <a:defRPr/>
            </a:lvl1pPr>
          </a:lstStyle>
          <a:p>
            <a:r>
              <a:rPr lang="tr-TR" dirty="0" smtClean="0"/>
              <a:t>Bilgisayar Organizasyonu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0ECC5A7E-81A0-4E71-975F-AE9BD1532A01}"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Documents%20and%20Settings\Administrator\Belgelerim\Resimlerim\bellekhiyer.bm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22275" y="324846"/>
            <a:ext cx="8496642" cy="2370137"/>
          </a:xfrm>
        </p:spPr>
        <p:txBody>
          <a:bodyPr/>
          <a:lstStyle/>
          <a:p>
            <a:r>
              <a:rPr lang="tr-TR" sz="2800" b="1" dirty="0" smtClean="0"/>
              <a:t>Bölüm 4. BİLGİSAYAR SİSTEMLERİNİN HİYERARŞİK YAPISI </a:t>
            </a:r>
            <a:r>
              <a:rPr lang="tr-TR" sz="4000" dirty="0">
                <a:solidFill>
                  <a:srgbClr val="0000CC"/>
                </a:solidFill>
              </a:rPr>
              <a:t/>
            </a:r>
            <a:br>
              <a:rPr lang="tr-TR" sz="4000" dirty="0">
                <a:solidFill>
                  <a:srgbClr val="0000CC"/>
                </a:solidFill>
              </a:rPr>
            </a:br>
            <a:endParaRPr lang="en-US" sz="4000" i="1" dirty="0">
              <a:solidFill>
                <a:srgbClr val="0000CC"/>
              </a:solidFill>
            </a:endParaRPr>
          </a:p>
        </p:txBody>
      </p:sp>
      <p:sp>
        <p:nvSpPr>
          <p:cNvPr id="71684" name="Rectangle 4"/>
          <p:cNvSpPr>
            <a:spLocks noGrp="1" noChangeArrowheads="1"/>
          </p:cNvSpPr>
          <p:nvPr>
            <p:ph type="subTitle" idx="1"/>
          </p:nvPr>
        </p:nvSpPr>
        <p:spPr>
          <a:xfrm>
            <a:off x="309491" y="1756652"/>
            <a:ext cx="8496885" cy="4278386"/>
          </a:xfrm>
        </p:spPr>
        <p:txBody>
          <a:bodyPr/>
          <a:lstStyle/>
          <a:p>
            <a:pPr algn="l">
              <a:lnSpc>
                <a:spcPct val="90000"/>
              </a:lnSpc>
            </a:pPr>
            <a:r>
              <a:rPr lang="tr-TR" sz="2400" b="1" dirty="0" smtClean="0"/>
              <a:t>BELLEK </a:t>
            </a:r>
            <a:endParaRPr lang="tr-TR" sz="2400" b="1" dirty="0" smtClean="0"/>
          </a:p>
          <a:p>
            <a:pPr algn="l">
              <a:lnSpc>
                <a:spcPct val="90000"/>
              </a:lnSpc>
            </a:pPr>
            <a:r>
              <a:rPr lang="tr-TR" sz="2400" b="1" dirty="0" smtClean="0"/>
              <a:t>	ROM</a:t>
            </a:r>
            <a:r>
              <a:rPr lang="tr-TR" sz="2400" dirty="0" smtClean="0"/>
              <a:t> </a:t>
            </a:r>
            <a:r>
              <a:rPr lang="tr-TR" sz="2400" b="1" dirty="0" smtClean="0"/>
              <a:t>Bellek</a:t>
            </a:r>
          </a:p>
          <a:p>
            <a:pPr algn="l">
              <a:lnSpc>
                <a:spcPct val="90000"/>
              </a:lnSpc>
            </a:pPr>
            <a:r>
              <a:rPr lang="tr-TR" sz="2400" b="1" dirty="0" smtClean="0"/>
              <a:t>	RAM Bellek</a:t>
            </a:r>
          </a:p>
          <a:p>
            <a:pPr algn="l">
              <a:lnSpc>
                <a:spcPct val="90000"/>
              </a:lnSpc>
            </a:pPr>
            <a:endParaRPr lang="tr-TR" sz="2400" b="1" dirty="0" smtClean="0"/>
          </a:p>
          <a:p>
            <a:pPr algn="l">
              <a:lnSpc>
                <a:spcPct val="90000"/>
              </a:lnSpc>
            </a:pPr>
            <a:r>
              <a:rPr lang="tr-TR" sz="2400" b="1" dirty="0" smtClean="0"/>
              <a:t>CPU’nun </a:t>
            </a:r>
            <a:r>
              <a:rPr lang="tr-TR" sz="2400" b="1" dirty="0" smtClean="0"/>
              <a:t>Gereksinim Duyduğu </a:t>
            </a:r>
            <a:r>
              <a:rPr lang="tr-TR" sz="2400" b="1" dirty="0" err="1" smtClean="0"/>
              <a:t>Registerler</a:t>
            </a:r>
            <a:endParaRPr lang="tr-TR" sz="2400" dirty="0" smtClean="0"/>
          </a:p>
          <a:p>
            <a:pPr algn="l">
              <a:lnSpc>
                <a:spcPct val="90000"/>
              </a:lnSpc>
            </a:pP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RAM Organizasyonu</a:t>
            </a:r>
            <a:endParaRPr lang="tr-TR" dirty="0"/>
          </a:p>
        </p:txBody>
      </p:sp>
      <p:sp>
        <p:nvSpPr>
          <p:cNvPr id="3" name="2 İçerik Yer Tutucusu"/>
          <p:cNvSpPr>
            <a:spLocks noGrp="1"/>
          </p:cNvSpPr>
          <p:nvPr>
            <p:ph idx="1"/>
          </p:nvPr>
        </p:nvSpPr>
        <p:spPr>
          <a:xfrm>
            <a:off x="374650" y="888189"/>
            <a:ext cx="8375650" cy="5078412"/>
          </a:xfrm>
        </p:spPr>
        <p:txBody>
          <a:bodyPr/>
          <a:lstStyle/>
          <a:p>
            <a:pPr marL="0" indent="0" algn="just">
              <a:buNone/>
            </a:pPr>
            <a:r>
              <a:rPr lang="tr-TR" sz="2000" dirty="0" smtClean="0"/>
              <a:t>Kapasitesi az olan bellekler için tek kod çözücü ile satır bazında bellek hücrelerine erişilirken, büyük kapasiteli belleklerde iki kod çözücü kullanılarak satır-sütun bazında bellek hücrelerine erişilir. </a:t>
            </a:r>
            <a:endParaRPr lang="tr-TR" sz="2000" dirty="0" smtClean="0"/>
          </a:p>
          <a:p>
            <a:pPr algn="just">
              <a:buNone/>
            </a:pPr>
            <a:endParaRPr lang="tr-TR" sz="1000" dirty="0" smtClean="0"/>
          </a:p>
          <a:p>
            <a:pPr marL="0" indent="0" algn="just">
              <a:buNone/>
            </a:pPr>
            <a:r>
              <a:rPr lang="tr-TR" sz="2000" dirty="0" smtClean="0"/>
              <a:t>Örneğin kapasitesi 1K Word olan bellek için 321 (0101000001</a:t>
            </a:r>
            <a:r>
              <a:rPr lang="tr-TR" sz="2000" baseline="-25000" dirty="0" smtClean="0"/>
              <a:t>2</a:t>
            </a:r>
            <a:r>
              <a:rPr lang="tr-TR" sz="2000" dirty="0" smtClean="0"/>
              <a:t>) </a:t>
            </a:r>
            <a:r>
              <a:rPr lang="tr-TR" sz="2000" dirty="0" smtClean="0"/>
              <a:t>adresindeki veriye </a:t>
            </a:r>
            <a:r>
              <a:rPr lang="tr-TR" sz="2000" dirty="0" smtClean="0"/>
              <a:t>erişmek istediğimizi düşünelim. Belleğimiz 2 türlü organize edilebilir:</a:t>
            </a:r>
          </a:p>
          <a:p>
            <a:pPr algn="just">
              <a:buNone/>
            </a:pPr>
            <a:endParaRPr lang="tr-TR" sz="1000" dirty="0" smtClean="0"/>
          </a:p>
          <a:p>
            <a:pPr marL="0" lvl="0" indent="0" algn="just">
              <a:buNone/>
            </a:pPr>
            <a:r>
              <a:rPr lang="tr-TR" sz="2000" b="1" dirty="0" smtClean="0"/>
              <a:t>1.Yöntem</a:t>
            </a:r>
            <a:r>
              <a:rPr lang="tr-TR" sz="2000" b="1" dirty="0" smtClean="0"/>
              <a:t>:</a:t>
            </a:r>
            <a:r>
              <a:rPr lang="tr-TR" sz="2000" dirty="0" smtClean="0"/>
              <a:t> Belleğimizi adresleyebilmek için 10 bite (2</a:t>
            </a:r>
            <a:r>
              <a:rPr lang="tr-TR" sz="2000" baseline="30000" dirty="0" smtClean="0"/>
              <a:t>10</a:t>
            </a:r>
            <a:r>
              <a:rPr lang="tr-TR" sz="2000" dirty="0" smtClean="0"/>
              <a:t>=1K)  ihtiyacımız vardır. Dolayısıyla 10×1024 kod çözcü kullanmamız gerekecektir.</a:t>
            </a:r>
          </a:p>
          <a:p>
            <a:pPr marL="0" lvl="0" indent="0" algn="just">
              <a:buNone/>
            </a:pPr>
            <a:r>
              <a:rPr lang="tr-TR" sz="2000" b="1" dirty="0" smtClean="0"/>
              <a:t>2.Yöntem</a:t>
            </a:r>
            <a:r>
              <a:rPr lang="tr-TR" sz="2000" b="1" dirty="0" smtClean="0"/>
              <a:t>:</a:t>
            </a:r>
            <a:r>
              <a:rPr lang="tr-TR" sz="2000" dirty="0" smtClean="0"/>
              <a:t> 2 tane 5×32 kod çözücü kullanarak (2</a:t>
            </a:r>
            <a:r>
              <a:rPr lang="tr-TR" sz="2000" baseline="30000" dirty="0" smtClean="0"/>
              <a:t>5</a:t>
            </a:r>
            <a:r>
              <a:rPr lang="tr-TR" sz="2000" dirty="0" smtClean="0"/>
              <a:t>.2</a:t>
            </a:r>
            <a:r>
              <a:rPr lang="tr-TR" sz="2000" baseline="30000" dirty="0" smtClean="0"/>
              <a:t>5 </a:t>
            </a:r>
            <a:r>
              <a:rPr lang="tr-TR" sz="2000" dirty="0" smtClean="0"/>
              <a:t>= 2</a:t>
            </a:r>
            <a:r>
              <a:rPr lang="tr-TR" sz="2000" baseline="30000" dirty="0" smtClean="0"/>
              <a:t>10</a:t>
            </a:r>
            <a:r>
              <a:rPr lang="tr-TR" sz="2000" dirty="0" smtClean="0"/>
              <a:t>). Erişmek istediğimiz adres iki kısma ayrılır ve kod çözücülere uygulanır. </a:t>
            </a:r>
          </a:p>
          <a:p>
            <a:pPr algn="just">
              <a:buNone/>
            </a:pPr>
            <a:endParaRPr lang="tr-TR" sz="1000" dirty="0" smtClean="0"/>
          </a:p>
          <a:p>
            <a:pPr algn="just">
              <a:buNone/>
            </a:pPr>
            <a:r>
              <a:rPr lang="tr-TR" sz="2000" dirty="0" smtClean="0"/>
              <a:t>Satır    Sütun</a:t>
            </a:r>
          </a:p>
          <a:p>
            <a:pPr algn="just">
              <a:buNone/>
            </a:pPr>
            <a:r>
              <a:rPr lang="tr-TR" sz="2000" u="sng" dirty="0" smtClean="0"/>
              <a:t>01010</a:t>
            </a:r>
            <a:r>
              <a:rPr lang="tr-TR" sz="2000" dirty="0" smtClean="0"/>
              <a:t>  </a:t>
            </a:r>
            <a:r>
              <a:rPr lang="tr-TR" sz="2000" u="sng" dirty="0" smtClean="0"/>
              <a:t>00001</a:t>
            </a:r>
            <a:endParaRPr lang="tr-TR" sz="2000" dirty="0" smtClean="0"/>
          </a:p>
          <a:p>
            <a:pPr algn="just">
              <a:buNone/>
            </a:pPr>
            <a:r>
              <a:rPr lang="tr-TR" sz="2000" dirty="0" smtClean="0"/>
              <a:t>  (</a:t>
            </a:r>
            <a:r>
              <a:rPr lang="tr-TR" sz="2000" dirty="0" smtClean="0"/>
              <a:t>10)</a:t>
            </a:r>
            <a:r>
              <a:rPr lang="tr-TR" sz="2000" baseline="-25000" dirty="0" smtClean="0"/>
              <a:t>10</a:t>
            </a:r>
            <a:r>
              <a:rPr lang="tr-TR" sz="2000" dirty="0" smtClean="0"/>
              <a:t>  </a:t>
            </a:r>
            <a:r>
              <a:rPr lang="tr-TR" sz="2000" dirty="0" smtClean="0"/>
              <a:t> </a:t>
            </a:r>
            <a:r>
              <a:rPr lang="tr-TR" sz="2000" dirty="0" smtClean="0"/>
              <a:t>(1)</a:t>
            </a:r>
            <a:r>
              <a:rPr lang="tr-TR" sz="2000" baseline="-25000" dirty="0" smtClean="0"/>
              <a:t>10</a:t>
            </a:r>
            <a:endParaRPr lang="tr-TR" sz="2000" dirty="0" smtClean="0"/>
          </a:p>
          <a:p>
            <a:pPr algn="just">
              <a:buNone/>
            </a:pPr>
            <a:endParaRPr lang="tr-T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RAM Organizasyonu</a:t>
            </a:r>
            <a:endParaRPr lang="tr-TR" dirty="0"/>
          </a:p>
        </p:txBody>
      </p:sp>
      <p:pic>
        <p:nvPicPr>
          <p:cNvPr id="4" name="3 Resim"/>
          <p:cNvPicPr>
            <a:picLocks noChangeAspect="1"/>
          </p:cNvPicPr>
          <p:nvPr/>
        </p:nvPicPr>
        <p:blipFill>
          <a:blip r:embed="rId2" cstate="print"/>
          <a:srcRect/>
          <a:stretch>
            <a:fillRect/>
          </a:stretch>
        </p:blipFill>
        <p:spPr bwMode="auto">
          <a:xfrm>
            <a:off x="1230891" y="1242051"/>
            <a:ext cx="6855334" cy="3024896"/>
          </a:xfrm>
          <a:prstGeom prst="rect">
            <a:avLst/>
          </a:prstGeom>
          <a:noFill/>
          <a:ln w="9525">
            <a:noFill/>
            <a:miter lim="800000"/>
            <a:headEnd/>
            <a:tailEnd/>
          </a:ln>
        </p:spPr>
      </p:pic>
      <p:sp>
        <p:nvSpPr>
          <p:cNvPr id="5" name="4 Metin kutusu"/>
          <p:cNvSpPr txBox="1"/>
          <p:nvPr/>
        </p:nvSpPr>
        <p:spPr>
          <a:xfrm>
            <a:off x="1603717" y="3770142"/>
            <a:ext cx="1034257" cy="338554"/>
          </a:xfrm>
          <a:prstGeom prst="rect">
            <a:avLst/>
          </a:prstGeom>
          <a:noFill/>
        </p:spPr>
        <p:txBody>
          <a:bodyPr wrap="none" rtlCol="0">
            <a:spAutoFit/>
          </a:bodyPr>
          <a:lstStyle/>
          <a:p>
            <a:r>
              <a:rPr lang="tr-TR" dirty="0" smtClean="0"/>
              <a:t>1.Yöntem</a:t>
            </a:r>
            <a:endParaRPr lang="tr-TR" dirty="0"/>
          </a:p>
        </p:txBody>
      </p:sp>
      <p:sp>
        <p:nvSpPr>
          <p:cNvPr id="6" name="5 Metin kutusu"/>
          <p:cNvSpPr txBox="1"/>
          <p:nvPr/>
        </p:nvSpPr>
        <p:spPr>
          <a:xfrm>
            <a:off x="5936567" y="4557933"/>
            <a:ext cx="1034257" cy="338554"/>
          </a:xfrm>
          <a:prstGeom prst="rect">
            <a:avLst/>
          </a:prstGeom>
          <a:noFill/>
        </p:spPr>
        <p:txBody>
          <a:bodyPr wrap="none" rtlCol="0">
            <a:spAutoFit/>
          </a:bodyPr>
          <a:lstStyle/>
          <a:p>
            <a:r>
              <a:rPr lang="tr-TR" dirty="0" smtClean="0"/>
              <a:t>2.Yöntem</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RAM Türleri</a:t>
            </a:r>
            <a:endParaRPr lang="tr-TR" sz="2400" dirty="0"/>
          </a:p>
        </p:txBody>
      </p:sp>
      <p:sp>
        <p:nvSpPr>
          <p:cNvPr id="3" name="2 İçerik Yer Tutucusu"/>
          <p:cNvSpPr>
            <a:spLocks noGrp="1"/>
          </p:cNvSpPr>
          <p:nvPr>
            <p:ph idx="1"/>
          </p:nvPr>
        </p:nvSpPr>
        <p:spPr>
          <a:xfrm>
            <a:off x="374650" y="1000733"/>
            <a:ext cx="8375650" cy="5078412"/>
          </a:xfrm>
        </p:spPr>
        <p:txBody>
          <a:bodyPr/>
          <a:lstStyle/>
          <a:p>
            <a:pPr marL="0" indent="0" algn="just">
              <a:buNone/>
            </a:pPr>
            <a:r>
              <a:rPr lang="tr-TR" sz="2000" dirty="0" smtClean="0"/>
              <a:t>Statik (</a:t>
            </a:r>
            <a:r>
              <a:rPr lang="tr-TR" sz="2000" b="1" dirty="0" smtClean="0"/>
              <a:t>SRAM</a:t>
            </a:r>
            <a:r>
              <a:rPr lang="tr-TR" sz="2000" dirty="0" smtClean="0"/>
              <a:t>) ve dinamik (</a:t>
            </a:r>
            <a:r>
              <a:rPr lang="tr-TR" sz="2000" b="1" dirty="0" smtClean="0"/>
              <a:t>DRAM</a:t>
            </a:r>
            <a:r>
              <a:rPr lang="tr-TR" sz="2000" dirty="0" smtClean="0"/>
              <a:t>) olmak üzere ikiye ayrılır. </a:t>
            </a:r>
            <a:endParaRPr lang="tr-TR" sz="2000" dirty="0" smtClean="0"/>
          </a:p>
          <a:p>
            <a:pPr marL="0" indent="0" algn="just">
              <a:buNone/>
            </a:pPr>
            <a:endParaRPr lang="tr-TR" sz="2000" dirty="0" smtClean="0"/>
          </a:p>
          <a:p>
            <a:pPr marL="0" indent="0" algn="just">
              <a:buNone/>
            </a:pPr>
            <a:r>
              <a:rPr lang="tr-TR" sz="2000" dirty="0" smtClean="0"/>
              <a:t>Statik </a:t>
            </a:r>
            <a:r>
              <a:rPr lang="tr-TR" sz="2000" dirty="0" err="1" smtClean="0"/>
              <a:t>RAM’lere</a:t>
            </a:r>
            <a:r>
              <a:rPr lang="tr-TR" sz="2000" dirty="0" smtClean="0"/>
              <a:t> erişim süresi dinamik </a:t>
            </a:r>
            <a:r>
              <a:rPr lang="tr-TR" sz="2000" dirty="0" err="1" smtClean="0"/>
              <a:t>RAM’lere</a:t>
            </a:r>
            <a:r>
              <a:rPr lang="tr-TR" sz="2000" dirty="0" smtClean="0"/>
              <a:t> göre daha hızlıdır. Fakat bit başına kapladığı yer daha fazladır. Statik </a:t>
            </a:r>
            <a:r>
              <a:rPr lang="tr-TR" sz="2000" dirty="0" err="1" smtClean="0"/>
              <a:t>RAM’ler</a:t>
            </a:r>
            <a:r>
              <a:rPr lang="tr-TR" sz="2000" dirty="0" smtClean="0"/>
              <a:t> bit başına 6 </a:t>
            </a:r>
            <a:r>
              <a:rPr lang="tr-TR" sz="2000" dirty="0" err="1" smtClean="0"/>
              <a:t>transistör</a:t>
            </a:r>
            <a:r>
              <a:rPr lang="tr-TR" sz="2000" dirty="0" smtClean="0"/>
              <a:t>, dinamik </a:t>
            </a:r>
            <a:r>
              <a:rPr lang="tr-TR" sz="2000" dirty="0" err="1" smtClean="0"/>
              <a:t>RAM’ler</a:t>
            </a:r>
            <a:r>
              <a:rPr lang="tr-TR" sz="2000" dirty="0" smtClean="0"/>
              <a:t> ise 1 </a:t>
            </a:r>
            <a:r>
              <a:rPr lang="tr-TR" sz="2000" dirty="0" err="1" smtClean="0"/>
              <a:t>transistör</a:t>
            </a:r>
            <a:r>
              <a:rPr lang="tr-TR" sz="2000" dirty="0" smtClean="0"/>
              <a:t> ve 1 </a:t>
            </a:r>
            <a:r>
              <a:rPr lang="tr-TR" sz="2000" dirty="0" err="1" smtClean="0"/>
              <a:t>kapasitör</a:t>
            </a:r>
            <a:r>
              <a:rPr lang="tr-TR" sz="2000" dirty="0" smtClean="0"/>
              <a:t> içerir. Dinamik </a:t>
            </a:r>
            <a:r>
              <a:rPr lang="tr-TR" sz="2000" dirty="0" err="1" smtClean="0"/>
              <a:t>RAM’ler</a:t>
            </a:r>
            <a:r>
              <a:rPr lang="tr-TR" sz="2000" dirty="0" smtClean="0"/>
              <a:t> kapasite elemanı içerdiğinden dolayı belli aralıklarla tazelenmesi (</a:t>
            </a:r>
            <a:r>
              <a:rPr lang="tr-TR" sz="2000" dirty="0" err="1" smtClean="0"/>
              <a:t>refresh</a:t>
            </a:r>
            <a:r>
              <a:rPr lang="tr-TR" sz="2000" dirty="0" smtClean="0"/>
              <a:t>) gerekir. </a:t>
            </a:r>
            <a:endParaRPr lang="tr-TR" sz="2000" dirty="0" smtClean="0"/>
          </a:p>
          <a:p>
            <a:pPr marL="0" indent="0" algn="just">
              <a:buNone/>
            </a:pPr>
            <a:endParaRPr lang="tr-TR" sz="2000" dirty="0" smtClean="0"/>
          </a:p>
          <a:p>
            <a:pPr marL="0" indent="0" algn="just">
              <a:buNone/>
            </a:pPr>
            <a:r>
              <a:rPr lang="tr-TR" sz="2000" dirty="0" smtClean="0"/>
              <a:t>Maliyet </a:t>
            </a:r>
            <a:r>
              <a:rPr lang="tr-TR" sz="2000" dirty="0" smtClean="0"/>
              <a:t>açısından dinamik </a:t>
            </a:r>
            <a:r>
              <a:rPr lang="tr-TR" sz="2000" dirty="0" err="1" smtClean="0"/>
              <a:t>RAM’ler</a:t>
            </a:r>
            <a:r>
              <a:rPr lang="tr-TR" sz="2000" dirty="0" smtClean="0"/>
              <a:t> daha ekonomiktir. Dinamik </a:t>
            </a:r>
            <a:r>
              <a:rPr lang="tr-TR" sz="2000" dirty="0" err="1" smtClean="0"/>
              <a:t>RAM’ler</a:t>
            </a:r>
            <a:r>
              <a:rPr lang="tr-TR" sz="2000" dirty="0" smtClean="0"/>
              <a:t> ana bellek olarak kullanılırken, statik </a:t>
            </a:r>
            <a:r>
              <a:rPr lang="tr-TR" sz="2000" dirty="0" err="1" smtClean="0"/>
              <a:t>RAM’ler</a:t>
            </a:r>
            <a:r>
              <a:rPr lang="tr-TR" sz="2000" dirty="0" smtClean="0"/>
              <a:t> </a:t>
            </a:r>
            <a:r>
              <a:rPr lang="tr-TR" sz="2000" dirty="0" err="1" smtClean="0"/>
              <a:t>cache</a:t>
            </a:r>
            <a:r>
              <a:rPr lang="tr-TR" sz="2000" dirty="0" smtClean="0"/>
              <a:t> bellek olarak kullanılmaktadır. </a:t>
            </a:r>
            <a:r>
              <a:rPr lang="tr-TR" sz="2000" dirty="0" err="1" smtClean="0"/>
              <a:t>Cache</a:t>
            </a:r>
            <a:r>
              <a:rPr lang="tr-TR" sz="2000" dirty="0" smtClean="0"/>
              <a:t> belleğe, ana bellekteki programların belli bir bloğu aktarılarak, CPU’nun bilgiye daha hızlı erişmesi sağlanır. Kombine kullanım sayesinde performans-maliyet oranı dengelenmeye çalışılmaktadır. </a:t>
            </a:r>
          </a:p>
          <a:p>
            <a:pPr algn="just">
              <a:buNone/>
            </a:pPr>
            <a:endParaRPr lang="tr-T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Bellek Hiyerarşisi</a:t>
            </a:r>
            <a:endParaRPr lang="tr-TR" sz="2400" b="1" dirty="0"/>
          </a:p>
        </p:txBody>
      </p:sp>
      <p:pic>
        <p:nvPicPr>
          <p:cNvPr id="4" name="bellekhiyer.bmp" descr="C:\Documents and Settings\Administrator\Belgelerim\Resimlerim\bellekhiyer.bmp"/>
          <p:cNvPicPr>
            <a:picLocks noChangeAspect="1"/>
          </p:cNvPicPr>
          <p:nvPr/>
        </p:nvPicPr>
        <p:blipFill>
          <a:blip r:embed="rId2" r:link="rId3" cstate="print"/>
          <a:stretch>
            <a:fillRect/>
          </a:stretch>
        </p:blipFill>
        <p:spPr>
          <a:xfrm>
            <a:off x="1931520" y="1851291"/>
            <a:ext cx="4973003" cy="1719739"/>
          </a:xfrm>
          <a:prstGeom prst="rect">
            <a:avLst/>
          </a:prstGeom>
        </p:spPr>
      </p:pic>
      <p:sp>
        <p:nvSpPr>
          <p:cNvPr id="19457" name="Rectangle 1"/>
          <p:cNvSpPr>
            <a:spLocks noChangeArrowheads="1"/>
          </p:cNvSpPr>
          <p:nvPr/>
        </p:nvSpPr>
        <p:spPr bwMode="auto">
          <a:xfrm>
            <a:off x="337623" y="985147"/>
            <a:ext cx="8229599"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dirty="0" smtClean="0">
                <a:ln>
                  <a:noFill/>
                </a:ln>
                <a:solidFill>
                  <a:schemeClr val="tx1"/>
                </a:solidFill>
                <a:effectLst/>
                <a:latin typeface="+mj-lt"/>
                <a:ea typeface="Times New Roman" pitchFamily="18" charset="0"/>
              </a:rPr>
              <a:t>Bir bilgisayar sistemindeki bellek hiyerarşisi aşağıda gösterilmiştir.</a:t>
            </a:r>
            <a:endParaRPr kumimoji="0" lang="tr-TR" sz="2000" b="0" i="0" u="none" strike="noStrike" cap="none" normalizeH="0" baseline="0" dirty="0" smtClean="0">
              <a:ln>
                <a:noFill/>
              </a:ln>
              <a:solidFill>
                <a:schemeClr val="tx1"/>
              </a:solidFill>
              <a:effectLst/>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CPU’nun Gereksinim Duyduğu </a:t>
            </a:r>
            <a:r>
              <a:rPr lang="tr-TR" sz="2400" b="1" dirty="0" err="1" smtClean="0"/>
              <a:t>Registerler</a:t>
            </a:r>
            <a:endParaRPr lang="tr-TR" sz="2400" dirty="0"/>
          </a:p>
        </p:txBody>
      </p:sp>
      <p:sp>
        <p:nvSpPr>
          <p:cNvPr id="3" name="2 İçerik Yer Tutucusu"/>
          <p:cNvSpPr>
            <a:spLocks noGrp="1"/>
          </p:cNvSpPr>
          <p:nvPr>
            <p:ph idx="1"/>
          </p:nvPr>
        </p:nvSpPr>
        <p:spPr>
          <a:xfrm>
            <a:off x="374650" y="930393"/>
            <a:ext cx="8375650" cy="5078412"/>
          </a:xfrm>
        </p:spPr>
        <p:txBody>
          <a:bodyPr/>
          <a:lstStyle/>
          <a:p>
            <a:pPr marL="0" indent="0" algn="just">
              <a:buNone/>
            </a:pPr>
            <a:r>
              <a:rPr lang="tr-TR" sz="2000" dirty="0" smtClean="0"/>
              <a:t>CPU, bellek ve giriş/çıkış (I/O) cihazları ile haberleşeceğinden dolayı bazı </a:t>
            </a:r>
            <a:r>
              <a:rPr lang="tr-TR" sz="2000" dirty="0" err="1" smtClean="0"/>
              <a:t>registerlere</a:t>
            </a:r>
            <a:r>
              <a:rPr lang="tr-TR" sz="2000" dirty="0" smtClean="0"/>
              <a:t> ihtiyaç duyacaktır. Bunlar;</a:t>
            </a:r>
          </a:p>
          <a:p>
            <a:pPr algn="just">
              <a:buNone/>
            </a:pPr>
            <a:endParaRPr lang="tr-TR" sz="1000" dirty="0" smtClean="0"/>
          </a:p>
          <a:p>
            <a:pPr algn="just">
              <a:buNone/>
            </a:pPr>
            <a:r>
              <a:rPr lang="tr-TR" sz="2000" i="1" dirty="0" smtClean="0">
                <a:solidFill>
                  <a:srgbClr val="0070C0"/>
                </a:solidFill>
              </a:rPr>
              <a:t>PC (Program </a:t>
            </a:r>
            <a:r>
              <a:rPr lang="tr-TR" sz="2000" i="1" dirty="0" err="1" smtClean="0">
                <a:solidFill>
                  <a:srgbClr val="0070C0"/>
                </a:solidFill>
              </a:rPr>
              <a:t>Counter</a:t>
            </a:r>
            <a:r>
              <a:rPr lang="tr-TR" sz="2000" i="1" dirty="0" smtClean="0">
                <a:solidFill>
                  <a:srgbClr val="0070C0"/>
                </a:solidFill>
              </a:rPr>
              <a:t>)</a:t>
            </a:r>
            <a:endParaRPr lang="tr-TR" sz="2000" dirty="0" smtClean="0"/>
          </a:p>
          <a:p>
            <a:pPr algn="just">
              <a:buNone/>
            </a:pPr>
            <a:r>
              <a:rPr lang="tr-TR" sz="2000" i="1" dirty="0" smtClean="0">
                <a:solidFill>
                  <a:srgbClr val="0070C0"/>
                </a:solidFill>
              </a:rPr>
              <a:t>IR (</a:t>
            </a:r>
            <a:r>
              <a:rPr lang="tr-TR" sz="2000" i="1" dirty="0" err="1" smtClean="0">
                <a:solidFill>
                  <a:srgbClr val="0070C0"/>
                </a:solidFill>
              </a:rPr>
              <a:t>Instruction</a:t>
            </a:r>
            <a:r>
              <a:rPr lang="tr-TR" sz="2000" i="1" dirty="0" smtClean="0">
                <a:solidFill>
                  <a:srgbClr val="0070C0"/>
                </a:solidFill>
              </a:rPr>
              <a:t> </a:t>
            </a:r>
            <a:r>
              <a:rPr lang="tr-TR" sz="2000" i="1" dirty="0" err="1" smtClean="0">
                <a:solidFill>
                  <a:srgbClr val="0070C0"/>
                </a:solidFill>
              </a:rPr>
              <a:t>Register</a:t>
            </a:r>
            <a:r>
              <a:rPr lang="tr-TR" sz="2000" i="1" dirty="0" smtClean="0">
                <a:solidFill>
                  <a:srgbClr val="0070C0"/>
                </a:solidFill>
              </a:rPr>
              <a:t>)</a:t>
            </a:r>
            <a:endParaRPr lang="tr-TR" sz="2000" dirty="0" smtClean="0"/>
          </a:p>
          <a:p>
            <a:pPr algn="just">
              <a:buNone/>
            </a:pPr>
            <a:r>
              <a:rPr lang="tr-TR" sz="2000" i="1" dirty="0" smtClean="0">
                <a:solidFill>
                  <a:srgbClr val="0070C0"/>
                </a:solidFill>
              </a:rPr>
              <a:t>DR (Data </a:t>
            </a:r>
            <a:r>
              <a:rPr lang="tr-TR" sz="2000" i="1" dirty="0" err="1" smtClean="0">
                <a:solidFill>
                  <a:srgbClr val="0070C0"/>
                </a:solidFill>
              </a:rPr>
              <a:t>Register</a:t>
            </a:r>
            <a:r>
              <a:rPr lang="tr-TR" sz="2000" i="1" dirty="0" smtClean="0">
                <a:solidFill>
                  <a:srgbClr val="0070C0"/>
                </a:solidFill>
              </a:rPr>
              <a:t>)</a:t>
            </a:r>
            <a:endParaRPr lang="tr-TR" sz="2000" dirty="0" smtClean="0"/>
          </a:p>
          <a:p>
            <a:pPr algn="just">
              <a:buNone/>
            </a:pPr>
            <a:r>
              <a:rPr lang="tr-TR" sz="2000" i="1" dirty="0" smtClean="0">
                <a:solidFill>
                  <a:srgbClr val="0070C0"/>
                </a:solidFill>
              </a:rPr>
              <a:t>AR (Adres </a:t>
            </a:r>
            <a:r>
              <a:rPr lang="tr-TR" sz="2000" i="1" dirty="0" err="1" smtClean="0">
                <a:solidFill>
                  <a:srgbClr val="0070C0"/>
                </a:solidFill>
              </a:rPr>
              <a:t>Register</a:t>
            </a:r>
            <a:r>
              <a:rPr lang="tr-TR" sz="2000" i="1" dirty="0" smtClean="0">
                <a:solidFill>
                  <a:srgbClr val="0070C0"/>
                </a:solidFill>
              </a:rPr>
              <a:t>)</a:t>
            </a:r>
            <a:endParaRPr lang="tr-TR" sz="2000" dirty="0" smtClean="0"/>
          </a:p>
          <a:p>
            <a:pPr marL="0" indent="0" algn="just">
              <a:buNone/>
            </a:pPr>
            <a:r>
              <a:rPr lang="tr-TR" sz="2000" i="1" dirty="0" smtClean="0">
                <a:solidFill>
                  <a:srgbClr val="0070C0"/>
                </a:solidFill>
              </a:rPr>
              <a:t>ACC (</a:t>
            </a:r>
            <a:r>
              <a:rPr lang="tr-TR" sz="2000" i="1" dirty="0" err="1" smtClean="0">
                <a:solidFill>
                  <a:srgbClr val="0070C0"/>
                </a:solidFill>
              </a:rPr>
              <a:t>Accumulator</a:t>
            </a:r>
            <a:r>
              <a:rPr lang="tr-TR" sz="2000" i="1" dirty="0" smtClean="0">
                <a:solidFill>
                  <a:srgbClr val="0070C0"/>
                </a:solidFill>
              </a:rPr>
              <a:t>)</a:t>
            </a:r>
            <a:endParaRPr lang="tr-TR" sz="2000" dirty="0" smtClean="0"/>
          </a:p>
          <a:p>
            <a:pPr algn="just">
              <a:buNone/>
            </a:pPr>
            <a:r>
              <a:rPr lang="tr-TR" sz="2000" i="1" dirty="0" smtClean="0">
                <a:solidFill>
                  <a:srgbClr val="0070C0"/>
                </a:solidFill>
              </a:rPr>
              <a:t>INR (</a:t>
            </a:r>
            <a:r>
              <a:rPr lang="tr-TR" sz="2000" i="1" dirty="0" err="1" smtClean="0">
                <a:solidFill>
                  <a:srgbClr val="0070C0"/>
                </a:solidFill>
              </a:rPr>
              <a:t>INput</a:t>
            </a:r>
            <a:r>
              <a:rPr lang="tr-TR" sz="2000" i="1" dirty="0" smtClean="0">
                <a:solidFill>
                  <a:srgbClr val="0070C0"/>
                </a:solidFill>
              </a:rPr>
              <a:t> </a:t>
            </a:r>
            <a:r>
              <a:rPr lang="tr-TR" sz="2000" i="1" dirty="0" err="1" smtClean="0">
                <a:solidFill>
                  <a:srgbClr val="0070C0"/>
                </a:solidFill>
              </a:rPr>
              <a:t>Register</a:t>
            </a:r>
            <a:r>
              <a:rPr lang="tr-TR" sz="2000" i="1" dirty="0" smtClean="0">
                <a:solidFill>
                  <a:srgbClr val="0070C0"/>
                </a:solidFill>
              </a:rPr>
              <a:t>)</a:t>
            </a:r>
            <a:endParaRPr lang="tr-TR" sz="2000" dirty="0" smtClean="0"/>
          </a:p>
          <a:p>
            <a:pPr marL="0" indent="0" algn="just">
              <a:buNone/>
            </a:pPr>
            <a:r>
              <a:rPr lang="tr-TR" sz="2000" i="1" dirty="0" smtClean="0">
                <a:solidFill>
                  <a:srgbClr val="0070C0"/>
                </a:solidFill>
              </a:rPr>
              <a:t>OUTR (</a:t>
            </a:r>
            <a:r>
              <a:rPr lang="tr-TR" sz="2000" i="1" dirty="0" err="1" smtClean="0">
                <a:solidFill>
                  <a:srgbClr val="0070C0"/>
                </a:solidFill>
              </a:rPr>
              <a:t>OUTput</a:t>
            </a:r>
            <a:r>
              <a:rPr lang="tr-TR" sz="2000" i="1" dirty="0" smtClean="0">
                <a:solidFill>
                  <a:srgbClr val="0070C0"/>
                </a:solidFill>
              </a:rPr>
              <a:t> </a:t>
            </a:r>
            <a:r>
              <a:rPr lang="tr-TR" sz="2000" i="1" dirty="0" err="1" smtClean="0">
                <a:solidFill>
                  <a:srgbClr val="0070C0"/>
                </a:solidFill>
              </a:rPr>
              <a:t>Register</a:t>
            </a:r>
            <a:r>
              <a:rPr lang="tr-TR" sz="2000" i="1" dirty="0" smtClean="0">
                <a:solidFill>
                  <a:srgbClr val="0070C0"/>
                </a:solidFill>
              </a:rPr>
              <a:t>)</a:t>
            </a:r>
            <a:endParaRPr lang="tr-TR" sz="2000" dirty="0" smtClean="0"/>
          </a:p>
          <a:p>
            <a:pPr algn="just">
              <a:buNone/>
            </a:pPr>
            <a:r>
              <a:rPr lang="tr-TR" sz="2000" i="1" dirty="0" smtClean="0">
                <a:solidFill>
                  <a:srgbClr val="0070C0"/>
                </a:solidFill>
              </a:rPr>
              <a:t>TR (</a:t>
            </a:r>
            <a:r>
              <a:rPr lang="tr-TR" sz="2000" i="1" dirty="0" err="1" smtClean="0">
                <a:solidFill>
                  <a:srgbClr val="0070C0"/>
                </a:solidFill>
              </a:rPr>
              <a:t>Temporary</a:t>
            </a:r>
            <a:r>
              <a:rPr lang="tr-TR" sz="2000" i="1" dirty="0" smtClean="0">
                <a:solidFill>
                  <a:srgbClr val="0070C0"/>
                </a:solidFill>
              </a:rPr>
              <a:t> </a:t>
            </a:r>
            <a:r>
              <a:rPr lang="tr-TR" sz="2000" i="1" dirty="0" err="1" smtClean="0">
                <a:solidFill>
                  <a:srgbClr val="0070C0"/>
                </a:solidFill>
              </a:rPr>
              <a:t>Register</a:t>
            </a:r>
            <a:r>
              <a:rPr lang="tr-TR" sz="2000" i="1" dirty="0" smtClean="0">
                <a:solidFill>
                  <a:srgbClr val="0070C0"/>
                </a:solidFill>
              </a:rPr>
              <a:t>)</a:t>
            </a:r>
            <a:endParaRPr lang="tr-TR" sz="2000" dirty="0" smtClean="0"/>
          </a:p>
          <a:p>
            <a:pPr marL="0" indent="0" algn="just">
              <a:buNone/>
            </a:pPr>
            <a:r>
              <a:rPr lang="tr-TR" sz="2000" i="1" dirty="0" smtClean="0">
                <a:solidFill>
                  <a:srgbClr val="0070C0"/>
                </a:solidFill>
              </a:rPr>
              <a:t>CCR (</a:t>
            </a:r>
            <a:r>
              <a:rPr lang="tr-TR" sz="2000" i="1" dirty="0" err="1" smtClean="0">
                <a:solidFill>
                  <a:srgbClr val="0070C0"/>
                </a:solidFill>
              </a:rPr>
              <a:t>Condition</a:t>
            </a:r>
            <a:r>
              <a:rPr lang="tr-TR" sz="2000" i="1" dirty="0" smtClean="0">
                <a:solidFill>
                  <a:srgbClr val="0070C0"/>
                </a:solidFill>
              </a:rPr>
              <a:t> </a:t>
            </a:r>
            <a:r>
              <a:rPr lang="tr-TR" sz="2000" i="1" dirty="0" err="1" smtClean="0">
                <a:solidFill>
                  <a:srgbClr val="0070C0"/>
                </a:solidFill>
              </a:rPr>
              <a:t>Code</a:t>
            </a:r>
            <a:r>
              <a:rPr lang="tr-TR" sz="2000" i="1" dirty="0" smtClean="0">
                <a:solidFill>
                  <a:srgbClr val="0070C0"/>
                </a:solidFill>
              </a:rPr>
              <a:t> </a:t>
            </a:r>
            <a:r>
              <a:rPr lang="tr-TR" sz="2000" i="1" dirty="0" err="1" smtClean="0">
                <a:solidFill>
                  <a:srgbClr val="0070C0"/>
                </a:solidFill>
              </a:rPr>
              <a:t>Register</a:t>
            </a:r>
            <a:r>
              <a:rPr lang="tr-TR" sz="2000" i="1" dirty="0" smtClean="0">
                <a:solidFill>
                  <a:srgbClr val="0070C0"/>
                </a:solidFill>
              </a:rPr>
              <a:t>)</a:t>
            </a:r>
            <a:endParaRPr lang="tr-TR" sz="2000" dirty="0" smtClean="0"/>
          </a:p>
          <a:p>
            <a:pPr algn="just">
              <a:buNone/>
            </a:pPr>
            <a:r>
              <a:rPr lang="tr-TR" sz="2000" i="1" dirty="0" smtClean="0">
                <a:solidFill>
                  <a:srgbClr val="0070C0"/>
                </a:solidFill>
              </a:rPr>
              <a:t>IX (</a:t>
            </a:r>
            <a:r>
              <a:rPr lang="tr-TR" sz="2000" i="1" dirty="0" err="1" smtClean="0">
                <a:solidFill>
                  <a:srgbClr val="0070C0"/>
                </a:solidFill>
              </a:rPr>
              <a:t>Index</a:t>
            </a:r>
            <a:r>
              <a:rPr lang="tr-TR" sz="2000" i="1" dirty="0" smtClean="0">
                <a:solidFill>
                  <a:srgbClr val="0070C0"/>
                </a:solidFill>
              </a:rPr>
              <a:t> </a:t>
            </a:r>
            <a:r>
              <a:rPr lang="tr-TR" sz="2000" i="1" dirty="0" err="1" smtClean="0">
                <a:solidFill>
                  <a:srgbClr val="0070C0"/>
                </a:solidFill>
              </a:rPr>
              <a:t>Register</a:t>
            </a:r>
            <a:r>
              <a:rPr lang="tr-TR" sz="2000" i="1" dirty="0" smtClean="0">
                <a:solidFill>
                  <a:srgbClr val="0070C0"/>
                </a:solidFill>
              </a:rPr>
              <a:t>)</a:t>
            </a:r>
            <a:endParaRPr lang="tr-TR" sz="2000" dirty="0" smtClean="0"/>
          </a:p>
          <a:p>
            <a:pPr algn="just">
              <a:buNone/>
            </a:pPr>
            <a:r>
              <a:rPr lang="tr-TR" sz="2000" i="1" dirty="0" smtClean="0">
                <a:solidFill>
                  <a:srgbClr val="0070C0"/>
                </a:solidFill>
              </a:rPr>
              <a:t>SP ( </a:t>
            </a:r>
            <a:r>
              <a:rPr lang="tr-TR" sz="2000" i="1" dirty="0" err="1" smtClean="0">
                <a:solidFill>
                  <a:srgbClr val="0070C0"/>
                </a:solidFill>
              </a:rPr>
              <a:t>Stack</a:t>
            </a:r>
            <a:r>
              <a:rPr lang="tr-TR" sz="2000" i="1" dirty="0" smtClean="0">
                <a:solidFill>
                  <a:srgbClr val="0070C0"/>
                </a:solidFill>
              </a:rPr>
              <a:t> </a:t>
            </a:r>
            <a:r>
              <a:rPr lang="tr-TR" sz="2000" i="1" dirty="0" err="1" smtClean="0">
                <a:solidFill>
                  <a:srgbClr val="0070C0"/>
                </a:solidFill>
              </a:rPr>
              <a:t>Pointer</a:t>
            </a:r>
            <a:r>
              <a:rPr lang="tr-TR" sz="2000" i="1" dirty="0" smtClean="0">
                <a:solidFill>
                  <a:srgbClr val="0070C0"/>
                </a:solidFill>
              </a:rPr>
              <a:t>)</a:t>
            </a:r>
            <a:endParaRPr lang="tr-TR" sz="2000" dirty="0" smtClean="0"/>
          </a:p>
          <a:p>
            <a:pPr algn="just">
              <a:buNone/>
            </a:pPr>
            <a:endParaRPr lang="tr-T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6948" y="104336"/>
            <a:ext cx="8778240" cy="790575"/>
          </a:xfrm>
        </p:spPr>
        <p:txBody>
          <a:bodyPr/>
          <a:lstStyle/>
          <a:p>
            <a:r>
              <a:rPr lang="tr-TR" sz="2400" b="1" dirty="0" smtClean="0"/>
              <a:t>BELLEK (</a:t>
            </a:r>
            <a:r>
              <a:rPr lang="tr-TR" sz="2400" b="1" dirty="0" err="1" smtClean="0"/>
              <a:t>Memory</a:t>
            </a:r>
            <a:r>
              <a:rPr lang="tr-TR" sz="2400" b="1" dirty="0" smtClean="0"/>
              <a:t>)</a:t>
            </a:r>
            <a:endParaRPr lang="tr-TR" sz="2400" dirty="0"/>
          </a:p>
        </p:txBody>
      </p:sp>
      <p:sp>
        <p:nvSpPr>
          <p:cNvPr id="377859" name="Rectangle 3"/>
          <p:cNvSpPr>
            <a:spLocks noGrp="1" noChangeArrowheads="1"/>
          </p:cNvSpPr>
          <p:nvPr>
            <p:ph type="body" idx="1"/>
          </p:nvPr>
        </p:nvSpPr>
        <p:spPr>
          <a:xfrm>
            <a:off x="393896" y="3857467"/>
            <a:ext cx="8328074" cy="2712141"/>
          </a:xfrm>
        </p:spPr>
        <p:txBody>
          <a:bodyPr/>
          <a:lstStyle/>
          <a:p>
            <a:pPr>
              <a:buNone/>
            </a:pPr>
            <a:r>
              <a:rPr lang="tr-TR" sz="2000" dirty="0" smtClean="0"/>
              <a:t> </a:t>
            </a:r>
          </a:p>
          <a:p>
            <a:pPr marL="0" indent="0" algn="just">
              <a:lnSpc>
                <a:spcPct val="90000"/>
              </a:lnSpc>
              <a:buFontTx/>
              <a:buNone/>
            </a:pPr>
            <a:endParaRPr lang="tr-TR" sz="2000" dirty="0" smtClean="0"/>
          </a:p>
          <a:p>
            <a:pPr marL="0" indent="0" algn="just">
              <a:lnSpc>
                <a:spcPct val="90000"/>
              </a:lnSpc>
              <a:buFontTx/>
              <a:buNone/>
            </a:pPr>
            <a:endParaRPr lang="tr-TR" sz="2000" dirty="0"/>
          </a:p>
        </p:txBody>
      </p:sp>
      <p:sp>
        <p:nvSpPr>
          <p:cNvPr id="7" name="6 Dikdörtgen"/>
          <p:cNvSpPr/>
          <p:nvPr/>
        </p:nvSpPr>
        <p:spPr>
          <a:xfrm>
            <a:off x="358724" y="938481"/>
            <a:ext cx="8208498" cy="2246769"/>
          </a:xfrm>
          <a:prstGeom prst="rect">
            <a:avLst/>
          </a:prstGeom>
        </p:spPr>
        <p:txBody>
          <a:bodyPr wrap="square">
            <a:spAutoFit/>
          </a:bodyPr>
          <a:lstStyle/>
          <a:p>
            <a:pPr algn="just"/>
            <a:r>
              <a:rPr lang="tr-TR" sz="2000" b="0" dirty="0" smtClean="0"/>
              <a:t>İkili bilginin yüklenmesi ve işlenmesi aşamalarında şimdiye kadar </a:t>
            </a:r>
            <a:r>
              <a:rPr lang="tr-TR" sz="2000" b="0" dirty="0" err="1" smtClean="0"/>
              <a:t>flip</a:t>
            </a:r>
            <a:r>
              <a:rPr lang="tr-TR" sz="2000" b="0" dirty="0" smtClean="0"/>
              <a:t> </a:t>
            </a:r>
            <a:r>
              <a:rPr lang="tr-TR" sz="2000" b="0" dirty="0" err="1" smtClean="0"/>
              <a:t>flopları</a:t>
            </a:r>
            <a:r>
              <a:rPr lang="tr-TR" sz="2000" b="0" dirty="0" smtClean="0"/>
              <a:t> ve kaydedicileri gördük. Fakat bir bilgisayar sisteminde var olan kaydedicilerin sayısı birkaç yüz kadardır diyebiliriz. Maliyet, enerji tüketimi ya da işlemcide kapladığı yer bakımından bu sayı sınırlı tutulmaktadır. Oysa bir bilgisayar sisteminde çalıştırmak istediğimiz programlar, bu kaydedicilerde tutulamayacak kadar büyüktür. Bilgisayar sistemlerinde bellek, hiyerarşik yapıdadır.</a:t>
            </a:r>
            <a:endParaRPr lang="tr-TR" sz="2000" b="0" dirty="0"/>
          </a:p>
        </p:txBody>
      </p:sp>
      <p:grpSp>
        <p:nvGrpSpPr>
          <p:cNvPr id="1026" name="Group 2"/>
          <p:cNvGrpSpPr>
            <a:grpSpLocks/>
          </p:cNvGrpSpPr>
          <p:nvPr/>
        </p:nvGrpSpPr>
        <p:grpSpPr bwMode="auto">
          <a:xfrm>
            <a:off x="2203625" y="3123028"/>
            <a:ext cx="5800894" cy="3664381"/>
            <a:chOff x="2375" y="2350"/>
            <a:chExt cx="5603" cy="3478"/>
          </a:xfrm>
        </p:grpSpPr>
        <p:sp>
          <p:nvSpPr>
            <p:cNvPr id="1027" name="AutoShape 3"/>
            <p:cNvSpPr>
              <a:spLocks noChangeArrowheads="1"/>
            </p:cNvSpPr>
            <p:nvPr/>
          </p:nvSpPr>
          <p:spPr bwMode="auto">
            <a:xfrm>
              <a:off x="2854" y="2350"/>
              <a:ext cx="4591" cy="2250"/>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028" name="Text Box 4"/>
            <p:cNvSpPr txBox="1">
              <a:spLocks noChangeArrowheads="1"/>
            </p:cNvSpPr>
            <p:nvPr/>
          </p:nvSpPr>
          <p:spPr bwMode="auto">
            <a:xfrm>
              <a:off x="4616" y="2879"/>
              <a:ext cx="1763" cy="9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Kaydediciler</a:t>
              </a:r>
              <a:endParaRPr kumimoji="0" lang="tr-TR" b="0" i="0" u="none" strike="noStrike" cap="none" normalizeH="0" baseline="0" dirty="0" smtClean="0">
                <a:ln>
                  <a:noFill/>
                </a:ln>
                <a:solidFill>
                  <a:schemeClr val="tx1"/>
                </a:solidFill>
                <a:effectLst/>
                <a:latin typeface="Arial" pitchFamily="34" charset="0"/>
              </a:endParaRPr>
            </a:p>
          </p:txBody>
        </p:sp>
        <p:sp>
          <p:nvSpPr>
            <p:cNvPr id="1029" name="Text Box 5"/>
            <p:cNvSpPr txBox="1">
              <a:spLocks noChangeArrowheads="1"/>
            </p:cNvSpPr>
            <p:nvPr/>
          </p:nvSpPr>
          <p:spPr bwMode="auto">
            <a:xfrm>
              <a:off x="4581" y="3372"/>
              <a:ext cx="1763" cy="5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Ana Bellek </a:t>
              </a:r>
              <a:endParaRPr kumimoji="0" lang="tr-TR" b="0" i="0" u="none" strike="noStrike" cap="none" normalizeH="0" baseline="0" dirty="0" smtClean="0">
                <a:ln>
                  <a:noFill/>
                </a:ln>
                <a:solidFill>
                  <a:schemeClr val="tx1"/>
                </a:solidFill>
                <a:effectLst/>
                <a:latin typeface="Arial" pitchFamily="34" charset="0"/>
              </a:endParaRPr>
            </a:p>
          </p:txBody>
        </p:sp>
        <p:sp>
          <p:nvSpPr>
            <p:cNvPr id="1030" name="Text Box 6"/>
            <p:cNvSpPr txBox="1">
              <a:spLocks noChangeArrowheads="1"/>
            </p:cNvSpPr>
            <p:nvPr/>
          </p:nvSpPr>
          <p:spPr bwMode="auto">
            <a:xfrm>
              <a:off x="4418" y="3929"/>
              <a:ext cx="1763" cy="1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İkincil Depolama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 (Disk, teyp gibi) </a:t>
              </a:r>
              <a:endParaRPr kumimoji="0" lang="tr-TR" b="0" i="0" u="none" strike="noStrike" cap="none" normalizeH="0" baseline="0" dirty="0" smtClean="0">
                <a:ln>
                  <a:noFill/>
                </a:ln>
                <a:solidFill>
                  <a:schemeClr val="tx1"/>
                </a:solidFill>
                <a:effectLst/>
                <a:latin typeface="Arial" pitchFamily="34" charset="0"/>
              </a:endParaRPr>
            </a:p>
          </p:txBody>
        </p:sp>
        <p:cxnSp>
          <p:nvCxnSpPr>
            <p:cNvPr id="1031" name="AutoShape 7"/>
            <p:cNvCxnSpPr>
              <a:cxnSpLocks noChangeShapeType="1"/>
            </p:cNvCxnSpPr>
            <p:nvPr/>
          </p:nvCxnSpPr>
          <p:spPr bwMode="auto">
            <a:xfrm>
              <a:off x="4241" y="3253"/>
              <a:ext cx="1818" cy="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3665" y="3813"/>
              <a:ext cx="2946" cy="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flipV="1">
              <a:off x="7716" y="2353"/>
              <a:ext cx="0" cy="2250"/>
            </a:xfrm>
            <a:prstGeom prst="straightConnector1">
              <a:avLst/>
            </a:prstGeom>
            <a:noFill/>
            <a:ln w="9525">
              <a:solidFill>
                <a:srgbClr val="000000"/>
              </a:solidFill>
              <a:prstDash val="lgDash"/>
              <a:round/>
              <a:headEnd/>
              <a:tailEnd type="triangle" w="med" len="med"/>
            </a:ln>
          </p:spPr>
        </p:cxnSp>
        <p:cxnSp>
          <p:nvCxnSpPr>
            <p:cNvPr id="1034" name="AutoShape 10"/>
            <p:cNvCxnSpPr>
              <a:cxnSpLocks noChangeShapeType="1"/>
            </p:cNvCxnSpPr>
            <p:nvPr/>
          </p:nvCxnSpPr>
          <p:spPr bwMode="auto">
            <a:xfrm>
              <a:off x="2391" y="2353"/>
              <a:ext cx="0" cy="2250"/>
            </a:xfrm>
            <a:prstGeom prst="straightConnector1">
              <a:avLst/>
            </a:prstGeom>
            <a:noFill/>
            <a:ln w="9525">
              <a:solidFill>
                <a:srgbClr val="000000"/>
              </a:solidFill>
              <a:prstDash val="lgDash"/>
              <a:round/>
              <a:headEnd/>
              <a:tailEnd type="triangle" w="med" len="med"/>
            </a:ln>
          </p:spPr>
        </p:cxnSp>
        <p:sp>
          <p:nvSpPr>
            <p:cNvPr id="1035" name="Text Box 11"/>
            <p:cNvSpPr txBox="1">
              <a:spLocks noChangeArrowheads="1"/>
            </p:cNvSpPr>
            <p:nvPr/>
          </p:nvSpPr>
          <p:spPr bwMode="auto">
            <a:xfrm>
              <a:off x="6215" y="3073"/>
              <a:ext cx="1763" cy="1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Hız artar</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Maliyet artar</a:t>
              </a:r>
              <a:endParaRPr kumimoji="0" lang="tr-TR" b="0" i="0" u="none" strike="noStrike" cap="none" normalizeH="0" baseline="0" smtClean="0">
                <a:ln>
                  <a:noFill/>
                </a:ln>
                <a:solidFill>
                  <a:schemeClr val="tx1"/>
                </a:solidFill>
                <a:effectLst/>
                <a:latin typeface="Arial" pitchFamily="34" charset="0"/>
              </a:endParaRPr>
            </a:p>
          </p:txBody>
        </p:sp>
        <p:sp>
          <p:nvSpPr>
            <p:cNvPr id="1036" name="Text Box 12"/>
            <p:cNvSpPr txBox="1">
              <a:spLocks noChangeArrowheads="1"/>
            </p:cNvSpPr>
            <p:nvPr/>
          </p:nvSpPr>
          <p:spPr bwMode="auto">
            <a:xfrm>
              <a:off x="2375" y="3145"/>
              <a:ext cx="1763" cy="1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Kapasite artar</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Maliyet azalır</a:t>
              </a:r>
              <a:endParaRPr kumimoji="0" lang="tr-TR" b="0" i="0" u="none" strike="noStrike" cap="none" normalizeH="0" baseline="0" dirty="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Bellek Türleri</a:t>
            </a:r>
            <a:endParaRPr lang="tr-TR" sz="2400" b="1" dirty="0"/>
          </a:p>
        </p:txBody>
      </p:sp>
      <p:sp>
        <p:nvSpPr>
          <p:cNvPr id="3" name="2 İçerik Yer Tutucusu"/>
          <p:cNvSpPr>
            <a:spLocks noGrp="1"/>
          </p:cNvSpPr>
          <p:nvPr>
            <p:ph idx="1"/>
          </p:nvPr>
        </p:nvSpPr>
        <p:spPr>
          <a:xfrm>
            <a:off x="374650" y="986665"/>
            <a:ext cx="8375650" cy="5078412"/>
          </a:xfrm>
        </p:spPr>
        <p:txBody>
          <a:bodyPr/>
          <a:lstStyle/>
          <a:p>
            <a:pPr marL="0" indent="0" algn="just">
              <a:buNone/>
            </a:pPr>
            <a:r>
              <a:rPr lang="tr-TR" sz="2000" dirty="0" smtClean="0"/>
              <a:t>Temel yarı iletken bellek türleri </a:t>
            </a:r>
            <a:r>
              <a:rPr lang="tr-TR" sz="2000" b="1" dirty="0" smtClean="0"/>
              <a:t>RAM</a:t>
            </a:r>
            <a:r>
              <a:rPr lang="tr-TR" sz="2000" dirty="0" smtClean="0"/>
              <a:t> (</a:t>
            </a:r>
            <a:r>
              <a:rPr lang="tr-TR" sz="2000" dirty="0" err="1" smtClean="0"/>
              <a:t>Random</a:t>
            </a:r>
            <a:r>
              <a:rPr lang="tr-TR" sz="2000" dirty="0" smtClean="0"/>
              <a:t> Access </a:t>
            </a:r>
            <a:r>
              <a:rPr lang="tr-TR" sz="2000" dirty="0" err="1" smtClean="0"/>
              <a:t>Memory</a:t>
            </a:r>
            <a:r>
              <a:rPr lang="tr-TR" sz="2000" dirty="0" smtClean="0"/>
              <a:t>) ve </a:t>
            </a:r>
            <a:r>
              <a:rPr lang="tr-TR" sz="2000" b="1" dirty="0" smtClean="0"/>
              <a:t>ROM</a:t>
            </a:r>
            <a:r>
              <a:rPr lang="tr-TR" sz="2000" dirty="0" smtClean="0"/>
              <a:t> (</a:t>
            </a:r>
            <a:r>
              <a:rPr lang="tr-TR" sz="2000" dirty="0" err="1" smtClean="0"/>
              <a:t>Read</a:t>
            </a:r>
            <a:r>
              <a:rPr lang="tr-TR" sz="2000" dirty="0" smtClean="0"/>
              <a:t> </a:t>
            </a:r>
            <a:r>
              <a:rPr lang="tr-TR" sz="2000" dirty="0" err="1" smtClean="0"/>
              <a:t>Only</a:t>
            </a:r>
            <a:r>
              <a:rPr lang="tr-TR" sz="2000" dirty="0" smtClean="0"/>
              <a:t> </a:t>
            </a:r>
            <a:r>
              <a:rPr lang="tr-TR" sz="2000" dirty="0" err="1" smtClean="0"/>
              <a:t>Memory</a:t>
            </a:r>
            <a:r>
              <a:rPr lang="tr-TR" sz="2000" dirty="0" smtClean="0"/>
              <a:t>)’dur. Rastgele erişilen belleklerden okuma ve yazma işlemleri yapılabilirken ROM türü belleklerden sadece okuma yapılabilir. RAM bellekler uçucu bir yapıya sahiptir yani beslemesi kesildiğinde üzerindeki bilgiler kaybolur</a:t>
            </a:r>
            <a:r>
              <a:rPr lang="tr-TR" sz="2000" dirty="0" smtClean="0"/>
              <a:t>.</a:t>
            </a:r>
          </a:p>
          <a:p>
            <a:pPr marL="0" indent="0" algn="just">
              <a:buNone/>
            </a:pPr>
            <a:endParaRPr lang="tr-TR" sz="2000" dirty="0" smtClean="0"/>
          </a:p>
          <a:p>
            <a:pPr marL="0" indent="0" algn="just">
              <a:buNone/>
            </a:pPr>
            <a:r>
              <a:rPr lang="tr-TR" sz="2000" dirty="0" smtClean="0"/>
              <a:t>Bu bellek elemanlarında tutulan ikili bilgi, </a:t>
            </a:r>
            <a:r>
              <a:rPr lang="tr-TR" sz="2000" b="1" dirty="0" err="1" smtClean="0"/>
              <a:t>byte</a:t>
            </a:r>
            <a:r>
              <a:rPr lang="tr-TR" sz="2000" dirty="0" smtClean="0"/>
              <a:t> ve </a:t>
            </a:r>
            <a:r>
              <a:rPr lang="tr-TR" sz="2000" b="1" dirty="0" err="1" smtClean="0"/>
              <a:t>word</a:t>
            </a:r>
            <a:r>
              <a:rPr lang="tr-TR" sz="2000" dirty="0" smtClean="0"/>
              <a:t> tabirleriyle anılır. </a:t>
            </a:r>
            <a:r>
              <a:rPr lang="tr-TR" sz="2000" dirty="0" err="1" smtClean="0"/>
              <a:t>Byte</a:t>
            </a:r>
            <a:r>
              <a:rPr lang="tr-TR" sz="2000" dirty="0" smtClean="0"/>
              <a:t> terimi 8 bitlik ikili bilgi için kullanılan teknik bir tabirdir. Word ise işlemci mimarisine göre değişen bilgi miktarını içerir. Bilgisayar mimarisine göre </a:t>
            </a:r>
            <a:r>
              <a:rPr lang="tr-TR" sz="2000" dirty="0" err="1" smtClean="0"/>
              <a:t>word’ün</a:t>
            </a:r>
            <a:r>
              <a:rPr lang="tr-TR" sz="2000" dirty="0" smtClean="0"/>
              <a:t> uzunluğu 1 </a:t>
            </a:r>
            <a:r>
              <a:rPr lang="tr-TR" sz="2000" dirty="0" err="1" smtClean="0"/>
              <a:t>byte</a:t>
            </a:r>
            <a:r>
              <a:rPr lang="tr-TR" sz="2000" dirty="0" smtClean="0"/>
              <a:t>, 2 </a:t>
            </a:r>
            <a:r>
              <a:rPr lang="tr-TR" sz="2000" dirty="0" err="1" smtClean="0"/>
              <a:t>byte</a:t>
            </a:r>
            <a:r>
              <a:rPr lang="tr-TR" sz="2000" dirty="0" smtClean="0"/>
              <a:t>, 4 </a:t>
            </a:r>
            <a:r>
              <a:rPr lang="tr-TR" sz="2000" dirty="0" err="1" smtClean="0"/>
              <a:t>byte</a:t>
            </a:r>
            <a:r>
              <a:rPr lang="tr-TR" sz="2000" dirty="0" smtClean="0"/>
              <a:t> ya da 8 </a:t>
            </a:r>
            <a:r>
              <a:rPr lang="tr-TR" sz="2000" dirty="0" err="1" smtClean="0"/>
              <a:t>byte</a:t>
            </a:r>
            <a:r>
              <a:rPr lang="tr-TR" sz="2000" dirty="0" smtClean="0"/>
              <a:t> olabilir.     </a:t>
            </a:r>
          </a:p>
          <a:p>
            <a:pPr marL="0" indent="0" algn="just">
              <a:buNone/>
            </a:pPr>
            <a:endParaRPr lang="tr-T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ROM</a:t>
            </a:r>
            <a:r>
              <a:rPr lang="tr-TR" sz="2400" dirty="0" smtClean="0"/>
              <a:t> </a:t>
            </a:r>
            <a:r>
              <a:rPr lang="tr-TR" sz="2400" b="1" dirty="0" smtClean="0"/>
              <a:t>Bellek</a:t>
            </a:r>
            <a:endParaRPr lang="tr-TR" sz="2400" dirty="0"/>
          </a:p>
        </p:txBody>
      </p:sp>
      <p:sp>
        <p:nvSpPr>
          <p:cNvPr id="3" name="2 İçerik Yer Tutucusu"/>
          <p:cNvSpPr>
            <a:spLocks noGrp="1"/>
          </p:cNvSpPr>
          <p:nvPr>
            <p:ph idx="1"/>
          </p:nvPr>
        </p:nvSpPr>
        <p:spPr>
          <a:xfrm>
            <a:off x="374650" y="972597"/>
            <a:ext cx="8375650" cy="926538"/>
          </a:xfrm>
        </p:spPr>
        <p:txBody>
          <a:bodyPr/>
          <a:lstStyle/>
          <a:p>
            <a:pPr marL="0" indent="0" algn="just">
              <a:buNone/>
            </a:pPr>
            <a:r>
              <a:rPr lang="tr-TR" sz="2000" dirty="0" smtClean="0"/>
              <a:t>Aslında ROM yapı itibarıyla, kod çözücü ve VEYA kapılarından oluşan bir </a:t>
            </a:r>
            <a:r>
              <a:rPr lang="tr-TR" sz="2000" dirty="0" err="1" smtClean="0"/>
              <a:t>kombinasyonel</a:t>
            </a:r>
            <a:r>
              <a:rPr lang="tr-TR" sz="2000" dirty="0" smtClean="0"/>
              <a:t> devre olarak düşünülebilir. </a:t>
            </a:r>
          </a:p>
          <a:p>
            <a:pPr>
              <a:buNone/>
            </a:pPr>
            <a:endParaRPr lang="tr-TR" dirty="0"/>
          </a:p>
        </p:txBody>
      </p:sp>
      <p:grpSp>
        <p:nvGrpSpPr>
          <p:cNvPr id="2050" name="Group 2"/>
          <p:cNvGrpSpPr>
            <a:grpSpLocks/>
          </p:cNvGrpSpPr>
          <p:nvPr/>
        </p:nvGrpSpPr>
        <p:grpSpPr bwMode="auto">
          <a:xfrm>
            <a:off x="2146495" y="2245457"/>
            <a:ext cx="4802944" cy="2467221"/>
            <a:chOff x="705" y="12525"/>
            <a:chExt cx="6227" cy="2333"/>
          </a:xfrm>
        </p:grpSpPr>
        <p:sp>
          <p:nvSpPr>
            <p:cNvPr id="2051" name="Rectangle 3"/>
            <p:cNvSpPr>
              <a:spLocks noChangeArrowheads="1"/>
            </p:cNvSpPr>
            <p:nvPr/>
          </p:nvSpPr>
          <p:spPr bwMode="auto">
            <a:xfrm>
              <a:off x="2854" y="12525"/>
              <a:ext cx="1792" cy="15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cxnSp>
          <p:nvCxnSpPr>
            <p:cNvPr id="2052" name="AutoShape 4"/>
            <p:cNvCxnSpPr>
              <a:cxnSpLocks noChangeShapeType="1"/>
            </p:cNvCxnSpPr>
            <p:nvPr/>
          </p:nvCxnSpPr>
          <p:spPr bwMode="auto">
            <a:xfrm>
              <a:off x="2459" y="12878"/>
              <a:ext cx="395" cy="0"/>
            </a:xfrm>
            <a:prstGeom prst="straightConnector1">
              <a:avLst/>
            </a:prstGeom>
            <a:noFill/>
            <a:ln w="9525">
              <a:solidFill>
                <a:srgbClr val="000000"/>
              </a:solidFill>
              <a:round/>
              <a:headEnd/>
              <a:tailEnd/>
            </a:ln>
          </p:spPr>
        </p:cxnSp>
        <p:cxnSp>
          <p:nvCxnSpPr>
            <p:cNvPr id="2053" name="AutoShape 5"/>
            <p:cNvCxnSpPr>
              <a:cxnSpLocks noChangeShapeType="1"/>
            </p:cNvCxnSpPr>
            <p:nvPr/>
          </p:nvCxnSpPr>
          <p:spPr bwMode="auto">
            <a:xfrm>
              <a:off x="2459" y="13666"/>
              <a:ext cx="395" cy="0"/>
            </a:xfrm>
            <a:prstGeom prst="straightConnector1">
              <a:avLst/>
            </a:prstGeom>
            <a:noFill/>
            <a:ln w="9525">
              <a:solidFill>
                <a:srgbClr val="000000"/>
              </a:solidFill>
              <a:round/>
              <a:headEnd/>
              <a:tailEnd/>
            </a:ln>
          </p:spPr>
        </p:cxnSp>
        <p:cxnSp>
          <p:nvCxnSpPr>
            <p:cNvPr id="2054" name="AutoShape 6"/>
            <p:cNvCxnSpPr>
              <a:cxnSpLocks noChangeShapeType="1"/>
            </p:cNvCxnSpPr>
            <p:nvPr/>
          </p:nvCxnSpPr>
          <p:spPr bwMode="auto">
            <a:xfrm>
              <a:off x="4646" y="12702"/>
              <a:ext cx="395" cy="0"/>
            </a:xfrm>
            <a:prstGeom prst="straightConnector1">
              <a:avLst/>
            </a:prstGeom>
            <a:noFill/>
            <a:ln w="9525">
              <a:solidFill>
                <a:srgbClr val="000000"/>
              </a:solidFill>
              <a:round/>
              <a:headEnd/>
              <a:tailEnd/>
            </a:ln>
          </p:spPr>
        </p:cxnSp>
        <p:cxnSp>
          <p:nvCxnSpPr>
            <p:cNvPr id="2055" name="AutoShape 7"/>
            <p:cNvCxnSpPr>
              <a:cxnSpLocks noChangeShapeType="1"/>
            </p:cNvCxnSpPr>
            <p:nvPr/>
          </p:nvCxnSpPr>
          <p:spPr bwMode="auto">
            <a:xfrm>
              <a:off x="4646" y="13897"/>
              <a:ext cx="395" cy="0"/>
            </a:xfrm>
            <a:prstGeom prst="straightConnector1">
              <a:avLst/>
            </a:prstGeom>
            <a:noFill/>
            <a:ln w="9525">
              <a:solidFill>
                <a:srgbClr val="000000"/>
              </a:solidFill>
              <a:round/>
              <a:headEnd/>
              <a:tailEnd/>
            </a:ln>
          </p:spPr>
        </p:cxnSp>
        <p:sp>
          <p:nvSpPr>
            <p:cNvPr id="2056" name="Text Box 8"/>
            <p:cNvSpPr txBox="1">
              <a:spLocks noChangeArrowheads="1"/>
            </p:cNvSpPr>
            <p:nvPr/>
          </p:nvSpPr>
          <p:spPr bwMode="auto">
            <a:xfrm>
              <a:off x="4738" y="12595"/>
              <a:ext cx="303" cy="17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a:t>
              </a:r>
              <a:endParaRPr kumimoji="0" lang="tr-TR" b="0" i="0" u="none" strike="noStrike" cap="none" normalizeH="0" baseline="0" smtClean="0">
                <a:ln>
                  <a:noFill/>
                </a:ln>
                <a:solidFill>
                  <a:schemeClr val="tx1"/>
                </a:solidFill>
                <a:effectLst/>
                <a:latin typeface="Arial" pitchFamily="34" charset="0"/>
              </a:endParaRPr>
            </a:p>
          </p:txBody>
        </p:sp>
        <p:sp>
          <p:nvSpPr>
            <p:cNvPr id="2057" name="Text Box 9"/>
            <p:cNvSpPr txBox="1">
              <a:spLocks noChangeArrowheads="1"/>
            </p:cNvSpPr>
            <p:nvPr/>
          </p:nvSpPr>
          <p:spPr bwMode="auto">
            <a:xfrm>
              <a:off x="2389" y="12702"/>
              <a:ext cx="303" cy="11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Times New Roman" pitchFamily="18" charset="0"/>
                </a:rPr>
                <a:t>.</a:t>
              </a:r>
              <a:endParaRPr kumimoji="0" lang="tr-TR" b="0" i="0" u="none" strike="noStrike" cap="none" normalizeH="0" baseline="0" smtClean="0">
                <a:ln>
                  <a:noFill/>
                </a:ln>
                <a:solidFill>
                  <a:schemeClr val="tx1"/>
                </a:solidFill>
                <a:effectLst/>
                <a:latin typeface="Arial" pitchFamily="34" charset="0"/>
              </a:endParaRPr>
            </a:p>
          </p:txBody>
        </p:sp>
        <p:sp>
          <p:nvSpPr>
            <p:cNvPr id="2058" name="Text Box 10"/>
            <p:cNvSpPr txBox="1">
              <a:spLocks noChangeArrowheads="1"/>
            </p:cNvSpPr>
            <p:nvPr/>
          </p:nvSpPr>
          <p:spPr bwMode="auto">
            <a:xfrm>
              <a:off x="3243" y="12828"/>
              <a:ext cx="1882" cy="11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2</a:t>
              </a:r>
              <a:r>
                <a:rPr kumimoji="0" lang="tr-TR" b="0" i="0" u="none" strike="noStrike" cap="none" normalizeH="0" baseline="30000" smtClean="0">
                  <a:ln>
                    <a:noFill/>
                  </a:ln>
                  <a:solidFill>
                    <a:schemeClr val="tx1"/>
                  </a:solidFill>
                  <a:effectLst/>
                  <a:latin typeface="Calibri" pitchFamily="34" charset="0"/>
                </a:rPr>
                <a:t>m</a:t>
              </a:r>
              <a:r>
                <a:rPr kumimoji="0" lang="tr-TR" b="0" i="0" u="none" strike="noStrike" cap="none" normalizeH="0" baseline="0" smtClean="0">
                  <a:ln>
                    <a:noFill/>
                  </a:ln>
                  <a:solidFill>
                    <a:schemeClr val="tx1"/>
                  </a:solidFill>
                  <a:effectLst/>
                  <a:latin typeface="Calibri" pitchFamily="34" charset="0"/>
                </a:rPr>
                <a:t>×n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ROM</a:t>
              </a:r>
              <a:endParaRPr kumimoji="0" lang="tr-TR" b="0" i="0" u="none" strike="noStrike" cap="none" normalizeH="0" baseline="0" smtClean="0">
                <a:ln>
                  <a:noFill/>
                </a:ln>
                <a:solidFill>
                  <a:schemeClr val="tx1"/>
                </a:solidFill>
                <a:effectLst/>
                <a:latin typeface="Arial" pitchFamily="34" charset="0"/>
              </a:endParaRPr>
            </a:p>
          </p:txBody>
        </p:sp>
        <p:sp>
          <p:nvSpPr>
            <p:cNvPr id="2059" name="AutoShape 11"/>
            <p:cNvSpPr>
              <a:spLocks/>
            </p:cNvSpPr>
            <p:nvPr/>
          </p:nvSpPr>
          <p:spPr bwMode="auto">
            <a:xfrm>
              <a:off x="2214" y="12828"/>
              <a:ext cx="175" cy="880"/>
            </a:xfrm>
            <a:prstGeom prst="leftBrace">
              <a:avLst>
                <a:gd name="adj1" fmla="val 41905"/>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060" name="Text Box 12"/>
            <p:cNvSpPr txBox="1">
              <a:spLocks noChangeArrowheads="1"/>
            </p:cNvSpPr>
            <p:nvPr/>
          </p:nvSpPr>
          <p:spPr bwMode="auto">
            <a:xfrm>
              <a:off x="705" y="12759"/>
              <a:ext cx="1754" cy="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m tane giriş</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ya da</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dirty="0" smtClean="0">
                  <a:ln>
                    <a:noFill/>
                  </a:ln>
                  <a:solidFill>
                    <a:schemeClr val="tx1"/>
                  </a:solidFill>
                  <a:effectLst/>
                  <a:latin typeface="Calibri" pitchFamily="34" charset="0"/>
                </a:rPr>
                <a:t>adres hattı</a:t>
              </a:r>
              <a:endParaRPr kumimoji="0" lang="tr-TR" b="0" i="0" u="none" strike="noStrike" cap="none" normalizeH="0" baseline="0" dirty="0" smtClean="0">
                <a:ln>
                  <a:noFill/>
                </a:ln>
                <a:solidFill>
                  <a:schemeClr val="tx1"/>
                </a:solidFill>
                <a:effectLst/>
                <a:latin typeface="Arial" pitchFamily="34" charset="0"/>
              </a:endParaRPr>
            </a:p>
          </p:txBody>
        </p:sp>
        <p:sp>
          <p:nvSpPr>
            <p:cNvPr id="2061" name="AutoShape 13"/>
            <p:cNvSpPr>
              <a:spLocks/>
            </p:cNvSpPr>
            <p:nvPr/>
          </p:nvSpPr>
          <p:spPr bwMode="auto">
            <a:xfrm>
              <a:off x="5203" y="12702"/>
              <a:ext cx="143" cy="1195"/>
            </a:xfrm>
            <a:prstGeom prst="rightBrace">
              <a:avLst>
                <a:gd name="adj1" fmla="val 6963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062" name="Text Box 14"/>
            <p:cNvSpPr txBox="1">
              <a:spLocks noChangeArrowheads="1"/>
            </p:cNvSpPr>
            <p:nvPr/>
          </p:nvSpPr>
          <p:spPr bwMode="auto">
            <a:xfrm>
              <a:off x="5178" y="12942"/>
              <a:ext cx="1754" cy="11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n tane çıkış</a:t>
              </a:r>
              <a:endParaRPr kumimoji="0" lang="tr-TR"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tr-TR" b="0" i="0" u="none" strike="noStrike" cap="none" normalizeH="0" baseline="0" smtClean="0">
                  <a:ln>
                    <a:noFill/>
                  </a:ln>
                  <a:solidFill>
                    <a:schemeClr val="tx1"/>
                  </a:solidFill>
                  <a:effectLst/>
                  <a:latin typeface="Calibri" pitchFamily="34" charset="0"/>
                </a:rPr>
                <a:t>ya da word</a:t>
              </a:r>
              <a:endParaRPr kumimoji="0" lang="tr-TR"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ROM</a:t>
            </a:r>
            <a:r>
              <a:rPr lang="tr-TR" sz="2400" dirty="0" smtClean="0"/>
              <a:t> </a:t>
            </a:r>
            <a:r>
              <a:rPr lang="tr-TR" sz="2400" b="1" dirty="0" smtClean="0"/>
              <a:t>Bellek</a:t>
            </a:r>
            <a:endParaRPr lang="tr-TR" sz="2400" dirty="0"/>
          </a:p>
        </p:txBody>
      </p:sp>
      <p:sp>
        <p:nvSpPr>
          <p:cNvPr id="3" name="2 İçerik Yer Tutucusu"/>
          <p:cNvSpPr>
            <a:spLocks noGrp="1"/>
          </p:cNvSpPr>
          <p:nvPr>
            <p:ph idx="1"/>
          </p:nvPr>
        </p:nvSpPr>
        <p:spPr>
          <a:xfrm>
            <a:off x="360582" y="916325"/>
            <a:ext cx="8375650" cy="5078412"/>
          </a:xfrm>
        </p:spPr>
        <p:txBody>
          <a:bodyPr/>
          <a:lstStyle/>
          <a:p>
            <a:pPr marL="0" indent="0">
              <a:buNone/>
            </a:pPr>
            <a:r>
              <a:rPr lang="tr-TR" sz="2000" dirty="0" smtClean="0"/>
              <a:t>Örnek olarak 8×8 bitlik bir ROM’un yapısı aşağıdaki gibidir; </a:t>
            </a: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marL="0" indent="0" algn="just">
              <a:buNone/>
            </a:pPr>
            <a:r>
              <a:rPr lang="tr-TR" sz="2000" dirty="0" smtClean="0"/>
              <a:t>ROM, 8 bitlik 8 </a:t>
            </a:r>
            <a:r>
              <a:rPr lang="tr-TR" sz="2000" dirty="0" err="1" smtClean="0"/>
              <a:t>lokasyondan</a:t>
            </a:r>
            <a:r>
              <a:rPr lang="tr-TR" sz="2000" dirty="0" smtClean="0"/>
              <a:t> oluşmaktadır. Dolayısıyla 8 </a:t>
            </a:r>
            <a:r>
              <a:rPr lang="tr-TR" sz="2000" dirty="0" err="1" smtClean="0"/>
              <a:t>lokasyonu</a:t>
            </a:r>
            <a:r>
              <a:rPr lang="tr-TR" sz="2000" dirty="0" smtClean="0"/>
              <a:t> adresleyebilmek için 3 adres hattına ihtiyaç vardır.</a:t>
            </a:r>
          </a:p>
          <a:p>
            <a:pPr>
              <a:buNone/>
            </a:pPr>
            <a:endParaRPr lang="tr-TR" sz="2000" dirty="0"/>
          </a:p>
        </p:txBody>
      </p:sp>
      <p:graphicFrame>
        <p:nvGraphicFramePr>
          <p:cNvPr id="4" name="3 Tablo"/>
          <p:cNvGraphicFramePr>
            <a:graphicFrameLocks noGrp="1"/>
          </p:cNvGraphicFramePr>
          <p:nvPr/>
        </p:nvGraphicFramePr>
        <p:xfrm>
          <a:off x="537502" y="1591994"/>
          <a:ext cx="2782472" cy="2438400"/>
        </p:xfrm>
        <a:graphic>
          <a:graphicData uri="http://schemas.openxmlformats.org/drawingml/2006/table">
            <a:tbl>
              <a:tblPr/>
              <a:tblGrid>
                <a:gridCol w="441233"/>
                <a:gridCol w="478378"/>
                <a:gridCol w="478378"/>
                <a:gridCol w="1384483"/>
              </a:tblGrid>
              <a:tr h="0">
                <a:tc gridSpan="3">
                  <a:txBody>
                    <a:bodyPr/>
                    <a:lstStyle/>
                    <a:p>
                      <a:pPr algn="ctr">
                        <a:spcAft>
                          <a:spcPts val="0"/>
                        </a:spcAft>
                      </a:pPr>
                      <a:r>
                        <a:rPr lang="tr-TR" sz="1600" b="1">
                          <a:latin typeface="Times New Roman"/>
                          <a:ea typeface="Times New Roman"/>
                        </a:rPr>
                        <a:t>Girişler</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a:txBody>
                    <a:bodyPr/>
                    <a:lstStyle/>
                    <a:p>
                      <a:pPr algn="ctr">
                        <a:spcAft>
                          <a:spcPts val="0"/>
                        </a:spcAft>
                      </a:pPr>
                      <a:r>
                        <a:rPr lang="tr-TR" sz="1600" b="1">
                          <a:latin typeface="Times New Roman"/>
                          <a:ea typeface="Times New Roman"/>
                        </a:rPr>
                        <a:t>Çıkışlar</a:t>
                      </a:r>
                      <a:endParaRPr lang="tr-TR" sz="16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b="1">
                          <a:latin typeface="Times New Roman"/>
                          <a:ea typeface="Times New Roman"/>
                        </a:rPr>
                        <a:t>I</a:t>
                      </a:r>
                      <a:r>
                        <a:rPr lang="tr-TR" sz="1600" b="1" baseline="-25000">
                          <a:latin typeface="Times New Roman"/>
                          <a:ea typeface="Times New Roman"/>
                        </a:rPr>
                        <a:t>2</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tr-TR" sz="1600" b="1">
                          <a:latin typeface="Times New Roman"/>
                          <a:ea typeface="Times New Roman"/>
                        </a:rPr>
                        <a:t>I</a:t>
                      </a:r>
                      <a:r>
                        <a:rPr lang="tr-TR" sz="1600" b="1" baseline="-25000">
                          <a:latin typeface="Times New Roman"/>
                          <a:ea typeface="Times New Roman"/>
                        </a:rPr>
                        <a:t>1</a:t>
                      </a:r>
                      <a:endParaRPr lang="tr-TR" sz="16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b="1">
                          <a:latin typeface="Times New Roman"/>
                          <a:ea typeface="Times New Roman"/>
                        </a:rPr>
                        <a:t>I</a:t>
                      </a:r>
                      <a:r>
                        <a:rPr lang="tr-TR" sz="1600" b="1" baseline="-25000">
                          <a:latin typeface="Times New Roman"/>
                          <a:ea typeface="Times New Roman"/>
                        </a:rPr>
                        <a:t>0</a:t>
                      </a:r>
                      <a:endParaRPr lang="tr-TR"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D</a:t>
                      </a:r>
                      <a:r>
                        <a:rPr lang="tr-TR" sz="1600" baseline="-25000">
                          <a:latin typeface="Times New Roman"/>
                          <a:ea typeface="Times New Roman"/>
                        </a:rPr>
                        <a:t>7</a:t>
                      </a:r>
                      <a:r>
                        <a:rPr lang="tr-TR" sz="1600">
                          <a:latin typeface="Times New Roman"/>
                          <a:ea typeface="Times New Roman"/>
                        </a:rPr>
                        <a:t>…….D</a:t>
                      </a:r>
                      <a:r>
                        <a:rPr lang="tr-TR" sz="1600" baseline="-25000">
                          <a:latin typeface="Times New Roman"/>
                          <a:ea typeface="Times New Roman"/>
                        </a:rPr>
                        <a:t>0</a:t>
                      </a:r>
                      <a:endParaRPr lang="tr-TR"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10010010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11001100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01100110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0</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00101101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11001100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00110011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00000000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tr-TR" sz="1600">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a:latin typeface="Times New Roman"/>
                          <a:ea typeface="Times New Roman"/>
                        </a:rPr>
                        <a:t>1</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tr-TR" sz="1600" dirty="0">
                          <a:latin typeface="Times New Roman"/>
                          <a:ea typeface="Times New Roman"/>
                        </a:rPr>
                        <a:t>11110000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4 Resim"/>
          <p:cNvPicPr/>
          <p:nvPr/>
        </p:nvPicPr>
        <p:blipFill>
          <a:blip r:embed="rId2" cstate="print"/>
          <a:srcRect/>
          <a:stretch>
            <a:fillRect/>
          </a:stretch>
        </p:blipFill>
        <p:spPr bwMode="auto">
          <a:xfrm>
            <a:off x="3616973" y="1494051"/>
            <a:ext cx="5119064" cy="34155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ROM Türleri</a:t>
            </a:r>
            <a:endParaRPr lang="tr-TR" sz="2400" dirty="0"/>
          </a:p>
        </p:txBody>
      </p:sp>
      <p:sp>
        <p:nvSpPr>
          <p:cNvPr id="3" name="2 İçerik Yer Tutucusu"/>
          <p:cNvSpPr>
            <a:spLocks noGrp="1"/>
          </p:cNvSpPr>
          <p:nvPr>
            <p:ph idx="1"/>
          </p:nvPr>
        </p:nvSpPr>
        <p:spPr>
          <a:xfrm>
            <a:off x="360582" y="986665"/>
            <a:ext cx="8375650" cy="5078412"/>
          </a:xfrm>
        </p:spPr>
        <p:txBody>
          <a:bodyPr/>
          <a:lstStyle/>
          <a:p>
            <a:pPr algn="just">
              <a:buNone/>
            </a:pPr>
            <a:r>
              <a:rPr lang="tr-TR" sz="2000" dirty="0" smtClean="0">
                <a:solidFill>
                  <a:srgbClr val="0070C0"/>
                </a:solidFill>
              </a:rPr>
              <a:t>ROM: </a:t>
            </a:r>
            <a:r>
              <a:rPr lang="tr-TR" sz="2000" dirty="0" smtClean="0"/>
              <a:t>Kalıcı datayı tutmak için maskeleme tekniğiyle üretilirler.</a:t>
            </a:r>
          </a:p>
          <a:p>
            <a:pPr algn="just">
              <a:buNone/>
            </a:pPr>
            <a:r>
              <a:rPr lang="tr-TR" sz="2000" dirty="0" smtClean="0">
                <a:solidFill>
                  <a:srgbClr val="0070C0"/>
                </a:solidFill>
              </a:rPr>
              <a:t>PROM: </a:t>
            </a:r>
            <a:r>
              <a:rPr lang="tr-TR" sz="2000" dirty="0" smtClean="0"/>
              <a:t>Programlanabilir ROM.</a:t>
            </a:r>
          </a:p>
          <a:p>
            <a:pPr algn="just">
              <a:buNone/>
            </a:pPr>
            <a:r>
              <a:rPr lang="tr-TR" sz="2000" dirty="0" smtClean="0">
                <a:solidFill>
                  <a:srgbClr val="0070C0"/>
                </a:solidFill>
              </a:rPr>
              <a:t>EPROM: </a:t>
            </a:r>
            <a:r>
              <a:rPr lang="tr-TR" sz="2000" dirty="0" smtClean="0"/>
              <a:t>Ultra </a:t>
            </a:r>
            <a:r>
              <a:rPr lang="tr-TR" sz="2000" dirty="0" err="1" smtClean="0"/>
              <a:t>Viole</a:t>
            </a:r>
            <a:r>
              <a:rPr lang="tr-TR" sz="2000" dirty="0" smtClean="0"/>
              <a:t> ışığıyla silinebilir PROM.</a:t>
            </a:r>
          </a:p>
          <a:p>
            <a:pPr algn="just">
              <a:buNone/>
            </a:pPr>
            <a:r>
              <a:rPr lang="tr-TR" sz="2000" dirty="0" smtClean="0">
                <a:solidFill>
                  <a:srgbClr val="0070C0"/>
                </a:solidFill>
              </a:rPr>
              <a:t>EEPROM: </a:t>
            </a:r>
            <a:r>
              <a:rPr lang="tr-TR" sz="2000" dirty="0" smtClean="0"/>
              <a:t>Elektriksel olarak silinebilen PROM.</a:t>
            </a:r>
          </a:p>
          <a:p>
            <a:pPr marL="0" indent="0" algn="just">
              <a:buNone/>
            </a:pPr>
            <a:r>
              <a:rPr lang="tr-TR" sz="2000" dirty="0" smtClean="0">
                <a:solidFill>
                  <a:srgbClr val="0070C0"/>
                </a:solidFill>
              </a:rPr>
              <a:t>FLASH: </a:t>
            </a:r>
            <a:r>
              <a:rPr lang="tr-TR" sz="2000" dirty="0" err="1" smtClean="0"/>
              <a:t>EEPROM’a</a:t>
            </a:r>
            <a:r>
              <a:rPr lang="tr-TR" sz="2000" dirty="0" smtClean="0"/>
              <a:t> benzer yapıdadır, ancak veriler blok olarak okunup yazılabilir. </a:t>
            </a:r>
          </a:p>
          <a:p>
            <a:pPr algn="just">
              <a:buNone/>
            </a:pPr>
            <a:endParaRPr lang="tr-TR"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RAM (</a:t>
            </a:r>
            <a:r>
              <a:rPr lang="tr-TR" sz="2400" b="1" dirty="0" err="1" smtClean="0"/>
              <a:t>Random</a:t>
            </a:r>
            <a:r>
              <a:rPr lang="tr-TR" sz="2400" b="1" dirty="0" smtClean="0"/>
              <a:t> Access </a:t>
            </a:r>
            <a:r>
              <a:rPr lang="tr-TR" sz="2400" b="1" dirty="0" err="1" smtClean="0"/>
              <a:t>Memory</a:t>
            </a:r>
            <a:r>
              <a:rPr lang="tr-TR" sz="2400" b="1" dirty="0" smtClean="0"/>
              <a:t>)</a:t>
            </a:r>
            <a:endParaRPr lang="tr-TR" sz="2400" dirty="0"/>
          </a:p>
        </p:txBody>
      </p:sp>
      <p:sp>
        <p:nvSpPr>
          <p:cNvPr id="3" name="2 İçerik Yer Tutucusu"/>
          <p:cNvSpPr>
            <a:spLocks noGrp="1"/>
          </p:cNvSpPr>
          <p:nvPr>
            <p:ph idx="1"/>
          </p:nvPr>
        </p:nvSpPr>
        <p:spPr>
          <a:xfrm>
            <a:off x="374650" y="958529"/>
            <a:ext cx="8375650" cy="5078412"/>
          </a:xfrm>
        </p:spPr>
        <p:txBody>
          <a:bodyPr/>
          <a:lstStyle/>
          <a:p>
            <a:pPr marL="0" indent="0" algn="just">
              <a:buNone/>
            </a:pPr>
            <a:r>
              <a:rPr lang="tr-TR" sz="2000" dirty="0" smtClean="0"/>
              <a:t>Uçucu (</a:t>
            </a:r>
            <a:r>
              <a:rPr lang="tr-TR" sz="2000" dirty="0" err="1" smtClean="0"/>
              <a:t>volatile</a:t>
            </a:r>
            <a:r>
              <a:rPr lang="tr-TR" sz="2000" dirty="0" smtClean="0"/>
              <a:t>) yapıya sahiptirler. RAM belleklerde herhangi bir </a:t>
            </a:r>
            <a:r>
              <a:rPr lang="tr-TR" sz="2000" dirty="0" err="1" smtClean="0"/>
              <a:t>lokasyona</a:t>
            </a:r>
            <a:r>
              <a:rPr lang="tr-TR" sz="2000" dirty="0" smtClean="0"/>
              <a:t> erişim süresi aynıdır. Bu durum ROM bellekler için de geçerlidir. Oysa kalıcı belleklerde erişim süresi aynı değildir. </a:t>
            </a:r>
            <a:endParaRPr lang="tr-TR" sz="2000" dirty="0" smtClean="0"/>
          </a:p>
          <a:p>
            <a:pPr marL="0" indent="0" algn="just">
              <a:buNone/>
            </a:pPr>
            <a:endParaRPr lang="tr-TR" sz="1000" dirty="0" smtClean="0"/>
          </a:p>
          <a:p>
            <a:pPr marL="0" indent="0" algn="just">
              <a:buNone/>
            </a:pPr>
            <a:r>
              <a:rPr lang="tr-TR" sz="2000" dirty="0" smtClean="0"/>
              <a:t>m </a:t>
            </a:r>
            <a:r>
              <a:rPr lang="tr-TR" sz="2000" dirty="0" smtClean="0"/>
              <a:t>bitlik adres alanına sahip bir RAM bellek, 2</a:t>
            </a:r>
            <a:r>
              <a:rPr lang="tr-TR" sz="2000" baseline="30000" dirty="0" smtClean="0"/>
              <a:t>m</a:t>
            </a:r>
            <a:r>
              <a:rPr lang="tr-TR" sz="2000" dirty="0" smtClean="0"/>
              <a:t> sayıda </a:t>
            </a:r>
            <a:r>
              <a:rPr lang="tr-TR" sz="2000" dirty="0" err="1" smtClean="0"/>
              <a:t>lokasyona</a:t>
            </a:r>
            <a:r>
              <a:rPr lang="tr-TR" sz="2000" dirty="0" smtClean="0"/>
              <a:t> sahiptir. </a:t>
            </a:r>
            <a:r>
              <a:rPr lang="tr-TR" sz="2000" dirty="0" err="1" smtClean="0"/>
              <a:t>Lokasyonlar</a:t>
            </a:r>
            <a:r>
              <a:rPr lang="tr-TR" sz="2000" dirty="0" smtClean="0"/>
              <a:t>, 0 ile (2</a:t>
            </a:r>
            <a:r>
              <a:rPr lang="tr-TR" sz="2000" baseline="30000" dirty="0" smtClean="0"/>
              <a:t>m</a:t>
            </a:r>
            <a:r>
              <a:rPr lang="tr-TR" sz="2000" dirty="0" smtClean="0"/>
              <a:t>-1) arasında numaralandırılır. Her bir </a:t>
            </a:r>
            <a:r>
              <a:rPr lang="tr-TR" sz="2000" dirty="0" err="1" smtClean="0"/>
              <a:t>lokasyonda</a:t>
            </a:r>
            <a:r>
              <a:rPr lang="tr-TR" sz="2000" dirty="0" smtClean="0"/>
              <a:t> n bitlik ikili bilgi tutulur. Bu n bitlik veriye bellek sözcüğü (</a:t>
            </a:r>
            <a:r>
              <a:rPr lang="tr-TR" sz="2000" dirty="0" err="1" smtClean="0"/>
              <a:t>memory</a:t>
            </a:r>
            <a:r>
              <a:rPr lang="tr-TR" sz="2000" dirty="0" smtClean="0"/>
              <a:t> </a:t>
            </a:r>
            <a:r>
              <a:rPr lang="tr-TR" sz="2000" dirty="0" err="1" smtClean="0"/>
              <a:t>word</a:t>
            </a:r>
            <a:r>
              <a:rPr lang="tr-TR" sz="2000" dirty="0" smtClean="0"/>
              <a:t>) denir. Bellek isimlendirilirken, 2</a:t>
            </a:r>
            <a:r>
              <a:rPr lang="tr-TR" sz="2000" baseline="30000" dirty="0" smtClean="0"/>
              <a:t>m</a:t>
            </a:r>
            <a:r>
              <a:rPr lang="tr-TR" sz="2000" dirty="0" smtClean="0"/>
              <a:t>×n-bit tabiri kullanılır.</a:t>
            </a:r>
            <a:endParaRPr lang="tr-TR" sz="2000" dirty="0"/>
          </a:p>
        </p:txBody>
      </p:sp>
      <p:pic>
        <p:nvPicPr>
          <p:cNvPr id="4" name="3 Resim"/>
          <p:cNvPicPr/>
          <p:nvPr/>
        </p:nvPicPr>
        <p:blipFill>
          <a:blip r:embed="rId2" cstate="print"/>
          <a:srcRect/>
          <a:stretch>
            <a:fillRect/>
          </a:stretch>
        </p:blipFill>
        <p:spPr bwMode="auto">
          <a:xfrm>
            <a:off x="2635487" y="3545103"/>
            <a:ext cx="3976328" cy="2630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RAM Bellek Hücresi</a:t>
            </a:r>
            <a:endParaRPr lang="tr-TR" dirty="0"/>
          </a:p>
        </p:txBody>
      </p:sp>
      <p:sp>
        <p:nvSpPr>
          <p:cNvPr id="3" name="2 İçerik Yer Tutucusu"/>
          <p:cNvSpPr>
            <a:spLocks noGrp="1"/>
          </p:cNvSpPr>
          <p:nvPr>
            <p:ph idx="1"/>
          </p:nvPr>
        </p:nvSpPr>
        <p:spPr>
          <a:xfrm>
            <a:off x="346514" y="930393"/>
            <a:ext cx="8375650" cy="5078412"/>
          </a:xfrm>
        </p:spPr>
        <p:txBody>
          <a:bodyPr/>
          <a:lstStyle/>
          <a:p>
            <a:pPr marL="0" indent="0" algn="just">
              <a:buNone/>
            </a:pPr>
            <a:r>
              <a:rPr lang="tr-TR" sz="2000" dirty="0" smtClean="0"/>
              <a:t>RAM bellek yapı itibariyle 1 bitlik veriyi tutan bellek hücrelerinden oluşur. Fonksiyonellik açısından örnek bir gerçekleştirim aşağıdaki gibidir:</a:t>
            </a:r>
          </a:p>
          <a:p>
            <a:pPr>
              <a:buNone/>
            </a:pPr>
            <a:endParaRPr lang="tr-TR" sz="2000" dirty="0"/>
          </a:p>
        </p:txBody>
      </p:sp>
      <p:pic>
        <p:nvPicPr>
          <p:cNvPr id="4" name="3 Resim"/>
          <p:cNvPicPr>
            <a:picLocks noChangeAspect="1"/>
          </p:cNvPicPr>
          <p:nvPr/>
        </p:nvPicPr>
        <p:blipFill>
          <a:blip r:embed="rId2" cstate="print"/>
          <a:srcRect/>
          <a:stretch>
            <a:fillRect/>
          </a:stretch>
        </p:blipFill>
        <p:spPr bwMode="auto">
          <a:xfrm>
            <a:off x="2827164" y="1958505"/>
            <a:ext cx="2884318" cy="254211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RAM </a:t>
            </a:r>
            <a:r>
              <a:rPr lang="tr-TR" dirty="0" err="1" smtClean="0"/>
              <a:t>Chip’i</a:t>
            </a:r>
            <a:endParaRPr lang="tr-TR" dirty="0"/>
          </a:p>
        </p:txBody>
      </p:sp>
      <p:sp>
        <p:nvSpPr>
          <p:cNvPr id="3" name="2 İçerik Yer Tutucusu"/>
          <p:cNvSpPr>
            <a:spLocks noGrp="1"/>
          </p:cNvSpPr>
          <p:nvPr>
            <p:ph idx="1"/>
          </p:nvPr>
        </p:nvSpPr>
        <p:spPr>
          <a:xfrm>
            <a:off x="360582" y="902257"/>
            <a:ext cx="8375650" cy="4935830"/>
          </a:xfrm>
        </p:spPr>
        <p:txBody>
          <a:bodyPr/>
          <a:lstStyle/>
          <a:p>
            <a:pPr marL="0" indent="0" algn="just">
              <a:buNone/>
            </a:pPr>
            <a:r>
              <a:rPr lang="tr-TR" sz="2000" dirty="0" smtClean="0"/>
              <a:t>Bellek hücreleri bir araya getirilerek RAM </a:t>
            </a:r>
            <a:r>
              <a:rPr lang="tr-TR" sz="2000" dirty="0" err="1" smtClean="0"/>
              <a:t>chip’leri</a:t>
            </a:r>
            <a:r>
              <a:rPr lang="tr-TR" sz="2000" dirty="0" smtClean="0"/>
              <a:t> oluşturulur. Aşağıda 4×4-bitlik bir RAM </a:t>
            </a:r>
            <a:r>
              <a:rPr lang="tr-TR" sz="2000" dirty="0" err="1" smtClean="0"/>
              <a:t>chip’i</a:t>
            </a:r>
            <a:r>
              <a:rPr lang="tr-TR" sz="2000" dirty="0" smtClean="0"/>
              <a:t> gösterilmiştir:</a:t>
            </a:r>
          </a:p>
          <a:p>
            <a:pPr algn="just">
              <a:buNone/>
            </a:pPr>
            <a:endParaRPr lang="tr-TR" sz="2000" dirty="0"/>
          </a:p>
        </p:txBody>
      </p:sp>
      <p:pic>
        <p:nvPicPr>
          <p:cNvPr id="4" name="3 Resim"/>
          <p:cNvPicPr>
            <a:picLocks noChangeAspect="1"/>
          </p:cNvPicPr>
          <p:nvPr/>
        </p:nvPicPr>
        <p:blipFill>
          <a:blip r:embed="rId2" cstate="print"/>
          <a:srcRect/>
          <a:stretch>
            <a:fillRect/>
          </a:stretch>
        </p:blipFill>
        <p:spPr bwMode="auto">
          <a:xfrm>
            <a:off x="1977043" y="1666055"/>
            <a:ext cx="5401892" cy="44955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4684</TotalTime>
  <Words>796</Words>
  <Application>Microsoft Office PowerPoint</Application>
  <PresentationFormat>Ekran Gösterisi (4:3)</PresentationFormat>
  <Paragraphs>137</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overview</vt:lpstr>
      <vt:lpstr>Bölüm 4. BİLGİSAYAR SİSTEMLERİNİN HİYERARŞİK YAPISI  </vt:lpstr>
      <vt:lpstr>BELLEK (Memory)</vt:lpstr>
      <vt:lpstr>Bellek Türleri</vt:lpstr>
      <vt:lpstr>ROM Bellek</vt:lpstr>
      <vt:lpstr>ROM Bellek</vt:lpstr>
      <vt:lpstr>ROM Türleri</vt:lpstr>
      <vt:lpstr>RAM (Random Access Memory)</vt:lpstr>
      <vt:lpstr>RAM Bellek Hücresi</vt:lpstr>
      <vt:lpstr>RAM Chip’i</vt:lpstr>
      <vt:lpstr>RAM Organizasyonu</vt:lpstr>
      <vt:lpstr>RAM Organizasyonu</vt:lpstr>
      <vt:lpstr>RAM Türleri</vt:lpstr>
      <vt:lpstr>Bellek Hiyerarşisi</vt:lpstr>
      <vt:lpstr>CPU’nun Gereksinim Duyduğu Registerler</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168</cp:revision>
  <cp:lastPrinted>2001-01-30T20:22:47Z</cp:lastPrinted>
  <dcterms:created xsi:type="dcterms:W3CDTF">1999-07-07T12:46:17Z</dcterms:created>
  <dcterms:modified xsi:type="dcterms:W3CDTF">2010-03-11T10:38:40Z</dcterms:modified>
</cp:coreProperties>
</file>