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27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CC"/>
    <a:srgbClr val="A5002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>
          <a:xfrm>
            <a:off x="2774950" y="6400800"/>
            <a:ext cx="3276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dirty="0" smtClean="0"/>
              <a:t>Bilgisayar Organizasyonu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324846"/>
            <a:ext cx="8496642" cy="2370137"/>
          </a:xfrm>
        </p:spPr>
        <p:txBody>
          <a:bodyPr/>
          <a:lstStyle/>
          <a:p>
            <a:r>
              <a:rPr lang="tr-TR" sz="2800" b="1" cap="all" dirty="0" smtClean="0"/>
              <a:t>Bölüm 5. Komut SETİ </a:t>
            </a:r>
            <a:r>
              <a:rPr lang="tr-TR" sz="2800" b="1" cap="all" dirty="0" err="1" smtClean="0"/>
              <a:t>Mİmarİsİ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491" y="1756652"/>
            <a:ext cx="8496885" cy="4278386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tr-TR" sz="2400" b="1" dirty="0" smtClean="0"/>
              <a:t>Adresleme Metotları</a:t>
            </a:r>
          </a:p>
          <a:p>
            <a:pPr algn="l">
              <a:lnSpc>
                <a:spcPct val="90000"/>
              </a:lnSpc>
            </a:pPr>
            <a:r>
              <a:rPr lang="tr-TR" sz="2400" b="1" dirty="0" smtClean="0"/>
              <a:t>	</a:t>
            </a:r>
            <a:r>
              <a:rPr lang="tr-TR" sz="2400" dirty="0" smtClean="0"/>
              <a:t>İvedi (</a:t>
            </a:r>
            <a:r>
              <a:rPr lang="en-US" sz="2400" dirty="0" smtClean="0"/>
              <a:t>Immediate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Direkt (</a:t>
            </a:r>
            <a:r>
              <a:rPr lang="tr-TR" sz="2400" dirty="0" err="1" smtClean="0"/>
              <a:t>Direct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Dolaylı (</a:t>
            </a:r>
            <a:r>
              <a:rPr lang="tr-TR" sz="2400" dirty="0" err="1" smtClean="0"/>
              <a:t>Indirect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İndis (</a:t>
            </a:r>
            <a:r>
              <a:rPr lang="tr-TR" sz="2400" dirty="0" err="1" smtClean="0"/>
              <a:t>Index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Göreceli (</a:t>
            </a:r>
            <a:r>
              <a:rPr lang="tr-TR" sz="2400" dirty="0" err="1" smtClean="0"/>
              <a:t>Relative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r>
              <a:rPr lang="tr-TR" sz="2400" dirty="0" smtClean="0"/>
              <a:t>	Doğal (</a:t>
            </a:r>
            <a:r>
              <a:rPr lang="tr-TR" sz="2400" dirty="0" err="1" smtClean="0"/>
              <a:t>Inherent</a:t>
            </a:r>
            <a:r>
              <a:rPr lang="tr-TR" sz="2400" dirty="0" smtClean="0"/>
              <a:t>) Adresleme</a:t>
            </a:r>
          </a:p>
          <a:p>
            <a:pPr algn="l">
              <a:lnSpc>
                <a:spcPct val="90000"/>
              </a:lnSpc>
            </a:pPr>
            <a:endParaRPr lang="tr-TR" sz="2400" b="1" dirty="0" smtClean="0"/>
          </a:p>
          <a:p>
            <a:pPr algn="l">
              <a:lnSpc>
                <a:spcPct val="90000"/>
              </a:lnSpc>
            </a:pPr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Adresleme Metotları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30393"/>
            <a:ext cx="8375650" cy="5078412"/>
          </a:xfrm>
        </p:spPr>
        <p:txBody>
          <a:bodyPr/>
          <a:lstStyle/>
          <a:p>
            <a:pPr>
              <a:buNone/>
            </a:pPr>
            <a:r>
              <a:rPr lang="tr-TR" sz="2000" dirty="0" err="1" smtClean="0"/>
              <a:t>Register</a:t>
            </a:r>
            <a:r>
              <a:rPr lang="tr-TR" sz="2000" smtClean="0"/>
              <a:t> - dolaylı </a:t>
            </a:r>
            <a:r>
              <a:rPr lang="tr-TR" sz="2000" dirty="0" smtClean="0"/>
              <a:t>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, operandın etkin adresi </a:t>
            </a:r>
            <a:r>
              <a:rPr lang="tr-TR" sz="2000" dirty="0" err="1" smtClean="0"/>
              <a:t>register’da</a:t>
            </a:r>
            <a:r>
              <a:rPr lang="tr-TR" sz="2000" dirty="0" smtClean="0"/>
              <a:t> tutulur.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(R1)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 marL="0" indent="0" algn="just">
              <a:buNone/>
            </a:pPr>
            <a:r>
              <a:rPr lang="tr-TR" sz="2000" dirty="0" smtClean="0"/>
              <a:t>Özetle;</a:t>
            </a:r>
          </a:p>
          <a:p>
            <a:pPr marL="0" indent="0" algn="just">
              <a:buNone/>
            </a:pPr>
            <a:r>
              <a:rPr lang="tr-TR" sz="2000" dirty="0" smtClean="0"/>
              <a:t>- Bu adresleme metodunu kullanan komutların işletim zamanı, direkt adreslemeye göre daha uzundur </a:t>
            </a:r>
          </a:p>
          <a:p>
            <a:pPr>
              <a:buNone/>
            </a:pPr>
            <a:r>
              <a:rPr lang="tr-TR" sz="2000" dirty="0" smtClean="0"/>
              <a:t>- Operanda erişim için ekstra efektif adres hesabı gerektirir. </a:t>
            </a:r>
          </a:p>
          <a:p>
            <a:pPr>
              <a:buNone/>
            </a:pPr>
            <a:r>
              <a:rPr lang="tr-TR" sz="2000" dirty="0" smtClean="0"/>
              <a:t>- Adres uzayını genişletmek mümkündür.</a:t>
            </a:r>
          </a:p>
          <a:p>
            <a:pPr>
              <a:buNone/>
            </a:pPr>
            <a:r>
              <a:rPr lang="tr-TR" sz="2000" dirty="0" smtClean="0"/>
              <a:t>  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01997" y="1732720"/>
            <a:ext cx="20161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Opcode   Register 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137034" y="17390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226184" y="1539045"/>
            <a:ext cx="180022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tr-TR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226184" y="189940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226184" y="225977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5226184" y="262013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5226184" y="298049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659572" y="2620133"/>
            <a:ext cx="974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sz="1600"/>
              <a:t>Operand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778259" y="2597908"/>
            <a:ext cx="16557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sz="1600" dirty="0"/>
              <a:t>Operandın adresi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3641859" y="216452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4434022" y="281380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5" name="Text Box 24"/>
          <p:cNvSpPr txBox="1">
            <a:spLocks noChangeAspect="1" noChangeArrowheads="1"/>
          </p:cNvSpPr>
          <p:nvPr/>
        </p:nvSpPr>
        <p:spPr bwMode="auto">
          <a:xfrm>
            <a:off x="3065597" y="3029708"/>
            <a:ext cx="96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/>
              <a:t>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02257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4. İndis (</a:t>
            </a:r>
            <a:r>
              <a:rPr lang="tr-TR" sz="2000" b="1" dirty="0" err="1" smtClean="0"/>
              <a:t>Index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 bir </a:t>
            </a:r>
            <a:r>
              <a:rPr lang="tr-TR" sz="2000" dirty="0" err="1" smtClean="0"/>
              <a:t>index</a:t>
            </a:r>
            <a:r>
              <a:rPr lang="tr-TR" sz="2000" dirty="0" smtClean="0"/>
              <a:t> </a:t>
            </a:r>
            <a:r>
              <a:rPr lang="tr-TR" sz="2000" dirty="0" err="1" smtClean="0"/>
              <a:t>registerinden</a:t>
            </a:r>
            <a:r>
              <a:rPr lang="tr-TR" sz="2000" dirty="0" smtClean="0"/>
              <a:t> faydalanılır. Özellikle bir dizinin elemanlarına sıralı erişim söz konusu ise kullanılabilir. Ulaşılmak istenen dizinin başlangıç adresi </a:t>
            </a:r>
            <a:r>
              <a:rPr lang="tr-TR" sz="2000" dirty="0" err="1" smtClean="0"/>
              <a:t>index</a:t>
            </a:r>
            <a:r>
              <a:rPr lang="tr-TR" sz="2000" dirty="0" smtClean="0"/>
              <a:t> </a:t>
            </a:r>
            <a:r>
              <a:rPr lang="tr-TR" sz="2000" dirty="0" err="1" smtClean="0"/>
              <a:t>registerine</a:t>
            </a:r>
            <a:r>
              <a:rPr lang="tr-TR" sz="2000" dirty="0" smtClean="0"/>
              <a:t> atanır. İstenen dizi elemanının ofset değeri, komutun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 kısmında yer alır</a:t>
            </a:r>
            <a:r>
              <a:rPr lang="tr-TR" sz="2000" dirty="0" smtClean="0"/>
              <a:t>.</a:t>
            </a: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  <a:tabLst>
                <a:tab pos="3946525" algn="l"/>
              </a:tabLst>
            </a:pPr>
            <a:r>
              <a:rPr lang="tr-TR" sz="2000" b="1" dirty="0" smtClean="0"/>
              <a:t>Örnek:  </a:t>
            </a:r>
            <a:r>
              <a:rPr lang="tr-TR" sz="2000" dirty="0" smtClean="0"/>
              <a:t>main </a:t>
            </a:r>
            <a:r>
              <a:rPr lang="tr-TR" sz="2000" dirty="0" smtClean="0"/>
              <a:t>{</a:t>
            </a:r>
            <a:r>
              <a:rPr lang="en-US" sz="2000" dirty="0" smtClean="0"/>
              <a:t>	Add *2 </a:t>
            </a:r>
            <a:r>
              <a:rPr lang="en-US" sz="2000" dirty="0" err="1" smtClean="0"/>
              <a:t>şeklinde</a:t>
            </a:r>
            <a:r>
              <a:rPr lang="en-US" sz="2000" dirty="0" smtClean="0"/>
              <a:t> </a:t>
            </a:r>
            <a:r>
              <a:rPr lang="en-US" sz="2000" dirty="0" err="1" smtClean="0"/>
              <a:t>gösterilir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              </a:t>
            </a:r>
            <a:r>
              <a:rPr lang="en-US" sz="2000" b="1" dirty="0" smtClean="0"/>
              <a:t>    </a:t>
            </a:r>
            <a:r>
              <a:rPr lang="tr-TR" sz="2000" dirty="0" smtClean="0"/>
              <a:t>k=A[2</a:t>
            </a:r>
            <a:r>
              <a:rPr lang="tr-TR" sz="2000" dirty="0" smtClean="0"/>
              <a:t>];</a:t>
            </a:r>
          </a:p>
          <a:p>
            <a:pPr>
              <a:buNone/>
            </a:pPr>
            <a:r>
              <a:rPr lang="tr-TR" sz="2000" dirty="0" smtClean="0"/>
              <a:t>              }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50281" y="2423636"/>
            <a:ext cx="4643436" cy="2376488"/>
            <a:chOff x="681" y="1752"/>
            <a:chExt cx="2925" cy="1497"/>
          </a:xfrm>
          <a:solidFill>
            <a:schemeClr val="bg1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66" y="1752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Offset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47" y="1752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44" y="1938"/>
              <a:ext cx="862" cy="1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Operand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744" y="2120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2301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744" y="2482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744" y="2664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44" y="2845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64" y="2024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17" y="2845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681" y="2422"/>
              <a:ext cx="907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Index Reg.</a:t>
              </a:r>
            </a:p>
          </p:txBody>
        </p:sp>
        <p:sp>
          <p:nvSpPr>
            <p:cNvPr id="16" name="15 Oval"/>
            <p:cNvSpPr>
              <a:spLocks noChangeArrowheads="1"/>
            </p:cNvSpPr>
            <p:nvPr/>
          </p:nvSpPr>
          <p:spPr bwMode="auto">
            <a:xfrm>
              <a:off x="1927" y="2432"/>
              <a:ext cx="273" cy="27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+</a:t>
              </a: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610" y="2568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200" y="2568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16325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5. Göreceli (</a:t>
            </a:r>
            <a:r>
              <a:rPr lang="tr-TR" sz="2000" b="1" dirty="0" err="1" smtClean="0"/>
              <a:t>Relative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Program sayacının (PC) mevcut değerinin yakınlarında bir yere dallanma yapar. 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>
              <a:buNone/>
              <a:tabLst>
                <a:tab pos="3946525" algn="l"/>
              </a:tabLst>
            </a:pPr>
            <a:r>
              <a:rPr lang="tr-TR" sz="2000" b="1" dirty="0" smtClean="0"/>
              <a:t>Örnek:    </a:t>
            </a:r>
            <a:r>
              <a:rPr lang="tr-TR" sz="2000" dirty="0" smtClean="0"/>
              <a:t>main</a:t>
            </a:r>
            <a:r>
              <a:rPr lang="tr-TR" sz="2000" dirty="0" smtClean="0"/>
              <a:t>{</a:t>
            </a:r>
            <a:r>
              <a:rPr lang="en-US" sz="2000" dirty="0" smtClean="0"/>
              <a:t>	Bra ~2 </a:t>
            </a:r>
            <a:r>
              <a:rPr lang="en-US" sz="2000" dirty="0" err="1" smtClean="0"/>
              <a:t>şeklinde</a:t>
            </a:r>
            <a:r>
              <a:rPr lang="en-US" sz="2000" dirty="0" smtClean="0"/>
              <a:t> </a:t>
            </a:r>
            <a:r>
              <a:rPr lang="en-US" sz="2000" dirty="0" err="1" smtClean="0"/>
              <a:t>gösterilir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                 </a:t>
            </a:r>
            <a:r>
              <a:rPr lang="tr-TR" sz="2000" dirty="0" err="1" smtClean="0"/>
              <a:t>if</a:t>
            </a:r>
            <a:r>
              <a:rPr lang="tr-TR" sz="2000" dirty="0" smtClean="0"/>
              <a:t> (i==1) i++;</a:t>
            </a:r>
          </a:p>
          <a:p>
            <a:pPr>
              <a:buNone/>
            </a:pPr>
            <a:r>
              <a:rPr lang="tr-TR" sz="2000" dirty="0" smtClean="0"/>
              <a:t>                 else i--;</a:t>
            </a:r>
          </a:p>
          <a:p>
            <a:pPr>
              <a:buNone/>
            </a:pPr>
            <a:r>
              <a:rPr lang="tr-TR" sz="2000" dirty="0" smtClean="0"/>
              <a:t>                 } 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</p:txBody>
      </p:sp>
      <p:grpSp>
        <p:nvGrpSpPr>
          <p:cNvPr id="19" name="18 Grup"/>
          <p:cNvGrpSpPr/>
          <p:nvPr/>
        </p:nvGrpSpPr>
        <p:grpSpPr>
          <a:xfrm>
            <a:off x="2555875" y="1874997"/>
            <a:ext cx="4032251" cy="2376488"/>
            <a:chOff x="2555875" y="1874997"/>
            <a:chExt cx="4032251" cy="23764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555875" y="1874997"/>
              <a:ext cx="2160588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Offset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636963" y="1874997"/>
              <a:ext cx="0" cy="4318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219701" y="2170272"/>
              <a:ext cx="1368425" cy="1728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 dirty="0"/>
            </a:p>
            <a:p>
              <a:pPr algn="ctr"/>
              <a:endParaRPr lang="tr-TR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219701" y="2459197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219701" y="2746535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219701" y="3033872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19701" y="3322797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219701" y="3610135"/>
              <a:ext cx="1368425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140200" y="2306797"/>
              <a:ext cx="0" cy="64770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494338" y="3610135"/>
              <a:ext cx="806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663825" y="2938622"/>
              <a:ext cx="720725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PC</a:t>
              </a:r>
            </a:p>
          </p:txBody>
        </p:sp>
        <p:sp>
          <p:nvSpPr>
            <p:cNvPr id="16" name="15 Oval"/>
            <p:cNvSpPr>
              <a:spLocks noChangeArrowheads="1"/>
            </p:cNvSpPr>
            <p:nvPr/>
          </p:nvSpPr>
          <p:spPr bwMode="auto">
            <a:xfrm>
              <a:off x="3922713" y="2954497"/>
              <a:ext cx="433388" cy="431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-/+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19475" y="3170397"/>
              <a:ext cx="431800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356100" y="3170397"/>
              <a:ext cx="792163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4446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6. Doğal (</a:t>
            </a:r>
            <a:r>
              <a:rPr lang="tr-TR" sz="2000" b="1" dirty="0" err="1" smtClean="0"/>
              <a:t>Inherent</a:t>
            </a:r>
            <a:r>
              <a:rPr lang="tr-TR" sz="2000" b="1" dirty="0" smtClean="0"/>
              <a:t>) Adresleme</a:t>
            </a:r>
            <a:r>
              <a:rPr lang="tr-TR" sz="2000" dirty="0" smtClean="0"/>
              <a:t>: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 bilgisi içermeyen adresleme </a:t>
            </a:r>
            <a:r>
              <a:rPr lang="tr-TR" sz="2000" dirty="0" err="1" smtClean="0"/>
              <a:t>modudur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b="1" dirty="0" smtClean="0"/>
              <a:t> </a:t>
            </a:r>
            <a:endParaRPr lang="tr-TR" sz="2000" dirty="0" smtClean="0"/>
          </a:p>
          <a:p>
            <a:pPr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</a:t>
            </a:r>
            <a:r>
              <a:rPr lang="tr-TR" sz="2000" dirty="0" err="1" smtClean="0"/>
              <a:t>Clr</a:t>
            </a:r>
            <a:r>
              <a:rPr lang="tr-TR" sz="2000" dirty="0" smtClean="0"/>
              <a:t>    (Akünün içeriğini temizler) </a:t>
            </a:r>
          </a:p>
          <a:p>
            <a:pPr>
              <a:buNone/>
            </a:pPr>
            <a:r>
              <a:rPr lang="tr-TR" sz="2000" dirty="0" smtClean="0"/>
              <a:t>              </a:t>
            </a:r>
            <a:r>
              <a:rPr lang="tr-TR" sz="2000" dirty="0" err="1" smtClean="0"/>
              <a:t>Inc</a:t>
            </a:r>
            <a:r>
              <a:rPr lang="tr-TR" sz="2000" dirty="0" smtClean="0"/>
              <a:t>    (Akünün içeriğini 1 arttırır) 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Bir bilgisayar sistemindeki en temel işlem, </a:t>
            </a:r>
            <a:r>
              <a:rPr lang="tr-TR" sz="2000" dirty="0" err="1" smtClean="0"/>
              <a:t>registerlar</a:t>
            </a:r>
            <a:r>
              <a:rPr lang="tr-TR" sz="2000" dirty="0" smtClean="0"/>
              <a:t> arası bilgi transferleridir. Bu dil, bilgisayar sisteminin donanımsal yapısını ve davranışını tam bir biçimde ifade eder. Donanım tasarım dili (Hardware </a:t>
            </a:r>
            <a:r>
              <a:rPr lang="tr-TR" sz="2000" dirty="0" err="1" smtClean="0"/>
              <a:t>Description</a:t>
            </a:r>
            <a:r>
              <a:rPr lang="tr-TR" sz="2000" dirty="0" smtClean="0"/>
              <a:t> Language-HDL) olarak da bilinir.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- </a:t>
            </a:r>
            <a:r>
              <a:rPr lang="tr-TR" sz="2000" dirty="0" err="1" smtClean="0"/>
              <a:t>Registerlar</a:t>
            </a:r>
            <a:r>
              <a:rPr lang="tr-TR" sz="2000" dirty="0" smtClean="0"/>
              <a:t> genellikle büyük harflerle ifade edilirler.  Ayrıca harflerden sonra rakam bilgileri de içerebilirler. n bitlik bir kaydedici içerisindeki </a:t>
            </a:r>
            <a:r>
              <a:rPr lang="tr-TR" sz="2000" dirty="0" err="1" smtClean="0"/>
              <a:t>flip</a:t>
            </a:r>
            <a:r>
              <a:rPr lang="tr-TR" sz="2000" dirty="0" smtClean="0"/>
              <a:t> </a:t>
            </a:r>
            <a:r>
              <a:rPr lang="tr-TR" sz="2000" dirty="0" err="1" smtClean="0"/>
              <a:t>floplar</a:t>
            </a:r>
            <a:r>
              <a:rPr lang="tr-TR" sz="2000" dirty="0" smtClean="0"/>
              <a:t> 0’dan (n-1)’e kadar numaralandırılırlar. Temel bilgisayar sistemimizdeki kaydediciler 8 ya da 16 bitliktir.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66651" y="3725593"/>
          <a:ext cx="1784180" cy="487680"/>
        </p:xfrm>
        <a:graphic>
          <a:graphicData uri="http://schemas.openxmlformats.org/drawingml/2006/table">
            <a:tbl>
              <a:tblPr/>
              <a:tblGrid>
                <a:gridCol w="178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15                           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    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0                     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AR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50167" y="4499317"/>
          <a:ext cx="3250809" cy="487680"/>
        </p:xfrm>
        <a:graphic>
          <a:graphicData uri="http://schemas.openxmlformats.org/drawingml/2006/table">
            <a:tbl>
              <a:tblPr/>
              <a:tblGrid>
                <a:gridCol w="167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15                            8 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7                         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   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0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AR(H)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AR(L)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36098" y="5154860"/>
            <a:ext cx="701977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- Yüksek anlamlı kısım 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AR(8-15) ya da AR(H)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  D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üşük anlamlı kısım AR(0-7) ya da AR(L)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- Belli bir bit grubu, AR(0-3) ya da AR</a:t>
            </a:r>
            <a:r>
              <a:rPr kumimoji="0" lang="tr-TR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</a:rPr>
              <a:t>0-3</a:t>
            </a:r>
            <a:r>
              <a:rPr lang="tr-TR" sz="1800" b="0" dirty="0" smtClean="0">
                <a:latin typeface="Calibri" pitchFamily="34" charset="0"/>
                <a:ea typeface="Times New Roman" pitchFamily="18" charset="0"/>
              </a:rPr>
              <a:t> şeklinde ifade edilir.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18378" y="874121"/>
            <a:ext cx="8502064" cy="5078412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-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transfer işlemi  ’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’ sembolü ile gösterilir ve aktarımın yönünü belirtir.</a:t>
            </a:r>
          </a:p>
          <a:p>
            <a:pPr>
              <a:buNone/>
            </a:pPr>
            <a:r>
              <a:rPr lang="tr-TR" sz="2000" dirty="0" smtClean="0"/>
              <a:t> </a:t>
            </a:r>
          </a:p>
          <a:p>
            <a:pPr marL="0" indent="0" algn="just">
              <a:buNone/>
            </a:pPr>
            <a:r>
              <a:rPr lang="tr-TR" sz="2000" dirty="0" smtClean="0"/>
              <a:t>Örneğin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 ifadesi PC’nin içeriğinin </a:t>
            </a:r>
            <a:r>
              <a:rPr lang="tr-TR" sz="2000" dirty="0" err="1" smtClean="0"/>
              <a:t>AR’ye</a:t>
            </a:r>
            <a:r>
              <a:rPr lang="tr-TR" sz="2000" dirty="0" smtClean="0"/>
              <a:t> aktarılacağını belirtir (Bit sayılarının uyumlu olması gerektiği unutulmamalıdır). Bu aktarım sonucunda PC’nin içeriği korunur.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- Aritmetik ya da mantık işlemlerinin sonuçları da kaydedicilere aktarılabilir;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457735" y="3447756"/>
          <a:ext cx="3354608" cy="1950720"/>
        </p:xfrm>
        <a:graphic>
          <a:graphicData uri="http://schemas.openxmlformats.org/drawingml/2006/table">
            <a:tbl>
              <a:tblPr/>
              <a:tblGrid>
                <a:gridCol w="167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 dirty="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 DR + AC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Toplama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 - AC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Çıkarma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 dirty="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 dirty="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Calibri"/>
                          <a:ea typeface="Times New Roman"/>
                        </a:rPr>
                        <a:t>AC’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Tümleyen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tr-TR" sz="1600" smtClean="0">
                          <a:latin typeface="Calibri"/>
                          <a:ea typeface="Times New Roman"/>
                        </a:rPr>
                        <a:t>AC’+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1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2’ye tümleyen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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VE işlemi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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DR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VEYA işlemi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SHR(AC)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Sağa kaydırma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>
                          <a:latin typeface="Calibri"/>
                          <a:ea typeface="Times New Roman"/>
                        </a:rPr>
                        <a:t>AC </a:t>
                      </a:r>
                      <a:r>
                        <a:rPr lang="tr-TR" sz="1600">
                          <a:latin typeface="Calibri"/>
                          <a:ea typeface="Times New Roman"/>
                          <a:sym typeface="Symbol"/>
                        </a:rPr>
                        <a:t></a:t>
                      </a:r>
                      <a:r>
                        <a:rPr lang="tr-TR" sz="1600">
                          <a:latin typeface="Calibri"/>
                          <a:ea typeface="Times New Roman"/>
                        </a:rPr>
                        <a:t> SHL(AC)</a:t>
                      </a:r>
                      <a:endParaRPr lang="tr-TR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Calibri"/>
                          <a:ea typeface="Times New Roman"/>
                        </a:rPr>
                        <a:t>Sola kaydırma</a:t>
                      </a:r>
                      <a:endParaRPr lang="tr-TR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4 Dikdörtgen"/>
          <p:cNvSpPr/>
          <p:nvPr/>
        </p:nvSpPr>
        <p:spPr>
          <a:xfrm>
            <a:off x="5370580" y="3414467"/>
            <a:ext cx="2201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AC </a:t>
            </a:r>
            <a:r>
              <a:rPr lang="tr-TR" dirty="0" smtClean="0">
                <a:sym typeface="Symbol"/>
              </a:rPr>
              <a:t></a:t>
            </a:r>
            <a:r>
              <a:rPr lang="tr-TR" dirty="0" smtClean="0"/>
              <a:t> DR + AC işlemi </a:t>
            </a:r>
            <a:endParaRPr lang="tr-TR" dirty="0"/>
          </a:p>
        </p:txBody>
      </p:sp>
      <p:grpSp>
        <p:nvGrpSpPr>
          <p:cNvPr id="28673" name="Group 1"/>
          <p:cNvGrpSpPr>
            <a:grpSpLocks/>
          </p:cNvGrpSpPr>
          <p:nvPr/>
        </p:nvGrpSpPr>
        <p:grpSpPr bwMode="auto">
          <a:xfrm>
            <a:off x="4850008" y="3784181"/>
            <a:ext cx="3464029" cy="2560580"/>
            <a:chOff x="1087" y="9401"/>
            <a:chExt cx="3889" cy="2200"/>
          </a:xfrm>
        </p:grpSpPr>
        <p:sp>
          <p:nvSpPr>
            <p:cNvPr id="28674" name="Text Box 2"/>
            <p:cNvSpPr txBox="1">
              <a:spLocks noChangeArrowheads="1"/>
            </p:cNvSpPr>
            <p:nvPr/>
          </p:nvSpPr>
          <p:spPr bwMode="auto">
            <a:xfrm>
              <a:off x="1325" y="10365"/>
              <a:ext cx="704" cy="2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DR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5" name="Text Box 3"/>
            <p:cNvSpPr txBox="1">
              <a:spLocks noChangeArrowheads="1"/>
            </p:cNvSpPr>
            <p:nvPr/>
          </p:nvSpPr>
          <p:spPr bwMode="auto">
            <a:xfrm>
              <a:off x="1326" y="9690"/>
              <a:ext cx="704" cy="2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 AC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1284" y="10680"/>
              <a:ext cx="97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 bit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1268" y="9984"/>
              <a:ext cx="974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16 bit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620" y="9658"/>
              <a:ext cx="1233" cy="1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 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Toplayıcı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679" name="AutoShape 7"/>
            <p:cNvCxnSpPr>
              <a:cxnSpLocks noChangeShapeType="1"/>
            </p:cNvCxnSpPr>
            <p:nvPr/>
          </p:nvCxnSpPr>
          <p:spPr bwMode="auto">
            <a:xfrm>
              <a:off x="2029" y="10569"/>
              <a:ext cx="5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0" name="AutoShape 8"/>
            <p:cNvCxnSpPr>
              <a:cxnSpLocks noChangeShapeType="1"/>
            </p:cNvCxnSpPr>
            <p:nvPr/>
          </p:nvCxnSpPr>
          <p:spPr bwMode="auto">
            <a:xfrm>
              <a:off x="2029" y="9865"/>
              <a:ext cx="5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1" name="AutoShape 9"/>
            <p:cNvCxnSpPr>
              <a:cxnSpLocks noChangeShapeType="1"/>
            </p:cNvCxnSpPr>
            <p:nvPr/>
          </p:nvCxnSpPr>
          <p:spPr bwMode="auto">
            <a:xfrm flipH="1">
              <a:off x="2300" y="9820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2" name="AutoShape 10"/>
            <p:cNvCxnSpPr>
              <a:cxnSpLocks noChangeShapeType="1"/>
            </p:cNvCxnSpPr>
            <p:nvPr/>
          </p:nvCxnSpPr>
          <p:spPr bwMode="auto">
            <a:xfrm flipH="1">
              <a:off x="2250" y="10513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3" name="AutoShape 11"/>
            <p:cNvCxnSpPr>
              <a:cxnSpLocks noChangeShapeType="1"/>
            </p:cNvCxnSpPr>
            <p:nvPr/>
          </p:nvCxnSpPr>
          <p:spPr bwMode="auto">
            <a:xfrm>
              <a:off x="3853" y="10001"/>
              <a:ext cx="3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4" name="AutoShape 12"/>
            <p:cNvCxnSpPr>
              <a:cxnSpLocks noChangeShapeType="1"/>
            </p:cNvCxnSpPr>
            <p:nvPr/>
          </p:nvCxnSpPr>
          <p:spPr bwMode="auto">
            <a:xfrm flipV="1">
              <a:off x="4252" y="9401"/>
              <a:ext cx="0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5" name="AutoShape 13"/>
            <p:cNvCxnSpPr>
              <a:cxnSpLocks noChangeShapeType="1"/>
            </p:cNvCxnSpPr>
            <p:nvPr/>
          </p:nvCxnSpPr>
          <p:spPr bwMode="auto">
            <a:xfrm flipH="1">
              <a:off x="1087" y="9401"/>
              <a:ext cx="31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6" name="AutoShape 14"/>
            <p:cNvCxnSpPr>
              <a:cxnSpLocks noChangeShapeType="1"/>
            </p:cNvCxnSpPr>
            <p:nvPr/>
          </p:nvCxnSpPr>
          <p:spPr bwMode="auto">
            <a:xfrm>
              <a:off x="1087" y="9401"/>
              <a:ext cx="0" cy="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7" name="AutoShape 15"/>
            <p:cNvCxnSpPr>
              <a:cxnSpLocks noChangeShapeType="1"/>
            </p:cNvCxnSpPr>
            <p:nvPr/>
          </p:nvCxnSpPr>
          <p:spPr bwMode="auto">
            <a:xfrm>
              <a:off x="1087" y="9865"/>
              <a:ext cx="2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688" name="AutoShape 16"/>
            <p:cNvCxnSpPr>
              <a:cxnSpLocks noChangeShapeType="1"/>
            </p:cNvCxnSpPr>
            <p:nvPr/>
          </p:nvCxnSpPr>
          <p:spPr bwMode="auto">
            <a:xfrm flipH="1">
              <a:off x="4022" y="9962"/>
              <a:ext cx="50" cy="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689" name="AutoShape 17"/>
            <p:cNvCxnSpPr>
              <a:cxnSpLocks noChangeShapeType="1"/>
            </p:cNvCxnSpPr>
            <p:nvPr/>
          </p:nvCxnSpPr>
          <p:spPr bwMode="auto">
            <a:xfrm>
              <a:off x="3853" y="10421"/>
              <a:ext cx="3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233" y="10250"/>
              <a:ext cx="743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tr-TR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Elde</a:t>
              </a:r>
              <a:endPara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- Transfer işlemi bir kontrol sinyali ile olacaksa, bu şart “Kontrol Sinyali :” şeklinde ifade edilir.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dirty="0" smtClean="0"/>
              <a:t>Örneğin T0 :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dirty="0" smtClean="0"/>
              <a:t>- Belli bir kontrol sinyaline bağlı olarak, birden fazla aktarım (mikro işlem) eş zamanlı olarak yerine getirilmek isteniyorsa “,” ile belirtilir;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dirty="0" smtClean="0"/>
              <a:t>Örneğin X: AR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PC,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PC +1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sz="2000" dirty="0"/>
          </a:p>
        </p:txBody>
      </p:sp>
      <p:pic>
        <p:nvPicPr>
          <p:cNvPr id="14" name="1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9297" y="1636467"/>
            <a:ext cx="2610143" cy="99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err="1" smtClean="0"/>
              <a:t>Register</a:t>
            </a:r>
            <a:r>
              <a:rPr lang="tr-TR" sz="2400" b="1" dirty="0" smtClean="0"/>
              <a:t> Transfer Dili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2446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Şayet X kontrol sinyalinin durumuna göre değişik atamalar yapılacaksa (</a:t>
            </a:r>
            <a:r>
              <a:rPr lang="tr-TR" sz="2000" dirty="0" err="1" smtClean="0"/>
              <a:t>if</a:t>
            </a:r>
            <a:r>
              <a:rPr lang="tr-TR" sz="2000" dirty="0" smtClean="0"/>
              <a:t>-else yapısı) aşağıdaki </a:t>
            </a:r>
            <a:r>
              <a:rPr lang="tr-TR" sz="2000" dirty="0" err="1" smtClean="0"/>
              <a:t>notasyon</a:t>
            </a:r>
            <a:r>
              <a:rPr lang="tr-TR" sz="2000" dirty="0" smtClean="0"/>
              <a:t> kullanılır;</a:t>
            </a:r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X  :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AR</a:t>
            </a:r>
          </a:p>
          <a:p>
            <a:pPr>
              <a:buNone/>
            </a:pPr>
            <a:r>
              <a:rPr lang="tr-TR" sz="2000" dirty="0" smtClean="0"/>
              <a:t>X’ : PC </a:t>
            </a:r>
            <a:r>
              <a:rPr lang="tr-TR" sz="2000" dirty="0" smtClean="0">
                <a:sym typeface="Symbol"/>
              </a:rPr>
              <a:t></a:t>
            </a:r>
            <a:r>
              <a:rPr lang="tr-TR" sz="2000" dirty="0" smtClean="0"/>
              <a:t> TR</a:t>
            </a:r>
          </a:p>
          <a:p>
            <a:pPr>
              <a:buNone/>
            </a:pPr>
            <a:endParaRPr lang="tr-TR" sz="2000" dirty="0"/>
          </a:p>
        </p:txBody>
      </p:sp>
      <p:pic>
        <p:nvPicPr>
          <p:cNvPr id="4" name="3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3843" y="1813633"/>
            <a:ext cx="3666612" cy="216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104336"/>
            <a:ext cx="8778240" cy="790575"/>
          </a:xfrm>
        </p:spPr>
        <p:txBody>
          <a:bodyPr/>
          <a:lstStyle/>
          <a:p>
            <a:r>
              <a:rPr lang="tr-TR" sz="2400" b="1" cap="all" dirty="0" smtClean="0"/>
              <a:t>Komut </a:t>
            </a:r>
            <a:r>
              <a:rPr lang="tr-TR" sz="2400" b="1" cap="all" dirty="0" err="1" smtClean="0"/>
              <a:t>Setİ</a:t>
            </a:r>
            <a:r>
              <a:rPr lang="tr-TR" sz="2400" b="1" cap="all" dirty="0" smtClean="0"/>
              <a:t> </a:t>
            </a:r>
            <a:r>
              <a:rPr lang="tr-TR" sz="2400" b="1" cap="all" dirty="0" err="1" smtClean="0"/>
              <a:t>Mİmarİsİ</a:t>
            </a:r>
            <a:endParaRPr lang="tr-TR" sz="24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96" y="3857467"/>
            <a:ext cx="8328074" cy="2712141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tr-TR" sz="2000" dirty="0"/>
          </a:p>
        </p:txBody>
      </p:sp>
      <p:sp>
        <p:nvSpPr>
          <p:cNvPr id="7" name="6 Dikdörtgen"/>
          <p:cNvSpPr/>
          <p:nvPr/>
        </p:nvSpPr>
        <p:spPr>
          <a:xfrm>
            <a:off x="358724" y="938481"/>
            <a:ext cx="82084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0" dirty="0" smtClean="0"/>
              <a:t>CPU, komutlar üzerinde işlem yapar. Komutlar ise CPU’nun yapması gereken işleri tanımlar. Bir komut, işlem bilgisini (</a:t>
            </a:r>
            <a:r>
              <a:rPr lang="tr-TR" sz="2000" b="0" dirty="0" err="1" smtClean="0"/>
              <a:t>opcode</a:t>
            </a:r>
            <a:r>
              <a:rPr lang="tr-TR" sz="2000" b="0" dirty="0" smtClean="0"/>
              <a:t>) ve adres bilgisini içerir. Belirtilen adresteki veri </a:t>
            </a:r>
            <a:r>
              <a:rPr lang="tr-TR" sz="2000" b="0" dirty="0" err="1" smtClean="0"/>
              <a:t>operand</a:t>
            </a:r>
            <a:r>
              <a:rPr lang="tr-TR" sz="2000" b="0" dirty="0" smtClean="0"/>
              <a:t> olarak anılır. </a:t>
            </a:r>
            <a:r>
              <a:rPr lang="tr-TR" sz="2000" b="0" dirty="0" err="1" smtClean="0"/>
              <a:t>Operand</a:t>
            </a:r>
            <a:r>
              <a:rPr lang="tr-TR" sz="2000" b="0" dirty="0" smtClean="0"/>
              <a:t> ise bellekte ya da kaydedicide olabilir. </a:t>
            </a:r>
          </a:p>
          <a:p>
            <a:endParaRPr lang="tr-TR" sz="2000" b="0" dirty="0" smtClean="0"/>
          </a:p>
          <a:p>
            <a:pPr algn="just"/>
            <a:r>
              <a:rPr lang="tr-TR" sz="2000" b="0" dirty="0" smtClean="0"/>
              <a:t>Bir işlemcinin komut seti, operandın nereden alınacağına bağlı olarak tasarlanır.  Genel olarak 3 tip mimari göze çarpmaktadır;</a:t>
            </a:r>
          </a:p>
          <a:p>
            <a:pPr algn="just"/>
            <a:endParaRPr lang="tr-TR" sz="2000" b="0" dirty="0" smtClean="0"/>
          </a:p>
          <a:p>
            <a:pPr marL="457200" indent="-457200" algn="just">
              <a:buAutoNum type="arabicPeriod"/>
            </a:pPr>
            <a:r>
              <a:rPr lang="tr-TR" sz="2000" dirty="0" smtClean="0"/>
              <a:t>Yığın (</a:t>
            </a:r>
            <a:r>
              <a:rPr lang="tr-TR" sz="2000" dirty="0" err="1" smtClean="0"/>
              <a:t>Stack</a:t>
            </a:r>
            <a:r>
              <a:rPr lang="tr-TR" sz="2000" dirty="0" smtClean="0"/>
              <a:t>) mimarisi</a:t>
            </a:r>
          </a:p>
          <a:p>
            <a:pPr marL="457200" indent="-457200" algn="just">
              <a:buAutoNum type="arabicPeriod"/>
            </a:pPr>
            <a:r>
              <a:rPr lang="tr-TR" sz="2000" dirty="0" smtClean="0"/>
              <a:t>Akü mimarisi</a:t>
            </a:r>
          </a:p>
          <a:p>
            <a:pPr marL="457200" indent="-457200" algn="just">
              <a:buAutoNum type="arabicPeriod"/>
            </a:pPr>
            <a:r>
              <a:rPr lang="tr-TR" sz="2000" dirty="0" smtClean="0"/>
              <a:t>Genel amaçlı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mimarisi</a:t>
            </a:r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 smtClean="0"/>
          </a:p>
          <a:p>
            <a:pPr algn="just"/>
            <a:endParaRPr lang="tr-TR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Yığın (</a:t>
            </a:r>
            <a:r>
              <a:rPr lang="tr-TR" sz="2400" b="1" dirty="0" err="1" smtClean="0"/>
              <a:t>Stack</a:t>
            </a:r>
            <a:r>
              <a:rPr lang="tr-TR" sz="2400" b="1" dirty="0" smtClean="0"/>
              <a:t>)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58529"/>
            <a:ext cx="8375650" cy="1179761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000" dirty="0" smtClean="0"/>
              <a:t>İşlemler yığının üst elemanları üzerinde yapılır ve sonuç yine yığına atılır. Bu mimaride yığına bilgi aktarma işlemi </a:t>
            </a:r>
            <a:r>
              <a:rPr lang="tr-TR" sz="2000" i="1" dirty="0" err="1" smtClean="0"/>
              <a:t>push</a:t>
            </a:r>
            <a:r>
              <a:rPr lang="tr-TR" sz="2000" dirty="0" smtClean="0"/>
              <a:t> ve yığından bilgi alma işlemi de </a:t>
            </a:r>
            <a:r>
              <a:rPr lang="tr-TR" sz="2000" i="1" dirty="0" smtClean="0"/>
              <a:t>pop</a:t>
            </a:r>
            <a:r>
              <a:rPr lang="tr-TR" sz="2000" dirty="0" smtClean="0"/>
              <a:t> komutlarıyla olur.  </a:t>
            </a:r>
          </a:p>
          <a:p>
            <a:pPr>
              <a:buNone/>
            </a:pPr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90375" y="2387554"/>
            <a:ext cx="1825625" cy="1885951"/>
            <a:chOff x="641" y="1343"/>
            <a:chExt cx="1150" cy="1188"/>
          </a:xfrm>
          <a:solidFill>
            <a:schemeClr val="bg1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47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47" y="1480"/>
              <a:ext cx="499" cy="31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47" y="1648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83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610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474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75" y="2523"/>
              <a:ext cx="49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975" y="1760"/>
              <a:ext cx="0" cy="7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75" y="1752"/>
              <a:ext cx="2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066" y="1525"/>
              <a:ext cx="18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41" y="1343"/>
              <a:ext cx="470" cy="32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400" dirty="0"/>
                <a:t>Stack</a:t>
              </a:r>
            </a:p>
            <a:p>
              <a:pPr algn="ctr"/>
              <a:r>
                <a:rPr lang="tr-TR" sz="1400" dirty="0"/>
                <a:t>Pointer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Akü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72597"/>
            <a:ext cx="8375650" cy="5078412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000" dirty="0" err="1" smtClean="0"/>
              <a:t>Operandlardan</a:t>
            </a:r>
            <a:r>
              <a:rPr lang="tr-TR" sz="2000" dirty="0" smtClean="0"/>
              <a:t> biri bellekte diğeri ise aküdedir (ACC). İşlem yapılır ve sonuç aküye transfer edilir. Akü, komutlarda ayrıca belirtilmez (imalıdır). İleride tasarlayacağımız temel bilgisayar sistemimizde bu mimariyi kullanacağız.</a:t>
            </a:r>
          </a:p>
          <a:p>
            <a:pPr>
              <a:buNone/>
            </a:pPr>
            <a:endParaRPr lang="tr-TR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4026576" y="3644900"/>
            <a:ext cx="8636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ALU</a:t>
            </a: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4099601" y="3284537"/>
            <a:ext cx="15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4745714" y="3284537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4456789" y="4076700"/>
            <a:ext cx="15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3740826" y="2995612"/>
            <a:ext cx="57467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ACC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4458376" y="2420937"/>
            <a:ext cx="1366838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Bellek ya da </a:t>
            </a:r>
          </a:p>
          <a:p>
            <a:pPr algn="ctr"/>
            <a:r>
              <a:rPr lang="tr-TR" dirty="0"/>
              <a:t>Giriş cihazı</a:t>
            </a: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3523339" y="4437062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V="1">
            <a:off x="3523339" y="2636837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523339" y="263683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3955139" y="26368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Genel Amaçlı </a:t>
            </a:r>
            <a:r>
              <a:rPr lang="tr-TR" sz="2400" b="1" dirty="0" err="1" smtClean="0"/>
              <a:t>Register</a:t>
            </a:r>
            <a:r>
              <a:rPr lang="tr-TR" sz="2400" b="1" dirty="0" smtClean="0"/>
              <a:t> Mimarisi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1000733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Bu mimaride </a:t>
            </a:r>
            <a:r>
              <a:rPr lang="tr-TR" sz="2000" dirty="0" err="1" smtClean="0"/>
              <a:t>operandlar</a:t>
            </a:r>
            <a:r>
              <a:rPr lang="tr-TR" sz="2000" dirty="0" smtClean="0"/>
              <a:t>,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ya da bellek olarak belirtilir.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-bellek ya da 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-</a:t>
            </a:r>
            <a:r>
              <a:rPr lang="tr-TR" sz="2000" dirty="0" err="1" smtClean="0"/>
              <a:t>register</a:t>
            </a:r>
            <a:r>
              <a:rPr lang="tr-TR" sz="2000" dirty="0" smtClean="0"/>
              <a:t> tipinde olabilir. </a:t>
            </a:r>
            <a:r>
              <a:rPr lang="tr-TR" sz="2000" dirty="0" err="1" smtClean="0"/>
              <a:t>Operandlar</a:t>
            </a:r>
            <a:r>
              <a:rPr lang="tr-TR" sz="2000" dirty="0" smtClean="0"/>
              <a:t> üzerinde işlemler yapıldıktan sonra sonuçlar kaydedicilere aktarılır.</a:t>
            </a:r>
            <a:endParaRPr lang="tr-TR" sz="2000" dirty="0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79222" y="2507544"/>
            <a:ext cx="1365250" cy="1730376"/>
            <a:chOff x="3335" y="1615"/>
            <a:chExt cx="860" cy="1090"/>
          </a:xfrm>
          <a:solidFill>
            <a:schemeClr val="bg1"/>
          </a:solidFill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3515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786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3335" y="1615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3787" y="1616"/>
              <a:ext cx="408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dirty="0"/>
                <a:t>Bellek</a:t>
              </a: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3560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3923" y="1797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3606" y="2523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5583494" y="2480199"/>
            <a:ext cx="1296988" cy="1728788"/>
            <a:chOff x="4422" y="1616"/>
            <a:chExt cx="817" cy="1089"/>
          </a:xfrm>
          <a:solidFill>
            <a:schemeClr val="bg1"/>
          </a:solidFill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4558" y="2024"/>
              <a:ext cx="544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ALU</a:t>
              </a: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4829" y="2296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4649" y="2523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4422" y="1616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dirty="0" err="1"/>
                <a:t>Reg</a:t>
              </a:r>
              <a:r>
                <a:rPr lang="tr-TR" dirty="0"/>
                <a:t>.</a:t>
              </a: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4647" y="1798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4877" y="1616"/>
              <a:ext cx="362" cy="1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Reg.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5012" y="1798"/>
              <a:ext cx="1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916325"/>
            <a:ext cx="8375650" cy="5078412"/>
          </a:xfrm>
        </p:spPr>
        <p:txBody>
          <a:bodyPr/>
          <a:lstStyle/>
          <a:p>
            <a:pPr marL="0" indent="0">
              <a:buNone/>
            </a:pPr>
            <a:r>
              <a:rPr lang="tr-TR" sz="2000" b="1" dirty="0" smtClean="0"/>
              <a:t>Örnek:</a:t>
            </a:r>
            <a:r>
              <a:rPr lang="tr-TR" sz="2000" dirty="0" smtClean="0"/>
              <a:t> Bellekteki iki sayıyı (</a:t>
            </a:r>
            <a:r>
              <a:rPr lang="tr-TR" sz="2000" dirty="0" err="1" smtClean="0"/>
              <a:t>sayi</a:t>
            </a:r>
            <a:r>
              <a:rPr lang="tr-TR" sz="2000" dirty="0" smtClean="0"/>
              <a:t>_1 ve </a:t>
            </a:r>
            <a:r>
              <a:rPr lang="tr-TR" sz="2000" dirty="0" err="1" smtClean="0"/>
              <a:t>sayi</a:t>
            </a:r>
            <a:r>
              <a:rPr lang="tr-TR" sz="2000" dirty="0" smtClean="0"/>
              <a:t>_2) toplayıp, sonucu (toplam) tekrar belleğe koymak istediğimizi düşünelim.</a:t>
            </a:r>
          </a:p>
          <a:p>
            <a:pPr>
              <a:buNone/>
            </a:pPr>
            <a:endParaRPr lang="tr-TR" sz="800" dirty="0" smtClean="0"/>
          </a:p>
          <a:p>
            <a:pPr>
              <a:buNone/>
            </a:pPr>
            <a:r>
              <a:rPr lang="tr-TR" sz="2000" b="1" dirty="0" err="1" smtClean="0"/>
              <a:t>Stack</a:t>
            </a:r>
            <a:r>
              <a:rPr lang="tr-TR" sz="2000" b="1" dirty="0" smtClean="0"/>
              <a:t> mimarisinde,</a:t>
            </a:r>
            <a:r>
              <a:rPr lang="tr-TR" sz="2000" dirty="0" smtClean="0"/>
              <a:t>		       	</a:t>
            </a:r>
            <a:r>
              <a:rPr lang="tr-TR" sz="2000" b="1" dirty="0" smtClean="0"/>
              <a:t>Akü mimarisinde,</a:t>
            </a:r>
          </a:p>
          <a:p>
            <a:pPr>
              <a:buNone/>
            </a:pPr>
            <a:r>
              <a:rPr lang="tr-TR" sz="2000" i="1" dirty="0" smtClean="0"/>
              <a:t> </a:t>
            </a:r>
            <a:r>
              <a:rPr lang="tr-TR" sz="1800" i="1" dirty="0" err="1" smtClean="0"/>
              <a:t>Push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	           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</a:t>
            </a:r>
          </a:p>
          <a:p>
            <a:pPr>
              <a:buNone/>
            </a:pPr>
            <a:r>
              <a:rPr lang="tr-TR" sz="1800" i="1" dirty="0" err="1" smtClean="0"/>
              <a:t>Push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		           		</a:t>
            </a:r>
            <a:r>
              <a:rPr lang="tr-TR" sz="1800" i="1" dirty="0" err="1" smtClean="0"/>
              <a:t>add</a:t>
            </a:r>
            <a:r>
              <a:rPr lang="tr-TR" sz="1800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</a:t>
            </a:r>
          </a:p>
          <a:p>
            <a:pPr>
              <a:buNone/>
            </a:pPr>
            <a:r>
              <a:rPr lang="tr-TR" sz="1800" i="1" dirty="0" err="1" smtClean="0"/>
              <a:t>Add</a:t>
            </a:r>
            <a:r>
              <a:rPr lang="tr-TR" sz="1800" i="1" dirty="0" smtClean="0"/>
              <a:t>				          	</a:t>
            </a:r>
            <a:r>
              <a:rPr lang="tr-TR" sz="1800" i="1" dirty="0" err="1" smtClean="0"/>
              <a:t>store</a:t>
            </a:r>
            <a:r>
              <a:rPr lang="tr-TR" sz="1800" i="1" dirty="0" smtClean="0"/>
              <a:t> </a:t>
            </a:r>
            <a:r>
              <a:rPr lang="tr-TR" sz="1800" dirty="0" smtClean="0"/>
              <a:t>toplam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i="1" dirty="0" smtClean="0"/>
              <a:t>Pop</a:t>
            </a:r>
            <a:r>
              <a:rPr lang="tr-TR" sz="1800" dirty="0" smtClean="0"/>
              <a:t> toplam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2000" b="1" dirty="0" err="1" smtClean="0"/>
              <a:t>Register</a:t>
            </a:r>
            <a:r>
              <a:rPr lang="tr-TR" sz="2000" b="1" dirty="0" smtClean="0"/>
              <a:t>-bellek mimarisinde,		</a:t>
            </a:r>
            <a:r>
              <a:rPr lang="tr-TR" sz="2000" b="1" dirty="0" err="1" smtClean="0"/>
              <a:t>Register</a:t>
            </a:r>
            <a:r>
              <a:rPr lang="tr-TR" sz="2000" b="1" dirty="0" smtClean="0"/>
              <a:t>-</a:t>
            </a:r>
            <a:r>
              <a:rPr lang="tr-TR" sz="2000" b="1" dirty="0" err="1" smtClean="0"/>
              <a:t>register</a:t>
            </a:r>
            <a:r>
              <a:rPr lang="tr-TR" sz="2000" b="1" dirty="0" smtClean="0"/>
              <a:t> mimarisinde,</a:t>
            </a:r>
          </a:p>
          <a:p>
            <a:pPr>
              <a:buNone/>
            </a:pPr>
            <a:endParaRPr lang="tr-TR" sz="1000" dirty="0" smtClean="0"/>
          </a:p>
          <a:p>
            <a:pPr>
              <a:buNone/>
            </a:pP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_1,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		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_1,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_1</a:t>
            </a:r>
          </a:p>
          <a:p>
            <a:pPr>
              <a:buNone/>
            </a:pPr>
            <a:r>
              <a:rPr lang="tr-TR" sz="1800" i="1" dirty="0" err="1" smtClean="0"/>
              <a:t>Add</a:t>
            </a:r>
            <a:r>
              <a:rPr lang="tr-TR" sz="1800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 </a:t>
            </a:r>
            <a:r>
              <a:rPr lang="tr-TR" sz="1800" dirty="0" err="1" smtClean="0"/>
              <a:t>Reg</a:t>
            </a:r>
            <a:r>
              <a:rPr lang="tr-TR" sz="1800" dirty="0" smtClean="0"/>
              <a:t>_1, </a:t>
            </a:r>
            <a:r>
              <a:rPr lang="tr-TR" sz="1800" dirty="0" err="1" smtClean="0"/>
              <a:t>sayi</a:t>
            </a:r>
            <a:r>
              <a:rPr lang="tr-TR" sz="1800" dirty="0" smtClean="0"/>
              <a:t>_2			</a:t>
            </a:r>
            <a:r>
              <a:rPr lang="tr-TR" sz="1800" i="1" dirty="0" err="1" smtClean="0"/>
              <a:t>load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</a:t>
            </a:r>
            <a:r>
              <a:rPr lang="tr-TR" sz="1800" i="1" dirty="0" smtClean="0"/>
              <a:t> </a:t>
            </a:r>
            <a:r>
              <a:rPr lang="tr-TR" sz="1800" dirty="0" err="1" smtClean="0"/>
              <a:t>sayi</a:t>
            </a:r>
            <a:r>
              <a:rPr lang="tr-TR" sz="1800" dirty="0" smtClean="0"/>
              <a:t>_2</a:t>
            </a:r>
          </a:p>
          <a:p>
            <a:pPr>
              <a:buNone/>
            </a:pPr>
            <a:r>
              <a:rPr lang="tr-TR" sz="1800" i="1" dirty="0" err="1" smtClean="0"/>
              <a:t>Store</a:t>
            </a:r>
            <a:r>
              <a:rPr lang="tr-TR" sz="1800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_2,toplam 			</a:t>
            </a:r>
            <a:r>
              <a:rPr lang="tr-TR" sz="1800" i="1" dirty="0" err="1" smtClean="0"/>
              <a:t>Add</a:t>
            </a:r>
            <a:r>
              <a:rPr lang="tr-TR" sz="1800" dirty="0" smtClean="0"/>
              <a:t>  </a:t>
            </a:r>
            <a:r>
              <a:rPr lang="tr-TR" sz="1800" dirty="0" err="1" smtClean="0"/>
              <a:t>Reg</a:t>
            </a:r>
            <a:r>
              <a:rPr lang="tr-TR" sz="1800" dirty="0" smtClean="0"/>
              <a:t>_3, </a:t>
            </a:r>
            <a:r>
              <a:rPr lang="tr-TR" sz="1800" dirty="0" err="1" smtClean="0"/>
              <a:t>Reg</a:t>
            </a:r>
            <a:r>
              <a:rPr lang="tr-TR" sz="1800" dirty="0" smtClean="0"/>
              <a:t>_1, </a:t>
            </a:r>
            <a:r>
              <a:rPr lang="tr-TR" sz="1800" dirty="0" err="1" smtClean="0"/>
              <a:t>Reg</a:t>
            </a:r>
            <a:r>
              <a:rPr lang="tr-TR" sz="1800" dirty="0" smtClean="0"/>
              <a:t>_2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						</a:t>
            </a:r>
            <a:r>
              <a:rPr lang="tr-TR" sz="1800" i="1" dirty="0" err="1" smtClean="0"/>
              <a:t>store</a:t>
            </a:r>
            <a:r>
              <a:rPr lang="tr-TR" sz="1800" i="1" dirty="0" smtClean="0"/>
              <a:t> </a:t>
            </a:r>
            <a:r>
              <a:rPr lang="tr-TR" sz="1800" dirty="0" err="1" smtClean="0"/>
              <a:t>Reg</a:t>
            </a:r>
            <a:r>
              <a:rPr lang="tr-TR" sz="1800" dirty="0" smtClean="0"/>
              <a:t>_3</a:t>
            </a:r>
            <a:r>
              <a:rPr lang="tr-TR" sz="1800" i="1" dirty="0" smtClean="0"/>
              <a:t>, </a:t>
            </a:r>
            <a:r>
              <a:rPr lang="tr-TR" sz="1800" dirty="0" smtClean="0"/>
              <a:t>toplam</a:t>
            </a:r>
            <a:r>
              <a:rPr lang="tr-TR" sz="1800" i="1" dirty="0" smtClean="0"/>
              <a:t> </a:t>
            </a:r>
            <a:endParaRPr lang="tr-TR" sz="1800" dirty="0" smtClean="0"/>
          </a:p>
          <a:p>
            <a:pPr>
              <a:buNone/>
            </a:pPr>
            <a:r>
              <a:rPr lang="tr-TR" sz="1800" i="1" dirty="0" smtClean="0"/>
              <a:t>					 				</a:t>
            </a:r>
            <a:endParaRPr lang="tr-TR" sz="1800" dirty="0" smtClean="0"/>
          </a:p>
          <a:p>
            <a:pPr>
              <a:buNone/>
            </a:pP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0582" y="874121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smtClean="0"/>
              <a:t>Bir komutun, </a:t>
            </a:r>
            <a:r>
              <a:rPr lang="tr-TR" sz="2000" dirty="0" err="1" smtClean="0"/>
              <a:t>opkod</a:t>
            </a:r>
            <a:r>
              <a:rPr lang="tr-TR" sz="2000" dirty="0" smtClean="0"/>
              <a:t> ve adres kısımlarından oluştuğundan bahsedilmişti. Komutun adres kısmı, üzerinde işlem yapılacak operandı gösterir. </a:t>
            </a:r>
            <a:r>
              <a:rPr lang="tr-TR" sz="2000" b="1" dirty="0" err="1" smtClean="0">
                <a:solidFill>
                  <a:srgbClr val="FF0000"/>
                </a:solidFill>
              </a:rPr>
              <a:t>Operand</a:t>
            </a:r>
            <a:r>
              <a:rPr lang="tr-TR" sz="2000" b="1" dirty="0" smtClean="0">
                <a:solidFill>
                  <a:srgbClr val="FF0000"/>
                </a:solidFill>
              </a:rPr>
              <a:t> bellekte ise operandın adresi, etkin adres (</a:t>
            </a:r>
            <a:r>
              <a:rPr lang="tr-TR" sz="2000" b="1" dirty="0" err="1" smtClean="0">
                <a:solidFill>
                  <a:srgbClr val="FF0000"/>
                </a:solidFill>
              </a:rPr>
              <a:t>effective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address</a:t>
            </a:r>
            <a:r>
              <a:rPr lang="tr-TR" sz="2000" b="1" dirty="0" smtClean="0">
                <a:solidFill>
                  <a:srgbClr val="FF0000"/>
                </a:solidFill>
              </a:rPr>
              <a:t>) diye anılır. 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000" b="1" dirty="0" smtClean="0"/>
              <a:t>1. İvedi (</a:t>
            </a:r>
            <a:r>
              <a:rPr lang="en-US" sz="2000" b="1" dirty="0" smtClean="0"/>
              <a:t>Immediate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</a:t>
            </a:r>
            <a:r>
              <a:rPr lang="tr-TR" sz="2000" dirty="0" err="1" smtClean="0"/>
              <a:t>modunda</a:t>
            </a:r>
            <a:r>
              <a:rPr lang="tr-TR" sz="2000" dirty="0" smtClean="0"/>
              <a:t>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, komutun bir parçasıdır. Yani </a:t>
            </a:r>
            <a:r>
              <a:rPr lang="tr-TR" sz="2000" dirty="0" err="1" smtClean="0"/>
              <a:t>operand</a:t>
            </a:r>
            <a:r>
              <a:rPr lang="tr-TR" sz="2000" dirty="0" smtClean="0"/>
              <a:t>, komutun adres kısmındaki veridir.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800" b="1" dirty="0" smtClean="0"/>
          </a:p>
          <a:p>
            <a:pPr marL="0" indent="0" algn="just">
              <a:buNone/>
            </a:pPr>
            <a:endParaRPr lang="tr-TR" sz="2000" b="1" dirty="0" smtClean="0"/>
          </a:p>
          <a:p>
            <a:pPr marL="0" indent="0" algn="just">
              <a:buNone/>
            </a:pPr>
            <a:r>
              <a:rPr lang="tr-TR" sz="2000" b="1" dirty="0" smtClean="0"/>
              <a:t>Örnek:</a:t>
            </a:r>
            <a:r>
              <a:rPr lang="tr-TR" sz="2000" i="1" dirty="0" smtClean="0"/>
              <a:t>  </a:t>
            </a:r>
            <a:r>
              <a:rPr lang="tr-TR" sz="2000" i="1" dirty="0" err="1" smtClean="0"/>
              <a:t>Add</a:t>
            </a:r>
            <a:r>
              <a:rPr lang="tr-TR" sz="2000" dirty="0" smtClean="0"/>
              <a:t> #</a:t>
            </a:r>
            <a:r>
              <a:rPr lang="tr-TR" sz="2000" i="1" dirty="0" smtClean="0"/>
              <a:t>3</a:t>
            </a:r>
            <a:r>
              <a:rPr lang="tr-TR" sz="2000" dirty="0" smtClean="0"/>
              <a:t>  komutunda ‘3’ </a:t>
            </a:r>
            <a:r>
              <a:rPr lang="tr-TR" sz="2000" dirty="0" err="1" smtClean="0"/>
              <a:t>operanttır</a:t>
            </a:r>
            <a:r>
              <a:rPr lang="tr-TR" sz="2000" dirty="0" smtClean="0"/>
              <a:t>. Bu komut akünün içeriğine 3 değerini ekler ve sonucu aküye yazar. Belleğe erişim gerektirmeyen hızlı icra edilen bir komuttur. # sembolü operandın kendisini göstermek için kullanılmıştır</a:t>
            </a:r>
          </a:p>
          <a:p>
            <a:pPr>
              <a:buNone/>
            </a:pPr>
            <a:endParaRPr lang="tr-TR" sz="1000" dirty="0" smtClean="0"/>
          </a:p>
          <a:p>
            <a:pPr marL="0" indent="0">
              <a:buNone/>
            </a:pPr>
            <a:r>
              <a:rPr lang="tr-TR" sz="2000" dirty="0" smtClean="0"/>
              <a:t>Yüksek seviyeli dillerde değişkenlere sabit bir başlangıç değeri atamak için de bu adresleme metodu kullanılabilir. (x=3)</a:t>
            </a:r>
          </a:p>
          <a:p>
            <a:pPr algn="just">
              <a:buNone/>
            </a:pPr>
            <a:endParaRPr lang="tr-TR" sz="20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67856" y="3128694"/>
            <a:ext cx="2808287" cy="431800"/>
            <a:chOff x="1973" y="2024"/>
            <a:chExt cx="1769" cy="272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3" y="2024"/>
              <a:ext cx="1769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 dirty="0" err="1"/>
                <a:t>Opcode</a:t>
              </a:r>
              <a:r>
                <a:rPr lang="tr-TR" dirty="0"/>
                <a:t>         </a:t>
              </a:r>
              <a:r>
                <a:rPr lang="tr-TR" dirty="0" err="1"/>
                <a:t>Operand</a:t>
              </a:r>
              <a:endParaRPr lang="tr-T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44" y="2024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916325"/>
            <a:ext cx="8375650" cy="535786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2. Direkt (</a:t>
            </a:r>
            <a:r>
              <a:rPr lang="tr-TR" sz="2000" b="1" dirty="0" err="1" smtClean="0"/>
              <a:t>Direct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metodunda komutun adres kısmı, operandın adresini gösterir.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100</a:t>
            </a:r>
            <a:r>
              <a:rPr lang="tr-TR" sz="2000" dirty="0" smtClean="0"/>
              <a:t>  komutu, akünün içeriğine 100 numaralı bellek bölgesinde tutulan değeri ekler ve sonucu aküye yazar.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FontTx/>
              <a:buChar char="-"/>
            </a:pPr>
            <a:r>
              <a:rPr lang="tr-TR" sz="2000" dirty="0" smtClean="0"/>
              <a:t> Bu adresleme metodunda bellek referans edildiğinden, komutların işletim zamanı ivedi moda göre daha uzundur</a:t>
            </a:r>
          </a:p>
          <a:p>
            <a:pPr marL="0" indent="0" algn="just">
              <a:buNone/>
            </a:pPr>
            <a:r>
              <a:rPr lang="tr-TR" sz="2000" dirty="0" smtClean="0"/>
              <a:t>- Sınırlı adres uzayına erişim mümkündür (Adres kısmının içerdiği bit sayısı kadar).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>
              <a:buNone/>
            </a:pPr>
            <a:endParaRPr lang="tr-TR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24687" y="1783484"/>
            <a:ext cx="4032251" cy="2081213"/>
            <a:chOff x="748" y="1162"/>
            <a:chExt cx="2540" cy="1311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48" y="1162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tr-TR"/>
                <a:t>Opcode      Adres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29" y="1162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26" y="1162"/>
              <a:ext cx="862" cy="108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Operand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26" y="1344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426" y="1525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426" y="1706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26" y="1888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426" y="2069"/>
              <a:ext cx="86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746" y="1434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746" y="1842"/>
              <a:ext cx="6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99" y="2069"/>
              <a:ext cx="5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 dirty="0"/>
            </a:p>
            <a:p>
              <a:r>
                <a:rPr lang="tr-TR" dirty="0"/>
                <a:t>Bellek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 smtClean="0"/>
              <a:t>Adresleme Metotları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46514" y="888189"/>
            <a:ext cx="8375650" cy="5078412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b="1" dirty="0" smtClean="0"/>
              <a:t>3. Dolaylı (</a:t>
            </a:r>
            <a:r>
              <a:rPr lang="tr-TR" sz="2000" b="1" dirty="0" err="1" smtClean="0"/>
              <a:t>Indirect</a:t>
            </a:r>
            <a:r>
              <a:rPr lang="tr-TR" sz="2000" b="1" dirty="0" smtClean="0"/>
              <a:t>) Adresleme: </a:t>
            </a:r>
            <a:r>
              <a:rPr lang="tr-TR" sz="2000" dirty="0" smtClean="0"/>
              <a:t>Bu adresleme metodunda komutun adres kısmı, operandın adresini göstermez; operandın etkin adresinin tutulduğu bir </a:t>
            </a:r>
            <a:r>
              <a:rPr lang="tr-TR" sz="2000" dirty="0" err="1" smtClean="0"/>
              <a:t>register’i</a:t>
            </a:r>
            <a:r>
              <a:rPr lang="tr-TR" sz="2000" dirty="0" smtClean="0"/>
              <a:t> ya da bellek bölgesini gösterir.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endParaRPr lang="tr-TR" sz="2000" dirty="0" smtClean="0"/>
          </a:p>
          <a:p>
            <a:pPr marL="0" indent="0" algn="just">
              <a:buNone/>
            </a:pPr>
            <a:r>
              <a:rPr lang="tr-TR" sz="2000" b="1" dirty="0" smtClean="0"/>
              <a:t>Örnek: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 (100)</a:t>
            </a:r>
            <a:r>
              <a:rPr lang="tr-TR" sz="2000" dirty="0" smtClean="0"/>
              <a:t>  komutu akünün içeriğine, adresi 100 numaralı bellek bölgesinde olan operandın değerini ekler ve sonucu aküye yazar. ‘( )’ sembolleri dolaylı adreslemeyi belirtmek için kullanılmıştır.  </a:t>
            </a:r>
          </a:p>
          <a:p>
            <a:pPr marL="0" indent="0" algn="just">
              <a:buNone/>
            </a:pPr>
            <a:endParaRPr lang="tr-TR" sz="2000" dirty="0" smtClean="0"/>
          </a:p>
          <a:p>
            <a:pPr algn="just">
              <a:buNone/>
            </a:pPr>
            <a:endParaRPr lang="tr-TR" sz="2000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091381" y="2125260"/>
            <a:ext cx="4679952" cy="2354263"/>
            <a:chOff x="431" y="1389"/>
            <a:chExt cx="2948" cy="1483"/>
          </a:xfrm>
          <a:solidFill>
            <a:schemeClr val="bg1"/>
          </a:solidFill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31" y="1529"/>
              <a:ext cx="1361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/>
                <a:t>Opcode      Adres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2" y="1529"/>
              <a:ext cx="0" cy="27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1429" y="1801"/>
              <a:ext cx="0" cy="40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429" y="2209"/>
              <a:ext cx="6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Text Box 16"/>
            <p:cNvSpPr txBox="1">
              <a:spLocks noChangeAspect="1" noChangeArrowheads="1"/>
            </p:cNvSpPr>
            <p:nvPr/>
          </p:nvSpPr>
          <p:spPr bwMode="auto">
            <a:xfrm>
              <a:off x="2361" y="2387"/>
              <a:ext cx="610" cy="4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  <a:p>
              <a:pPr algn="ctr"/>
              <a:r>
                <a:rPr lang="tr-TR"/>
                <a:t>Bellek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109" y="1389"/>
              <a:ext cx="1134" cy="11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109" y="2054"/>
              <a:ext cx="1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/>
                <a:t>Operandın adresi</a:t>
              </a: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2109" y="1616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2109" y="1843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109" y="2070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109" y="2297"/>
              <a:ext cx="11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336" y="1616"/>
              <a:ext cx="6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err="1"/>
                <a:t>Operand</a:t>
              </a:r>
              <a:endParaRPr lang="tr-TR" sz="1600" dirty="0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243" y="2205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V="1">
              <a:off x="3379" y="1706"/>
              <a:ext cx="0" cy="49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>
              <a:off x="3243" y="1706"/>
              <a:ext cx="13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tr-T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5843</TotalTime>
  <Words>952</Words>
  <Application>Microsoft Office PowerPoint</Application>
  <PresentationFormat>Ekran Gösterisi 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Helvetica</vt:lpstr>
      <vt:lpstr>Symbol</vt:lpstr>
      <vt:lpstr>Times New Roman</vt:lpstr>
      <vt:lpstr>overview</vt:lpstr>
      <vt:lpstr>Bölüm 5. Komut SETİ Mİmarİsİ  </vt:lpstr>
      <vt:lpstr>Komut Setİ Mİmarİsİ</vt:lpstr>
      <vt:lpstr>Yığın (Stack) Mimarisi</vt:lpstr>
      <vt:lpstr>Akü Mimarisi</vt:lpstr>
      <vt:lpstr>Genel Amaçlı Register Mimarisi</vt:lpstr>
      <vt:lpstr>PowerPoint Sunusu</vt:lpstr>
      <vt:lpstr>Adresleme Metotları</vt:lpstr>
      <vt:lpstr>Adresleme Metotları</vt:lpstr>
      <vt:lpstr>Adresleme Metotları</vt:lpstr>
      <vt:lpstr>Adresleme Metotları</vt:lpstr>
      <vt:lpstr>Adresleme Metotları</vt:lpstr>
      <vt:lpstr>Adresleme Metotları</vt:lpstr>
      <vt:lpstr>Adresleme Metotları</vt:lpstr>
      <vt:lpstr>Register Transfer Dili</vt:lpstr>
      <vt:lpstr>Register Transfer Dili</vt:lpstr>
      <vt:lpstr>Register Transfer Dili</vt:lpstr>
      <vt:lpstr>Register Transfer Dili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Windows User</cp:lastModifiedBy>
  <cp:revision>180</cp:revision>
  <cp:lastPrinted>2001-01-30T20:22:47Z</cp:lastPrinted>
  <dcterms:created xsi:type="dcterms:W3CDTF">1999-07-07T12:46:17Z</dcterms:created>
  <dcterms:modified xsi:type="dcterms:W3CDTF">2019-04-09T05:59:19Z</dcterms:modified>
</cp:coreProperties>
</file>