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5"/>
  </p:notesMasterIdLst>
  <p:handoutMasterIdLst>
    <p:handoutMasterId r:id="rId16"/>
  </p:handoutMasterIdLst>
  <p:sldIdLst>
    <p:sldId id="278" r:id="rId2"/>
    <p:sldId id="329" r:id="rId3"/>
    <p:sldId id="330" r:id="rId4"/>
    <p:sldId id="331" r:id="rId5"/>
    <p:sldId id="332" r:id="rId6"/>
    <p:sldId id="333" r:id="rId7"/>
    <p:sldId id="334" r:id="rId8"/>
    <p:sldId id="335" r:id="rId9"/>
    <p:sldId id="336" r:id="rId10"/>
    <p:sldId id="337" r:id="rId11"/>
    <p:sldId id="338" r:id="rId12"/>
    <p:sldId id="339" r:id="rId13"/>
    <p:sldId id="340" r:id="rId14"/>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0000CC"/>
    <a:srgbClr val="A50021"/>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8FB837D-C827-4EFA-A057-4D05807E0F7C}" styleName="Tema Uygulanmış Stil 1 - Vurgu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1" autoAdjust="0"/>
    <p:restoredTop sz="94660"/>
  </p:normalViewPr>
  <p:slideViewPr>
    <p:cSldViewPr snapToGrid="0">
      <p:cViewPr varScale="1">
        <p:scale>
          <a:sx n="64" d="100"/>
          <a:sy n="64" d="100"/>
        </p:scale>
        <p:origin x="135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fld id="{BE181369-8D69-4B6C-94E0-7A8C59CE4B8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endParaRPr lang="en-US"/>
          </a:p>
        </p:txBody>
      </p:sp>
      <p:sp>
        <p:nvSpPr>
          <p:cNvPr id="6148"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fld id="{04D1BD84-BBDE-4306-A091-F3E45CC7E6C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950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fld id="{0ECC5A7E-81A0-4E71-975F-AE9BD1532A01}" type="slidenum">
              <a:rPr lang="en-US" sz="1200" b="0">
                <a:latin typeface="Comic Sans MS" pitchFamily="66" charset="0"/>
              </a: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422275" y="324846"/>
            <a:ext cx="8496642" cy="2370137"/>
          </a:xfrm>
        </p:spPr>
        <p:txBody>
          <a:bodyPr/>
          <a:lstStyle/>
          <a:p>
            <a:r>
              <a:rPr lang="tr-TR" sz="2800" b="1" cap="all" dirty="0" smtClean="0"/>
              <a:t>Bölüm 5. Komut SETİ </a:t>
            </a:r>
            <a:r>
              <a:rPr lang="tr-TR" sz="2800" b="1" cap="all" dirty="0" err="1" smtClean="0"/>
              <a:t>Mİmarİsİ</a:t>
            </a:r>
            <a:r>
              <a:rPr lang="tr-TR" sz="2800" dirty="0" smtClean="0"/>
              <a:t/>
            </a:r>
            <a:br>
              <a:rPr lang="tr-TR" sz="2800" dirty="0" smtClean="0"/>
            </a:br>
            <a:r>
              <a:rPr lang="tr-TR" sz="4000" dirty="0">
                <a:solidFill>
                  <a:srgbClr val="0000CC"/>
                </a:solidFill>
              </a:rPr>
              <a:t/>
            </a:r>
            <a:br>
              <a:rPr lang="tr-TR" sz="4000" dirty="0">
                <a:solidFill>
                  <a:srgbClr val="0000CC"/>
                </a:solidFill>
              </a:rPr>
            </a:br>
            <a:endParaRPr lang="en-US" sz="4000" i="1" dirty="0">
              <a:solidFill>
                <a:srgbClr val="0000CC"/>
              </a:solidFill>
            </a:endParaRPr>
          </a:p>
        </p:txBody>
      </p:sp>
      <p:sp>
        <p:nvSpPr>
          <p:cNvPr id="71684" name="Rectangle 4"/>
          <p:cNvSpPr>
            <a:spLocks noGrp="1" noChangeArrowheads="1"/>
          </p:cNvSpPr>
          <p:nvPr>
            <p:ph type="subTitle" idx="1"/>
          </p:nvPr>
        </p:nvSpPr>
        <p:spPr>
          <a:xfrm>
            <a:off x="309491" y="1278340"/>
            <a:ext cx="8496885" cy="4278386"/>
          </a:xfrm>
        </p:spPr>
        <p:txBody>
          <a:bodyPr/>
          <a:lstStyle/>
          <a:p>
            <a:pPr algn="l">
              <a:lnSpc>
                <a:spcPct val="90000"/>
              </a:lnSpc>
            </a:pPr>
            <a:r>
              <a:rPr lang="tr-TR" sz="2400" b="1" dirty="0" smtClean="0"/>
              <a:t>Temel Bilgisayar Sistemimizin Bileşenleri</a:t>
            </a:r>
          </a:p>
          <a:p>
            <a:pPr algn="l">
              <a:lnSpc>
                <a:spcPct val="90000"/>
              </a:lnSpc>
            </a:pPr>
            <a:r>
              <a:rPr lang="tr-TR" sz="2400" b="1" dirty="0" smtClean="0"/>
              <a:t>	</a:t>
            </a:r>
            <a:r>
              <a:rPr lang="tr-TR" sz="2400" dirty="0" smtClean="0"/>
              <a:t>Düşük ve Yüksek Anlamlı Veri Yolunun Tahsisi </a:t>
            </a:r>
          </a:p>
          <a:p>
            <a:pPr algn="l">
              <a:lnSpc>
                <a:spcPct val="90000"/>
              </a:lnSpc>
            </a:pPr>
            <a:r>
              <a:rPr lang="tr-TR" sz="2400" b="1" dirty="0" smtClean="0"/>
              <a:t>Komut Tasarımı</a:t>
            </a:r>
          </a:p>
          <a:p>
            <a:pPr algn="l">
              <a:lnSpc>
                <a:spcPct val="90000"/>
              </a:lnSpc>
            </a:pPr>
            <a:r>
              <a:rPr lang="tr-TR" sz="2400" b="1" dirty="0" smtClean="0"/>
              <a:t>	</a:t>
            </a:r>
            <a:r>
              <a:rPr lang="tr-TR" sz="2400" dirty="0" smtClean="0"/>
              <a:t>Adresleme </a:t>
            </a:r>
            <a:r>
              <a:rPr lang="tr-TR" sz="2400" dirty="0" err="1" smtClean="0"/>
              <a:t>Modu</a:t>
            </a:r>
            <a:r>
              <a:rPr lang="tr-TR" sz="2400" dirty="0" smtClean="0"/>
              <a:t> Seçim Bitleri ve OPCODE</a:t>
            </a:r>
          </a:p>
          <a:p>
            <a:pPr algn="l">
              <a:lnSpc>
                <a:spcPct val="90000"/>
              </a:lnSpc>
            </a:pPr>
            <a:r>
              <a:rPr lang="tr-TR" sz="2400" dirty="0" smtClean="0"/>
              <a:t>	Adresleme </a:t>
            </a:r>
            <a:r>
              <a:rPr lang="tr-TR" sz="2400" dirty="0" err="1" smtClean="0"/>
              <a:t>Modu</a:t>
            </a:r>
            <a:r>
              <a:rPr lang="tr-TR" sz="2400" dirty="0" smtClean="0"/>
              <a:t> Bilgisinin Çözümlenmesi</a:t>
            </a:r>
          </a:p>
          <a:p>
            <a:pPr algn="l">
              <a:lnSpc>
                <a:spcPct val="90000"/>
              </a:lnSpc>
            </a:pPr>
            <a:r>
              <a:rPr lang="tr-TR" sz="2400" dirty="0" smtClean="0"/>
              <a:t>	Komutun İşlem Tipi Bilgisinin Çözümlenmesi</a:t>
            </a:r>
          </a:p>
          <a:p>
            <a:pPr algn="l">
              <a:lnSpc>
                <a:spcPct val="90000"/>
              </a:lnSpc>
            </a:pPr>
            <a:r>
              <a:rPr lang="tr-TR" sz="2400" dirty="0" smtClean="0"/>
              <a:t>	Komutun Çözümlenmesi</a:t>
            </a:r>
          </a:p>
          <a:p>
            <a:pPr algn="l">
              <a:lnSpc>
                <a:spcPct val="90000"/>
              </a:lnSpc>
            </a:pPr>
            <a:endParaRPr lang="tr-TR" sz="2400" dirty="0" smtClean="0"/>
          </a:p>
          <a:p>
            <a:pPr algn="l">
              <a:lnSpc>
                <a:spcPct val="90000"/>
              </a:lnSpc>
            </a:pPr>
            <a:endParaRPr lang="tr-TR" sz="2400" dirty="0" smtClean="0"/>
          </a:p>
          <a:p>
            <a:pPr algn="l">
              <a:lnSpc>
                <a:spcPct val="90000"/>
              </a:lnSpc>
            </a:pP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Adresleme </a:t>
            </a:r>
            <a:r>
              <a:rPr lang="tr-TR" sz="2400" b="1" dirty="0" err="1" smtClean="0"/>
              <a:t>Modu</a:t>
            </a:r>
            <a:r>
              <a:rPr lang="tr-TR" sz="2400" b="1" dirty="0" smtClean="0"/>
              <a:t> Bilgisinin Çözümlenmesi</a:t>
            </a:r>
            <a:endParaRPr lang="tr-TR" sz="2400" dirty="0"/>
          </a:p>
        </p:txBody>
      </p:sp>
      <p:sp>
        <p:nvSpPr>
          <p:cNvPr id="3" name="2 İçerik Yer Tutucusu"/>
          <p:cNvSpPr>
            <a:spLocks noGrp="1"/>
          </p:cNvSpPr>
          <p:nvPr>
            <p:ph idx="1"/>
          </p:nvPr>
        </p:nvSpPr>
        <p:spPr>
          <a:xfrm>
            <a:off x="374650" y="868453"/>
            <a:ext cx="8375650" cy="1697326"/>
          </a:xfrm>
        </p:spPr>
        <p:txBody>
          <a:bodyPr/>
          <a:lstStyle/>
          <a:p>
            <a:pPr marL="0" indent="0" algn="just">
              <a:buNone/>
            </a:pPr>
            <a:r>
              <a:rPr lang="tr-TR" sz="2000" dirty="0" smtClean="0"/>
              <a:t>Bellekteki komutlar işletilirken, </a:t>
            </a:r>
            <a:r>
              <a:rPr lang="tr-TR" sz="2000" dirty="0" err="1" smtClean="0"/>
              <a:t>opcode</a:t>
            </a:r>
            <a:r>
              <a:rPr lang="tr-TR" sz="2000" dirty="0" smtClean="0"/>
              <a:t> kısımları komut kaydedicisine aktarılmaktadır. </a:t>
            </a:r>
            <a:r>
              <a:rPr lang="tr-TR" sz="2000" dirty="0" err="1" smtClean="0"/>
              <a:t>Opcode’un</a:t>
            </a:r>
            <a:r>
              <a:rPr lang="tr-TR" sz="2000" dirty="0" smtClean="0"/>
              <a:t> 4, 5 ve 6. bitleri adresleme </a:t>
            </a:r>
            <a:r>
              <a:rPr lang="tr-TR" sz="2000" dirty="0" err="1" smtClean="0"/>
              <a:t>modunu</a:t>
            </a:r>
            <a:r>
              <a:rPr lang="tr-TR" sz="2000" dirty="0" smtClean="0"/>
              <a:t> tayin etmeye yaramaktadır. Bu üç bit, 3×8’lik bir kod çözücüden geçirilerek 8 adet çıkış elde edilmiştir. Temel bilgisayar sistemimizde bunların 6 tanesi kullanılmıştır. Adresleme </a:t>
            </a:r>
            <a:r>
              <a:rPr lang="tr-TR" sz="2000" dirty="0" err="1" smtClean="0"/>
              <a:t>modları</a:t>
            </a:r>
            <a:r>
              <a:rPr lang="tr-TR" sz="2000" dirty="0" smtClean="0"/>
              <a:t> aşağıdaki kısaltmalarla isimlendirilmiştir;</a:t>
            </a:r>
          </a:p>
          <a:p>
            <a:pPr>
              <a:buNone/>
            </a:pPr>
            <a:endParaRPr lang="tr-TR" sz="2000" dirty="0"/>
          </a:p>
        </p:txBody>
      </p:sp>
      <p:graphicFrame>
        <p:nvGraphicFramePr>
          <p:cNvPr id="4" name="3 Tablo"/>
          <p:cNvGraphicFramePr>
            <a:graphicFrameLocks noGrp="1"/>
          </p:cNvGraphicFramePr>
          <p:nvPr/>
        </p:nvGraphicFramePr>
        <p:xfrm>
          <a:off x="504563" y="2585981"/>
          <a:ext cx="3125741" cy="2813685"/>
        </p:xfrm>
        <a:graphic>
          <a:graphicData uri="http://schemas.openxmlformats.org/drawingml/2006/table">
            <a:tbl>
              <a:tblPr>
                <a:tableStyleId>{8A107856-5554-42FB-B03E-39F5DBC370BA}</a:tableStyleId>
              </a:tblPr>
              <a:tblGrid>
                <a:gridCol w="1167342">
                  <a:extLst>
                    <a:ext uri="{9D8B030D-6E8A-4147-A177-3AD203B41FA5}">
                      <a16:colId xmlns:a16="http://schemas.microsoft.com/office/drawing/2014/main" val="20000"/>
                    </a:ext>
                  </a:extLst>
                </a:gridCol>
                <a:gridCol w="1958399">
                  <a:extLst>
                    <a:ext uri="{9D8B030D-6E8A-4147-A177-3AD203B41FA5}">
                      <a16:colId xmlns:a16="http://schemas.microsoft.com/office/drawing/2014/main" val="20001"/>
                    </a:ext>
                  </a:extLst>
                </a:gridCol>
              </a:tblGrid>
              <a:tr h="0">
                <a:tc>
                  <a:txBody>
                    <a:bodyPr/>
                    <a:lstStyle/>
                    <a:p>
                      <a:pPr algn="ctr">
                        <a:lnSpc>
                          <a:spcPct val="150000"/>
                        </a:lnSpc>
                        <a:spcAft>
                          <a:spcPts val="0"/>
                        </a:spcAft>
                      </a:pPr>
                      <a:r>
                        <a:rPr lang="tr-TR" sz="1600" dirty="0"/>
                        <a:t>Kontrol Adı</a:t>
                      </a:r>
                      <a:endParaRPr lang="tr-TR" sz="1600" dirty="0">
                        <a:latin typeface="Times New Roman"/>
                        <a:ea typeface="Times New Roman"/>
                      </a:endParaRPr>
                    </a:p>
                  </a:txBody>
                  <a:tcPr marL="68580" marR="68580" marT="36195" marB="0" anchor="ctr"/>
                </a:tc>
                <a:tc>
                  <a:txBody>
                    <a:bodyPr/>
                    <a:lstStyle/>
                    <a:p>
                      <a:pPr algn="ctr">
                        <a:lnSpc>
                          <a:spcPct val="150000"/>
                        </a:lnSpc>
                        <a:spcAft>
                          <a:spcPts val="0"/>
                        </a:spcAft>
                      </a:pPr>
                      <a:r>
                        <a:rPr lang="tr-TR" sz="1600" dirty="0"/>
                        <a:t>Adresleme </a:t>
                      </a:r>
                      <a:r>
                        <a:rPr lang="tr-TR" sz="1600" dirty="0" err="1"/>
                        <a:t>Modu</a:t>
                      </a:r>
                      <a:r>
                        <a:rPr lang="tr-TR" sz="1600" dirty="0"/>
                        <a:t> Tipi</a:t>
                      </a:r>
                      <a:endParaRPr lang="tr-TR" sz="1600" dirty="0">
                        <a:latin typeface="Times New Roman"/>
                        <a:ea typeface="Times New Roman"/>
                      </a:endParaRPr>
                    </a:p>
                  </a:txBody>
                  <a:tcPr marL="68580" marR="68580" marT="36195" marB="0" anchor="ctr"/>
                </a:tc>
                <a:extLst>
                  <a:ext uri="{0D108BD9-81ED-4DB2-BD59-A6C34878D82A}">
                    <a16:rowId xmlns:a16="http://schemas.microsoft.com/office/drawing/2014/main" val="10000"/>
                  </a:ext>
                </a:extLst>
              </a:tr>
              <a:tr h="0">
                <a:tc>
                  <a:txBody>
                    <a:bodyPr/>
                    <a:lstStyle/>
                    <a:p>
                      <a:pPr algn="ctr">
                        <a:lnSpc>
                          <a:spcPct val="150000"/>
                        </a:lnSpc>
                        <a:spcAft>
                          <a:spcPts val="0"/>
                        </a:spcAft>
                      </a:pPr>
                      <a:r>
                        <a:rPr lang="tr-TR" sz="1600"/>
                        <a:t>ADRMD0</a:t>
                      </a:r>
                      <a:endParaRPr lang="tr-TR" sz="1600">
                        <a:latin typeface="Times New Roman"/>
                        <a:ea typeface="Times New Roman"/>
                      </a:endParaRPr>
                    </a:p>
                  </a:txBody>
                  <a:tcPr marL="68580" marR="68580" marT="36195" marB="0" anchor="ctr"/>
                </a:tc>
                <a:tc>
                  <a:txBody>
                    <a:bodyPr/>
                    <a:lstStyle/>
                    <a:p>
                      <a:pPr>
                        <a:lnSpc>
                          <a:spcPct val="150000"/>
                        </a:lnSpc>
                        <a:spcAft>
                          <a:spcPts val="0"/>
                        </a:spcAft>
                      </a:pPr>
                      <a:r>
                        <a:rPr lang="tr-TR" sz="1600"/>
                        <a:t>Doğal Mod</a:t>
                      </a:r>
                      <a:endParaRPr lang="tr-TR" sz="1600">
                        <a:latin typeface="Times New Roman"/>
                        <a:ea typeface="Times New Roman"/>
                      </a:endParaRPr>
                    </a:p>
                  </a:txBody>
                  <a:tcPr marL="68580" marR="68580" marT="36195" marB="0" anchor="ctr"/>
                </a:tc>
                <a:extLst>
                  <a:ext uri="{0D108BD9-81ED-4DB2-BD59-A6C34878D82A}">
                    <a16:rowId xmlns:a16="http://schemas.microsoft.com/office/drawing/2014/main" val="10001"/>
                  </a:ext>
                </a:extLst>
              </a:tr>
              <a:tr h="0">
                <a:tc>
                  <a:txBody>
                    <a:bodyPr/>
                    <a:lstStyle/>
                    <a:p>
                      <a:pPr algn="ctr">
                        <a:lnSpc>
                          <a:spcPct val="150000"/>
                        </a:lnSpc>
                        <a:spcAft>
                          <a:spcPts val="0"/>
                        </a:spcAft>
                      </a:pPr>
                      <a:r>
                        <a:rPr lang="tr-TR" sz="1600"/>
                        <a:t>ADRMD1</a:t>
                      </a:r>
                      <a:endParaRPr lang="tr-TR" sz="1600">
                        <a:latin typeface="Times New Roman"/>
                        <a:ea typeface="Times New Roman"/>
                      </a:endParaRPr>
                    </a:p>
                  </a:txBody>
                  <a:tcPr marL="68580" marR="68580" marT="36195" marB="0" anchor="ctr"/>
                </a:tc>
                <a:tc>
                  <a:txBody>
                    <a:bodyPr/>
                    <a:lstStyle/>
                    <a:p>
                      <a:pPr>
                        <a:lnSpc>
                          <a:spcPct val="150000"/>
                        </a:lnSpc>
                        <a:spcAft>
                          <a:spcPts val="0"/>
                        </a:spcAft>
                      </a:pPr>
                      <a:r>
                        <a:rPr lang="tr-TR" sz="1600"/>
                        <a:t>İvedi Mod</a:t>
                      </a:r>
                      <a:endParaRPr lang="tr-TR" sz="1600">
                        <a:latin typeface="Times New Roman"/>
                        <a:ea typeface="Times New Roman"/>
                      </a:endParaRPr>
                    </a:p>
                  </a:txBody>
                  <a:tcPr marL="68580" marR="68580" marT="36195" marB="0" anchor="ctr"/>
                </a:tc>
                <a:extLst>
                  <a:ext uri="{0D108BD9-81ED-4DB2-BD59-A6C34878D82A}">
                    <a16:rowId xmlns:a16="http://schemas.microsoft.com/office/drawing/2014/main" val="10002"/>
                  </a:ext>
                </a:extLst>
              </a:tr>
              <a:tr h="0">
                <a:tc>
                  <a:txBody>
                    <a:bodyPr/>
                    <a:lstStyle/>
                    <a:p>
                      <a:pPr algn="ctr">
                        <a:lnSpc>
                          <a:spcPct val="150000"/>
                        </a:lnSpc>
                        <a:spcAft>
                          <a:spcPts val="0"/>
                        </a:spcAft>
                      </a:pPr>
                      <a:r>
                        <a:rPr lang="tr-TR" sz="1600"/>
                        <a:t>ADRMD2</a:t>
                      </a:r>
                      <a:endParaRPr lang="tr-TR" sz="1600">
                        <a:latin typeface="Times New Roman"/>
                        <a:ea typeface="Times New Roman"/>
                      </a:endParaRPr>
                    </a:p>
                  </a:txBody>
                  <a:tcPr marL="68580" marR="68580" marT="36195" marB="0" anchor="ctr"/>
                </a:tc>
                <a:tc>
                  <a:txBody>
                    <a:bodyPr/>
                    <a:lstStyle/>
                    <a:p>
                      <a:pPr>
                        <a:lnSpc>
                          <a:spcPct val="150000"/>
                        </a:lnSpc>
                        <a:spcAft>
                          <a:spcPts val="0"/>
                        </a:spcAft>
                      </a:pPr>
                      <a:r>
                        <a:rPr lang="tr-TR" sz="1600"/>
                        <a:t>Direkt Mod</a:t>
                      </a:r>
                      <a:endParaRPr lang="tr-TR" sz="1600">
                        <a:latin typeface="Times New Roman"/>
                        <a:ea typeface="Times New Roman"/>
                      </a:endParaRPr>
                    </a:p>
                  </a:txBody>
                  <a:tcPr marL="68580" marR="68580" marT="36195" marB="0" anchor="ctr"/>
                </a:tc>
                <a:extLst>
                  <a:ext uri="{0D108BD9-81ED-4DB2-BD59-A6C34878D82A}">
                    <a16:rowId xmlns:a16="http://schemas.microsoft.com/office/drawing/2014/main" val="10003"/>
                  </a:ext>
                </a:extLst>
              </a:tr>
              <a:tr h="0">
                <a:tc>
                  <a:txBody>
                    <a:bodyPr/>
                    <a:lstStyle/>
                    <a:p>
                      <a:pPr algn="ctr">
                        <a:lnSpc>
                          <a:spcPct val="150000"/>
                        </a:lnSpc>
                        <a:spcAft>
                          <a:spcPts val="0"/>
                        </a:spcAft>
                      </a:pPr>
                      <a:r>
                        <a:rPr lang="tr-TR" sz="1600"/>
                        <a:t>ADRMD3</a:t>
                      </a:r>
                      <a:endParaRPr lang="tr-TR" sz="1600">
                        <a:latin typeface="Times New Roman"/>
                        <a:ea typeface="Times New Roman"/>
                      </a:endParaRPr>
                    </a:p>
                  </a:txBody>
                  <a:tcPr marL="68580" marR="68580" marT="36195" marB="0" anchor="ctr"/>
                </a:tc>
                <a:tc>
                  <a:txBody>
                    <a:bodyPr/>
                    <a:lstStyle/>
                    <a:p>
                      <a:pPr>
                        <a:lnSpc>
                          <a:spcPct val="150000"/>
                        </a:lnSpc>
                        <a:spcAft>
                          <a:spcPts val="0"/>
                        </a:spcAft>
                      </a:pPr>
                      <a:r>
                        <a:rPr lang="tr-TR" sz="1600"/>
                        <a:t>Dolaylı Mod</a:t>
                      </a:r>
                      <a:endParaRPr lang="tr-TR" sz="1600">
                        <a:latin typeface="Times New Roman"/>
                        <a:ea typeface="Times New Roman"/>
                      </a:endParaRPr>
                    </a:p>
                  </a:txBody>
                  <a:tcPr marL="68580" marR="68580" marT="36195" marB="0" anchor="ctr"/>
                </a:tc>
                <a:extLst>
                  <a:ext uri="{0D108BD9-81ED-4DB2-BD59-A6C34878D82A}">
                    <a16:rowId xmlns:a16="http://schemas.microsoft.com/office/drawing/2014/main" val="10004"/>
                  </a:ext>
                </a:extLst>
              </a:tr>
              <a:tr h="0">
                <a:tc>
                  <a:txBody>
                    <a:bodyPr/>
                    <a:lstStyle/>
                    <a:p>
                      <a:pPr algn="ctr">
                        <a:lnSpc>
                          <a:spcPct val="150000"/>
                        </a:lnSpc>
                        <a:spcAft>
                          <a:spcPts val="0"/>
                        </a:spcAft>
                      </a:pPr>
                      <a:r>
                        <a:rPr lang="tr-TR" sz="1600"/>
                        <a:t>ADRMD4</a:t>
                      </a:r>
                      <a:endParaRPr lang="tr-TR" sz="1600">
                        <a:latin typeface="Times New Roman"/>
                        <a:ea typeface="Times New Roman"/>
                      </a:endParaRPr>
                    </a:p>
                  </a:txBody>
                  <a:tcPr marL="68580" marR="68580" marT="36195" marB="0" anchor="ctr"/>
                </a:tc>
                <a:tc>
                  <a:txBody>
                    <a:bodyPr/>
                    <a:lstStyle/>
                    <a:p>
                      <a:pPr>
                        <a:lnSpc>
                          <a:spcPct val="150000"/>
                        </a:lnSpc>
                        <a:spcAft>
                          <a:spcPts val="0"/>
                        </a:spcAft>
                      </a:pPr>
                      <a:r>
                        <a:rPr lang="tr-TR" sz="1600"/>
                        <a:t>İndis Mod</a:t>
                      </a:r>
                      <a:endParaRPr lang="tr-TR" sz="1600">
                        <a:latin typeface="Times New Roman"/>
                        <a:ea typeface="Times New Roman"/>
                      </a:endParaRPr>
                    </a:p>
                  </a:txBody>
                  <a:tcPr marL="68580" marR="68580" marT="36195" marB="0" anchor="ctr"/>
                </a:tc>
                <a:extLst>
                  <a:ext uri="{0D108BD9-81ED-4DB2-BD59-A6C34878D82A}">
                    <a16:rowId xmlns:a16="http://schemas.microsoft.com/office/drawing/2014/main" val="10005"/>
                  </a:ext>
                </a:extLst>
              </a:tr>
              <a:tr h="0">
                <a:tc>
                  <a:txBody>
                    <a:bodyPr/>
                    <a:lstStyle/>
                    <a:p>
                      <a:pPr algn="ctr">
                        <a:lnSpc>
                          <a:spcPct val="150000"/>
                        </a:lnSpc>
                        <a:spcAft>
                          <a:spcPts val="0"/>
                        </a:spcAft>
                      </a:pPr>
                      <a:r>
                        <a:rPr lang="tr-TR" sz="1600"/>
                        <a:t>ADRMD5</a:t>
                      </a:r>
                      <a:endParaRPr lang="tr-TR" sz="1600">
                        <a:latin typeface="Times New Roman"/>
                        <a:ea typeface="Times New Roman"/>
                      </a:endParaRPr>
                    </a:p>
                  </a:txBody>
                  <a:tcPr marL="68580" marR="68580" marT="36195" marB="0" anchor="ctr"/>
                </a:tc>
                <a:tc>
                  <a:txBody>
                    <a:bodyPr/>
                    <a:lstStyle/>
                    <a:p>
                      <a:pPr>
                        <a:lnSpc>
                          <a:spcPct val="150000"/>
                        </a:lnSpc>
                        <a:spcAft>
                          <a:spcPts val="0"/>
                        </a:spcAft>
                      </a:pPr>
                      <a:r>
                        <a:rPr lang="tr-TR" sz="1600" dirty="0"/>
                        <a:t>Göreceli </a:t>
                      </a:r>
                      <a:r>
                        <a:rPr lang="tr-TR" sz="1600" dirty="0" err="1"/>
                        <a:t>Mod</a:t>
                      </a:r>
                      <a:endParaRPr lang="tr-TR" sz="1600" dirty="0">
                        <a:latin typeface="Times New Roman"/>
                        <a:ea typeface="Times New Roman"/>
                      </a:endParaRPr>
                    </a:p>
                  </a:txBody>
                  <a:tcPr marL="68580" marR="68580" marT="36195" marB="0" anchor="ctr"/>
                </a:tc>
                <a:extLst>
                  <a:ext uri="{0D108BD9-81ED-4DB2-BD59-A6C34878D82A}">
                    <a16:rowId xmlns:a16="http://schemas.microsoft.com/office/drawing/2014/main" val="10006"/>
                  </a:ext>
                </a:extLst>
              </a:tr>
            </a:tbl>
          </a:graphicData>
        </a:graphic>
      </p:graphicFrame>
      <p:sp>
        <p:nvSpPr>
          <p:cNvPr id="23569" name="Text Box 17"/>
          <p:cNvSpPr txBox="1">
            <a:spLocks noChangeArrowheads="1"/>
          </p:cNvSpPr>
          <p:nvPr/>
        </p:nvSpPr>
        <p:spPr bwMode="auto">
          <a:xfrm>
            <a:off x="7750544" y="3705055"/>
            <a:ext cx="1393456" cy="66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a:t>
            </a:r>
            <a:endParaRPr kumimoji="0" lang="tr-TR" sz="1400" b="0" i="0" u="none" strike="noStrike" cap="none" normalizeH="0" baseline="0" dirty="0" smtClean="0">
              <a:ln>
                <a:noFill/>
              </a:ln>
              <a:solidFill>
                <a:schemeClr val="tx1"/>
              </a:solidFill>
              <a:effectLst/>
              <a:latin typeface="Arial" pitchFamily="34" charset="0"/>
            </a:endParaRPr>
          </a:p>
        </p:txBody>
      </p:sp>
      <p:grpSp>
        <p:nvGrpSpPr>
          <p:cNvPr id="28" name="27 Grup"/>
          <p:cNvGrpSpPr/>
          <p:nvPr/>
        </p:nvGrpSpPr>
        <p:grpSpPr>
          <a:xfrm>
            <a:off x="3839996" y="2550071"/>
            <a:ext cx="4163904" cy="3412249"/>
            <a:chOff x="3839996" y="2688300"/>
            <a:chExt cx="4163904" cy="3412249"/>
          </a:xfrm>
        </p:grpSpPr>
        <p:sp>
          <p:nvSpPr>
            <p:cNvPr id="23554" name="Text Box 2"/>
            <p:cNvSpPr txBox="1">
              <a:spLocks noChangeArrowheads="1"/>
            </p:cNvSpPr>
            <p:nvPr/>
          </p:nvSpPr>
          <p:spPr bwMode="auto">
            <a:xfrm>
              <a:off x="5850378" y="3163342"/>
              <a:ext cx="886745" cy="2671150"/>
            </a:xfrm>
            <a:prstGeom prst="rect">
              <a:avLst/>
            </a:prstGeom>
            <a:no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a:t>
              </a:r>
              <a:r>
                <a:rPr kumimoji="0" lang="tr-TR" sz="1400" b="0" i="0" u="none" strike="noStrike" cap="none" normalizeH="0" dirty="0" smtClean="0">
                  <a:ln>
                    <a:noFill/>
                  </a:ln>
                  <a:solidFill>
                    <a:schemeClr val="tx1"/>
                  </a:solidFill>
                  <a:effectLst/>
                  <a:latin typeface="Calibri" pitchFamily="34" charset="0"/>
                </a:rPr>
                <a:t>             0</a:t>
              </a:r>
            </a:p>
            <a:p>
              <a:pPr marL="0" marR="0" lvl="0" indent="0" algn="l" defTabSz="914400" rtl="0" eaLnBrk="1" fontAlgn="base" latinLnBrk="0" hangingPunct="1">
                <a:lnSpc>
                  <a:spcPct val="100000"/>
                </a:lnSpc>
                <a:spcBef>
                  <a:spcPct val="0"/>
                </a:spcBef>
                <a:spcAft>
                  <a:spcPts val="1000"/>
                </a:spcAft>
                <a:buClrTx/>
                <a:buSzTx/>
                <a:buFontTx/>
                <a:buNone/>
                <a:tabLst/>
              </a:pPr>
              <a:r>
                <a:rPr lang="tr-TR" sz="1400" b="0" dirty="0" smtClean="0">
                  <a:latin typeface="Calibri" pitchFamily="34" charset="0"/>
                </a:rPr>
                <a:t>                   1</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dirty="0" smtClean="0">
                  <a:ln>
                    <a:noFill/>
                  </a:ln>
                  <a:solidFill>
                    <a:schemeClr val="tx1"/>
                  </a:solidFill>
                  <a:effectLst/>
                  <a:latin typeface="Calibri" pitchFamily="34" charset="0"/>
                </a:rPr>
                <a:t>                   2</a:t>
              </a:r>
            </a:p>
            <a:p>
              <a:pPr marL="0" marR="0" lvl="0" indent="0" algn="l" defTabSz="914400" rtl="0" eaLnBrk="1" fontAlgn="base" latinLnBrk="0" hangingPunct="1">
                <a:lnSpc>
                  <a:spcPct val="100000"/>
                </a:lnSpc>
                <a:spcBef>
                  <a:spcPct val="0"/>
                </a:spcBef>
                <a:spcAft>
                  <a:spcPts val="1000"/>
                </a:spcAft>
                <a:buClrTx/>
                <a:buSzTx/>
                <a:buFontTx/>
                <a:buNone/>
                <a:tabLst/>
              </a:pPr>
              <a:r>
                <a:rPr lang="tr-TR" sz="1400" b="0" dirty="0" smtClean="0">
                  <a:latin typeface="Calibri" pitchFamily="34" charset="0"/>
                </a:rPr>
                <a:t>                   3</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dirty="0" smtClean="0">
                  <a:ln>
                    <a:noFill/>
                  </a:ln>
                  <a:solidFill>
                    <a:schemeClr val="tx1"/>
                  </a:solidFill>
                  <a:effectLst/>
                  <a:latin typeface="Calibri" pitchFamily="34" charset="0"/>
                </a:rPr>
                <a:t>                   4</a:t>
              </a:r>
            </a:p>
            <a:p>
              <a:pPr marL="0" marR="0" lvl="0" indent="0" algn="l" defTabSz="914400" rtl="0" eaLnBrk="1" fontAlgn="base" latinLnBrk="0" hangingPunct="1">
                <a:lnSpc>
                  <a:spcPct val="100000"/>
                </a:lnSpc>
                <a:spcBef>
                  <a:spcPct val="0"/>
                </a:spcBef>
                <a:spcAft>
                  <a:spcPts val="1000"/>
                </a:spcAft>
                <a:buClrTx/>
                <a:buSzTx/>
                <a:buFontTx/>
                <a:buNone/>
                <a:tabLst/>
              </a:pPr>
              <a:r>
                <a:rPr lang="tr-TR" sz="1400" b="0" dirty="0" smtClean="0">
                  <a:latin typeface="Calibri" pitchFamily="34" charset="0"/>
                </a:rPr>
                <a:t>                   5</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dirty="0" smtClean="0">
                  <a:ln>
                    <a:noFill/>
                  </a:ln>
                  <a:solidFill>
                    <a:schemeClr val="tx1"/>
                  </a:solidFill>
                  <a:effectLst/>
                  <a:latin typeface="Calibri" pitchFamily="34" charset="0"/>
                </a:rPr>
                <a:t>                   6</a:t>
              </a:r>
            </a:p>
            <a:p>
              <a:pPr marL="0" marR="0" lvl="0" indent="0" algn="l" defTabSz="914400" rtl="0" eaLnBrk="1" fontAlgn="base" latinLnBrk="0" hangingPunct="1">
                <a:lnSpc>
                  <a:spcPct val="100000"/>
                </a:lnSpc>
                <a:spcBef>
                  <a:spcPct val="0"/>
                </a:spcBef>
                <a:spcAft>
                  <a:spcPts val="1000"/>
                </a:spcAft>
                <a:buClrTx/>
                <a:buSzTx/>
                <a:buFontTx/>
                <a:buNone/>
                <a:tabLst/>
              </a:pPr>
              <a:r>
                <a:rPr lang="tr-TR" sz="1400" b="0" baseline="0" dirty="0" smtClean="0">
                  <a:latin typeface="Calibri" pitchFamily="34" charset="0"/>
                </a:rPr>
                <a:t>                   7</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dirty="0" smtClean="0">
                  <a:ln>
                    <a:noFill/>
                  </a:ln>
                  <a:solidFill>
                    <a:schemeClr val="tx1"/>
                  </a:solidFill>
                  <a:effectLst/>
                  <a:latin typeface="Calibri" pitchFamily="34" charset="0"/>
                </a:rPr>
                <a:t>                   </a:t>
              </a:r>
              <a:endParaRPr kumimoji="0" lang="tr-TR" sz="1400" b="0" i="0" u="none" strike="noStrike" cap="none" normalizeH="0" baseline="0" dirty="0" smtClean="0">
                <a:ln>
                  <a:noFill/>
                </a:ln>
                <a:solidFill>
                  <a:schemeClr val="tx1"/>
                </a:solidFill>
                <a:effectLst/>
                <a:latin typeface="Arial" pitchFamily="34" charset="0"/>
              </a:endParaRPr>
            </a:p>
          </p:txBody>
        </p:sp>
        <p:sp>
          <p:nvSpPr>
            <p:cNvPr id="23555" name="Line 3"/>
            <p:cNvSpPr>
              <a:spLocks noChangeShapeType="1"/>
            </p:cNvSpPr>
            <p:nvPr/>
          </p:nvSpPr>
          <p:spPr bwMode="auto">
            <a:xfrm flipH="1">
              <a:off x="5597022" y="4057395"/>
              <a:ext cx="2533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56" name="Line 4"/>
            <p:cNvSpPr>
              <a:spLocks noChangeShapeType="1"/>
            </p:cNvSpPr>
            <p:nvPr/>
          </p:nvSpPr>
          <p:spPr bwMode="auto">
            <a:xfrm flipH="1">
              <a:off x="5597022" y="4314873"/>
              <a:ext cx="2533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57" name="Line 5"/>
            <p:cNvSpPr>
              <a:spLocks noChangeShapeType="1"/>
            </p:cNvSpPr>
            <p:nvPr/>
          </p:nvSpPr>
          <p:spPr bwMode="auto">
            <a:xfrm flipH="1">
              <a:off x="5597022" y="4551086"/>
              <a:ext cx="2533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58" name="Line 6"/>
            <p:cNvSpPr>
              <a:spLocks noChangeShapeType="1"/>
            </p:cNvSpPr>
            <p:nvPr/>
          </p:nvSpPr>
          <p:spPr bwMode="auto">
            <a:xfrm flipH="1">
              <a:off x="6737122" y="3288352"/>
              <a:ext cx="2533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59" name="Line 7"/>
            <p:cNvSpPr>
              <a:spLocks noChangeShapeType="1"/>
            </p:cNvSpPr>
            <p:nvPr/>
          </p:nvSpPr>
          <p:spPr bwMode="auto">
            <a:xfrm flipH="1">
              <a:off x="6737122" y="3647961"/>
              <a:ext cx="2533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60" name="Line 8"/>
            <p:cNvSpPr>
              <a:spLocks noChangeShapeType="1"/>
            </p:cNvSpPr>
            <p:nvPr/>
          </p:nvSpPr>
          <p:spPr bwMode="auto">
            <a:xfrm flipH="1">
              <a:off x="6737122" y="3968295"/>
              <a:ext cx="2533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61" name="Line 9"/>
            <p:cNvSpPr>
              <a:spLocks noChangeShapeType="1"/>
            </p:cNvSpPr>
            <p:nvPr/>
          </p:nvSpPr>
          <p:spPr bwMode="auto">
            <a:xfrm flipH="1">
              <a:off x="6737122" y="4991269"/>
              <a:ext cx="2533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62" name="Line 10"/>
            <p:cNvSpPr>
              <a:spLocks noChangeShapeType="1"/>
            </p:cNvSpPr>
            <p:nvPr/>
          </p:nvSpPr>
          <p:spPr bwMode="auto">
            <a:xfrm flipH="1">
              <a:off x="6737122" y="4330109"/>
              <a:ext cx="2533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63" name="Line 11"/>
            <p:cNvSpPr>
              <a:spLocks noChangeShapeType="1"/>
            </p:cNvSpPr>
            <p:nvPr/>
          </p:nvSpPr>
          <p:spPr bwMode="auto">
            <a:xfrm flipH="1">
              <a:off x="6737122" y="4661938"/>
              <a:ext cx="2533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64" name="Text Box 12"/>
            <p:cNvSpPr txBox="1">
              <a:spLocks noChangeArrowheads="1"/>
            </p:cNvSpPr>
            <p:nvPr/>
          </p:nvSpPr>
          <p:spPr bwMode="auto">
            <a:xfrm>
              <a:off x="5723700" y="2688300"/>
              <a:ext cx="1140100" cy="4194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3×8 </a:t>
              </a:r>
              <a:r>
                <a:rPr kumimoji="0" lang="tr-TR" sz="1400" b="0" i="0" u="none" strike="noStrike" cap="none" normalizeH="0" baseline="0" dirty="0" err="1" smtClean="0">
                  <a:ln>
                    <a:noFill/>
                  </a:ln>
                  <a:solidFill>
                    <a:schemeClr val="tx1"/>
                  </a:solidFill>
                  <a:effectLst/>
                  <a:latin typeface="Calibri" pitchFamily="34" charset="0"/>
                </a:rPr>
                <a:t>Decoder</a:t>
              </a:r>
              <a:endParaRPr kumimoji="0" lang="tr-TR" sz="1400" b="0" i="0" u="none" strike="noStrike" cap="none" normalizeH="0" baseline="0" dirty="0" smtClean="0">
                <a:ln>
                  <a:noFill/>
                </a:ln>
                <a:solidFill>
                  <a:schemeClr val="tx1"/>
                </a:solidFill>
                <a:effectLst/>
                <a:latin typeface="Arial" pitchFamily="34" charset="0"/>
              </a:endParaRPr>
            </a:p>
          </p:txBody>
        </p:sp>
        <p:sp>
          <p:nvSpPr>
            <p:cNvPr id="23565" name="Text Box 13"/>
            <p:cNvSpPr txBox="1">
              <a:spLocks noChangeArrowheads="1"/>
            </p:cNvSpPr>
            <p:nvPr/>
          </p:nvSpPr>
          <p:spPr bwMode="auto">
            <a:xfrm>
              <a:off x="5018225" y="3913649"/>
              <a:ext cx="707284" cy="10000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IRLOT6</a:t>
              </a:r>
            </a:p>
            <a:p>
              <a:pPr marL="0" marR="0" lvl="0" indent="0" algn="l"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IRLOT5</a:t>
              </a:r>
            </a:p>
            <a:p>
              <a:pPr marL="0" marR="0" lvl="0" indent="0" algn="l"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IRLOT4</a:t>
              </a:r>
              <a:endParaRPr kumimoji="0" lang="tr-TR" sz="1400" b="0" i="0" u="none" strike="noStrike" cap="none" normalizeH="0" baseline="0" dirty="0" smtClean="0">
                <a:ln>
                  <a:noFill/>
                </a:ln>
                <a:solidFill>
                  <a:schemeClr val="tx1"/>
                </a:solidFill>
                <a:effectLst/>
                <a:latin typeface="Arial" pitchFamily="34" charset="0"/>
              </a:endParaRPr>
            </a:p>
          </p:txBody>
        </p:sp>
        <p:sp>
          <p:nvSpPr>
            <p:cNvPr id="23566" name="Text Box 14"/>
            <p:cNvSpPr txBox="1">
              <a:spLocks noChangeArrowheads="1"/>
            </p:cNvSpPr>
            <p:nvPr/>
          </p:nvSpPr>
          <p:spPr bwMode="auto">
            <a:xfrm>
              <a:off x="6990478" y="3189427"/>
              <a:ext cx="1013422" cy="202401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ADRMD0</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ADRMD1</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ADRMD2</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ADRMD3</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ADRMD4</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ADRMD5</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dirty="0" smtClean="0">
                <a:ln>
                  <a:noFill/>
                </a:ln>
                <a:solidFill>
                  <a:schemeClr val="tx1"/>
                </a:solidFill>
                <a:effectLst/>
                <a:latin typeface="Arial" pitchFamily="34" charset="0"/>
              </a:endParaRPr>
            </a:p>
          </p:txBody>
        </p:sp>
        <p:sp>
          <p:nvSpPr>
            <p:cNvPr id="23568" name="AutoShape 16"/>
            <p:cNvSpPr>
              <a:spLocks/>
            </p:cNvSpPr>
            <p:nvPr/>
          </p:nvSpPr>
          <p:spPr bwMode="auto">
            <a:xfrm>
              <a:off x="4805286" y="3899516"/>
              <a:ext cx="126678" cy="833406"/>
            </a:xfrm>
            <a:prstGeom prst="leftBrace">
              <a:avLst>
                <a:gd name="adj1" fmla="val 416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3570" name="Text Box 18"/>
            <p:cNvSpPr txBox="1">
              <a:spLocks noChangeArrowheads="1"/>
            </p:cNvSpPr>
            <p:nvPr/>
          </p:nvSpPr>
          <p:spPr bwMode="auto">
            <a:xfrm>
              <a:off x="3839996" y="4080487"/>
              <a:ext cx="1140100" cy="66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Adresleme </a:t>
              </a:r>
              <a:r>
                <a:rPr kumimoji="0" lang="tr-TR" sz="1400" b="0" i="0" u="none" strike="noStrike" cap="none" normalizeH="0" baseline="0" dirty="0" err="1" smtClean="0">
                  <a:ln>
                    <a:noFill/>
                  </a:ln>
                  <a:solidFill>
                    <a:schemeClr val="tx1"/>
                  </a:solidFill>
                  <a:effectLst/>
                  <a:latin typeface="Calibri" pitchFamily="34" charset="0"/>
                </a:rPr>
                <a:t>Modu</a:t>
              </a:r>
              <a:r>
                <a:rPr kumimoji="0" lang="tr-TR" sz="1400" b="0" i="0" u="none" strike="noStrike" cap="none" normalizeH="0" baseline="0" dirty="0" smtClean="0">
                  <a:ln>
                    <a:noFill/>
                  </a:ln>
                  <a:solidFill>
                    <a:schemeClr val="tx1"/>
                  </a:solidFill>
                  <a:effectLst/>
                  <a:latin typeface="Calibri" pitchFamily="34" charset="0"/>
                </a:rPr>
                <a:t> Bitleri</a:t>
              </a:r>
              <a:endParaRPr kumimoji="0" lang="tr-TR" sz="1400" b="0" i="0" u="none" strike="noStrike" cap="none" normalizeH="0" baseline="0" dirty="0" smtClean="0">
                <a:ln>
                  <a:noFill/>
                </a:ln>
                <a:solidFill>
                  <a:schemeClr val="tx1"/>
                </a:solidFill>
                <a:effectLst/>
                <a:latin typeface="Arial" pitchFamily="34" charset="0"/>
              </a:endParaRPr>
            </a:p>
          </p:txBody>
        </p:sp>
        <p:sp>
          <p:nvSpPr>
            <p:cNvPr id="23571" name="Text Box 19"/>
            <p:cNvSpPr txBox="1">
              <a:spLocks noChangeArrowheads="1"/>
            </p:cNvSpPr>
            <p:nvPr/>
          </p:nvSpPr>
          <p:spPr bwMode="auto">
            <a:xfrm>
              <a:off x="4112781" y="5115278"/>
              <a:ext cx="1610919" cy="9852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400" b="1" i="0" u="none" strike="noStrike" cap="none" normalizeH="0" baseline="0" dirty="0" err="1" smtClean="0">
                  <a:ln>
                    <a:noFill/>
                  </a:ln>
                  <a:solidFill>
                    <a:schemeClr val="tx1"/>
                  </a:solidFill>
                  <a:effectLst/>
                  <a:latin typeface="Calibri" pitchFamily="34" charset="0"/>
                </a:rPr>
                <a:t>I</a:t>
              </a:r>
              <a:r>
                <a:rPr kumimoji="0" lang="tr-TR" sz="1400" b="0" i="0" u="none" strike="noStrike" cap="none" normalizeH="0" baseline="0" dirty="0" err="1" smtClean="0">
                  <a:ln>
                    <a:noFill/>
                  </a:ln>
                  <a:solidFill>
                    <a:schemeClr val="tx1"/>
                  </a:solidFill>
                  <a:effectLst/>
                  <a:latin typeface="Calibri" pitchFamily="34" charset="0"/>
                </a:rPr>
                <a:t>nstruction</a:t>
              </a:r>
              <a:r>
                <a:rPr kumimoji="0" lang="tr-TR" sz="1400" b="0" i="0" u="none" strike="noStrike" cap="none" normalizeH="0" baseline="0" dirty="0" smtClean="0">
                  <a:ln>
                    <a:noFill/>
                  </a:ln>
                  <a:solidFill>
                    <a:schemeClr val="tx1"/>
                  </a:solidFill>
                  <a:effectLst/>
                  <a:latin typeface="Calibri" pitchFamily="34" charset="0"/>
                </a:rPr>
                <a:t> </a:t>
              </a:r>
              <a:r>
                <a:rPr kumimoji="0" lang="tr-TR" sz="1400" b="1" i="0" u="none" strike="noStrike" cap="none" normalizeH="0" baseline="0" dirty="0" err="1" smtClean="0">
                  <a:ln>
                    <a:noFill/>
                  </a:ln>
                  <a:solidFill>
                    <a:schemeClr val="tx1"/>
                  </a:solidFill>
                  <a:effectLst/>
                  <a:latin typeface="Calibri" pitchFamily="34" charset="0"/>
                </a:rPr>
                <a:t>R</a:t>
              </a:r>
              <a:r>
                <a:rPr kumimoji="0" lang="tr-TR" sz="1400" b="0" i="0" u="none" strike="noStrike" cap="none" normalizeH="0" baseline="0" dirty="0" err="1" smtClean="0">
                  <a:ln>
                    <a:noFill/>
                  </a:ln>
                  <a:solidFill>
                    <a:schemeClr val="tx1"/>
                  </a:solidFill>
                  <a:effectLst/>
                  <a:latin typeface="Calibri" pitchFamily="34" charset="0"/>
                </a:rPr>
                <a:t>egister</a:t>
              </a:r>
              <a:r>
                <a:rPr kumimoji="0" lang="tr-TR" sz="1400" b="0" i="0" u="none" strike="noStrike" cap="none" normalizeH="0" baseline="0" dirty="0" smtClean="0">
                  <a:ln>
                    <a:noFill/>
                  </a:ln>
                  <a:solidFill>
                    <a:schemeClr val="tx1"/>
                  </a:solidFill>
                  <a:effectLst/>
                  <a:latin typeface="Calibri" pitchFamily="34" charset="0"/>
                </a:rPr>
                <a:t> </a:t>
              </a:r>
              <a:r>
                <a:rPr kumimoji="0" lang="tr-TR" sz="1400" b="1" i="0" u="none" strike="noStrike" cap="none" normalizeH="0" baseline="0" dirty="0" err="1" smtClean="0">
                  <a:ln>
                    <a:noFill/>
                  </a:ln>
                  <a:solidFill>
                    <a:schemeClr val="tx1"/>
                  </a:solidFill>
                  <a:effectLst/>
                  <a:latin typeface="Calibri" pitchFamily="34" charset="0"/>
                </a:rPr>
                <a:t>L</a:t>
              </a:r>
              <a:r>
                <a:rPr kumimoji="0" lang="tr-TR" sz="1400" b="0" i="0" u="none" strike="noStrike" cap="none" normalizeH="0" baseline="0" dirty="0" err="1" smtClean="0">
                  <a:ln>
                    <a:noFill/>
                  </a:ln>
                  <a:solidFill>
                    <a:schemeClr val="tx1"/>
                  </a:solidFill>
                  <a:effectLst/>
                  <a:latin typeface="Calibri" pitchFamily="34" charset="0"/>
                </a:rPr>
                <a:t>ow</a:t>
              </a:r>
              <a:r>
                <a:rPr kumimoji="0" lang="tr-TR" sz="1400" b="0" i="0" u="none" strike="noStrike" cap="none" normalizeH="0" baseline="0" dirty="0" smtClean="0">
                  <a:ln>
                    <a:noFill/>
                  </a:ln>
                  <a:solidFill>
                    <a:schemeClr val="tx1"/>
                  </a:solidFill>
                  <a:effectLst/>
                  <a:latin typeface="Calibri" pitchFamily="34" charset="0"/>
                </a:rPr>
                <a:t> </a:t>
              </a:r>
              <a:r>
                <a:rPr kumimoji="0" lang="tr-TR" sz="1400" b="1" i="0" u="none" strike="noStrike" cap="none" normalizeH="0" baseline="0" dirty="0" err="1" smtClean="0">
                  <a:ln>
                    <a:noFill/>
                  </a:ln>
                  <a:solidFill>
                    <a:schemeClr val="tx1"/>
                  </a:solidFill>
                  <a:effectLst/>
                  <a:latin typeface="Calibri" pitchFamily="34" charset="0"/>
                </a:rPr>
                <a:t>O</a:t>
              </a:r>
              <a:r>
                <a:rPr kumimoji="0" lang="tr-TR" sz="1400" b="0" i="0" u="none" strike="noStrike" cap="none" normalizeH="0" baseline="0" dirty="0" err="1" smtClean="0">
                  <a:ln>
                    <a:noFill/>
                  </a:ln>
                  <a:solidFill>
                    <a:schemeClr val="tx1"/>
                  </a:solidFill>
                  <a:effectLst/>
                  <a:latin typeface="Calibri" pitchFamily="34" charset="0"/>
                </a:rPr>
                <a:t>u</a:t>
              </a:r>
              <a:r>
                <a:rPr kumimoji="0" lang="tr-TR" sz="1400" b="1" i="0" u="none" strike="noStrike" cap="none" normalizeH="0" baseline="0" dirty="0" err="1" smtClean="0">
                  <a:ln>
                    <a:noFill/>
                  </a:ln>
                  <a:solidFill>
                    <a:schemeClr val="tx1"/>
                  </a:solidFill>
                  <a:effectLst/>
                  <a:latin typeface="Calibri" pitchFamily="34" charset="0"/>
                </a:rPr>
                <a:t>T</a:t>
              </a:r>
              <a:r>
                <a:rPr kumimoji="0" lang="tr-TR" sz="1400" b="0" i="0" u="none" strike="noStrike" cap="none" normalizeH="0" baseline="0" dirty="0" err="1" smtClean="0">
                  <a:ln>
                    <a:noFill/>
                  </a:ln>
                  <a:solidFill>
                    <a:schemeClr val="tx1"/>
                  </a:solidFill>
                  <a:effectLst/>
                  <a:latin typeface="Calibri" pitchFamily="34" charset="0"/>
                </a:rPr>
                <a:t>put</a:t>
              </a:r>
              <a:r>
                <a:rPr kumimoji="0" lang="tr-TR" sz="1400" b="0" i="0" u="none" strike="noStrike" cap="none" normalizeH="0" baseline="0" dirty="0" smtClean="0">
                  <a:ln>
                    <a:noFill/>
                  </a:ln>
                  <a:solidFill>
                    <a:schemeClr val="tx1"/>
                  </a:solidFill>
                  <a:effectLst/>
                  <a:latin typeface="Calibri" pitchFamily="34" charset="0"/>
                </a:rPr>
                <a:t> </a:t>
              </a:r>
              <a:r>
                <a:rPr kumimoji="0" lang="tr-TR" sz="1400" b="1" i="0" u="none" strike="noStrike" cap="none" normalizeH="0" baseline="0" dirty="0" smtClean="0">
                  <a:ln>
                    <a:noFill/>
                  </a:ln>
                  <a:solidFill>
                    <a:schemeClr val="tx1"/>
                  </a:solidFill>
                  <a:effectLst/>
                  <a:latin typeface="Calibri" pitchFamily="34" charset="0"/>
                </a:rPr>
                <a:t>4</a:t>
              </a:r>
              <a:endParaRPr kumimoji="0" lang="tr-TR" sz="1400" b="0" i="0" u="none" strike="noStrike" cap="none" normalizeH="0" baseline="0" dirty="0" smtClean="0">
                <a:ln>
                  <a:noFill/>
                </a:ln>
                <a:solidFill>
                  <a:schemeClr val="tx1"/>
                </a:solidFill>
                <a:effectLst/>
                <a:latin typeface="Arial" pitchFamily="34" charset="0"/>
              </a:endParaRPr>
            </a:p>
          </p:txBody>
        </p:sp>
        <p:cxnSp>
          <p:nvCxnSpPr>
            <p:cNvPr id="23572" name="AutoShape 20"/>
            <p:cNvCxnSpPr>
              <a:cxnSpLocks noChangeShapeType="1"/>
            </p:cNvCxnSpPr>
            <p:nvPr/>
          </p:nvCxnSpPr>
          <p:spPr bwMode="auto">
            <a:xfrm flipV="1">
              <a:off x="4805286" y="4954680"/>
              <a:ext cx="0" cy="154643"/>
            </a:xfrm>
            <a:prstGeom prst="straightConnector1">
              <a:avLst/>
            </a:prstGeom>
            <a:noFill/>
            <a:ln w="9525">
              <a:solidFill>
                <a:srgbClr val="000000"/>
              </a:solidFill>
              <a:round/>
              <a:headEnd/>
              <a:tailEnd/>
            </a:ln>
          </p:spPr>
        </p:cxnSp>
        <p:cxnSp>
          <p:nvCxnSpPr>
            <p:cNvPr id="23573" name="AutoShape 21"/>
            <p:cNvCxnSpPr>
              <a:cxnSpLocks noChangeShapeType="1"/>
            </p:cNvCxnSpPr>
            <p:nvPr/>
          </p:nvCxnSpPr>
          <p:spPr bwMode="auto">
            <a:xfrm>
              <a:off x="4805286" y="4954680"/>
              <a:ext cx="408184" cy="0"/>
            </a:xfrm>
            <a:prstGeom prst="straightConnector1">
              <a:avLst/>
            </a:prstGeom>
            <a:noFill/>
            <a:ln w="9525">
              <a:solidFill>
                <a:srgbClr val="000000"/>
              </a:solidFill>
              <a:round/>
              <a:headEnd/>
              <a:tailEnd/>
            </a:ln>
          </p:spPr>
        </p:cxnSp>
        <p:cxnSp>
          <p:nvCxnSpPr>
            <p:cNvPr id="23574" name="AutoShape 22"/>
            <p:cNvCxnSpPr>
              <a:cxnSpLocks noChangeShapeType="1"/>
            </p:cNvCxnSpPr>
            <p:nvPr/>
          </p:nvCxnSpPr>
          <p:spPr bwMode="auto">
            <a:xfrm flipV="1">
              <a:off x="5213470" y="4760218"/>
              <a:ext cx="0" cy="194461"/>
            </a:xfrm>
            <a:prstGeom prst="straightConnector1">
              <a:avLst/>
            </a:prstGeom>
            <a:noFill/>
            <a:ln w="9525">
              <a:solidFill>
                <a:srgbClr val="000000"/>
              </a:solidFill>
              <a:round/>
              <a:headEnd/>
              <a:tailEnd type="triangle" w="med" len="med"/>
            </a:ln>
          </p:spPr>
        </p:cxnSp>
        <p:sp>
          <p:nvSpPr>
            <p:cNvPr id="27" name="26 Metin kutusu"/>
            <p:cNvSpPr txBox="1"/>
            <p:nvPr/>
          </p:nvSpPr>
          <p:spPr>
            <a:xfrm>
              <a:off x="5816007" y="3891514"/>
              <a:ext cx="287258" cy="830997"/>
            </a:xfrm>
            <a:prstGeom prst="rect">
              <a:avLst/>
            </a:prstGeom>
            <a:noFill/>
          </p:spPr>
          <p:txBody>
            <a:bodyPr wrap="none" rtlCol="0">
              <a:spAutoFit/>
            </a:bodyPr>
            <a:lstStyle/>
            <a:p>
              <a:r>
                <a:rPr lang="tr-TR" dirty="0" smtClean="0"/>
                <a:t>2</a:t>
              </a:r>
            </a:p>
            <a:p>
              <a:r>
                <a:rPr lang="tr-TR" dirty="0" smtClean="0"/>
                <a:t>1</a:t>
              </a:r>
            </a:p>
            <a:p>
              <a:r>
                <a:rPr lang="tr-TR" dirty="0" smtClean="0"/>
                <a:t>0</a:t>
              </a:r>
              <a:endParaRPr lang="tr-TR" dirty="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Komutun İşlem Tipi Bilgisinin Çözümlenmesi</a:t>
            </a:r>
            <a:endParaRPr lang="tr-TR" sz="2400" dirty="0"/>
          </a:p>
        </p:txBody>
      </p:sp>
      <p:sp>
        <p:nvSpPr>
          <p:cNvPr id="3" name="2 İçerik Yer Tutucusu"/>
          <p:cNvSpPr>
            <a:spLocks noGrp="1"/>
          </p:cNvSpPr>
          <p:nvPr>
            <p:ph idx="1"/>
          </p:nvPr>
        </p:nvSpPr>
        <p:spPr>
          <a:xfrm>
            <a:off x="374650" y="882101"/>
            <a:ext cx="8375650" cy="1042233"/>
          </a:xfrm>
        </p:spPr>
        <p:txBody>
          <a:bodyPr/>
          <a:lstStyle/>
          <a:p>
            <a:pPr marL="0" indent="0" algn="just">
              <a:buNone/>
            </a:pPr>
            <a:r>
              <a:rPr lang="tr-TR" sz="2000" dirty="0" smtClean="0"/>
              <a:t>Komut kaydedicisindeki </a:t>
            </a:r>
            <a:r>
              <a:rPr lang="tr-TR" sz="2000" dirty="0" err="1" smtClean="0"/>
              <a:t>opcode’un</a:t>
            </a:r>
            <a:r>
              <a:rPr lang="tr-TR" sz="2000" dirty="0" smtClean="0"/>
              <a:t> 0, 1, 2, 3 ve 7. bitleri işlem tipini tayin etmeye yaramaktadır. Bu beş bit, 5×32’lik bir kod çözücüden geçirilerek 32 adet çıkış elde edilmiştir. </a:t>
            </a:r>
          </a:p>
          <a:p>
            <a:pPr algn="just">
              <a:buNone/>
            </a:pPr>
            <a:endParaRPr lang="tr-TR" sz="2000" dirty="0"/>
          </a:p>
        </p:txBody>
      </p:sp>
      <p:sp>
        <p:nvSpPr>
          <p:cNvPr id="24579" name="Text Box 3"/>
          <p:cNvSpPr txBox="1">
            <a:spLocks noChangeArrowheads="1"/>
          </p:cNvSpPr>
          <p:nvPr/>
        </p:nvSpPr>
        <p:spPr bwMode="auto">
          <a:xfrm>
            <a:off x="3581760" y="2387055"/>
            <a:ext cx="943893" cy="2891762"/>
          </a:xfrm>
          <a:prstGeom prst="rect">
            <a:avLst/>
          </a:prstGeom>
          <a:no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0</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1</a:t>
            </a:r>
          </a:p>
          <a:p>
            <a:pPr marL="0" marR="0" lvl="0" indent="0" algn="l" defTabSz="914400" rtl="0" eaLnBrk="1" fontAlgn="base" latinLnBrk="0" hangingPunct="1">
              <a:lnSpc>
                <a:spcPct val="15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2</a:t>
            </a:r>
            <a:r>
              <a:rPr kumimoji="0" lang="tr-TR" sz="1400" b="0" i="0" u="none" strike="noStrike" cap="none" normalizeH="0" baseline="30000" dirty="0" smtClean="0">
                <a:ln>
                  <a:noFill/>
                </a:ln>
                <a:solidFill>
                  <a:schemeClr val="tx1"/>
                </a:solidFill>
                <a:effectLst/>
                <a:latin typeface="Calibri" pitchFamily="34" charset="0"/>
              </a:rPr>
              <a:t>4</a:t>
            </a:r>
            <a:r>
              <a:rPr kumimoji="0" lang="tr-TR" sz="1400" b="0" i="0" u="none" strike="noStrike" cap="none" normalizeH="0" baseline="0" dirty="0" smtClean="0">
                <a:ln>
                  <a:noFill/>
                </a:ln>
                <a:solidFill>
                  <a:schemeClr val="tx1"/>
                </a:solidFill>
                <a:effectLst/>
                <a:latin typeface="Calibri" pitchFamily="34" charset="0"/>
              </a:rPr>
              <a:t>                2                   2</a:t>
            </a:r>
            <a:r>
              <a:rPr kumimoji="0" lang="tr-TR" sz="1400" b="0" i="0" u="none" strike="noStrike" cap="none" normalizeH="0" baseline="30000" dirty="0" smtClean="0">
                <a:ln>
                  <a:noFill/>
                </a:ln>
                <a:solidFill>
                  <a:schemeClr val="tx1"/>
                </a:solidFill>
                <a:effectLst/>
                <a:latin typeface="Calibri" pitchFamily="34" charset="0"/>
              </a:rPr>
              <a:t>3</a:t>
            </a:r>
            <a:r>
              <a:rPr kumimoji="0" lang="tr-TR" sz="1400" b="0" i="0" u="none" strike="noStrike" cap="none" normalizeH="0" baseline="0" dirty="0" smtClean="0">
                <a:ln>
                  <a:noFill/>
                </a:ln>
                <a:solidFill>
                  <a:schemeClr val="tx1"/>
                </a:solidFill>
                <a:effectLst/>
                <a:latin typeface="Calibri"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2</a:t>
            </a:r>
            <a:r>
              <a:rPr kumimoji="0" lang="tr-TR" sz="1400" b="0" i="0" u="none" strike="noStrike" cap="none" normalizeH="0" baseline="30000" dirty="0" smtClean="0">
                <a:ln>
                  <a:noFill/>
                </a:ln>
                <a:solidFill>
                  <a:schemeClr val="tx1"/>
                </a:solidFill>
                <a:effectLst/>
                <a:latin typeface="Calibri" pitchFamily="34" charset="0"/>
              </a:rPr>
              <a:t>2</a:t>
            </a:r>
            <a:r>
              <a:rPr kumimoji="0" lang="tr-TR" sz="1400" b="0" i="0" u="none" strike="noStrike" cap="none" normalizeH="0" baseline="0" dirty="0" smtClean="0">
                <a:ln>
                  <a:noFill/>
                </a:ln>
                <a:solidFill>
                  <a:schemeClr val="tx1"/>
                </a:solidFill>
                <a:effectLst/>
                <a:latin typeface="Calibri" pitchFamily="34" charset="0"/>
              </a:rPr>
              <a:t>      </a:t>
            </a:r>
          </a:p>
          <a:p>
            <a:pPr marL="0" marR="0" lvl="0" indent="0" algn="l" defTabSz="914400" rtl="0" eaLnBrk="1" fontAlgn="base" latinLnBrk="0" hangingPunct="1">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2</a:t>
            </a:r>
            <a:r>
              <a:rPr kumimoji="0" lang="tr-TR" sz="1400" b="0" i="0" u="none" strike="noStrike" cap="none" normalizeH="0" baseline="30000" dirty="0" smtClean="0">
                <a:ln>
                  <a:noFill/>
                </a:ln>
                <a:solidFill>
                  <a:schemeClr val="tx1"/>
                </a:solidFill>
                <a:effectLst/>
                <a:latin typeface="Calibri" pitchFamily="34" charset="0"/>
              </a:rPr>
              <a:t>1</a:t>
            </a:r>
          </a:p>
          <a:p>
            <a:pPr marL="0" marR="0" lvl="0" indent="0" algn="l" defTabSz="914400" rtl="0" eaLnBrk="1" fontAlgn="base" latinLnBrk="0" hangingPunct="1">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2</a:t>
            </a:r>
            <a:r>
              <a:rPr kumimoji="0" lang="tr-TR" sz="1400" b="0" i="0" u="none" strike="noStrike" cap="none" normalizeH="0" baseline="30000" dirty="0" smtClean="0">
                <a:ln>
                  <a:noFill/>
                </a:ln>
                <a:solidFill>
                  <a:schemeClr val="tx1"/>
                </a:solidFill>
                <a:effectLst/>
                <a:latin typeface="Times New Roman" pitchFamily="18" charset="0"/>
              </a:rPr>
              <a:t>0</a:t>
            </a:r>
            <a:r>
              <a:rPr kumimoji="0" lang="tr-TR" sz="1400" b="0" i="0" u="none" strike="noStrike" cap="none" normalizeH="0" baseline="0" dirty="0" smtClean="0">
                <a:ln>
                  <a:noFill/>
                </a:ln>
                <a:solidFill>
                  <a:schemeClr val="tx1"/>
                </a:solidFill>
                <a:effectLst/>
                <a:latin typeface="Calibri" pitchFamily="34" charset="0"/>
              </a:rPr>
              <a:t> </a:t>
            </a:r>
          </a:p>
          <a:p>
            <a:pPr marL="0" marR="0" lvl="0" indent="0" algn="l" defTabSz="914400" rtl="0" eaLnBrk="1" fontAlgn="base" latinLnBrk="0" hangingPunct="1">
              <a:lnSpc>
                <a:spcPct val="15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31</a:t>
            </a:r>
            <a:endParaRPr kumimoji="0" lang="tr-TR" sz="1400" b="0" i="0" u="none" strike="noStrike" cap="none" normalizeH="0" baseline="0" dirty="0" smtClean="0">
              <a:ln>
                <a:noFill/>
              </a:ln>
              <a:solidFill>
                <a:schemeClr val="tx1"/>
              </a:solidFill>
              <a:effectLst/>
              <a:latin typeface="Arial" pitchFamily="34" charset="0"/>
            </a:endParaRPr>
          </a:p>
        </p:txBody>
      </p:sp>
      <p:sp>
        <p:nvSpPr>
          <p:cNvPr id="24580" name="Line 4"/>
          <p:cNvSpPr>
            <a:spLocks noChangeShapeType="1"/>
          </p:cNvSpPr>
          <p:nvPr/>
        </p:nvSpPr>
        <p:spPr bwMode="auto">
          <a:xfrm flipH="1">
            <a:off x="3312077" y="3590861"/>
            <a:ext cx="26968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81" name="Line 5"/>
          <p:cNvSpPr>
            <a:spLocks noChangeShapeType="1"/>
          </p:cNvSpPr>
          <p:nvPr/>
        </p:nvSpPr>
        <p:spPr bwMode="auto">
          <a:xfrm flipH="1">
            <a:off x="3312077" y="3931262"/>
            <a:ext cx="26968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82" name="Line 6"/>
          <p:cNvSpPr>
            <a:spLocks noChangeShapeType="1"/>
          </p:cNvSpPr>
          <p:nvPr/>
        </p:nvSpPr>
        <p:spPr bwMode="auto">
          <a:xfrm flipH="1">
            <a:off x="3312077" y="4282621"/>
            <a:ext cx="26968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83" name="Line 7"/>
          <p:cNvSpPr>
            <a:spLocks noChangeShapeType="1"/>
          </p:cNvSpPr>
          <p:nvPr/>
        </p:nvSpPr>
        <p:spPr bwMode="auto">
          <a:xfrm flipH="1">
            <a:off x="4525653" y="2534094"/>
            <a:ext cx="26968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84" name="Line 8"/>
          <p:cNvSpPr>
            <a:spLocks noChangeShapeType="1"/>
          </p:cNvSpPr>
          <p:nvPr/>
        </p:nvSpPr>
        <p:spPr bwMode="auto">
          <a:xfrm flipH="1">
            <a:off x="4525653" y="2844509"/>
            <a:ext cx="26968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85" name="Line 9"/>
          <p:cNvSpPr>
            <a:spLocks noChangeShapeType="1"/>
          </p:cNvSpPr>
          <p:nvPr/>
        </p:nvSpPr>
        <p:spPr bwMode="auto">
          <a:xfrm flipH="1">
            <a:off x="4525653" y="3212206"/>
            <a:ext cx="26968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86" name="Line 10"/>
          <p:cNvSpPr>
            <a:spLocks noChangeShapeType="1"/>
          </p:cNvSpPr>
          <p:nvPr/>
        </p:nvSpPr>
        <p:spPr bwMode="auto">
          <a:xfrm flipH="1">
            <a:off x="4536890" y="5056047"/>
            <a:ext cx="26968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87" name="Text Box 11"/>
          <p:cNvSpPr txBox="1">
            <a:spLocks noChangeArrowheads="1"/>
          </p:cNvSpPr>
          <p:nvPr/>
        </p:nvSpPr>
        <p:spPr bwMode="auto">
          <a:xfrm>
            <a:off x="3390735" y="1945939"/>
            <a:ext cx="1393366" cy="5064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 5×32 Decoder</a:t>
            </a:r>
            <a:endParaRPr kumimoji="0" lang="tr-TR" sz="1400" b="0" i="0" u="none" strike="noStrike" cap="none" normalizeH="0" baseline="0" smtClean="0">
              <a:ln>
                <a:noFill/>
              </a:ln>
              <a:solidFill>
                <a:schemeClr val="tx1"/>
              </a:solidFill>
              <a:effectLst/>
              <a:latin typeface="Arial" pitchFamily="34" charset="0"/>
            </a:endParaRPr>
          </a:p>
        </p:txBody>
      </p:sp>
      <p:sp>
        <p:nvSpPr>
          <p:cNvPr id="24588" name="Text Box 12"/>
          <p:cNvSpPr txBox="1">
            <a:spLocks noChangeArrowheads="1"/>
          </p:cNvSpPr>
          <p:nvPr/>
        </p:nvSpPr>
        <p:spPr bwMode="auto">
          <a:xfrm>
            <a:off x="2739001" y="3155324"/>
            <a:ext cx="752867" cy="15520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IRLOT7</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IRLOT3</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IRLOT2</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IRLOT1</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IRLOT0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dirty="0" smtClean="0">
              <a:ln>
                <a:noFill/>
              </a:ln>
              <a:solidFill>
                <a:schemeClr val="tx1"/>
              </a:solidFill>
              <a:effectLst/>
              <a:latin typeface="Arial" pitchFamily="34" charset="0"/>
            </a:endParaRPr>
          </a:p>
        </p:txBody>
      </p:sp>
      <p:sp>
        <p:nvSpPr>
          <p:cNvPr id="24589" name="Text Box 13"/>
          <p:cNvSpPr txBox="1">
            <a:spLocks noChangeArrowheads="1"/>
          </p:cNvSpPr>
          <p:nvPr/>
        </p:nvSpPr>
        <p:spPr bwMode="auto">
          <a:xfrm>
            <a:off x="4842695" y="2408972"/>
            <a:ext cx="1078735" cy="2924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IDEC00</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IDEC01</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4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4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4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4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24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IDEC31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dirty="0" smtClean="0">
              <a:ln>
                <a:noFill/>
              </a:ln>
              <a:solidFill>
                <a:schemeClr val="tx1"/>
              </a:solidFill>
              <a:effectLst/>
              <a:latin typeface="Arial" pitchFamily="34" charset="0"/>
            </a:endParaRPr>
          </a:p>
        </p:txBody>
      </p:sp>
      <p:sp>
        <p:nvSpPr>
          <p:cNvPr id="24590" name="AutoShape 14"/>
          <p:cNvSpPr>
            <a:spLocks/>
          </p:cNvSpPr>
          <p:nvPr/>
        </p:nvSpPr>
        <p:spPr bwMode="auto">
          <a:xfrm>
            <a:off x="5413362" y="2338042"/>
            <a:ext cx="148326" cy="2731653"/>
          </a:xfrm>
          <a:prstGeom prst="rightBrace">
            <a:avLst>
              <a:gd name="adj1" fmla="val 105556"/>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91" name="AutoShape 15"/>
          <p:cNvSpPr>
            <a:spLocks/>
          </p:cNvSpPr>
          <p:nvPr/>
        </p:nvSpPr>
        <p:spPr bwMode="auto">
          <a:xfrm>
            <a:off x="2547973" y="3136297"/>
            <a:ext cx="161061" cy="1633764"/>
          </a:xfrm>
          <a:prstGeom prst="leftBrace">
            <a:avLst>
              <a:gd name="adj1" fmla="val 5814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92" name="Text Box 16"/>
          <p:cNvSpPr txBox="1">
            <a:spLocks noChangeArrowheads="1"/>
          </p:cNvSpPr>
          <p:nvPr/>
        </p:nvSpPr>
        <p:spPr bwMode="auto">
          <a:xfrm>
            <a:off x="5526549" y="3534157"/>
            <a:ext cx="1483260" cy="7842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İşlem Tipi</a:t>
            </a:r>
            <a:endParaRPr kumimoji="0" lang="tr-TR" sz="1400" b="0" i="0" u="none" strike="noStrike" cap="none" normalizeH="0" baseline="0" dirty="0" smtClean="0">
              <a:ln>
                <a:noFill/>
              </a:ln>
              <a:solidFill>
                <a:schemeClr val="tx1"/>
              </a:solidFill>
              <a:effectLst/>
              <a:latin typeface="Arial" pitchFamily="34" charset="0"/>
            </a:endParaRPr>
          </a:p>
        </p:txBody>
      </p:sp>
      <p:sp>
        <p:nvSpPr>
          <p:cNvPr id="24593" name="Text Box 17"/>
          <p:cNvSpPr txBox="1">
            <a:spLocks noChangeArrowheads="1"/>
          </p:cNvSpPr>
          <p:nvPr/>
        </p:nvSpPr>
        <p:spPr bwMode="auto">
          <a:xfrm>
            <a:off x="1545487" y="3700438"/>
            <a:ext cx="1213576" cy="7842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İşlem Tipi Bitleri</a:t>
            </a:r>
            <a:endParaRPr kumimoji="0" lang="tr-TR" sz="1400" b="0" i="0" u="none" strike="noStrike" cap="none" normalizeH="0" baseline="0" dirty="0" smtClean="0">
              <a:ln>
                <a:noFill/>
              </a:ln>
              <a:solidFill>
                <a:schemeClr val="tx1"/>
              </a:solidFill>
              <a:effectLst/>
              <a:latin typeface="Arial" pitchFamily="34" charset="0"/>
            </a:endParaRPr>
          </a:p>
        </p:txBody>
      </p:sp>
      <p:sp>
        <p:nvSpPr>
          <p:cNvPr id="24594" name="Line 18"/>
          <p:cNvSpPr>
            <a:spLocks noChangeShapeType="1"/>
          </p:cNvSpPr>
          <p:nvPr/>
        </p:nvSpPr>
        <p:spPr bwMode="auto">
          <a:xfrm flipH="1">
            <a:off x="3300840" y="4631290"/>
            <a:ext cx="26968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95" name="Line 19"/>
          <p:cNvSpPr>
            <a:spLocks noChangeShapeType="1"/>
          </p:cNvSpPr>
          <p:nvPr/>
        </p:nvSpPr>
        <p:spPr bwMode="auto">
          <a:xfrm flipH="1">
            <a:off x="3312077" y="3239502"/>
            <a:ext cx="26968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24596" name="Text Box 20"/>
          <p:cNvSpPr txBox="1">
            <a:spLocks noChangeArrowheads="1"/>
          </p:cNvSpPr>
          <p:nvPr/>
        </p:nvSpPr>
        <p:spPr bwMode="auto">
          <a:xfrm>
            <a:off x="1810252" y="5022876"/>
            <a:ext cx="1782160" cy="7842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400" b="1" i="0" u="none" strike="noStrike" cap="none" normalizeH="0" baseline="0" dirty="0" err="1" smtClean="0">
                <a:ln>
                  <a:noFill/>
                </a:ln>
                <a:solidFill>
                  <a:schemeClr val="tx1"/>
                </a:solidFill>
                <a:effectLst/>
                <a:latin typeface="Calibri" pitchFamily="34" charset="0"/>
              </a:rPr>
              <a:t>I</a:t>
            </a:r>
            <a:r>
              <a:rPr kumimoji="0" lang="tr-TR" sz="1400" b="0" i="0" u="none" strike="noStrike" cap="none" normalizeH="0" baseline="0" dirty="0" err="1" smtClean="0">
                <a:ln>
                  <a:noFill/>
                </a:ln>
                <a:solidFill>
                  <a:schemeClr val="tx1"/>
                </a:solidFill>
                <a:effectLst/>
                <a:latin typeface="Calibri" pitchFamily="34" charset="0"/>
              </a:rPr>
              <a:t>nstruction</a:t>
            </a:r>
            <a:r>
              <a:rPr kumimoji="0" lang="tr-TR" sz="1400" b="0" i="0" u="none" strike="noStrike" cap="none" normalizeH="0" baseline="0" dirty="0" smtClean="0">
                <a:ln>
                  <a:noFill/>
                </a:ln>
                <a:solidFill>
                  <a:schemeClr val="tx1"/>
                </a:solidFill>
                <a:effectLst/>
                <a:latin typeface="Calibri" pitchFamily="34" charset="0"/>
              </a:rPr>
              <a:t> </a:t>
            </a:r>
            <a:r>
              <a:rPr kumimoji="0" lang="tr-TR" sz="1400" b="1" i="0" u="none" strike="noStrike" cap="none" normalizeH="0" baseline="0" dirty="0" err="1" smtClean="0">
                <a:ln>
                  <a:noFill/>
                </a:ln>
                <a:solidFill>
                  <a:schemeClr val="tx1"/>
                </a:solidFill>
                <a:effectLst/>
                <a:latin typeface="Calibri" pitchFamily="34" charset="0"/>
              </a:rPr>
              <a:t>R</a:t>
            </a:r>
            <a:r>
              <a:rPr kumimoji="0" lang="tr-TR" sz="1400" b="0" i="0" u="none" strike="noStrike" cap="none" normalizeH="0" baseline="0" dirty="0" err="1" smtClean="0">
                <a:ln>
                  <a:noFill/>
                </a:ln>
                <a:solidFill>
                  <a:schemeClr val="tx1"/>
                </a:solidFill>
                <a:effectLst/>
                <a:latin typeface="Calibri" pitchFamily="34" charset="0"/>
              </a:rPr>
              <a:t>egister</a:t>
            </a:r>
            <a:r>
              <a:rPr kumimoji="0" lang="tr-TR" sz="1400" b="0" i="0" u="none" strike="noStrike" cap="none" normalizeH="0" baseline="0" dirty="0" smtClean="0">
                <a:ln>
                  <a:noFill/>
                </a:ln>
                <a:solidFill>
                  <a:schemeClr val="tx1"/>
                </a:solidFill>
                <a:effectLst/>
                <a:latin typeface="Calibri" pitchFamily="34" charset="0"/>
              </a:rPr>
              <a:t> </a:t>
            </a:r>
            <a:r>
              <a:rPr kumimoji="0" lang="tr-TR" sz="1400" b="1" i="0" u="none" strike="noStrike" cap="none" normalizeH="0" baseline="0" dirty="0" err="1" smtClean="0">
                <a:ln>
                  <a:noFill/>
                </a:ln>
                <a:solidFill>
                  <a:schemeClr val="tx1"/>
                </a:solidFill>
                <a:effectLst/>
                <a:latin typeface="Calibri" pitchFamily="34" charset="0"/>
              </a:rPr>
              <a:t>L</a:t>
            </a:r>
            <a:r>
              <a:rPr kumimoji="0" lang="tr-TR" sz="1400" b="0" i="0" u="none" strike="noStrike" cap="none" normalizeH="0" baseline="0" dirty="0" err="1" smtClean="0">
                <a:ln>
                  <a:noFill/>
                </a:ln>
                <a:solidFill>
                  <a:schemeClr val="tx1"/>
                </a:solidFill>
                <a:effectLst/>
                <a:latin typeface="Calibri" pitchFamily="34" charset="0"/>
              </a:rPr>
              <a:t>ow</a:t>
            </a:r>
            <a:r>
              <a:rPr kumimoji="0" lang="tr-TR" sz="1400" b="0" i="0" u="none" strike="noStrike" cap="none" normalizeH="0" baseline="0" dirty="0" smtClean="0">
                <a:ln>
                  <a:noFill/>
                </a:ln>
                <a:solidFill>
                  <a:schemeClr val="tx1"/>
                </a:solidFill>
                <a:effectLst/>
                <a:latin typeface="Calibri" pitchFamily="34" charset="0"/>
              </a:rPr>
              <a:t> </a:t>
            </a:r>
            <a:r>
              <a:rPr kumimoji="0" lang="tr-TR" sz="1400" b="1" i="0" u="none" strike="noStrike" cap="none" normalizeH="0" baseline="0" dirty="0" err="1" smtClean="0">
                <a:ln>
                  <a:noFill/>
                </a:ln>
                <a:solidFill>
                  <a:schemeClr val="tx1"/>
                </a:solidFill>
                <a:effectLst/>
                <a:latin typeface="Calibri" pitchFamily="34" charset="0"/>
              </a:rPr>
              <a:t>O</a:t>
            </a:r>
            <a:r>
              <a:rPr kumimoji="0" lang="tr-TR" sz="1400" b="0" i="0" u="none" strike="noStrike" cap="none" normalizeH="0" baseline="0" dirty="0" err="1" smtClean="0">
                <a:ln>
                  <a:noFill/>
                </a:ln>
                <a:solidFill>
                  <a:schemeClr val="tx1"/>
                </a:solidFill>
                <a:effectLst/>
                <a:latin typeface="Calibri" pitchFamily="34" charset="0"/>
              </a:rPr>
              <a:t>u</a:t>
            </a:r>
            <a:r>
              <a:rPr kumimoji="0" lang="tr-TR" sz="1400" b="1" i="0" u="none" strike="noStrike" cap="none" normalizeH="0" baseline="0" dirty="0" err="1" smtClean="0">
                <a:ln>
                  <a:noFill/>
                </a:ln>
                <a:solidFill>
                  <a:schemeClr val="tx1"/>
                </a:solidFill>
                <a:effectLst/>
                <a:latin typeface="Calibri" pitchFamily="34" charset="0"/>
              </a:rPr>
              <a:t>T</a:t>
            </a:r>
            <a:r>
              <a:rPr kumimoji="0" lang="tr-TR" sz="1400" b="0" i="0" u="none" strike="noStrike" cap="none" normalizeH="0" baseline="0" dirty="0" err="1" smtClean="0">
                <a:ln>
                  <a:noFill/>
                </a:ln>
                <a:solidFill>
                  <a:schemeClr val="tx1"/>
                </a:solidFill>
                <a:effectLst/>
                <a:latin typeface="Calibri" pitchFamily="34" charset="0"/>
              </a:rPr>
              <a:t>put</a:t>
            </a:r>
            <a:r>
              <a:rPr kumimoji="0" lang="tr-TR" sz="1400" b="0" i="0" u="none" strike="noStrike" cap="none" normalizeH="0" baseline="0" dirty="0" smtClean="0">
                <a:ln>
                  <a:noFill/>
                </a:ln>
                <a:solidFill>
                  <a:schemeClr val="tx1"/>
                </a:solidFill>
                <a:effectLst/>
                <a:latin typeface="Calibri" pitchFamily="34" charset="0"/>
              </a:rPr>
              <a:t> </a:t>
            </a:r>
            <a:r>
              <a:rPr kumimoji="0" lang="tr-TR" sz="1400" b="1" i="0" u="none" strike="noStrike" cap="none" normalizeH="0" baseline="0" dirty="0" smtClean="0">
                <a:ln>
                  <a:noFill/>
                </a:ln>
                <a:solidFill>
                  <a:schemeClr val="tx1"/>
                </a:solidFill>
                <a:effectLst/>
                <a:latin typeface="Times New Roman" pitchFamily="18" charset="0"/>
              </a:rPr>
              <a:t>0</a:t>
            </a:r>
            <a:endParaRPr kumimoji="0" lang="tr-TR" sz="1400" b="0" i="0" u="none" strike="noStrike" cap="none" normalizeH="0" baseline="0" dirty="0" smtClean="0">
              <a:ln>
                <a:noFill/>
              </a:ln>
              <a:solidFill>
                <a:schemeClr val="tx1"/>
              </a:solidFill>
              <a:effectLst/>
              <a:latin typeface="Arial" pitchFamily="34" charset="0"/>
            </a:endParaRPr>
          </a:p>
        </p:txBody>
      </p:sp>
      <p:cxnSp>
        <p:nvCxnSpPr>
          <p:cNvPr id="24597" name="AutoShape 21"/>
          <p:cNvCxnSpPr>
            <a:cxnSpLocks noChangeShapeType="1"/>
          </p:cNvCxnSpPr>
          <p:nvPr/>
        </p:nvCxnSpPr>
        <p:spPr bwMode="auto">
          <a:xfrm flipV="1">
            <a:off x="2991359" y="4778329"/>
            <a:ext cx="0" cy="230905"/>
          </a:xfrm>
          <a:prstGeom prst="straightConnector1">
            <a:avLst/>
          </a:prstGeom>
          <a:noFill/>
          <a:ln w="9525">
            <a:solidFill>
              <a:srgbClr val="000000"/>
            </a:solidFill>
            <a:round/>
            <a:headEnd/>
            <a:tailEnd type="triangle" w="med" len="med"/>
          </a:ln>
        </p:spPr>
      </p:cxnSp>
      <p:sp>
        <p:nvSpPr>
          <p:cNvPr id="24598" name="Text Box 22"/>
          <p:cNvSpPr txBox="1">
            <a:spLocks noChangeArrowheads="1"/>
          </p:cNvSpPr>
          <p:nvPr/>
        </p:nvSpPr>
        <p:spPr bwMode="auto">
          <a:xfrm>
            <a:off x="5636600" y="2338042"/>
            <a:ext cx="2006147" cy="7842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400" b="1" i="0" u="none" strike="noStrike" cap="none" normalizeH="0" baseline="0" smtClean="0">
                <a:ln>
                  <a:noFill/>
                </a:ln>
                <a:solidFill>
                  <a:schemeClr val="tx1"/>
                </a:solidFill>
                <a:effectLst/>
                <a:latin typeface="Calibri" pitchFamily="34" charset="0"/>
              </a:rPr>
              <a:t>I</a:t>
            </a:r>
            <a:r>
              <a:rPr kumimoji="0" lang="tr-TR" sz="1400" b="0" i="0" u="none" strike="noStrike" cap="none" normalizeH="0" baseline="0" smtClean="0">
                <a:ln>
                  <a:noFill/>
                </a:ln>
                <a:solidFill>
                  <a:schemeClr val="tx1"/>
                </a:solidFill>
                <a:effectLst/>
                <a:latin typeface="Calibri" pitchFamily="34" charset="0"/>
              </a:rPr>
              <a:t>nstruction </a:t>
            </a:r>
            <a:r>
              <a:rPr kumimoji="0" lang="tr-TR" sz="1400" b="1" i="0" u="none" strike="noStrike" cap="none" normalizeH="0" baseline="0" smtClean="0">
                <a:ln>
                  <a:noFill/>
                </a:ln>
                <a:solidFill>
                  <a:schemeClr val="tx1"/>
                </a:solidFill>
                <a:effectLst/>
                <a:latin typeface="Calibri" pitchFamily="34" charset="0"/>
              </a:rPr>
              <a:t>DEC</a:t>
            </a:r>
            <a:r>
              <a:rPr kumimoji="0" lang="tr-TR" sz="1400" b="0" i="0" u="none" strike="noStrike" cap="none" normalizeH="0" baseline="0" smtClean="0">
                <a:ln>
                  <a:noFill/>
                </a:ln>
                <a:solidFill>
                  <a:schemeClr val="tx1"/>
                </a:solidFill>
                <a:effectLst/>
                <a:latin typeface="Calibri" pitchFamily="34" charset="0"/>
              </a:rPr>
              <a:t>oder </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400" b="1" i="0" u="none" strike="noStrike" cap="none" normalizeH="0" baseline="0" smtClean="0">
                <a:ln>
                  <a:noFill/>
                </a:ln>
                <a:solidFill>
                  <a:schemeClr val="tx1"/>
                </a:solidFill>
                <a:effectLst/>
                <a:latin typeface="Calibri" pitchFamily="34" charset="0"/>
              </a:rPr>
              <a:t>00 </a:t>
            </a:r>
            <a:r>
              <a:rPr kumimoji="0" lang="tr-TR" sz="1400" b="0" i="0" u="none" strike="noStrike" cap="none" normalizeH="0" baseline="0" smtClean="0">
                <a:ln>
                  <a:noFill/>
                </a:ln>
                <a:solidFill>
                  <a:schemeClr val="tx1"/>
                </a:solidFill>
                <a:effectLst/>
                <a:latin typeface="Calibri" pitchFamily="34" charset="0"/>
              </a:rPr>
              <a:t>numaralı çıkışı</a:t>
            </a:r>
            <a:endParaRPr kumimoji="0" lang="tr-TR" sz="1400" b="0" i="0" u="none" strike="noStrike" cap="none" normalizeH="0" baseline="0" smtClean="0">
              <a:ln>
                <a:noFill/>
              </a:ln>
              <a:solidFill>
                <a:schemeClr val="tx1"/>
              </a:solidFill>
              <a:effectLst/>
              <a:latin typeface="Arial" pitchFamily="34" charset="0"/>
            </a:endParaRPr>
          </a:p>
        </p:txBody>
      </p:sp>
      <p:cxnSp>
        <p:nvCxnSpPr>
          <p:cNvPr id="24599" name="AutoShape 23"/>
          <p:cNvCxnSpPr>
            <a:cxnSpLocks noChangeShapeType="1"/>
          </p:cNvCxnSpPr>
          <p:nvPr/>
        </p:nvCxnSpPr>
        <p:spPr bwMode="auto">
          <a:xfrm>
            <a:off x="5907782" y="2022181"/>
            <a:ext cx="543862" cy="364874"/>
          </a:xfrm>
          <a:prstGeom prst="straightConnector1">
            <a:avLst/>
          </a:prstGeom>
          <a:noFill/>
          <a:ln w="9525">
            <a:solidFill>
              <a:srgbClr val="000000"/>
            </a:solidFill>
            <a:round/>
            <a:headEnd/>
            <a:tailEnd type="triangle" w="med" len="med"/>
          </a:ln>
        </p:spPr>
      </p:cxnSp>
      <p:cxnSp>
        <p:nvCxnSpPr>
          <p:cNvPr id="24600" name="AutoShape 24"/>
          <p:cNvCxnSpPr>
            <a:cxnSpLocks noChangeShapeType="1"/>
          </p:cNvCxnSpPr>
          <p:nvPr/>
        </p:nvCxnSpPr>
        <p:spPr bwMode="auto">
          <a:xfrm flipH="1">
            <a:off x="5217841" y="2022181"/>
            <a:ext cx="689941" cy="269026"/>
          </a:xfrm>
          <a:prstGeom prst="straightConnector1">
            <a:avLst/>
          </a:prstGeom>
          <a:noFill/>
          <a:ln w="9525">
            <a:solidFill>
              <a:srgbClr val="000000"/>
            </a:solidFill>
            <a:round/>
            <a:headEnd/>
            <a:tailEn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Komutun Çözümlenmesi</a:t>
            </a:r>
            <a:endParaRPr lang="tr-TR" sz="2400" dirty="0"/>
          </a:p>
        </p:txBody>
      </p:sp>
      <p:sp>
        <p:nvSpPr>
          <p:cNvPr id="3" name="2 İçerik Yer Tutucusu"/>
          <p:cNvSpPr>
            <a:spLocks noGrp="1"/>
          </p:cNvSpPr>
          <p:nvPr>
            <p:ph idx="1"/>
          </p:nvPr>
        </p:nvSpPr>
        <p:spPr>
          <a:xfrm>
            <a:off x="361002" y="950341"/>
            <a:ext cx="8375650" cy="5078412"/>
          </a:xfrm>
        </p:spPr>
        <p:txBody>
          <a:bodyPr/>
          <a:lstStyle/>
          <a:p>
            <a:pPr marL="0" indent="0" algn="just">
              <a:buNone/>
            </a:pPr>
            <a:r>
              <a:rPr lang="tr-TR" sz="2000" dirty="0" smtClean="0"/>
              <a:t>Adresleme </a:t>
            </a:r>
            <a:r>
              <a:rPr lang="tr-TR" sz="2000" dirty="0" err="1" smtClean="0"/>
              <a:t>modunu</a:t>
            </a:r>
            <a:r>
              <a:rPr lang="tr-TR" sz="2000" dirty="0" smtClean="0"/>
              <a:t> ve işlem tipini çözen donanımsal düzeneklerden gelen sinyallere göre komut çözülmektedir. </a:t>
            </a:r>
          </a:p>
          <a:p>
            <a:pPr marL="0" indent="0" algn="just">
              <a:buNone/>
            </a:pPr>
            <a:endParaRPr lang="tr-TR" sz="900" dirty="0" smtClean="0"/>
          </a:p>
          <a:p>
            <a:pPr marL="0" indent="0" algn="just">
              <a:buNone/>
            </a:pPr>
            <a:r>
              <a:rPr lang="tr-TR" sz="2000" dirty="0" smtClean="0"/>
              <a:t>Örneğin komut kaydedicisindeki işlem tipini gösteren 5 bitin 00101</a:t>
            </a:r>
            <a:r>
              <a:rPr lang="tr-TR" sz="2000" baseline="-25000" dirty="0" smtClean="0"/>
              <a:t>2</a:t>
            </a:r>
            <a:r>
              <a:rPr lang="tr-TR" sz="2000" dirty="0" smtClean="0"/>
              <a:t> olduğunu varsayalım. Bu durumda işlem tipini çözen kod çözücünün 5 numaralı çıkışı yani IDEC05 sinyali aktif olacaktır. </a:t>
            </a:r>
          </a:p>
          <a:p>
            <a:pPr marL="0" indent="0" algn="just">
              <a:buNone/>
            </a:pPr>
            <a:endParaRPr lang="tr-TR" sz="900" dirty="0" smtClean="0"/>
          </a:p>
          <a:p>
            <a:pPr marL="0" indent="0" algn="just">
              <a:buNone/>
            </a:pPr>
            <a:r>
              <a:rPr lang="tr-TR" sz="2000" dirty="0" smtClean="0"/>
              <a:t>Bu sinyal, tek başına komutun tipini belirlemeye yeterli olmayacaktır. Çünkü aynı sinyali üreten başka komutlar da olabilir. Temel bilgisayar sistemimizin komut setini oluştururken, hem bölme komutu (DIV) hem de ikiye tümleyen alma komutu (NEG) için aynı işlem tipi seçilmiştir. Çünkü bölme komutu doğal adresleme </a:t>
            </a:r>
            <a:r>
              <a:rPr lang="tr-TR" sz="2000" dirty="0" err="1" smtClean="0"/>
              <a:t>modunu</a:t>
            </a:r>
            <a:r>
              <a:rPr lang="tr-TR" sz="2000" dirty="0" smtClean="0"/>
              <a:t> kullanmamaktadır (her zaman </a:t>
            </a:r>
            <a:r>
              <a:rPr lang="tr-TR" sz="2000" dirty="0" err="1" smtClean="0"/>
              <a:t>operand</a:t>
            </a:r>
            <a:r>
              <a:rPr lang="tr-TR" sz="2000" dirty="0" smtClean="0"/>
              <a:t> bilgisi aldığından). Yani işlem tipinin 5 ve adresleme </a:t>
            </a:r>
            <a:r>
              <a:rPr lang="tr-TR" sz="2000" dirty="0" err="1" smtClean="0"/>
              <a:t>modunun</a:t>
            </a:r>
            <a:r>
              <a:rPr lang="tr-TR" sz="2000" dirty="0" smtClean="0"/>
              <a:t> 0 olduğu kombinasyon ile NEG komutu tanımlanmıştır.  </a:t>
            </a:r>
          </a:p>
          <a:p>
            <a:pPr marL="0" indent="0" algn="just">
              <a:buNone/>
            </a:pPr>
            <a:endParaRPr lang="tr-TR" sz="2000" dirty="0" smtClean="0"/>
          </a:p>
          <a:p>
            <a:pPr>
              <a:buNone/>
            </a:pPr>
            <a:endParaRPr lang="tr-TR"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Komutun Çözümlenmesi</a:t>
            </a:r>
            <a:endParaRPr lang="tr-TR" sz="2400" dirty="0"/>
          </a:p>
        </p:txBody>
      </p:sp>
      <p:sp>
        <p:nvSpPr>
          <p:cNvPr id="3" name="2 İçerik Yer Tutucusu"/>
          <p:cNvSpPr>
            <a:spLocks noGrp="1"/>
          </p:cNvSpPr>
          <p:nvPr>
            <p:ph idx="1"/>
          </p:nvPr>
        </p:nvSpPr>
        <p:spPr>
          <a:xfrm>
            <a:off x="374650" y="2470245"/>
            <a:ext cx="8375650" cy="3749579"/>
          </a:xfrm>
        </p:spPr>
        <p:txBody>
          <a:bodyPr/>
          <a:lstStyle/>
          <a:p>
            <a:pPr algn="just">
              <a:buNone/>
            </a:pPr>
            <a:r>
              <a:rPr lang="tr-TR" sz="2000" dirty="0" smtClean="0"/>
              <a:t>IDEC05.ADRMD0 şartı NEG komutunu aktive edecek,</a:t>
            </a:r>
          </a:p>
          <a:p>
            <a:pPr algn="just">
              <a:buNone/>
            </a:pPr>
            <a:r>
              <a:rPr lang="tr-TR" sz="2000" dirty="0" smtClean="0"/>
              <a:t> </a:t>
            </a:r>
          </a:p>
          <a:p>
            <a:pPr algn="just">
              <a:buNone/>
            </a:pPr>
            <a:r>
              <a:rPr lang="tr-TR" sz="2000" dirty="0" smtClean="0"/>
              <a:t>IDEC05.ADRMD1</a:t>
            </a:r>
          </a:p>
          <a:p>
            <a:pPr>
              <a:buNone/>
            </a:pPr>
            <a:r>
              <a:rPr lang="tr-TR" sz="2000" dirty="0" smtClean="0"/>
              <a:t>IDEC05.ADRMD2</a:t>
            </a:r>
          </a:p>
          <a:p>
            <a:pPr algn="just">
              <a:buNone/>
            </a:pPr>
            <a:r>
              <a:rPr lang="tr-TR" sz="2000" dirty="0" smtClean="0"/>
              <a:t>IDEC05.ADRMD3</a:t>
            </a:r>
          </a:p>
          <a:p>
            <a:pPr algn="just">
              <a:buNone/>
            </a:pPr>
            <a:r>
              <a:rPr lang="tr-TR" sz="2000" dirty="0" smtClean="0"/>
              <a:t>IDEC05.ADRMD4</a:t>
            </a:r>
          </a:p>
          <a:p>
            <a:pPr algn="just">
              <a:buNone/>
            </a:pPr>
            <a:r>
              <a:rPr lang="tr-TR" sz="2000" dirty="0" smtClean="0"/>
              <a:t> </a:t>
            </a:r>
          </a:p>
          <a:p>
            <a:pPr marL="0" indent="0" algn="just">
              <a:buNone/>
            </a:pPr>
            <a:r>
              <a:rPr lang="tr-TR" sz="2000" dirty="0" smtClean="0"/>
              <a:t>Bu aktivasyon sinyalleri, komutların icrası ile ilgili donanımsal düzenekleri harekete geçirmek için kullanılacaktır. </a:t>
            </a:r>
          </a:p>
          <a:p>
            <a:pPr algn="just">
              <a:buNone/>
            </a:pPr>
            <a:endParaRPr lang="tr-TR" sz="2000" dirty="0"/>
          </a:p>
        </p:txBody>
      </p:sp>
      <p:graphicFrame>
        <p:nvGraphicFramePr>
          <p:cNvPr id="4" name="3 Tablo"/>
          <p:cNvGraphicFramePr>
            <a:graphicFrameLocks noGrp="1"/>
          </p:cNvGraphicFramePr>
          <p:nvPr/>
        </p:nvGraphicFramePr>
        <p:xfrm>
          <a:off x="499973" y="1050593"/>
          <a:ext cx="4729624" cy="1338834"/>
        </p:xfrm>
        <a:graphic>
          <a:graphicData uri="http://schemas.openxmlformats.org/drawingml/2006/table">
            <a:tbl>
              <a:tblPr>
                <a:tableStyleId>{8A107856-5554-42FB-B03E-39F5DBC370BA}</a:tableStyleId>
              </a:tblPr>
              <a:tblGrid>
                <a:gridCol w="1629260">
                  <a:extLst>
                    <a:ext uri="{9D8B030D-6E8A-4147-A177-3AD203B41FA5}">
                      <a16:colId xmlns:a16="http://schemas.microsoft.com/office/drawing/2014/main" val="20000"/>
                    </a:ext>
                  </a:extLst>
                </a:gridCol>
                <a:gridCol w="571007">
                  <a:extLst>
                    <a:ext uri="{9D8B030D-6E8A-4147-A177-3AD203B41FA5}">
                      <a16:colId xmlns:a16="http://schemas.microsoft.com/office/drawing/2014/main" val="20001"/>
                    </a:ext>
                  </a:extLst>
                </a:gridCol>
                <a:gridCol w="616039">
                  <a:extLst>
                    <a:ext uri="{9D8B030D-6E8A-4147-A177-3AD203B41FA5}">
                      <a16:colId xmlns:a16="http://schemas.microsoft.com/office/drawing/2014/main" val="20002"/>
                    </a:ext>
                  </a:extLst>
                </a:gridCol>
                <a:gridCol w="677283">
                  <a:extLst>
                    <a:ext uri="{9D8B030D-6E8A-4147-A177-3AD203B41FA5}">
                      <a16:colId xmlns:a16="http://schemas.microsoft.com/office/drawing/2014/main" val="20003"/>
                    </a:ext>
                  </a:extLst>
                </a:gridCol>
                <a:gridCol w="734378">
                  <a:extLst>
                    <a:ext uri="{9D8B030D-6E8A-4147-A177-3AD203B41FA5}">
                      <a16:colId xmlns:a16="http://schemas.microsoft.com/office/drawing/2014/main" val="20004"/>
                    </a:ext>
                  </a:extLst>
                </a:gridCol>
                <a:gridCol w="501657">
                  <a:extLst>
                    <a:ext uri="{9D8B030D-6E8A-4147-A177-3AD203B41FA5}">
                      <a16:colId xmlns:a16="http://schemas.microsoft.com/office/drawing/2014/main" val="20005"/>
                    </a:ext>
                  </a:extLst>
                </a:gridCol>
              </a:tblGrid>
              <a:tr h="98425">
                <a:tc rowSpan="2">
                  <a:txBody>
                    <a:bodyPr/>
                    <a:lstStyle/>
                    <a:p>
                      <a:pPr>
                        <a:lnSpc>
                          <a:spcPct val="115000"/>
                        </a:lnSpc>
                        <a:spcAft>
                          <a:spcPts val="0"/>
                        </a:spcAft>
                      </a:pPr>
                      <a:endParaRPr lang="tr-TR" sz="1600" dirty="0"/>
                    </a:p>
                    <a:p>
                      <a:pPr>
                        <a:lnSpc>
                          <a:spcPct val="115000"/>
                        </a:lnSpc>
                        <a:spcAft>
                          <a:spcPts val="0"/>
                        </a:spcAft>
                      </a:pPr>
                      <a:r>
                        <a:rPr lang="tr-TR" sz="1600" dirty="0"/>
                        <a:t>Komut</a:t>
                      </a:r>
                      <a:endParaRPr lang="tr-TR" sz="1600" dirty="0">
                        <a:latin typeface="Times New Roman"/>
                        <a:ea typeface="Times New Roman"/>
                      </a:endParaRPr>
                    </a:p>
                  </a:txBody>
                  <a:tcPr marL="36195" marR="36195" marT="36195" marB="36195"/>
                </a:tc>
                <a:tc gridSpan="5">
                  <a:txBody>
                    <a:bodyPr/>
                    <a:lstStyle/>
                    <a:p>
                      <a:pPr algn="ctr">
                        <a:lnSpc>
                          <a:spcPct val="115000"/>
                        </a:lnSpc>
                        <a:spcAft>
                          <a:spcPts val="0"/>
                        </a:spcAft>
                      </a:pPr>
                      <a:r>
                        <a:rPr lang="tr-TR" sz="1600"/>
                        <a:t>Komutun Opcode’u</a:t>
                      </a:r>
                      <a:endParaRPr lang="tr-TR" sz="1600">
                        <a:latin typeface="Times New Roman"/>
                        <a:ea typeface="Times New Roman"/>
                      </a:endParaRPr>
                    </a:p>
                  </a:txBody>
                  <a:tcPr marL="0" marR="0" marT="0" marB="0" anchor="ct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0">
                <a:tc vMerge="1">
                  <a:txBody>
                    <a:bodyPr/>
                    <a:lstStyle/>
                    <a:p>
                      <a:endParaRPr lang="tr-TR"/>
                    </a:p>
                  </a:txBody>
                  <a:tcPr/>
                </a:tc>
                <a:tc>
                  <a:txBody>
                    <a:bodyPr/>
                    <a:lstStyle/>
                    <a:p>
                      <a:pPr algn="ctr">
                        <a:lnSpc>
                          <a:spcPct val="115000"/>
                        </a:lnSpc>
                        <a:spcAft>
                          <a:spcPts val="0"/>
                        </a:spcAft>
                      </a:pPr>
                      <a:r>
                        <a:rPr lang="tr-TR" sz="1600"/>
                        <a:t>Doğal</a:t>
                      </a:r>
                      <a:endParaRPr lang="tr-TR" sz="1600">
                        <a:latin typeface="Times New Roman"/>
                        <a:ea typeface="Times New Roman"/>
                      </a:endParaRPr>
                    </a:p>
                  </a:txBody>
                  <a:tcPr marL="0" marR="0" marT="0" marB="0" anchor="ctr"/>
                </a:tc>
                <a:tc>
                  <a:txBody>
                    <a:bodyPr/>
                    <a:lstStyle/>
                    <a:p>
                      <a:pPr algn="ctr">
                        <a:lnSpc>
                          <a:spcPct val="115000"/>
                        </a:lnSpc>
                        <a:spcAft>
                          <a:spcPts val="0"/>
                        </a:spcAft>
                      </a:pPr>
                      <a:r>
                        <a:rPr lang="tr-TR" sz="1600"/>
                        <a:t>İvedi</a:t>
                      </a:r>
                      <a:endParaRPr lang="tr-TR" sz="1600">
                        <a:latin typeface="Times New Roman"/>
                        <a:ea typeface="Times New Roman"/>
                      </a:endParaRPr>
                    </a:p>
                  </a:txBody>
                  <a:tcPr marL="36195" marR="36195" marT="36195" marB="36195" anchor="ctr"/>
                </a:tc>
                <a:tc>
                  <a:txBody>
                    <a:bodyPr/>
                    <a:lstStyle/>
                    <a:p>
                      <a:pPr algn="ctr">
                        <a:lnSpc>
                          <a:spcPct val="115000"/>
                        </a:lnSpc>
                        <a:spcAft>
                          <a:spcPts val="0"/>
                        </a:spcAft>
                      </a:pPr>
                      <a:r>
                        <a:rPr lang="tr-TR" sz="1600"/>
                        <a:t>Direkt</a:t>
                      </a:r>
                      <a:endParaRPr lang="tr-TR" sz="1600">
                        <a:latin typeface="Times New Roman"/>
                        <a:ea typeface="Times New Roman"/>
                      </a:endParaRPr>
                    </a:p>
                  </a:txBody>
                  <a:tcPr marL="36195" marR="36195" marT="36195" marB="36195" anchor="ctr"/>
                </a:tc>
                <a:tc>
                  <a:txBody>
                    <a:bodyPr/>
                    <a:lstStyle/>
                    <a:p>
                      <a:pPr algn="ctr">
                        <a:lnSpc>
                          <a:spcPct val="115000"/>
                        </a:lnSpc>
                        <a:spcAft>
                          <a:spcPts val="0"/>
                        </a:spcAft>
                      </a:pPr>
                      <a:r>
                        <a:rPr lang="tr-TR" sz="1600"/>
                        <a:t>Dolaylı</a:t>
                      </a:r>
                      <a:endParaRPr lang="tr-TR" sz="1600">
                        <a:latin typeface="Times New Roman"/>
                        <a:ea typeface="Times New Roman"/>
                      </a:endParaRPr>
                    </a:p>
                  </a:txBody>
                  <a:tcPr marL="36195" marR="36195" marT="36195" marB="36195" anchor="ctr"/>
                </a:tc>
                <a:tc>
                  <a:txBody>
                    <a:bodyPr/>
                    <a:lstStyle/>
                    <a:p>
                      <a:pPr algn="ctr">
                        <a:lnSpc>
                          <a:spcPct val="115000"/>
                        </a:lnSpc>
                        <a:spcAft>
                          <a:spcPts val="0"/>
                        </a:spcAft>
                      </a:pPr>
                      <a:r>
                        <a:rPr lang="tr-TR" sz="1600"/>
                        <a:t>İndis</a:t>
                      </a:r>
                      <a:endParaRPr lang="tr-TR" sz="1600">
                        <a:latin typeface="Times New Roman"/>
                        <a:ea typeface="Times New Roman"/>
                      </a:endParaRPr>
                    </a:p>
                  </a:txBody>
                  <a:tcPr marL="36195" marR="36195" marT="36195" marB="36195" anchor="ctr"/>
                </a:tc>
                <a:extLst>
                  <a:ext uri="{0D108BD9-81ED-4DB2-BD59-A6C34878D82A}">
                    <a16:rowId xmlns:a16="http://schemas.microsoft.com/office/drawing/2014/main" val="10001"/>
                  </a:ext>
                </a:extLst>
              </a:tr>
              <a:tr h="0">
                <a:tc>
                  <a:txBody>
                    <a:bodyPr/>
                    <a:lstStyle/>
                    <a:p>
                      <a:pPr>
                        <a:lnSpc>
                          <a:spcPct val="115000"/>
                        </a:lnSpc>
                        <a:spcAft>
                          <a:spcPts val="0"/>
                        </a:spcAft>
                      </a:pPr>
                      <a:r>
                        <a:rPr lang="tr-TR" sz="1600"/>
                        <a:t>DIV</a:t>
                      </a:r>
                      <a:endParaRPr lang="tr-TR" sz="1600">
                        <a:latin typeface="Times New Roman"/>
                        <a:ea typeface="Times New Roman"/>
                      </a:endParaRPr>
                    </a:p>
                  </a:txBody>
                  <a:tcPr marL="36195" marR="36195" marT="36195" marB="36195"/>
                </a:tc>
                <a:tc>
                  <a:txBody>
                    <a:bodyPr/>
                    <a:lstStyle/>
                    <a:p>
                      <a:pPr algn="ctr">
                        <a:lnSpc>
                          <a:spcPct val="115000"/>
                        </a:lnSpc>
                        <a:spcAft>
                          <a:spcPts val="0"/>
                        </a:spcAft>
                      </a:pPr>
                      <a:r>
                        <a:rPr lang="tr-TR" sz="1600"/>
                        <a:t>-</a:t>
                      </a:r>
                      <a:endParaRPr lang="tr-TR" sz="1600">
                        <a:latin typeface="Times New Roman"/>
                        <a:ea typeface="Times New Roman"/>
                      </a:endParaRPr>
                    </a:p>
                  </a:txBody>
                  <a:tcPr marL="0" marR="0" marT="0" marB="0"/>
                </a:tc>
                <a:tc>
                  <a:txBody>
                    <a:bodyPr/>
                    <a:lstStyle/>
                    <a:p>
                      <a:pPr algn="ctr">
                        <a:lnSpc>
                          <a:spcPct val="115000"/>
                        </a:lnSpc>
                        <a:spcAft>
                          <a:spcPts val="0"/>
                        </a:spcAft>
                      </a:pPr>
                      <a:r>
                        <a:rPr lang="tr-TR" sz="1600"/>
                        <a:t>15h</a:t>
                      </a:r>
                      <a:endParaRPr lang="tr-TR" sz="1600">
                        <a:latin typeface="Times New Roman"/>
                        <a:ea typeface="Times New Roman"/>
                      </a:endParaRPr>
                    </a:p>
                  </a:txBody>
                  <a:tcPr marL="36195" marR="36195" marT="36195" marB="36195"/>
                </a:tc>
                <a:tc>
                  <a:txBody>
                    <a:bodyPr/>
                    <a:lstStyle/>
                    <a:p>
                      <a:pPr algn="ctr">
                        <a:lnSpc>
                          <a:spcPct val="115000"/>
                        </a:lnSpc>
                        <a:spcAft>
                          <a:spcPts val="0"/>
                        </a:spcAft>
                      </a:pPr>
                      <a:r>
                        <a:rPr lang="tr-TR" sz="1600"/>
                        <a:t>25h</a:t>
                      </a:r>
                      <a:endParaRPr lang="tr-TR" sz="1600">
                        <a:latin typeface="Times New Roman"/>
                        <a:ea typeface="Times New Roman"/>
                      </a:endParaRPr>
                    </a:p>
                  </a:txBody>
                  <a:tcPr marL="36195" marR="36195" marT="36195" marB="36195"/>
                </a:tc>
                <a:tc>
                  <a:txBody>
                    <a:bodyPr/>
                    <a:lstStyle/>
                    <a:p>
                      <a:pPr algn="ctr">
                        <a:lnSpc>
                          <a:spcPct val="115000"/>
                        </a:lnSpc>
                        <a:spcAft>
                          <a:spcPts val="0"/>
                        </a:spcAft>
                      </a:pPr>
                      <a:r>
                        <a:rPr lang="tr-TR" sz="1600"/>
                        <a:t>35h</a:t>
                      </a:r>
                      <a:endParaRPr lang="tr-TR" sz="1600">
                        <a:latin typeface="Times New Roman"/>
                        <a:ea typeface="Times New Roman"/>
                      </a:endParaRPr>
                    </a:p>
                  </a:txBody>
                  <a:tcPr marL="36195" marR="36195" marT="36195" marB="36195"/>
                </a:tc>
                <a:tc>
                  <a:txBody>
                    <a:bodyPr/>
                    <a:lstStyle/>
                    <a:p>
                      <a:pPr algn="ctr">
                        <a:lnSpc>
                          <a:spcPct val="115000"/>
                        </a:lnSpc>
                        <a:spcAft>
                          <a:spcPts val="0"/>
                        </a:spcAft>
                      </a:pPr>
                      <a:r>
                        <a:rPr lang="tr-TR" sz="1600"/>
                        <a:t>45h</a:t>
                      </a:r>
                      <a:endParaRPr lang="tr-TR" sz="1600">
                        <a:latin typeface="Times New Roman"/>
                        <a:ea typeface="Times New Roman"/>
                      </a:endParaRPr>
                    </a:p>
                  </a:txBody>
                  <a:tcPr marL="36195" marR="36195" marT="36195" marB="36195"/>
                </a:tc>
                <a:extLst>
                  <a:ext uri="{0D108BD9-81ED-4DB2-BD59-A6C34878D82A}">
                    <a16:rowId xmlns:a16="http://schemas.microsoft.com/office/drawing/2014/main" val="10002"/>
                  </a:ext>
                </a:extLst>
              </a:tr>
              <a:tr h="0">
                <a:tc>
                  <a:txBody>
                    <a:bodyPr/>
                    <a:lstStyle/>
                    <a:p>
                      <a:pPr>
                        <a:lnSpc>
                          <a:spcPct val="115000"/>
                        </a:lnSpc>
                        <a:spcAft>
                          <a:spcPts val="0"/>
                        </a:spcAft>
                      </a:pPr>
                      <a:r>
                        <a:rPr lang="tr-TR" sz="1600"/>
                        <a:t>NEG</a:t>
                      </a:r>
                      <a:endParaRPr lang="tr-TR" sz="1600">
                        <a:latin typeface="Times New Roman"/>
                        <a:ea typeface="Times New Roman"/>
                      </a:endParaRPr>
                    </a:p>
                  </a:txBody>
                  <a:tcPr marL="36195" marR="36195" marT="36195" marB="36195"/>
                </a:tc>
                <a:tc>
                  <a:txBody>
                    <a:bodyPr/>
                    <a:lstStyle/>
                    <a:p>
                      <a:pPr algn="ctr">
                        <a:lnSpc>
                          <a:spcPct val="115000"/>
                        </a:lnSpc>
                        <a:spcAft>
                          <a:spcPts val="0"/>
                        </a:spcAft>
                      </a:pPr>
                      <a:r>
                        <a:rPr lang="tr-TR" sz="1600"/>
                        <a:t>05h</a:t>
                      </a:r>
                      <a:endParaRPr lang="tr-TR" sz="1600">
                        <a:latin typeface="Times New Roman"/>
                        <a:ea typeface="Times New Roman"/>
                      </a:endParaRPr>
                    </a:p>
                  </a:txBody>
                  <a:tcPr marL="0" marR="0" marT="0" marB="0"/>
                </a:tc>
                <a:tc>
                  <a:txBody>
                    <a:bodyPr/>
                    <a:lstStyle/>
                    <a:p>
                      <a:pPr algn="ctr">
                        <a:lnSpc>
                          <a:spcPct val="115000"/>
                        </a:lnSpc>
                        <a:spcAft>
                          <a:spcPts val="0"/>
                        </a:spcAft>
                      </a:pPr>
                      <a:r>
                        <a:rPr lang="tr-TR" sz="1600"/>
                        <a:t>-</a:t>
                      </a:r>
                      <a:endParaRPr lang="tr-TR" sz="1600">
                        <a:latin typeface="Times New Roman"/>
                        <a:ea typeface="Times New Roman"/>
                      </a:endParaRPr>
                    </a:p>
                  </a:txBody>
                  <a:tcPr marL="36195" marR="36195" marT="36195" marB="36195"/>
                </a:tc>
                <a:tc>
                  <a:txBody>
                    <a:bodyPr/>
                    <a:lstStyle/>
                    <a:p>
                      <a:pPr algn="ctr">
                        <a:lnSpc>
                          <a:spcPct val="115000"/>
                        </a:lnSpc>
                        <a:spcAft>
                          <a:spcPts val="0"/>
                        </a:spcAft>
                      </a:pPr>
                      <a:r>
                        <a:rPr lang="tr-TR" sz="1600"/>
                        <a:t>-</a:t>
                      </a:r>
                      <a:endParaRPr lang="tr-TR" sz="1600">
                        <a:latin typeface="Times New Roman"/>
                        <a:ea typeface="Times New Roman"/>
                      </a:endParaRPr>
                    </a:p>
                  </a:txBody>
                  <a:tcPr marL="36195" marR="36195" marT="36195" marB="36195"/>
                </a:tc>
                <a:tc>
                  <a:txBody>
                    <a:bodyPr/>
                    <a:lstStyle/>
                    <a:p>
                      <a:pPr algn="ctr">
                        <a:lnSpc>
                          <a:spcPct val="115000"/>
                        </a:lnSpc>
                        <a:spcAft>
                          <a:spcPts val="0"/>
                        </a:spcAft>
                      </a:pPr>
                      <a:r>
                        <a:rPr lang="tr-TR" sz="1600"/>
                        <a:t>-</a:t>
                      </a:r>
                      <a:endParaRPr lang="tr-TR" sz="1600">
                        <a:latin typeface="Times New Roman"/>
                        <a:ea typeface="Times New Roman"/>
                      </a:endParaRPr>
                    </a:p>
                  </a:txBody>
                  <a:tcPr marL="36195" marR="36195" marT="36195" marB="36195"/>
                </a:tc>
                <a:tc>
                  <a:txBody>
                    <a:bodyPr/>
                    <a:lstStyle/>
                    <a:p>
                      <a:pPr algn="ctr">
                        <a:lnSpc>
                          <a:spcPct val="115000"/>
                        </a:lnSpc>
                        <a:spcAft>
                          <a:spcPts val="0"/>
                        </a:spcAft>
                      </a:pPr>
                      <a:r>
                        <a:rPr lang="tr-TR" sz="1600" dirty="0"/>
                        <a:t>-</a:t>
                      </a:r>
                      <a:endParaRPr lang="tr-TR" sz="1600" dirty="0">
                        <a:latin typeface="Times New Roman"/>
                        <a:ea typeface="Times New Roman"/>
                      </a:endParaRPr>
                    </a:p>
                  </a:txBody>
                  <a:tcPr marL="36195" marR="36195" marT="36195" marB="36195"/>
                </a:tc>
                <a:extLst>
                  <a:ext uri="{0D108BD9-81ED-4DB2-BD59-A6C34878D82A}">
                    <a16:rowId xmlns:a16="http://schemas.microsoft.com/office/drawing/2014/main" val="10003"/>
                  </a:ext>
                </a:extLst>
              </a:tr>
            </a:tbl>
          </a:graphicData>
        </a:graphic>
      </p:graphicFrame>
      <p:sp>
        <p:nvSpPr>
          <p:cNvPr id="25601" name="AutoShape 1"/>
          <p:cNvSpPr>
            <a:spLocks/>
          </p:cNvSpPr>
          <p:nvPr/>
        </p:nvSpPr>
        <p:spPr bwMode="auto">
          <a:xfrm>
            <a:off x="2568337" y="3349056"/>
            <a:ext cx="174862" cy="1222944"/>
          </a:xfrm>
          <a:prstGeom prst="rightBrace">
            <a:avLst>
              <a:gd name="adj1" fmla="val 53508"/>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6" name="5 Dikdörtgen"/>
          <p:cNvSpPr/>
          <p:nvPr/>
        </p:nvSpPr>
        <p:spPr>
          <a:xfrm>
            <a:off x="2831910" y="3682523"/>
            <a:ext cx="5752532" cy="707886"/>
          </a:xfrm>
          <a:prstGeom prst="rect">
            <a:avLst/>
          </a:prstGeom>
        </p:spPr>
        <p:txBody>
          <a:bodyPr wrap="square">
            <a:spAutoFit/>
          </a:bodyPr>
          <a:lstStyle/>
          <a:p>
            <a:r>
              <a:rPr lang="tr-TR" sz="2000" b="0" dirty="0" smtClean="0"/>
              <a:t>şartlarından herhangi biri ise DIV komutunu aktive edecektir.</a:t>
            </a:r>
            <a:endParaRPr lang="tr-TR" sz="2000" b="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196948" y="104336"/>
            <a:ext cx="8778240" cy="790575"/>
          </a:xfrm>
        </p:spPr>
        <p:txBody>
          <a:bodyPr/>
          <a:lstStyle/>
          <a:p>
            <a:r>
              <a:rPr lang="tr-TR" sz="2400" b="1" dirty="0" smtClean="0"/>
              <a:t>Temel Bilgisayar Sistemimizin Bileşenleri</a:t>
            </a:r>
            <a:endParaRPr lang="tr-TR" sz="2400" dirty="0"/>
          </a:p>
        </p:txBody>
      </p:sp>
      <p:sp>
        <p:nvSpPr>
          <p:cNvPr id="377859" name="Rectangle 3"/>
          <p:cNvSpPr>
            <a:spLocks noGrp="1" noChangeArrowheads="1"/>
          </p:cNvSpPr>
          <p:nvPr>
            <p:ph type="body" idx="1"/>
          </p:nvPr>
        </p:nvSpPr>
        <p:spPr>
          <a:xfrm>
            <a:off x="393896" y="3857467"/>
            <a:ext cx="8328074" cy="2712141"/>
          </a:xfrm>
        </p:spPr>
        <p:txBody>
          <a:bodyPr/>
          <a:lstStyle/>
          <a:p>
            <a:pPr>
              <a:buNone/>
            </a:pPr>
            <a:r>
              <a:rPr lang="tr-TR" sz="2000" dirty="0" smtClean="0"/>
              <a:t> </a:t>
            </a:r>
          </a:p>
          <a:p>
            <a:pPr marL="0" indent="0" algn="just">
              <a:lnSpc>
                <a:spcPct val="90000"/>
              </a:lnSpc>
              <a:buFontTx/>
              <a:buNone/>
            </a:pPr>
            <a:endParaRPr lang="tr-TR" sz="2000" dirty="0" smtClean="0"/>
          </a:p>
          <a:p>
            <a:pPr marL="0" indent="0" algn="just">
              <a:lnSpc>
                <a:spcPct val="90000"/>
              </a:lnSpc>
              <a:buFontTx/>
              <a:buNone/>
            </a:pPr>
            <a:endParaRPr lang="tr-TR" sz="2000" dirty="0"/>
          </a:p>
        </p:txBody>
      </p:sp>
      <p:grpSp>
        <p:nvGrpSpPr>
          <p:cNvPr id="1026" name="Group 2"/>
          <p:cNvGrpSpPr>
            <a:grpSpLocks noChangeAspect="1"/>
          </p:cNvGrpSpPr>
          <p:nvPr/>
        </p:nvGrpSpPr>
        <p:grpSpPr bwMode="auto">
          <a:xfrm>
            <a:off x="446137" y="665585"/>
            <a:ext cx="4302653" cy="5678978"/>
            <a:chOff x="2130" y="1735"/>
            <a:chExt cx="8527" cy="13540"/>
          </a:xfrm>
        </p:grpSpPr>
        <p:sp>
          <p:nvSpPr>
            <p:cNvPr id="1027" name="AutoShape 3"/>
            <p:cNvSpPr>
              <a:spLocks noChangeAspect="1" noChangeArrowheads="1"/>
            </p:cNvSpPr>
            <p:nvPr/>
          </p:nvSpPr>
          <p:spPr bwMode="auto">
            <a:xfrm>
              <a:off x="2130" y="1735"/>
              <a:ext cx="8527" cy="13540"/>
            </a:xfrm>
            <a:prstGeom prst="rect">
              <a:avLst/>
            </a:prstGeom>
            <a:noFill/>
          </p:spPr>
          <p:txBody>
            <a:bodyPr vert="horz" wrap="square" lIns="91440" tIns="45720" rIns="91440" bIns="45720" numCol="1" anchor="t" anchorCtr="0" compatLnSpc="1">
              <a:prstTxWarp prst="textNoShape">
                <a:avLst/>
              </a:prstTxWarp>
            </a:bodyPr>
            <a:lstStyle/>
            <a:p>
              <a:endParaRPr lang="tr-TR" sz="900"/>
            </a:p>
          </p:txBody>
        </p:sp>
        <p:sp>
          <p:nvSpPr>
            <p:cNvPr id="1028" name="Text Box 4"/>
            <p:cNvSpPr txBox="1">
              <a:spLocks noChangeArrowheads="1"/>
            </p:cNvSpPr>
            <p:nvPr/>
          </p:nvSpPr>
          <p:spPr bwMode="auto">
            <a:xfrm>
              <a:off x="4683" y="14642"/>
              <a:ext cx="3588" cy="601"/>
            </a:xfrm>
            <a:prstGeom prst="rect">
              <a:avLst/>
            </a:prstGeom>
            <a:solidFill>
              <a:srgbClr val="FFFFFF"/>
            </a:solid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1" i="0" u="none" strike="noStrike" cap="none" normalizeH="0" baseline="0" dirty="0" smtClean="0">
                  <a:ln>
                    <a:noFill/>
                  </a:ln>
                  <a:solidFill>
                    <a:schemeClr val="tx1"/>
                  </a:solidFill>
                  <a:effectLst/>
                  <a:latin typeface="Calibri" pitchFamily="34" charset="0"/>
                </a:rPr>
                <a:t>16 BİT ORTAK VERİ YOLU</a:t>
              </a:r>
              <a:endParaRPr kumimoji="0" lang="tr-TR" sz="900" b="0" i="0" u="none" strike="noStrike" cap="none" normalizeH="0" baseline="0" dirty="0" smtClean="0">
                <a:ln>
                  <a:noFill/>
                </a:ln>
                <a:solidFill>
                  <a:schemeClr val="tx1"/>
                </a:solidFill>
                <a:effectLst/>
                <a:latin typeface="Arial" pitchFamily="34" charset="0"/>
              </a:endParaRPr>
            </a:p>
          </p:txBody>
        </p:sp>
        <p:cxnSp>
          <p:nvCxnSpPr>
            <p:cNvPr id="1029" name="AutoShape 5"/>
            <p:cNvCxnSpPr>
              <a:cxnSpLocks noChangeShapeType="1"/>
            </p:cNvCxnSpPr>
            <p:nvPr/>
          </p:nvCxnSpPr>
          <p:spPr bwMode="auto">
            <a:xfrm>
              <a:off x="2130" y="2416"/>
              <a:ext cx="1" cy="12710"/>
            </a:xfrm>
            <a:prstGeom prst="straightConnector1">
              <a:avLst/>
            </a:prstGeom>
            <a:noFill/>
            <a:ln w="9525">
              <a:solidFill>
                <a:srgbClr val="000000"/>
              </a:solidFill>
              <a:round/>
              <a:headEnd/>
              <a:tailEnd/>
            </a:ln>
          </p:spPr>
        </p:cxnSp>
        <p:cxnSp>
          <p:nvCxnSpPr>
            <p:cNvPr id="1030" name="AutoShape 6"/>
            <p:cNvCxnSpPr>
              <a:cxnSpLocks noChangeShapeType="1"/>
            </p:cNvCxnSpPr>
            <p:nvPr/>
          </p:nvCxnSpPr>
          <p:spPr bwMode="auto">
            <a:xfrm>
              <a:off x="2130" y="15112"/>
              <a:ext cx="7773" cy="1"/>
            </a:xfrm>
            <a:prstGeom prst="straightConnector1">
              <a:avLst/>
            </a:prstGeom>
            <a:noFill/>
            <a:ln w="9525">
              <a:solidFill>
                <a:srgbClr val="000000"/>
              </a:solidFill>
              <a:round/>
              <a:headEnd/>
              <a:tailEnd/>
            </a:ln>
          </p:spPr>
        </p:cxnSp>
        <p:cxnSp>
          <p:nvCxnSpPr>
            <p:cNvPr id="1031" name="AutoShape 7"/>
            <p:cNvCxnSpPr>
              <a:cxnSpLocks noChangeShapeType="1"/>
            </p:cNvCxnSpPr>
            <p:nvPr/>
          </p:nvCxnSpPr>
          <p:spPr bwMode="auto">
            <a:xfrm flipV="1">
              <a:off x="9903" y="2330"/>
              <a:ext cx="1" cy="12796"/>
            </a:xfrm>
            <a:prstGeom prst="straightConnector1">
              <a:avLst/>
            </a:prstGeom>
            <a:noFill/>
            <a:ln w="9525">
              <a:solidFill>
                <a:srgbClr val="000000"/>
              </a:solidFill>
              <a:round/>
              <a:headEnd/>
              <a:tailEnd/>
            </a:ln>
          </p:spPr>
        </p:cxnSp>
        <p:cxnSp>
          <p:nvCxnSpPr>
            <p:cNvPr id="1032" name="AutoShape 8"/>
            <p:cNvCxnSpPr>
              <a:cxnSpLocks noChangeShapeType="1"/>
            </p:cNvCxnSpPr>
            <p:nvPr/>
          </p:nvCxnSpPr>
          <p:spPr bwMode="auto">
            <a:xfrm flipV="1">
              <a:off x="9588" y="2330"/>
              <a:ext cx="1" cy="12396"/>
            </a:xfrm>
            <a:prstGeom prst="straightConnector1">
              <a:avLst/>
            </a:prstGeom>
            <a:noFill/>
            <a:ln w="9525">
              <a:solidFill>
                <a:srgbClr val="000000"/>
              </a:solidFill>
              <a:round/>
              <a:headEnd/>
              <a:tailEnd/>
            </a:ln>
          </p:spPr>
        </p:cxnSp>
        <p:sp>
          <p:nvSpPr>
            <p:cNvPr id="1033" name="Freeform 9"/>
            <p:cNvSpPr>
              <a:spLocks/>
            </p:cNvSpPr>
            <p:nvPr/>
          </p:nvSpPr>
          <p:spPr bwMode="auto">
            <a:xfrm>
              <a:off x="2130" y="2396"/>
              <a:ext cx="301" cy="120"/>
            </a:xfrm>
            <a:custGeom>
              <a:avLst/>
              <a:gdLst/>
              <a:ahLst/>
              <a:cxnLst>
                <a:cxn ang="0">
                  <a:pos x="0" y="5"/>
                </a:cxn>
                <a:cxn ang="0">
                  <a:pos x="135" y="125"/>
                </a:cxn>
                <a:cxn ang="0">
                  <a:pos x="315" y="5"/>
                </a:cxn>
              </a:cxnLst>
              <a:rect l="0" t="0" r="r" b="b"/>
              <a:pathLst>
                <a:path w="315" h="125">
                  <a:moveTo>
                    <a:pt x="0" y="5"/>
                  </a:moveTo>
                  <a:cubicBezTo>
                    <a:pt x="41" y="65"/>
                    <a:pt x="83" y="125"/>
                    <a:pt x="135" y="125"/>
                  </a:cubicBezTo>
                  <a:cubicBezTo>
                    <a:pt x="187" y="125"/>
                    <a:pt x="285" y="0"/>
                    <a:pt x="315" y="5"/>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900"/>
            </a:p>
          </p:txBody>
        </p:sp>
        <p:sp>
          <p:nvSpPr>
            <p:cNvPr id="1034" name="Rectangle 10"/>
            <p:cNvSpPr>
              <a:spLocks noChangeArrowheads="1"/>
            </p:cNvSpPr>
            <p:nvPr/>
          </p:nvSpPr>
          <p:spPr bwMode="auto">
            <a:xfrm>
              <a:off x="4410" y="3703"/>
              <a:ext cx="1633"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AR(H)</a:t>
              </a:r>
              <a:endParaRPr kumimoji="0" lang="tr-TR" sz="900" b="0" i="0" u="none" strike="noStrike" cap="none" normalizeH="0" baseline="0" dirty="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6031" y="3703"/>
              <a:ext cx="1634"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AR(L)</a:t>
              </a:r>
              <a:endParaRPr kumimoji="0" lang="tr-TR" sz="900" b="0" i="0" u="none" strike="noStrike" cap="none" normalizeH="0" baseline="0" smtClean="0">
                <a:ln>
                  <a:noFill/>
                </a:ln>
                <a:solidFill>
                  <a:schemeClr val="tx1"/>
                </a:solidFill>
                <a:effectLst/>
                <a:latin typeface="Arial" pitchFamily="34" charset="0"/>
              </a:endParaRPr>
            </a:p>
          </p:txBody>
        </p:sp>
        <p:cxnSp>
          <p:nvCxnSpPr>
            <p:cNvPr id="1036" name="AutoShape 12"/>
            <p:cNvCxnSpPr>
              <a:cxnSpLocks noChangeShapeType="1"/>
            </p:cNvCxnSpPr>
            <p:nvPr/>
          </p:nvCxnSpPr>
          <p:spPr bwMode="auto">
            <a:xfrm flipH="1">
              <a:off x="5657" y="4069"/>
              <a:ext cx="1" cy="217"/>
            </a:xfrm>
            <a:prstGeom prst="straightConnector1">
              <a:avLst/>
            </a:prstGeom>
            <a:noFill/>
            <a:ln w="9525">
              <a:solidFill>
                <a:srgbClr val="000000"/>
              </a:solidFill>
              <a:round/>
              <a:headEnd/>
              <a:tailEnd/>
            </a:ln>
          </p:spPr>
        </p:cxnSp>
        <p:cxnSp>
          <p:nvCxnSpPr>
            <p:cNvPr id="1037" name="AutoShape 13"/>
            <p:cNvCxnSpPr>
              <a:cxnSpLocks noChangeShapeType="1"/>
            </p:cNvCxnSpPr>
            <p:nvPr/>
          </p:nvCxnSpPr>
          <p:spPr bwMode="auto">
            <a:xfrm flipH="1">
              <a:off x="7114" y="4069"/>
              <a:ext cx="2" cy="217"/>
            </a:xfrm>
            <a:prstGeom prst="straightConnector1">
              <a:avLst/>
            </a:prstGeom>
            <a:noFill/>
            <a:ln w="9525">
              <a:solidFill>
                <a:srgbClr val="000000"/>
              </a:solidFill>
              <a:round/>
              <a:headEnd/>
              <a:tailEnd/>
            </a:ln>
          </p:spPr>
        </p:cxnSp>
        <p:cxnSp>
          <p:nvCxnSpPr>
            <p:cNvPr id="1038" name="AutoShape 14"/>
            <p:cNvCxnSpPr>
              <a:cxnSpLocks noChangeShapeType="1"/>
            </p:cNvCxnSpPr>
            <p:nvPr/>
          </p:nvCxnSpPr>
          <p:spPr bwMode="auto">
            <a:xfrm flipH="1">
              <a:off x="6347" y="4069"/>
              <a:ext cx="1" cy="217"/>
            </a:xfrm>
            <a:prstGeom prst="straightConnector1">
              <a:avLst/>
            </a:prstGeom>
            <a:noFill/>
            <a:ln w="9525">
              <a:solidFill>
                <a:srgbClr val="000000"/>
              </a:solidFill>
              <a:round/>
              <a:headEnd/>
              <a:tailEnd/>
            </a:ln>
          </p:spPr>
        </p:cxnSp>
        <p:cxnSp>
          <p:nvCxnSpPr>
            <p:cNvPr id="1039" name="AutoShape 15"/>
            <p:cNvCxnSpPr>
              <a:cxnSpLocks noChangeShapeType="1"/>
            </p:cNvCxnSpPr>
            <p:nvPr/>
          </p:nvCxnSpPr>
          <p:spPr bwMode="auto">
            <a:xfrm flipH="1">
              <a:off x="4938" y="4069"/>
              <a:ext cx="4" cy="217"/>
            </a:xfrm>
            <a:prstGeom prst="straightConnector1">
              <a:avLst/>
            </a:prstGeom>
            <a:noFill/>
            <a:ln w="9525">
              <a:solidFill>
                <a:srgbClr val="000000"/>
              </a:solidFill>
              <a:round/>
              <a:headEnd/>
              <a:tailEnd/>
            </a:ln>
          </p:spPr>
        </p:cxnSp>
        <p:sp>
          <p:nvSpPr>
            <p:cNvPr id="1040" name="Rectangle 16"/>
            <p:cNvSpPr>
              <a:spLocks noChangeArrowheads="1"/>
            </p:cNvSpPr>
            <p:nvPr/>
          </p:nvSpPr>
          <p:spPr bwMode="auto">
            <a:xfrm>
              <a:off x="4555" y="4176"/>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5287" y="4157"/>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042" name="Rectangle 18"/>
            <p:cNvSpPr>
              <a:spLocks noChangeArrowheads="1"/>
            </p:cNvSpPr>
            <p:nvPr/>
          </p:nvSpPr>
          <p:spPr bwMode="auto">
            <a:xfrm>
              <a:off x="5931" y="4176"/>
              <a:ext cx="814"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DEC</a:t>
              </a:r>
              <a:endParaRPr kumimoji="0" lang="tr-TR" sz="900" b="0" i="0" u="none" strike="noStrike" cap="none" normalizeH="0" baseline="0" dirty="0" smtClean="0">
                <a:ln>
                  <a:noFill/>
                </a:ln>
                <a:solidFill>
                  <a:schemeClr val="tx1"/>
                </a:solidFill>
                <a:effectLst/>
                <a:latin typeface="Arial" pitchFamily="34" charset="0"/>
              </a:endParaRPr>
            </a:p>
          </p:txBody>
        </p:sp>
        <p:sp>
          <p:nvSpPr>
            <p:cNvPr id="1043" name="Rectangle 19"/>
            <p:cNvSpPr>
              <a:spLocks noChangeArrowheads="1"/>
            </p:cNvSpPr>
            <p:nvPr/>
          </p:nvSpPr>
          <p:spPr bwMode="auto">
            <a:xfrm>
              <a:off x="6704" y="4195"/>
              <a:ext cx="814"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sp>
          <p:nvSpPr>
            <p:cNvPr id="1044" name="Rectangle 20"/>
            <p:cNvSpPr>
              <a:spLocks noChangeArrowheads="1"/>
            </p:cNvSpPr>
            <p:nvPr/>
          </p:nvSpPr>
          <p:spPr bwMode="auto">
            <a:xfrm>
              <a:off x="4433" y="4691"/>
              <a:ext cx="1633"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PC(H)</a:t>
              </a:r>
              <a:endParaRPr kumimoji="0" lang="tr-TR" sz="900" b="0" i="0" u="none" strike="noStrike" cap="none" normalizeH="0" baseline="0" smtClean="0">
                <a:ln>
                  <a:noFill/>
                </a:ln>
                <a:solidFill>
                  <a:schemeClr val="tx1"/>
                </a:solidFill>
                <a:effectLst/>
                <a:latin typeface="Arial" pitchFamily="34" charset="0"/>
              </a:endParaRPr>
            </a:p>
          </p:txBody>
        </p:sp>
        <p:sp>
          <p:nvSpPr>
            <p:cNvPr id="1045" name="Rectangle 21"/>
            <p:cNvSpPr>
              <a:spLocks noChangeArrowheads="1"/>
            </p:cNvSpPr>
            <p:nvPr/>
          </p:nvSpPr>
          <p:spPr bwMode="auto">
            <a:xfrm>
              <a:off x="6054" y="4691"/>
              <a:ext cx="1634"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PC(L)</a:t>
              </a:r>
              <a:endParaRPr kumimoji="0" lang="tr-TR" sz="900" b="0" i="0" u="none" strike="noStrike" cap="none" normalizeH="0" baseline="0" smtClean="0">
                <a:ln>
                  <a:noFill/>
                </a:ln>
                <a:solidFill>
                  <a:schemeClr val="tx1"/>
                </a:solidFill>
                <a:effectLst/>
                <a:latin typeface="Arial" pitchFamily="34" charset="0"/>
              </a:endParaRPr>
            </a:p>
          </p:txBody>
        </p:sp>
        <p:cxnSp>
          <p:nvCxnSpPr>
            <p:cNvPr id="1046" name="AutoShape 22"/>
            <p:cNvCxnSpPr>
              <a:cxnSpLocks noChangeShapeType="1"/>
            </p:cNvCxnSpPr>
            <p:nvPr/>
          </p:nvCxnSpPr>
          <p:spPr bwMode="auto">
            <a:xfrm flipH="1">
              <a:off x="6052" y="5057"/>
              <a:ext cx="1" cy="217"/>
            </a:xfrm>
            <a:prstGeom prst="straightConnector1">
              <a:avLst/>
            </a:prstGeom>
            <a:noFill/>
            <a:ln w="9525">
              <a:solidFill>
                <a:srgbClr val="000000"/>
              </a:solidFill>
              <a:round/>
              <a:headEnd/>
              <a:tailEnd/>
            </a:ln>
          </p:spPr>
        </p:cxnSp>
        <p:cxnSp>
          <p:nvCxnSpPr>
            <p:cNvPr id="1047" name="AutoShape 23"/>
            <p:cNvCxnSpPr>
              <a:cxnSpLocks noChangeShapeType="1"/>
            </p:cNvCxnSpPr>
            <p:nvPr/>
          </p:nvCxnSpPr>
          <p:spPr bwMode="auto">
            <a:xfrm flipH="1">
              <a:off x="7137" y="5057"/>
              <a:ext cx="1" cy="217"/>
            </a:xfrm>
            <a:prstGeom prst="straightConnector1">
              <a:avLst/>
            </a:prstGeom>
            <a:noFill/>
            <a:ln w="9525">
              <a:solidFill>
                <a:srgbClr val="000000"/>
              </a:solidFill>
              <a:round/>
              <a:headEnd/>
              <a:tailEnd/>
            </a:ln>
          </p:spPr>
        </p:cxnSp>
        <p:cxnSp>
          <p:nvCxnSpPr>
            <p:cNvPr id="1048" name="AutoShape 24"/>
            <p:cNvCxnSpPr>
              <a:cxnSpLocks noChangeShapeType="1"/>
            </p:cNvCxnSpPr>
            <p:nvPr/>
          </p:nvCxnSpPr>
          <p:spPr bwMode="auto">
            <a:xfrm flipH="1">
              <a:off x="4961" y="5057"/>
              <a:ext cx="4" cy="217"/>
            </a:xfrm>
            <a:prstGeom prst="straightConnector1">
              <a:avLst/>
            </a:prstGeom>
            <a:noFill/>
            <a:ln w="9525">
              <a:solidFill>
                <a:srgbClr val="000000"/>
              </a:solidFill>
              <a:round/>
              <a:headEnd/>
              <a:tailEnd/>
            </a:ln>
          </p:spPr>
        </p:cxnSp>
        <p:sp>
          <p:nvSpPr>
            <p:cNvPr id="1049" name="Rectangle 25"/>
            <p:cNvSpPr>
              <a:spLocks noChangeArrowheads="1"/>
            </p:cNvSpPr>
            <p:nvPr/>
          </p:nvSpPr>
          <p:spPr bwMode="auto">
            <a:xfrm>
              <a:off x="4578" y="5140"/>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050" name="Rectangle 26"/>
            <p:cNvSpPr>
              <a:spLocks noChangeArrowheads="1"/>
            </p:cNvSpPr>
            <p:nvPr/>
          </p:nvSpPr>
          <p:spPr bwMode="auto">
            <a:xfrm>
              <a:off x="5682" y="5140"/>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051" name="Rectangle 27"/>
            <p:cNvSpPr>
              <a:spLocks noChangeArrowheads="1"/>
            </p:cNvSpPr>
            <p:nvPr/>
          </p:nvSpPr>
          <p:spPr bwMode="auto">
            <a:xfrm>
              <a:off x="6727" y="5159"/>
              <a:ext cx="814"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sp>
          <p:nvSpPr>
            <p:cNvPr id="1052" name="Rectangle 28"/>
            <p:cNvSpPr>
              <a:spLocks noChangeArrowheads="1"/>
            </p:cNvSpPr>
            <p:nvPr/>
          </p:nvSpPr>
          <p:spPr bwMode="auto">
            <a:xfrm>
              <a:off x="4439" y="5707"/>
              <a:ext cx="1633"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DR(H)</a:t>
              </a:r>
              <a:endParaRPr kumimoji="0" lang="tr-TR" sz="900" b="0" i="0" u="none" strike="noStrike" cap="none" normalizeH="0" baseline="0" smtClean="0">
                <a:ln>
                  <a:noFill/>
                </a:ln>
                <a:solidFill>
                  <a:schemeClr val="tx1"/>
                </a:solidFill>
                <a:effectLst/>
                <a:latin typeface="Arial" pitchFamily="34" charset="0"/>
              </a:endParaRPr>
            </a:p>
          </p:txBody>
        </p:sp>
        <p:sp>
          <p:nvSpPr>
            <p:cNvPr id="1053" name="Rectangle 29"/>
            <p:cNvSpPr>
              <a:spLocks noChangeArrowheads="1"/>
            </p:cNvSpPr>
            <p:nvPr/>
          </p:nvSpPr>
          <p:spPr bwMode="auto">
            <a:xfrm>
              <a:off x="6060" y="5707"/>
              <a:ext cx="1634"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DR(L)</a:t>
              </a:r>
              <a:endParaRPr kumimoji="0" lang="tr-TR" sz="900" b="0" i="0" u="none" strike="noStrike" cap="none" normalizeH="0" baseline="0" smtClean="0">
                <a:ln>
                  <a:noFill/>
                </a:ln>
                <a:solidFill>
                  <a:schemeClr val="tx1"/>
                </a:solidFill>
                <a:effectLst/>
                <a:latin typeface="Arial" pitchFamily="34" charset="0"/>
              </a:endParaRPr>
            </a:p>
          </p:txBody>
        </p:sp>
        <p:cxnSp>
          <p:nvCxnSpPr>
            <p:cNvPr id="1054" name="AutoShape 30"/>
            <p:cNvCxnSpPr>
              <a:cxnSpLocks noChangeShapeType="1"/>
            </p:cNvCxnSpPr>
            <p:nvPr/>
          </p:nvCxnSpPr>
          <p:spPr bwMode="auto">
            <a:xfrm flipH="1">
              <a:off x="6058" y="6073"/>
              <a:ext cx="1" cy="217"/>
            </a:xfrm>
            <a:prstGeom prst="straightConnector1">
              <a:avLst/>
            </a:prstGeom>
            <a:noFill/>
            <a:ln w="9525">
              <a:solidFill>
                <a:srgbClr val="000000"/>
              </a:solidFill>
              <a:round/>
              <a:headEnd/>
              <a:tailEnd/>
            </a:ln>
          </p:spPr>
        </p:cxnSp>
        <p:cxnSp>
          <p:nvCxnSpPr>
            <p:cNvPr id="1055" name="AutoShape 31"/>
            <p:cNvCxnSpPr>
              <a:cxnSpLocks noChangeShapeType="1"/>
            </p:cNvCxnSpPr>
            <p:nvPr/>
          </p:nvCxnSpPr>
          <p:spPr bwMode="auto">
            <a:xfrm flipH="1">
              <a:off x="7142" y="6073"/>
              <a:ext cx="2" cy="217"/>
            </a:xfrm>
            <a:prstGeom prst="straightConnector1">
              <a:avLst/>
            </a:prstGeom>
            <a:noFill/>
            <a:ln w="9525">
              <a:solidFill>
                <a:srgbClr val="000000"/>
              </a:solidFill>
              <a:round/>
              <a:headEnd/>
              <a:tailEnd/>
            </a:ln>
          </p:spPr>
        </p:cxnSp>
        <p:cxnSp>
          <p:nvCxnSpPr>
            <p:cNvPr id="1056" name="AutoShape 32"/>
            <p:cNvCxnSpPr>
              <a:cxnSpLocks noChangeShapeType="1"/>
            </p:cNvCxnSpPr>
            <p:nvPr/>
          </p:nvCxnSpPr>
          <p:spPr bwMode="auto">
            <a:xfrm flipH="1">
              <a:off x="4967" y="6073"/>
              <a:ext cx="3" cy="217"/>
            </a:xfrm>
            <a:prstGeom prst="straightConnector1">
              <a:avLst/>
            </a:prstGeom>
            <a:noFill/>
            <a:ln w="9525">
              <a:solidFill>
                <a:srgbClr val="000000"/>
              </a:solidFill>
              <a:round/>
              <a:headEnd/>
              <a:tailEnd/>
            </a:ln>
          </p:spPr>
        </p:cxnSp>
        <p:sp>
          <p:nvSpPr>
            <p:cNvPr id="1057" name="Rectangle 33"/>
            <p:cNvSpPr>
              <a:spLocks noChangeArrowheads="1"/>
            </p:cNvSpPr>
            <p:nvPr/>
          </p:nvSpPr>
          <p:spPr bwMode="auto">
            <a:xfrm>
              <a:off x="4616" y="6126"/>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058" name="Rectangle 34"/>
            <p:cNvSpPr>
              <a:spLocks noChangeArrowheads="1"/>
            </p:cNvSpPr>
            <p:nvPr/>
          </p:nvSpPr>
          <p:spPr bwMode="auto">
            <a:xfrm>
              <a:off x="5688" y="6126"/>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059" name="Rectangle 35"/>
            <p:cNvSpPr>
              <a:spLocks noChangeArrowheads="1"/>
            </p:cNvSpPr>
            <p:nvPr/>
          </p:nvSpPr>
          <p:spPr bwMode="auto">
            <a:xfrm>
              <a:off x="6733" y="6145"/>
              <a:ext cx="814"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sp>
          <p:nvSpPr>
            <p:cNvPr id="1060" name="Rectangle 36"/>
            <p:cNvSpPr>
              <a:spLocks noChangeArrowheads="1"/>
            </p:cNvSpPr>
            <p:nvPr/>
          </p:nvSpPr>
          <p:spPr bwMode="auto">
            <a:xfrm>
              <a:off x="5996" y="6974"/>
              <a:ext cx="1633" cy="367"/>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AC(H)</a:t>
              </a:r>
              <a:endParaRPr kumimoji="0" lang="tr-TR" sz="900" b="0" i="0" u="none" strike="noStrike" cap="none" normalizeH="0" baseline="0" smtClean="0">
                <a:ln>
                  <a:noFill/>
                </a:ln>
                <a:solidFill>
                  <a:schemeClr val="tx1"/>
                </a:solidFill>
                <a:effectLst/>
                <a:latin typeface="Arial" pitchFamily="34" charset="0"/>
              </a:endParaRPr>
            </a:p>
          </p:txBody>
        </p:sp>
        <p:sp>
          <p:nvSpPr>
            <p:cNvPr id="1061" name="Rectangle 37"/>
            <p:cNvSpPr>
              <a:spLocks noChangeArrowheads="1"/>
            </p:cNvSpPr>
            <p:nvPr/>
          </p:nvSpPr>
          <p:spPr bwMode="auto">
            <a:xfrm>
              <a:off x="7618" y="6974"/>
              <a:ext cx="1633" cy="367"/>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AC(L)</a:t>
              </a:r>
              <a:endParaRPr kumimoji="0" lang="tr-TR" sz="900" b="0" i="0" u="none" strike="noStrike" cap="none" normalizeH="0" baseline="0" smtClean="0">
                <a:ln>
                  <a:noFill/>
                </a:ln>
                <a:solidFill>
                  <a:schemeClr val="tx1"/>
                </a:solidFill>
                <a:effectLst/>
                <a:latin typeface="Arial" pitchFamily="34" charset="0"/>
              </a:endParaRPr>
            </a:p>
          </p:txBody>
        </p:sp>
        <p:cxnSp>
          <p:nvCxnSpPr>
            <p:cNvPr id="1062" name="AutoShape 38"/>
            <p:cNvCxnSpPr>
              <a:cxnSpLocks noChangeShapeType="1"/>
            </p:cNvCxnSpPr>
            <p:nvPr/>
          </p:nvCxnSpPr>
          <p:spPr bwMode="auto">
            <a:xfrm flipH="1">
              <a:off x="7616" y="7341"/>
              <a:ext cx="1" cy="216"/>
            </a:xfrm>
            <a:prstGeom prst="straightConnector1">
              <a:avLst/>
            </a:prstGeom>
            <a:noFill/>
            <a:ln w="9525">
              <a:solidFill>
                <a:srgbClr val="000000"/>
              </a:solidFill>
              <a:round/>
              <a:headEnd/>
              <a:tailEnd/>
            </a:ln>
          </p:spPr>
        </p:cxnSp>
        <p:cxnSp>
          <p:nvCxnSpPr>
            <p:cNvPr id="1063" name="AutoShape 39"/>
            <p:cNvCxnSpPr>
              <a:cxnSpLocks noChangeShapeType="1"/>
            </p:cNvCxnSpPr>
            <p:nvPr/>
          </p:nvCxnSpPr>
          <p:spPr bwMode="auto">
            <a:xfrm flipH="1">
              <a:off x="8700" y="7341"/>
              <a:ext cx="2" cy="216"/>
            </a:xfrm>
            <a:prstGeom prst="straightConnector1">
              <a:avLst/>
            </a:prstGeom>
            <a:noFill/>
            <a:ln w="9525">
              <a:solidFill>
                <a:srgbClr val="000000"/>
              </a:solidFill>
              <a:round/>
              <a:headEnd/>
              <a:tailEnd/>
            </a:ln>
          </p:spPr>
        </p:cxnSp>
        <p:cxnSp>
          <p:nvCxnSpPr>
            <p:cNvPr id="1064" name="AutoShape 40"/>
            <p:cNvCxnSpPr>
              <a:cxnSpLocks noChangeShapeType="1"/>
            </p:cNvCxnSpPr>
            <p:nvPr/>
          </p:nvCxnSpPr>
          <p:spPr bwMode="auto">
            <a:xfrm flipH="1">
              <a:off x="6524" y="7341"/>
              <a:ext cx="4" cy="216"/>
            </a:xfrm>
            <a:prstGeom prst="straightConnector1">
              <a:avLst/>
            </a:prstGeom>
            <a:noFill/>
            <a:ln w="9525">
              <a:solidFill>
                <a:srgbClr val="000000"/>
              </a:solidFill>
              <a:round/>
              <a:headEnd/>
              <a:tailEnd/>
            </a:ln>
          </p:spPr>
        </p:cxnSp>
        <p:sp>
          <p:nvSpPr>
            <p:cNvPr id="1065" name="Rectangle 41"/>
            <p:cNvSpPr>
              <a:spLocks noChangeArrowheads="1"/>
            </p:cNvSpPr>
            <p:nvPr/>
          </p:nvSpPr>
          <p:spPr bwMode="auto">
            <a:xfrm>
              <a:off x="6157" y="7474"/>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066" name="Rectangle 42"/>
            <p:cNvSpPr>
              <a:spLocks noChangeArrowheads="1"/>
            </p:cNvSpPr>
            <p:nvPr/>
          </p:nvSpPr>
          <p:spPr bwMode="auto">
            <a:xfrm>
              <a:off x="7245" y="7474"/>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067" name="Rectangle 43"/>
            <p:cNvSpPr>
              <a:spLocks noChangeArrowheads="1"/>
            </p:cNvSpPr>
            <p:nvPr/>
          </p:nvSpPr>
          <p:spPr bwMode="auto">
            <a:xfrm>
              <a:off x="8290" y="7512"/>
              <a:ext cx="814"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sp>
          <p:nvSpPr>
            <p:cNvPr id="1068" name="Rectangle 44"/>
            <p:cNvSpPr>
              <a:spLocks noChangeArrowheads="1"/>
            </p:cNvSpPr>
            <p:nvPr/>
          </p:nvSpPr>
          <p:spPr bwMode="auto">
            <a:xfrm>
              <a:off x="3569" y="7969"/>
              <a:ext cx="1586" cy="367"/>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CCR</a:t>
              </a:r>
              <a:endParaRPr kumimoji="0" lang="tr-TR" sz="900" b="0" i="0" u="none" strike="noStrike" cap="none" normalizeH="0" baseline="0" smtClean="0">
                <a:ln>
                  <a:noFill/>
                </a:ln>
                <a:solidFill>
                  <a:schemeClr val="tx1"/>
                </a:solidFill>
                <a:effectLst/>
                <a:latin typeface="Arial" pitchFamily="34" charset="0"/>
              </a:endParaRPr>
            </a:p>
          </p:txBody>
        </p:sp>
        <p:cxnSp>
          <p:nvCxnSpPr>
            <p:cNvPr id="1069" name="AutoShape 45"/>
            <p:cNvCxnSpPr>
              <a:cxnSpLocks noChangeShapeType="1"/>
            </p:cNvCxnSpPr>
            <p:nvPr/>
          </p:nvCxnSpPr>
          <p:spPr bwMode="auto">
            <a:xfrm flipH="1">
              <a:off x="3748" y="8336"/>
              <a:ext cx="4" cy="216"/>
            </a:xfrm>
            <a:prstGeom prst="straightConnector1">
              <a:avLst/>
            </a:prstGeom>
            <a:noFill/>
            <a:ln w="9525">
              <a:solidFill>
                <a:srgbClr val="000000"/>
              </a:solidFill>
              <a:round/>
              <a:headEnd/>
              <a:tailEnd/>
            </a:ln>
          </p:spPr>
        </p:cxnSp>
        <p:sp>
          <p:nvSpPr>
            <p:cNvPr id="1070" name="Rectangle 46"/>
            <p:cNvSpPr>
              <a:spLocks noChangeArrowheads="1"/>
            </p:cNvSpPr>
            <p:nvPr/>
          </p:nvSpPr>
          <p:spPr bwMode="auto">
            <a:xfrm>
              <a:off x="3380" y="8395"/>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071" name="Rectangle 47"/>
            <p:cNvSpPr>
              <a:spLocks noChangeArrowheads="1"/>
            </p:cNvSpPr>
            <p:nvPr/>
          </p:nvSpPr>
          <p:spPr bwMode="auto">
            <a:xfrm>
              <a:off x="4779" y="10990"/>
              <a:ext cx="1633"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SP(H)</a:t>
              </a:r>
              <a:endParaRPr kumimoji="0" lang="tr-TR" sz="900" b="0" i="0" u="none" strike="noStrike" cap="none" normalizeH="0" baseline="0" smtClean="0">
                <a:ln>
                  <a:noFill/>
                </a:ln>
                <a:solidFill>
                  <a:schemeClr val="tx1"/>
                </a:solidFill>
                <a:effectLst/>
                <a:latin typeface="Arial" pitchFamily="34" charset="0"/>
              </a:endParaRPr>
            </a:p>
          </p:txBody>
        </p:sp>
        <p:sp>
          <p:nvSpPr>
            <p:cNvPr id="1072" name="Rectangle 48"/>
            <p:cNvSpPr>
              <a:spLocks noChangeArrowheads="1"/>
            </p:cNvSpPr>
            <p:nvPr/>
          </p:nvSpPr>
          <p:spPr bwMode="auto">
            <a:xfrm>
              <a:off x="6384" y="10990"/>
              <a:ext cx="1633"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SP(L)</a:t>
              </a:r>
              <a:endParaRPr kumimoji="0" lang="tr-TR" sz="900" b="0" i="0" u="none" strike="noStrike" cap="none" normalizeH="0" baseline="0" smtClean="0">
                <a:ln>
                  <a:noFill/>
                </a:ln>
                <a:solidFill>
                  <a:schemeClr val="tx1"/>
                </a:solidFill>
                <a:effectLst/>
                <a:latin typeface="Arial" pitchFamily="34" charset="0"/>
              </a:endParaRPr>
            </a:p>
          </p:txBody>
        </p:sp>
        <p:cxnSp>
          <p:nvCxnSpPr>
            <p:cNvPr id="1073" name="AutoShape 49"/>
            <p:cNvCxnSpPr>
              <a:cxnSpLocks noChangeShapeType="1"/>
            </p:cNvCxnSpPr>
            <p:nvPr/>
          </p:nvCxnSpPr>
          <p:spPr bwMode="auto">
            <a:xfrm flipH="1">
              <a:off x="6027" y="11356"/>
              <a:ext cx="1" cy="217"/>
            </a:xfrm>
            <a:prstGeom prst="straightConnector1">
              <a:avLst/>
            </a:prstGeom>
            <a:noFill/>
            <a:ln w="9525">
              <a:solidFill>
                <a:srgbClr val="000000"/>
              </a:solidFill>
              <a:round/>
              <a:headEnd/>
              <a:tailEnd/>
            </a:ln>
          </p:spPr>
        </p:cxnSp>
        <p:cxnSp>
          <p:nvCxnSpPr>
            <p:cNvPr id="1074" name="AutoShape 50"/>
            <p:cNvCxnSpPr>
              <a:cxnSpLocks noChangeShapeType="1"/>
            </p:cNvCxnSpPr>
            <p:nvPr/>
          </p:nvCxnSpPr>
          <p:spPr bwMode="auto">
            <a:xfrm flipH="1">
              <a:off x="7483" y="11356"/>
              <a:ext cx="2" cy="217"/>
            </a:xfrm>
            <a:prstGeom prst="straightConnector1">
              <a:avLst/>
            </a:prstGeom>
            <a:noFill/>
            <a:ln w="9525">
              <a:solidFill>
                <a:srgbClr val="000000"/>
              </a:solidFill>
              <a:round/>
              <a:headEnd/>
              <a:tailEnd/>
            </a:ln>
          </p:spPr>
        </p:cxnSp>
        <p:cxnSp>
          <p:nvCxnSpPr>
            <p:cNvPr id="1075" name="AutoShape 51"/>
            <p:cNvCxnSpPr>
              <a:cxnSpLocks noChangeShapeType="1"/>
            </p:cNvCxnSpPr>
            <p:nvPr/>
          </p:nvCxnSpPr>
          <p:spPr bwMode="auto">
            <a:xfrm flipH="1">
              <a:off x="6717" y="11356"/>
              <a:ext cx="1" cy="217"/>
            </a:xfrm>
            <a:prstGeom prst="straightConnector1">
              <a:avLst/>
            </a:prstGeom>
            <a:noFill/>
            <a:ln w="9525">
              <a:solidFill>
                <a:srgbClr val="000000"/>
              </a:solidFill>
              <a:round/>
              <a:headEnd/>
              <a:tailEnd/>
            </a:ln>
          </p:spPr>
        </p:cxnSp>
        <p:cxnSp>
          <p:nvCxnSpPr>
            <p:cNvPr id="1076" name="AutoShape 52"/>
            <p:cNvCxnSpPr>
              <a:cxnSpLocks noChangeShapeType="1"/>
            </p:cNvCxnSpPr>
            <p:nvPr/>
          </p:nvCxnSpPr>
          <p:spPr bwMode="auto">
            <a:xfrm flipH="1">
              <a:off x="5307" y="11356"/>
              <a:ext cx="4" cy="217"/>
            </a:xfrm>
            <a:prstGeom prst="straightConnector1">
              <a:avLst/>
            </a:prstGeom>
            <a:noFill/>
            <a:ln w="9525">
              <a:solidFill>
                <a:srgbClr val="000000"/>
              </a:solidFill>
              <a:round/>
              <a:headEnd/>
              <a:tailEnd/>
            </a:ln>
          </p:spPr>
        </p:cxnSp>
        <p:sp>
          <p:nvSpPr>
            <p:cNvPr id="1077" name="Rectangle 53"/>
            <p:cNvSpPr>
              <a:spLocks noChangeArrowheads="1"/>
            </p:cNvSpPr>
            <p:nvPr/>
          </p:nvSpPr>
          <p:spPr bwMode="auto">
            <a:xfrm>
              <a:off x="4925" y="11439"/>
              <a:ext cx="730"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078" name="Rectangle 54"/>
            <p:cNvSpPr>
              <a:spLocks noChangeArrowheads="1"/>
            </p:cNvSpPr>
            <p:nvPr/>
          </p:nvSpPr>
          <p:spPr bwMode="auto">
            <a:xfrm>
              <a:off x="5656" y="11439"/>
              <a:ext cx="730"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079" name="Rectangle 55"/>
            <p:cNvSpPr>
              <a:spLocks noChangeArrowheads="1"/>
            </p:cNvSpPr>
            <p:nvPr/>
          </p:nvSpPr>
          <p:spPr bwMode="auto">
            <a:xfrm>
              <a:off x="6301" y="11439"/>
              <a:ext cx="814"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DEC</a:t>
              </a:r>
              <a:endParaRPr kumimoji="0" lang="tr-TR" sz="900" b="0" i="0" u="none" strike="noStrike" cap="none" normalizeH="0" baseline="0" dirty="0" smtClean="0">
                <a:ln>
                  <a:noFill/>
                </a:ln>
                <a:solidFill>
                  <a:schemeClr val="tx1"/>
                </a:solidFill>
                <a:effectLst/>
                <a:latin typeface="Arial" pitchFamily="34" charset="0"/>
              </a:endParaRPr>
            </a:p>
          </p:txBody>
        </p:sp>
        <p:sp>
          <p:nvSpPr>
            <p:cNvPr id="1080" name="Rectangle 56"/>
            <p:cNvSpPr>
              <a:spLocks noChangeArrowheads="1"/>
            </p:cNvSpPr>
            <p:nvPr/>
          </p:nvSpPr>
          <p:spPr bwMode="auto">
            <a:xfrm>
              <a:off x="7074" y="11439"/>
              <a:ext cx="814"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sp>
          <p:nvSpPr>
            <p:cNvPr id="1081" name="Rectangle 57"/>
            <p:cNvSpPr>
              <a:spLocks noChangeArrowheads="1"/>
            </p:cNvSpPr>
            <p:nvPr/>
          </p:nvSpPr>
          <p:spPr bwMode="auto">
            <a:xfrm>
              <a:off x="4779" y="11880"/>
              <a:ext cx="1633"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IX(H)</a:t>
              </a:r>
              <a:endParaRPr kumimoji="0" lang="tr-TR" sz="900" b="0" i="0" u="none" strike="noStrike" cap="none" normalizeH="0" baseline="0" smtClean="0">
                <a:ln>
                  <a:noFill/>
                </a:ln>
                <a:solidFill>
                  <a:schemeClr val="tx1"/>
                </a:solidFill>
                <a:effectLst/>
                <a:latin typeface="Arial" pitchFamily="34" charset="0"/>
              </a:endParaRPr>
            </a:p>
          </p:txBody>
        </p:sp>
        <p:sp>
          <p:nvSpPr>
            <p:cNvPr id="1082" name="Rectangle 58"/>
            <p:cNvSpPr>
              <a:spLocks noChangeArrowheads="1"/>
            </p:cNvSpPr>
            <p:nvPr/>
          </p:nvSpPr>
          <p:spPr bwMode="auto">
            <a:xfrm>
              <a:off x="6401" y="11880"/>
              <a:ext cx="1634"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IX(L)</a:t>
              </a:r>
              <a:endParaRPr kumimoji="0" lang="tr-TR" sz="900" b="0" i="0" u="none" strike="noStrike" cap="none" normalizeH="0" baseline="0" smtClean="0">
                <a:ln>
                  <a:noFill/>
                </a:ln>
                <a:solidFill>
                  <a:schemeClr val="tx1"/>
                </a:solidFill>
                <a:effectLst/>
                <a:latin typeface="Arial" pitchFamily="34" charset="0"/>
              </a:endParaRPr>
            </a:p>
          </p:txBody>
        </p:sp>
        <p:cxnSp>
          <p:nvCxnSpPr>
            <p:cNvPr id="1083" name="AutoShape 59"/>
            <p:cNvCxnSpPr>
              <a:cxnSpLocks noChangeShapeType="1"/>
            </p:cNvCxnSpPr>
            <p:nvPr/>
          </p:nvCxnSpPr>
          <p:spPr bwMode="auto">
            <a:xfrm flipH="1">
              <a:off x="6027" y="12246"/>
              <a:ext cx="1" cy="217"/>
            </a:xfrm>
            <a:prstGeom prst="straightConnector1">
              <a:avLst/>
            </a:prstGeom>
            <a:noFill/>
            <a:ln w="9525">
              <a:solidFill>
                <a:srgbClr val="000000"/>
              </a:solidFill>
              <a:round/>
              <a:headEnd/>
              <a:tailEnd/>
            </a:ln>
          </p:spPr>
        </p:cxnSp>
        <p:cxnSp>
          <p:nvCxnSpPr>
            <p:cNvPr id="1084" name="AutoShape 60"/>
            <p:cNvCxnSpPr>
              <a:cxnSpLocks noChangeShapeType="1"/>
            </p:cNvCxnSpPr>
            <p:nvPr/>
          </p:nvCxnSpPr>
          <p:spPr bwMode="auto">
            <a:xfrm flipH="1">
              <a:off x="7483" y="12246"/>
              <a:ext cx="2" cy="217"/>
            </a:xfrm>
            <a:prstGeom prst="straightConnector1">
              <a:avLst/>
            </a:prstGeom>
            <a:noFill/>
            <a:ln w="9525">
              <a:solidFill>
                <a:srgbClr val="000000"/>
              </a:solidFill>
              <a:round/>
              <a:headEnd/>
              <a:tailEnd/>
            </a:ln>
          </p:spPr>
        </p:cxnSp>
        <p:cxnSp>
          <p:nvCxnSpPr>
            <p:cNvPr id="1085" name="AutoShape 61"/>
            <p:cNvCxnSpPr>
              <a:cxnSpLocks noChangeShapeType="1"/>
            </p:cNvCxnSpPr>
            <p:nvPr/>
          </p:nvCxnSpPr>
          <p:spPr bwMode="auto">
            <a:xfrm flipH="1">
              <a:off x="6717" y="12246"/>
              <a:ext cx="1" cy="217"/>
            </a:xfrm>
            <a:prstGeom prst="straightConnector1">
              <a:avLst/>
            </a:prstGeom>
            <a:noFill/>
            <a:ln w="9525">
              <a:solidFill>
                <a:srgbClr val="000000"/>
              </a:solidFill>
              <a:round/>
              <a:headEnd/>
              <a:tailEnd/>
            </a:ln>
          </p:spPr>
        </p:cxnSp>
        <p:cxnSp>
          <p:nvCxnSpPr>
            <p:cNvPr id="1086" name="AutoShape 62"/>
            <p:cNvCxnSpPr>
              <a:cxnSpLocks noChangeShapeType="1"/>
            </p:cNvCxnSpPr>
            <p:nvPr/>
          </p:nvCxnSpPr>
          <p:spPr bwMode="auto">
            <a:xfrm flipH="1">
              <a:off x="5307" y="12246"/>
              <a:ext cx="4" cy="217"/>
            </a:xfrm>
            <a:prstGeom prst="straightConnector1">
              <a:avLst/>
            </a:prstGeom>
            <a:noFill/>
            <a:ln w="9525">
              <a:solidFill>
                <a:srgbClr val="000000"/>
              </a:solidFill>
              <a:round/>
              <a:headEnd/>
              <a:tailEnd/>
            </a:ln>
          </p:spPr>
        </p:cxnSp>
        <p:sp>
          <p:nvSpPr>
            <p:cNvPr id="1087" name="Rectangle 63"/>
            <p:cNvSpPr>
              <a:spLocks noChangeArrowheads="1"/>
            </p:cNvSpPr>
            <p:nvPr/>
          </p:nvSpPr>
          <p:spPr bwMode="auto">
            <a:xfrm>
              <a:off x="4925" y="12339"/>
              <a:ext cx="730"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088" name="Rectangle 64"/>
            <p:cNvSpPr>
              <a:spLocks noChangeArrowheads="1"/>
            </p:cNvSpPr>
            <p:nvPr/>
          </p:nvSpPr>
          <p:spPr bwMode="auto">
            <a:xfrm>
              <a:off x="5656" y="12339"/>
              <a:ext cx="730"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089" name="Rectangle 65"/>
            <p:cNvSpPr>
              <a:spLocks noChangeArrowheads="1"/>
            </p:cNvSpPr>
            <p:nvPr/>
          </p:nvSpPr>
          <p:spPr bwMode="auto">
            <a:xfrm>
              <a:off x="6301" y="12320"/>
              <a:ext cx="814"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DEC</a:t>
              </a:r>
              <a:endParaRPr kumimoji="0" lang="tr-TR" sz="900" b="0" i="0" u="none" strike="noStrike" cap="none" normalizeH="0" baseline="0" dirty="0" smtClean="0">
                <a:ln>
                  <a:noFill/>
                </a:ln>
                <a:solidFill>
                  <a:schemeClr val="tx1"/>
                </a:solidFill>
                <a:effectLst/>
                <a:latin typeface="Arial" pitchFamily="34" charset="0"/>
              </a:endParaRPr>
            </a:p>
          </p:txBody>
        </p:sp>
        <p:sp>
          <p:nvSpPr>
            <p:cNvPr id="1090" name="Rectangle 66"/>
            <p:cNvSpPr>
              <a:spLocks noChangeArrowheads="1"/>
            </p:cNvSpPr>
            <p:nvPr/>
          </p:nvSpPr>
          <p:spPr bwMode="auto">
            <a:xfrm>
              <a:off x="7074" y="12339"/>
              <a:ext cx="814"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sp>
          <p:nvSpPr>
            <p:cNvPr id="1091" name="Rectangle 67"/>
            <p:cNvSpPr>
              <a:spLocks noChangeArrowheads="1"/>
            </p:cNvSpPr>
            <p:nvPr/>
          </p:nvSpPr>
          <p:spPr bwMode="auto">
            <a:xfrm>
              <a:off x="4799" y="9992"/>
              <a:ext cx="1585"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IR</a:t>
              </a:r>
              <a:endParaRPr kumimoji="0" lang="tr-TR" sz="900" b="0" i="0" u="none" strike="noStrike" cap="none" normalizeH="0" baseline="0" smtClean="0">
                <a:ln>
                  <a:noFill/>
                </a:ln>
                <a:solidFill>
                  <a:schemeClr val="tx1"/>
                </a:solidFill>
                <a:effectLst/>
                <a:latin typeface="Arial" pitchFamily="34" charset="0"/>
              </a:endParaRPr>
            </a:p>
          </p:txBody>
        </p:sp>
        <p:cxnSp>
          <p:nvCxnSpPr>
            <p:cNvPr id="1092" name="AutoShape 68"/>
            <p:cNvCxnSpPr>
              <a:cxnSpLocks noChangeShapeType="1"/>
            </p:cNvCxnSpPr>
            <p:nvPr/>
          </p:nvCxnSpPr>
          <p:spPr bwMode="auto">
            <a:xfrm flipH="1">
              <a:off x="5596" y="10358"/>
              <a:ext cx="1" cy="217"/>
            </a:xfrm>
            <a:prstGeom prst="straightConnector1">
              <a:avLst/>
            </a:prstGeom>
            <a:noFill/>
            <a:ln w="9525">
              <a:solidFill>
                <a:srgbClr val="000000"/>
              </a:solidFill>
              <a:round/>
              <a:headEnd/>
              <a:tailEnd/>
            </a:ln>
          </p:spPr>
        </p:cxnSp>
        <p:cxnSp>
          <p:nvCxnSpPr>
            <p:cNvPr id="1093" name="AutoShape 69"/>
            <p:cNvCxnSpPr>
              <a:cxnSpLocks noChangeShapeType="1"/>
            </p:cNvCxnSpPr>
            <p:nvPr/>
          </p:nvCxnSpPr>
          <p:spPr bwMode="auto">
            <a:xfrm flipH="1">
              <a:off x="6237" y="10358"/>
              <a:ext cx="2" cy="217"/>
            </a:xfrm>
            <a:prstGeom prst="straightConnector1">
              <a:avLst/>
            </a:prstGeom>
            <a:noFill/>
            <a:ln w="9525">
              <a:solidFill>
                <a:srgbClr val="000000"/>
              </a:solidFill>
              <a:round/>
              <a:headEnd/>
              <a:tailEnd/>
            </a:ln>
          </p:spPr>
        </p:cxnSp>
        <p:cxnSp>
          <p:nvCxnSpPr>
            <p:cNvPr id="1094" name="AutoShape 70"/>
            <p:cNvCxnSpPr>
              <a:cxnSpLocks noChangeShapeType="1"/>
            </p:cNvCxnSpPr>
            <p:nvPr/>
          </p:nvCxnSpPr>
          <p:spPr bwMode="auto">
            <a:xfrm flipH="1">
              <a:off x="4977" y="10358"/>
              <a:ext cx="4" cy="217"/>
            </a:xfrm>
            <a:prstGeom prst="straightConnector1">
              <a:avLst/>
            </a:prstGeom>
            <a:noFill/>
            <a:ln w="9525">
              <a:solidFill>
                <a:srgbClr val="000000"/>
              </a:solidFill>
              <a:round/>
              <a:headEnd/>
              <a:tailEnd/>
            </a:ln>
          </p:spPr>
        </p:cxnSp>
        <p:sp>
          <p:nvSpPr>
            <p:cNvPr id="1095" name="Rectangle 71"/>
            <p:cNvSpPr>
              <a:spLocks noChangeArrowheads="1"/>
            </p:cNvSpPr>
            <p:nvPr/>
          </p:nvSpPr>
          <p:spPr bwMode="auto">
            <a:xfrm>
              <a:off x="4609" y="10423"/>
              <a:ext cx="730"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096" name="Rectangle 72"/>
            <p:cNvSpPr>
              <a:spLocks noChangeArrowheads="1"/>
            </p:cNvSpPr>
            <p:nvPr/>
          </p:nvSpPr>
          <p:spPr bwMode="auto">
            <a:xfrm>
              <a:off x="5226" y="10404"/>
              <a:ext cx="730"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097" name="Rectangle 73"/>
            <p:cNvSpPr>
              <a:spLocks noChangeArrowheads="1"/>
            </p:cNvSpPr>
            <p:nvPr/>
          </p:nvSpPr>
          <p:spPr bwMode="auto">
            <a:xfrm>
              <a:off x="5813" y="10442"/>
              <a:ext cx="814"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sp>
          <p:nvSpPr>
            <p:cNvPr id="1098" name="Rectangle 74"/>
            <p:cNvSpPr>
              <a:spLocks noChangeArrowheads="1"/>
            </p:cNvSpPr>
            <p:nvPr/>
          </p:nvSpPr>
          <p:spPr bwMode="auto">
            <a:xfrm>
              <a:off x="4779" y="12810"/>
              <a:ext cx="1633" cy="367"/>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TR(H)</a:t>
              </a:r>
              <a:endParaRPr kumimoji="0" lang="tr-TR" sz="900" b="0" i="0" u="none" strike="noStrike" cap="none" normalizeH="0" baseline="0" smtClean="0">
                <a:ln>
                  <a:noFill/>
                </a:ln>
                <a:solidFill>
                  <a:schemeClr val="tx1"/>
                </a:solidFill>
                <a:effectLst/>
                <a:latin typeface="Arial" pitchFamily="34" charset="0"/>
              </a:endParaRPr>
            </a:p>
          </p:txBody>
        </p:sp>
        <p:sp>
          <p:nvSpPr>
            <p:cNvPr id="1099" name="Rectangle 75"/>
            <p:cNvSpPr>
              <a:spLocks noChangeArrowheads="1"/>
            </p:cNvSpPr>
            <p:nvPr/>
          </p:nvSpPr>
          <p:spPr bwMode="auto">
            <a:xfrm>
              <a:off x="6401" y="12810"/>
              <a:ext cx="1634" cy="367"/>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TR(L)</a:t>
              </a:r>
              <a:endParaRPr kumimoji="0" lang="tr-TR" sz="900" b="0" i="0" u="none" strike="noStrike" cap="none" normalizeH="0" baseline="0" smtClean="0">
                <a:ln>
                  <a:noFill/>
                </a:ln>
                <a:solidFill>
                  <a:schemeClr val="tx1"/>
                </a:solidFill>
                <a:effectLst/>
                <a:latin typeface="Arial" pitchFamily="34" charset="0"/>
              </a:endParaRPr>
            </a:p>
          </p:txBody>
        </p:sp>
        <p:cxnSp>
          <p:nvCxnSpPr>
            <p:cNvPr id="1100" name="AutoShape 76"/>
            <p:cNvCxnSpPr>
              <a:cxnSpLocks noChangeShapeType="1"/>
            </p:cNvCxnSpPr>
            <p:nvPr/>
          </p:nvCxnSpPr>
          <p:spPr bwMode="auto">
            <a:xfrm flipH="1">
              <a:off x="6399" y="13177"/>
              <a:ext cx="1" cy="216"/>
            </a:xfrm>
            <a:prstGeom prst="straightConnector1">
              <a:avLst/>
            </a:prstGeom>
            <a:noFill/>
            <a:ln w="9525">
              <a:solidFill>
                <a:srgbClr val="000000"/>
              </a:solidFill>
              <a:round/>
              <a:headEnd/>
              <a:tailEnd/>
            </a:ln>
          </p:spPr>
        </p:cxnSp>
        <p:cxnSp>
          <p:nvCxnSpPr>
            <p:cNvPr id="1101" name="AutoShape 77"/>
            <p:cNvCxnSpPr>
              <a:cxnSpLocks noChangeShapeType="1"/>
            </p:cNvCxnSpPr>
            <p:nvPr/>
          </p:nvCxnSpPr>
          <p:spPr bwMode="auto">
            <a:xfrm flipH="1">
              <a:off x="7483" y="13177"/>
              <a:ext cx="2" cy="216"/>
            </a:xfrm>
            <a:prstGeom prst="straightConnector1">
              <a:avLst/>
            </a:prstGeom>
            <a:noFill/>
            <a:ln w="9525">
              <a:solidFill>
                <a:srgbClr val="000000"/>
              </a:solidFill>
              <a:round/>
              <a:headEnd/>
              <a:tailEnd/>
            </a:ln>
          </p:spPr>
        </p:cxnSp>
        <p:cxnSp>
          <p:nvCxnSpPr>
            <p:cNvPr id="1102" name="AutoShape 78"/>
            <p:cNvCxnSpPr>
              <a:cxnSpLocks noChangeShapeType="1"/>
            </p:cNvCxnSpPr>
            <p:nvPr/>
          </p:nvCxnSpPr>
          <p:spPr bwMode="auto">
            <a:xfrm flipH="1">
              <a:off x="5307" y="13177"/>
              <a:ext cx="4" cy="216"/>
            </a:xfrm>
            <a:prstGeom prst="straightConnector1">
              <a:avLst/>
            </a:prstGeom>
            <a:noFill/>
            <a:ln w="9525">
              <a:solidFill>
                <a:srgbClr val="000000"/>
              </a:solidFill>
              <a:round/>
              <a:headEnd/>
              <a:tailEnd/>
            </a:ln>
          </p:spPr>
        </p:cxnSp>
        <p:sp>
          <p:nvSpPr>
            <p:cNvPr id="1103" name="Rectangle 79"/>
            <p:cNvSpPr>
              <a:spLocks noChangeArrowheads="1"/>
            </p:cNvSpPr>
            <p:nvPr/>
          </p:nvSpPr>
          <p:spPr bwMode="auto">
            <a:xfrm>
              <a:off x="4925" y="13236"/>
              <a:ext cx="730"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104" name="Rectangle 80"/>
            <p:cNvSpPr>
              <a:spLocks noChangeArrowheads="1"/>
            </p:cNvSpPr>
            <p:nvPr/>
          </p:nvSpPr>
          <p:spPr bwMode="auto">
            <a:xfrm>
              <a:off x="6029" y="13255"/>
              <a:ext cx="730"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105" name="Rectangle 81"/>
            <p:cNvSpPr>
              <a:spLocks noChangeArrowheads="1"/>
            </p:cNvSpPr>
            <p:nvPr/>
          </p:nvSpPr>
          <p:spPr bwMode="auto">
            <a:xfrm>
              <a:off x="7074" y="13274"/>
              <a:ext cx="814" cy="400"/>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cxnSp>
          <p:nvCxnSpPr>
            <p:cNvPr id="1106" name="AutoShape 82"/>
            <p:cNvCxnSpPr>
              <a:cxnSpLocks noChangeShapeType="1"/>
            </p:cNvCxnSpPr>
            <p:nvPr/>
          </p:nvCxnSpPr>
          <p:spPr bwMode="auto">
            <a:xfrm>
              <a:off x="2431" y="2416"/>
              <a:ext cx="1" cy="12310"/>
            </a:xfrm>
            <a:prstGeom prst="straightConnector1">
              <a:avLst/>
            </a:prstGeom>
            <a:noFill/>
            <a:ln w="9525">
              <a:solidFill>
                <a:srgbClr val="000000"/>
              </a:solidFill>
              <a:round/>
              <a:headEnd/>
              <a:tailEnd/>
            </a:ln>
          </p:spPr>
        </p:cxnSp>
        <p:cxnSp>
          <p:nvCxnSpPr>
            <p:cNvPr id="1107" name="AutoShape 83"/>
            <p:cNvCxnSpPr>
              <a:cxnSpLocks noChangeShapeType="1"/>
            </p:cNvCxnSpPr>
            <p:nvPr/>
          </p:nvCxnSpPr>
          <p:spPr bwMode="auto">
            <a:xfrm>
              <a:off x="2431" y="14726"/>
              <a:ext cx="7158" cy="1"/>
            </a:xfrm>
            <a:prstGeom prst="straightConnector1">
              <a:avLst/>
            </a:prstGeom>
            <a:noFill/>
            <a:ln w="9525">
              <a:solidFill>
                <a:srgbClr val="000000"/>
              </a:solidFill>
              <a:round/>
              <a:headEnd/>
              <a:tailEnd/>
            </a:ln>
          </p:spPr>
        </p:cxnSp>
        <p:sp>
          <p:nvSpPr>
            <p:cNvPr id="1108" name="Freeform 84"/>
            <p:cNvSpPr>
              <a:spLocks/>
            </p:cNvSpPr>
            <p:nvPr/>
          </p:nvSpPr>
          <p:spPr bwMode="auto">
            <a:xfrm>
              <a:off x="9588" y="2344"/>
              <a:ext cx="315" cy="100"/>
            </a:xfrm>
            <a:custGeom>
              <a:avLst/>
              <a:gdLst/>
              <a:ahLst/>
              <a:cxnLst>
                <a:cxn ang="0">
                  <a:pos x="0" y="0"/>
                </a:cxn>
                <a:cxn ang="0">
                  <a:pos x="165" y="105"/>
                </a:cxn>
                <a:cxn ang="0">
                  <a:pos x="330" y="0"/>
                </a:cxn>
              </a:cxnLst>
              <a:rect l="0" t="0" r="r" b="b"/>
              <a:pathLst>
                <a:path w="330" h="105">
                  <a:moveTo>
                    <a:pt x="0" y="0"/>
                  </a:moveTo>
                  <a:cubicBezTo>
                    <a:pt x="55" y="52"/>
                    <a:pt x="110" y="105"/>
                    <a:pt x="165" y="105"/>
                  </a:cubicBezTo>
                  <a:cubicBezTo>
                    <a:pt x="220" y="105"/>
                    <a:pt x="275" y="52"/>
                    <a:pt x="330" y="0"/>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900"/>
            </a:p>
          </p:txBody>
        </p:sp>
        <p:cxnSp>
          <p:nvCxnSpPr>
            <p:cNvPr id="1109" name="AutoShape 85"/>
            <p:cNvCxnSpPr>
              <a:cxnSpLocks noChangeShapeType="1"/>
            </p:cNvCxnSpPr>
            <p:nvPr/>
          </p:nvCxnSpPr>
          <p:spPr bwMode="auto">
            <a:xfrm>
              <a:off x="8014" y="14926"/>
              <a:ext cx="736" cy="1"/>
            </a:xfrm>
            <a:prstGeom prst="straightConnector1">
              <a:avLst/>
            </a:prstGeom>
            <a:noFill/>
            <a:ln w="15875">
              <a:solidFill>
                <a:srgbClr val="000000"/>
              </a:solidFill>
              <a:round/>
              <a:headEnd/>
              <a:tailEnd type="triangle" w="med" len="med"/>
            </a:ln>
          </p:spPr>
        </p:cxnSp>
        <p:cxnSp>
          <p:nvCxnSpPr>
            <p:cNvPr id="1110" name="AutoShape 86"/>
            <p:cNvCxnSpPr>
              <a:cxnSpLocks noChangeShapeType="1"/>
            </p:cNvCxnSpPr>
            <p:nvPr/>
          </p:nvCxnSpPr>
          <p:spPr bwMode="auto">
            <a:xfrm flipH="1">
              <a:off x="4069" y="14925"/>
              <a:ext cx="813" cy="2"/>
            </a:xfrm>
            <a:prstGeom prst="straightConnector1">
              <a:avLst/>
            </a:prstGeom>
            <a:noFill/>
            <a:ln w="15875">
              <a:solidFill>
                <a:srgbClr val="000000"/>
              </a:solidFill>
              <a:round/>
              <a:headEnd/>
              <a:tailEnd type="triangle" w="med" len="med"/>
            </a:ln>
          </p:spPr>
        </p:cxnSp>
        <p:sp>
          <p:nvSpPr>
            <p:cNvPr id="1111" name="Rectangle 87"/>
            <p:cNvSpPr>
              <a:spLocks noChangeArrowheads="1"/>
            </p:cNvSpPr>
            <p:nvPr/>
          </p:nvSpPr>
          <p:spPr bwMode="auto">
            <a:xfrm>
              <a:off x="3548" y="6669"/>
              <a:ext cx="1632" cy="987"/>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Aritmetik ve Lojik Birimi(ALU)</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900" b="0" i="0" u="none" strike="noStrike" cap="none" normalizeH="0" baseline="0" smtClean="0">
                <a:ln>
                  <a:noFill/>
                </a:ln>
                <a:solidFill>
                  <a:schemeClr val="tx1"/>
                </a:solidFill>
                <a:effectLst/>
                <a:latin typeface="Arial" pitchFamily="34" charset="0"/>
              </a:endParaRPr>
            </a:p>
          </p:txBody>
        </p:sp>
        <p:sp>
          <p:nvSpPr>
            <p:cNvPr id="1112" name="Rectangle 88"/>
            <p:cNvSpPr>
              <a:spLocks noChangeArrowheads="1"/>
            </p:cNvSpPr>
            <p:nvPr/>
          </p:nvSpPr>
          <p:spPr bwMode="auto">
            <a:xfrm>
              <a:off x="4814" y="13727"/>
              <a:ext cx="1585" cy="36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OUTR</a:t>
              </a:r>
              <a:endParaRPr kumimoji="0" lang="tr-TR" sz="900" b="0" i="0" u="none" strike="noStrike" cap="none" normalizeH="0" baseline="0" smtClean="0">
                <a:ln>
                  <a:noFill/>
                </a:ln>
                <a:solidFill>
                  <a:schemeClr val="tx1"/>
                </a:solidFill>
                <a:effectLst/>
                <a:latin typeface="Arial" pitchFamily="34" charset="0"/>
              </a:endParaRPr>
            </a:p>
          </p:txBody>
        </p:sp>
        <p:cxnSp>
          <p:nvCxnSpPr>
            <p:cNvPr id="1113" name="AutoShape 89"/>
            <p:cNvCxnSpPr>
              <a:cxnSpLocks noChangeShapeType="1"/>
            </p:cNvCxnSpPr>
            <p:nvPr/>
          </p:nvCxnSpPr>
          <p:spPr bwMode="auto">
            <a:xfrm flipH="1">
              <a:off x="5612" y="14093"/>
              <a:ext cx="1" cy="217"/>
            </a:xfrm>
            <a:prstGeom prst="straightConnector1">
              <a:avLst/>
            </a:prstGeom>
            <a:noFill/>
            <a:ln w="9525">
              <a:solidFill>
                <a:srgbClr val="000000"/>
              </a:solidFill>
              <a:round/>
              <a:headEnd/>
              <a:tailEnd/>
            </a:ln>
          </p:spPr>
        </p:cxnSp>
        <p:cxnSp>
          <p:nvCxnSpPr>
            <p:cNvPr id="1114" name="AutoShape 90"/>
            <p:cNvCxnSpPr>
              <a:cxnSpLocks noChangeShapeType="1"/>
            </p:cNvCxnSpPr>
            <p:nvPr/>
          </p:nvCxnSpPr>
          <p:spPr bwMode="auto">
            <a:xfrm flipH="1">
              <a:off x="6252" y="14093"/>
              <a:ext cx="2" cy="217"/>
            </a:xfrm>
            <a:prstGeom prst="straightConnector1">
              <a:avLst/>
            </a:prstGeom>
            <a:noFill/>
            <a:ln w="9525">
              <a:solidFill>
                <a:srgbClr val="000000"/>
              </a:solidFill>
              <a:round/>
              <a:headEnd/>
              <a:tailEnd/>
            </a:ln>
          </p:spPr>
        </p:cxnSp>
        <p:cxnSp>
          <p:nvCxnSpPr>
            <p:cNvPr id="1115" name="AutoShape 91"/>
            <p:cNvCxnSpPr>
              <a:cxnSpLocks noChangeShapeType="1"/>
            </p:cNvCxnSpPr>
            <p:nvPr/>
          </p:nvCxnSpPr>
          <p:spPr bwMode="auto">
            <a:xfrm flipH="1">
              <a:off x="4992" y="14093"/>
              <a:ext cx="4" cy="217"/>
            </a:xfrm>
            <a:prstGeom prst="straightConnector1">
              <a:avLst/>
            </a:prstGeom>
            <a:noFill/>
            <a:ln w="9525">
              <a:solidFill>
                <a:srgbClr val="000000"/>
              </a:solidFill>
              <a:round/>
              <a:headEnd/>
              <a:tailEnd/>
            </a:ln>
          </p:spPr>
        </p:cxnSp>
        <p:sp>
          <p:nvSpPr>
            <p:cNvPr id="1116" name="Rectangle 92"/>
            <p:cNvSpPr>
              <a:spLocks noChangeArrowheads="1"/>
            </p:cNvSpPr>
            <p:nvPr/>
          </p:nvSpPr>
          <p:spPr bwMode="auto">
            <a:xfrm>
              <a:off x="4624" y="14156"/>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117" name="Rectangle 93"/>
            <p:cNvSpPr>
              <a:spLocks noChangeArrowheads="1"/>
            </p:cNvSpPr>
            <p:nvPr/>
          </p:nvSpPr>
          <p:spPr bwMode="auto">
            <a:xfrm>
              <a:off x="5241" y="14156"/>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118" name="Rectangle 94"/>
            <p:cNvSpPr>
              <a:spLocks noChangeArrowheads="1"/>
            </p:cNvSpPr>
            <p:nvPr/>
          </p:nvSpPr>
          <p:spPr bwMode="auto">
            <a:xfrm>
              <a:off x="5828" y="14175"/>
              <a:ext cx="814"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sp>
          <p:nvSpPr>
            <p:cNvPr id="1119" name="Rectangle 95"/>
            <p:cNvSpPr>
              <a:spLocks noChangeArrowheads="1"/>
            </p:cNvSpPr>
            <p:nvPr/>
          </p:nvSpPr>
          <p:spPr bwMode="auto">
            <a:xfrm>
              <a:off x="4789" y="8949"/>
              <a:ext cx="1585" cy="367"/>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0"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INPR</a:t>
              </a:r>
              <a:endParaRPr kumimoji="0" lang="tr-TR" sz="900" b="0" i="0" u="none" strike="noStrike" cap="none" normalizeH="0" baseline="0" smtClean="0">
                <a:ln>
                  <a:noFill/>
                </a:ln>
                <a:solidFill>
                  <a:schemeClr val="tx1"/>
                </a:solidFill>
                <a:effectLst/>
                <a:latin typeface="Arial" pitchFamily="34" charset="0"/>
              </a:endParaRPr>
            </a:p>
          </p:txBody>
        </p:sp>
        <p:cxnSp>
          <p:nvCxnSpPr>
            <p:cNvPr id="1120" name="AutoShape 96"/>
            <p:cNvCxnSpPr>
              <a:cxnSpLocks noChangeShapeType="1"/>
            </p:cNvCxnSpPr>
            <p:nvPr/>
          </p:nvCxnSpPr>
          <p:spPr bwMode="auto">
            <a:xfrm flipH="1">
              <a:off x="5587" y="9316"/>
              <a:ext cx="1" cy="217"/>
            </a:xfrm>
            <a:prstGeom prst="straightConnector1">
              <a:avLst/>
            </a:prstGeom>
            <a:noFill/>
            <a:ln w="9525">
              <a:solidFill>
                <a:srgbClr val="000000"/>
              </a:solidFill>
              <a:round/>
              <a:headEnd/>
              <a:tailEnd/>
            </a:ln>
          </p:spPr>
        </p:cxnSp>
        <p:cxnSp>
          <p:nvCxnSpPr>
            <p:cNvPr id="1121" name="AutoShape 97"/>
            <p:cNvCxnSpPr>
              <a:cxnSpLocks noChangeShapeType="1"/>
            </p:cNvCxnSpPr>
            <p:nvPr/>
          </p:nvCxnSpPr>
          <p:spPr bwMode="auto">
            <a:xfrm flipH="1">
              <a:off x="6227" y="9316"/>
              <a:ext cx="2" cy="217"/>
            </a:xfrm>
            <a:prstGeom prst="straightConnector1">
              <a:avLst/>
            </a:prstGeom>
            <a:noFill/>
            <a:ln w="9525">
              <a:solidFill>
                <a:srgbClr val="000000"/>
              </a:solidFill>
              <a:round/>
              <a:headEnd/>
              <a:tailEnd/>
            </a:ln>
          </p:spPr>
        </p:cxnSp>
        <p:cxnSp>
          <p:nvCxnSpPr>
            <p:cNvPr id="1122" name="AutoShape 98"/>
            <p:cNvCxnSpPr>
              <a:cxnSpLocks noChangeShapeType="1"/>
            </p:cNvCxnSpPr>
            <p:nvPr/>
          </p:nvCxnSpPr>
          <p:spPr bwMode="auto">
            <a:xfrm flipH="1">
              <a:off x="4967" y="9316"/>
              <a:ext cx="4" cy="217"/>
            </a:xfrm>
            <a:prstGeom prst="straightConnector1">
              <a:avLst/>
            </a:prstGeom>
            <a:noFill/>
            <a:ln w="9525">
              <a:solidFill>
                <a:srgbClr val="000000"/>
              </a:solidFill>
              <a:round/>
              <a:headEnd/>
              <a:tailEnd/>
            </a:ln>
          </p:spPr>
        </p:cxnSp>
        <p:sp>
          <p:nvSpPr>
            <p:cNvPr id="1123" name="Rectangle 99"/>
            <p:cNvSpPr>
              <a:spLocks noChangeArrowheads="1"/>
            </p:cNvSpPr>
            <p:nvPr/>
          </p:nvSpPr>
          <p:spPr bwMode="auto">
            <a:xfrm>
              <a:off x="4599" y="9413"/>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LD</a:t>
              </a:r>
              <a:endParaRPr kumimoji="0" lang="tr-TR" sz="900" b="0" i="0" u="none" strike="noStrike" cap="none" normalizeH="0" baseline="0" dirty="0" smtClean="0">
                <a:ln>
                  <a:noFill/>
                </a:ln>
                <a:solidFill>
                  <a:schemeClr val="tx1"/>
                </a:solidFill>
                <a:effectLst/>
                <a:latin typeface="Arial" pitchFamily="34" charset="0"/>
              </a:endParaRPr>
            </a:p>
          </p:txBody>
        </p:sp>
        <p:sp>
          <p:nvSpPr>
            <p:cNvPr id="1124" name="Rectangle 100"/>
            <p:cNvSpPr>
              <a:spLocks noChangeArrowheads="1"/>
            </p:cNvSpPr>
            <p:nvPr/>
          </p:nvSpPr>
          <p:spPr bwMode="auto">
            <a:xfrm>
              <a:off x="5217" y="9432"/>
              <a:ext cx="730"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INC</a:t>
              </a:r>
              <a:endParaRPr kumimoji="0" lang="tr-TR" sz="900" b="0" i="0" u="none" strike="noStrike" cap="none" normalizeH="0" baseline="0" dirty="0" smtClean="0">
                <a:ln>
                  <a:noFill/>
                </a:ln>
                <a:solidFill>
                  <a:schemeClr val="tx1"/>
                </a:solidFill>
                <a:effectLst/>
                <a:latin typeface="Arial" pitchFamily="34" charset="0"/>
              </a:endParaRPr>
            </a:p>
          </p:txBody>
        </p:sp>
        <p:sp>
          <p:nvSpPr>
            <p:cNvPr id="1125" name="Rectangle 101"/>
            <p:cNvSpPr>
              <a:spLocks noChangeArrowheads="1"/>
            </p:cNvSpPr>
            <p:nvPr/>
          </p:nvSpPr>
          <p:spPr bwMode="auto">
            <a:xfrm>
              <a:off x="5803" y="9432"/>
              <a:ext cx="814"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CLR</a:t>
              </a:r>
              <a:endParaRPr kumimoji="0" lang="tr-TR" sz="900" b="0" i="0" u="none" strike="noStrike" cap="none" normalizeH="0" baseline="0" dirty="0" smtClean="0">
                <a:ln>
                  <a:noFill/>
                </a:ln>
                <a:solidFill>
                  <a:schemeClr val="tx1"/>
                </a:solidFill>
                <a:effectLst/>
                <a:latin typeface="Arial" pitchFamily="34" charset="0"/>
              </a:endParaRPr>
            </a:p>
          </p:txBody>
        </p:sp>
        <p:sp>
          <p:nvSpPr>
            <p:cNvPr id="1126" name="Rectangle 102"/>
            <p:cNvSpPr>
              <a:spLocks noChangeArrowheads="1"/>
            </p:cNvSpPr>
            <p:nvPr/>
          </p:nvSpPr>
          <p:spPr bwMode="auto">
            <a:xfrm>
              <a:off x="4433" y="2433"/>
              <a:ext cx="2812" cy="612"/>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BELLEK(65536x8)</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900" b="0" i="0" u="none" strike="noStrike" cap="none" normalizeH="0" baseline="0" smtClean="0">
                <a:ln>
                  <a:noFill/>
                </a:ln>
                <a:solidFill>
                  <a:schemeClr val="tx1"/>
                </a:solidFill>
                <a:effectLst/>
                <a:latin typeface="Arial" pitchFamily="34" charset="0"/>
              </a:endParaRPr>
            </a:p>
          </p:txBody>
        </p:sp>
        <p:cxnSp>
          <p:nvCxnSpPr>
            <p:cNvPr id="1127" name="AutoShape 103"/>
            <p:cNvCxnSpPr>
              <a:cxnSpLocks noChangeShapeType="1"/>
            </p:cNvCxnSpPr>
            <p:nvPr/>
          </p:nvCxnSpPr>
          <p:spPr bwMode="auto">
            <a:xfrm flipH="1">
              <a:off x="4878" y="3045"/>
              <a:ext cx="4" cy="217"/>
            </a:xfrm>
            <a:prstGeom prst="straightConnector1">
              <a:avLst/>
            </a:prstGeom>
            <a:noFill/>
            <a:ln w="9525">
              <a:solidFill>
                <a:srgbClr val="000000"/>
              </a:solidFill>
              <a:round/>
              <a:headEnd/>
              <a:tailEnd/>
            </a:ln>
          </p:spPr>
        </p:cxnSp>
        <p:sp>
          <p:nvSpPr>
            <p:cNvPr id="1128" name="Rectangle 104"/>
            <p:cNvSpPr>
              <a:spLocks noChangeArrowheads="1"/>
            </p:cNvSpPr>
            <p:nvPr/>
          </p:nvSpPr>
          <p:spPr bwMode="auto">
            <a:xfrm>
              <a:off x="6384" y="3262"/>
              <a:ext cx="814" cy="401"/>
            </a:xfrm>
            <a:prstGeom prst="rect">
              <a:avLst/>
            </a:prstGeom>
            <a:solidFill>
              <a:srgbClr val="FFFFFF"/>
            </a:solid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900" b="0" i="0" u="none" strike="noStrike" cap="none" normalizeH="0" baseline="0" smtClean="0">
                <a:ln>
                  <a:noFill/>
                </a:ln>
                <a:solidFill>
                  <a:schemeClr val="tx1"/>
                </a:solidFill>
                <a:effectLst/>
                <a:latin typeface="Arial" pitchFamily="34" charset="0"/>
              </a:endParaRPr>
            </a:p>
          </p:txBody>
        </p:sp>
        <p:sp>
          <p:nvSpPr>
            <p:cNvPr id="1129" name="Rectangle 105"/>
            <p:cNvSpPr>
              <a:spLocks noChangeArrowheads="1"/>
            </p:cNvSpPr>
            <p:nvPr/>
          </p:nvSpPr>
          <p:spPr bwMode="auto">
            <a:xfrm>
              <a:off x="4473" y="3167"/>
              <a:ext cx="814" cy="401"/>
            </a:xfrm>
            <a:prstGeom prst="rect">
              <a:avLst/>
            </a:prstGeom>
            <a:noFill/>
            <a:ln w="9525">
              <a:noFill/>
              <a:miter lim="800000"/>
              <a:headEnd/>
              <a:tailEnd/>
            </a:ln>
          </p:spPr>
          <p:txBody>
            <a:bodyPr vert="horz" wrap="square" lIns="86923" tIns="43463" rIns="86923" bIns="4346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dirty="0" smtClean="0">
                  <a:ln>
                    <a:noFill/>
                  </a:ln>
                  <a:solidFill>
                    <a:schemeClr val="tx1"/>
                  </a:solidFill>
                  <a:effectLst/>
                  <a:latin typeface="Calibri" pitchFamily="34" charset="0"/>
                </a:rPr>
                <a:t>R’/W</a:t>
              </a:r>
              <a:endParaRPr kumimoji="0" lang="tr-TR" sz="900" b="0" i="0" u="none" strike="noStrike" cap="none" normalizeH="0" baseline="0" dirty="0" smtClean="0">
                <a:ln>
                  <a:noFill/>
                </a:ln>
                <a:solidFill>
                  <a:schemeClr val="tx1"/>
                </a:solidFill>
                <a:effectLst/>
                <a:latin typeface="Arial" pitchFamily="34" charset="0"/>
              </a:endParaRPr>
            </a:p>
          </p:txBody>
        </p:sp>
        <p:cxnSp>
          <p:nvCxnSpPr>
            <p:cNvPr id="1130" name="AutoShape 106"/>
            <p:cNvCxnSpPr>
              <a:cxnSpLocks noChangeShapeType="1"/>
              <a:stCxn id="1126" idx="3"/>
            </p:cNvCxnSpPr>
            <p:nvPr/>
          </p:nvCxnSpPr>
          <p:spPr bwMode="auto">
            <a:xfrm>
              <a:off x="7245" y="2739"/>
              <a:ext cx="2343" cy="6"/>
            </a:xfrm>
            <a:prstGeom prst="straightConnector1">
              <a:avLst/>
            </a:prstGeom>
            <a:noFill/>
            <a:ln w="15875">
              <a:solidFill>
                <a:srgbClr val="000000"/>
              </a:solidFill>
              <a:round/>
              <a:headEnd/>
              <a:tailEnd type="triangle" w="med" len="med"/>
            </a:ln>
          </p:spPr>
        </p:cxnSp>
        <p:cxnSp>
          <p:nvCxnSpPr>
            <p:cNvPr id="1131" name="AutoShape 107"/>
            <p:cNvCxnSpPr>
              <a:cxnSpLocks noChangeShapeType="1"/>
              <a:stCxn id="1035" idx="3"/>
            </p:cNvCxnSpPr>
            <p:nvPr/>
          </p:nvCxnSpPr>
          <p:spPr bwMode="auto">
            <a:xfrm>
              <a:off x="7665" y="3886"/>
              <a:ext cx="1923" cy="1"/>
            </a:xfrm>
            <a:prstGeom prst="straightConnector1">
              <a:avLst/>
            </a:prstGeom>
            <a:noFill/>
            <a:ln w="15875">
              <a:solidFill>
                <a:srgbClr val="000000"/>
              </a:solidFill>
              <a:round/>
              <a:headEnd/>
              <a:tailEnd type="triangle" w="med" len="med"/>
            </a:ln>
          </p:spPr>
        </p:cxnSp>
        <p:cxnSp>
          <p:nvCxnSpPr>
            <p:cNvPr id="1132" name="AutoShape 108"/>
            <p:cNvCxnSpPr>
              <a:cxnSpLocks noChangeShapeType="1"/>
              <a:stCxn id="1045" idx="3"/>
            </p:cNvCxnSpPr>
            <p:nvPr/>
          </p:nvCxnSpPr>
          <p:spPr bwMode="auto">
            <a:xfrm flipV="1">
              <a:off x="7688" y="4865"/>
              <a:ext cx="1900" cy="9"/>
            </a:xfrm>
            <a:prstGeom prst="straightConnector1">
              <a:avLst/>
            </a:prstGeom>
            <a:noFill/>
            <a:ln w="15875">
              <a:solidFill>
                <a:srgbClr val="000000"/>
              </a:solidFill>
              <a:round/>
              <a:headEnd/>
              <a:tailEnd type="triangle" w="med" len="med"/>
            </a:ln>
          </p:spPr>
        </p:cxnSp>
        <p:cxnSp>
          <p:nvCxnSpPr>
            <p:cNvPr id="1133" name="AutoShape 109"/>
            <p:cNvCxnSpPr>
              <a:cxnSpLocks noChangeShapeType="1"/>
            </p:cNvCxnSpPr>
            <p:nvPr/>
          </p:nvCxnSpPr>
          <p:spPr bwMode="auto">
            <a:xfrm flipV="1">
              <a:off x="7688" y="5875"/>
              <a:ext cx="1900" cy="1"/>
            </a:xfrm>
            <a:prstGeom prst="straightConnector1">
              <a:avLst/>
            </a:prstGeom>
            <a:noFill/>
            <a:ln w="15875">
              <a:solidFill>
                <a:srgbClr val="000000"/>
              </a:solidFill>
              <a:round/>
              <a:headEnd/>
              <a:tailEnd type="triangle" w="med" len="med"/>
            </a:ln>
          </p:spPr>
        </p:cxnSp>
        <p:cxnSp>
          <p:nvCxnSpPr>
            <p:cNvPr id="1134" name="AutoShape 110"/>
            <p:cNvCxnSpPr>
              <a:cxnSpLocks noChangeShapeType="1"/>
              <a:stCxn id="1061" idx="3"/>
            </p:cNvCxnSpPr>
            <p:nvPr/>
          </p:nvCxnSpPr>
          <p:spPr bwMode="auto">
            <a:xfrm>
              <a:off x="9251" y="7158"/>
              <a:ext cx="337" cy="1"/>
            </a:xfrm>
            <a:prstGeom prst="straightConnector1">
              <a:avLst/>
            </a:prstGeom>
            <a:noFill/>
            <a:ln w="15875">
              <a:solidFill>
                <a:srgbClr val="000000"/>
              </a:solidFill>
              <a:round/>
              <a:headEnd/>
              <a:tailEnd type="triangle" w="med" len="med"/>
            </a:ln>
          </p:spPr>
        </p:cxnSp>
        <p:cxnSp>
          <p:nvCxnSpPr>
            <p:cNvPr id="1135" name="AutoShape 111"/>
            <p:cNvCxnSpPr>
              <a:cxnSpLocks noChangeShapeType="1"/>
            </p:cNvCxnSpPr>
            <p:nvPr/>
          </p:nvCxnSpPr>
          <p:spPr bwMode="auto">
            <a:xfrm flipV="1">
              <a:off x="6386" y="10117"/>
              <a:ext cx="3203" cy="14"/>
            </a:xfrm>
            <a:prstGeom prst="straightConnector1">
              <a:avLst/>
            </a:prstGeom>
            <a:noFill/>
            <a:ln w="15875">
              <a:solidFill>
                <a:srgbClr val="000000"/>
              </a:solidFill>
              <a:round/>
              <a:headEnd/>
              <a:tailEnd type="triangle" w="med" len="med"/>
            </a:ln>
          </p:spPr>
        </p:cxnSp>
        <p:cxnSp>
          <p:nvCxnSpPr>
            <p:cNvPr id="1136" name="AutoShape 112"/>
            <p:cNvCxnSpPr>
              <a:cxnSpLocks noChangeShapeType="1"/>
              <a:stCxn id="1072" idx="3"/>
            </p:cNvCxnSpPr>
            <p:nvPr/>
          </p:nvCxnSpPr>
          <p:spPr bwMode="auto">
            <a:xfrm flipV="1">
              <a:off x="8017" y="11161"/>
              <a:ext cx="1571" cy="12"/>
            </a:xfrm>
            <a:prstGeom prst="straightConnector1">
              <a:avLst/>
            </a:prstGeom>
            <a:noFill/>
            <a:ln w="15875">
              <a:solidFill>
                <a:srgbClr val="000000"/>
              </a:solidFill>
              <a:round/>
              <a:headEnd/>
              <a:tailEnd type="triangle" w="med" len="med"/>
            </a:ln>
          </p:spPr>
        </p:cxnSp>
        <p:cxnSp>
          <p:nvCxnSpPr>
            <p:cNvPr id="1137" name="AutoShape 113"/>
            <p:cNvCxnSpPr>
              <a:cxnSpLocks noChangeShapeType="1"/>
              <a:stCxn id="1082" idx="3"/>
            </p:cNvCxnSpPr>
            <p:nvPr/>
          </p:nvCxnSpPr>
          <p:spPr bwMode="auto">
            <a:xfrm>
              <a:off x="8035" y="12063"/>
              <a:ext cx="1553" cy="1"/>
            </a:xfrm>
            <a:prstGeom prst="straightConnector1">
              <a:avLst/>
            </a:prstGeom>
            <a:noFill/>
            <a:ln w="15875">
              <a:solidFill>
                <a:srgbClr val="000000"/>
              </a:solidFill>
              <a:round/>
              <a:headEnd/>
              <a:tailEnd type="triangle" w="med" len="med"/>
            </a:ln>
          </p:spPr>
        </p:cxnSp>
        <p:cxnSp>
          <p:nvCxnSpPr>
            <p:cNvPr id="1138" name="AutoShape 114"/>
            <p:cNvCxnSpPr>
              <a:cxnSpLocks noChangeShapeType="1"/>
            </p:cNvCxnSpPr>
            <p:nvPr/>
          </p:nvCxnSpPr>
          <p:spPr bwMode="auto">
            <a:xfrm flipV="1">
              <a:off x="8056" y="12979"/>
              <a:ext cx="1532" cy="12"/>
            </a:xfrm>
            <a:prstGeom prst="straightConnector1">
              <a:avLst/>
            </a:prstGeom>
            <a:noFill/>
            <a:ln w="15875">
              <a:solidFill>
                <a:srgbClr val="000000"/>
              </a:solidFill>
              <a:round/>
              <a:headEnd/>
              <a:tailEnd type="triangle" w="med" len="med"/>
            </a:ln>
          </p:spPr>
        </p:cxnSp>
        <p:cxnSp>
          <p:nvCxnSpPr>
            <p:cNvPr id="1139" name="AutoShape 115"/>
            <p:cNvCxnSpPr>
              <a:cxnSpLocks noChangeShapeType="1"/>
              <a:endCxn id="1126" idx="1"/>
            </p:cNvCxnSpPr>
            <p:nvPr/>
          </p:nvCxnSpPr>
          <p:spPr bwMode="auto">
            <a:xfrm>
              <a:off x="2431" y="2739"/>
              <a:ext cx="2002" cy="0"/>
            </a:xfrm>
            <a:prstGeom prst="straightConnector1">
              <a:avLst/>
            </a:prstGeom>
            <a:noFill/>
            <a:ln w="15875">
              <a:solidFill>
                <a:srgbClr val="000000"/>
              </a:solidFill>
              <a:round/>
              <a:headEnd/>
              <a:tailEnd type="triangle" w="med" len="med"/>
            </a:ln>
          </p:spPr>
        </p:cxnSp>
        <p:cxnSp>
          <p:nvCxnSpPr>
            <p:cNvPr id="1140" name="AutoShape 116"/>
            <p:cNvCxnSpPr>
              <a:cxnSpLocks noChangeShapeType="1"/>
            </p:cNvCxnSpPr>
            <p:nvPr/>
          </p:nvCxnSpPr>
          <p:spPr bwMode="auto">
            <a:xfrm>
              <a:off x="2431" y="3886"/>
              <a:ext cx="2002" cy="1"/>
            </a:xfrm>
            <a:prstGeom prst="straightConnector1">
              <a:avLst/>
            </a:prstGeom>
            <a:noFill/>
            <a:ln w="15875">
              <a:solidFill>
                <a:srgbClr val="000000"/>
              </a:solidFill>
              <a:round/>
              <a:headEnd/>
              <a:tailEnd type="triangle" w="med" len="med"/>
            </a:ln>
          </p:spPr>
        </p:cxnSp>
        <p:cxnSp>
          <p:nvCxnSpPr>
            <p:cNvPr id="1141" name="AutoShape 117"/>
            <p:cNvCxnSpPr>
              <a:cxnSpLocks noChangeShapeType="1"/>
            </p:cNvCxnSpPr>
            <p:nvPr/>
          </p:nvCxnSpPr>
          <p:spPr bwMode="auto">
            <a:xfrm>
              <a:off x="2431" y="4862"/>
              <a:ext cx="2002" cy="1"/>
            </a:xfrm>
            <a:prstGeom prst="straightConnector1">
              <a:avLst/>
            </a:prstGeom>
            <a:noFill/>
            <a:ln w="15875">
              <a:solidFill>
                <a:srgbClr val="000000"/>
              </a:solidFill>
              <a:round/>
              <a:headEnd/>
              <a:tailEnd type="triangle" w="med" len="med"/>
            </a:ln>
          </p:spPr>
        </p:cxnSp>
        <p:cxnSp>
          <p:nvCxnSpPr>
            <p:cNvPr id="1142" name="AutoShape 118"/>
            <p:cNvCxnSpPr>
              <a:cxnSpLocks noChangeShapeType="1"/>
            </p:cNvCxnSpPr>
            <p:nvPr/>
          </p:nvCxnSpPr>
          <p:spPr bwMode="auto">
            <a:xfrm>
              <a:off x="2431" y="5875"/>
              <a:ext cx="2002" cy="1"/>
            </a:xfrm>
            <a:prstGeom prst="straightConnector1">
              <a:avLst/>
            </a:prstGeom>
            <a:noFill/>
            <a:ln w="15875">
              <a:solidFill>
                <a:srgbClr val="000000"/>
              </a:solidFill>
              <a:round/>
              <a:headEnd/>
              <a:tailEnd type="triangle" w="med" len="med"/>
            </a:ln>
          </p:spPr>
        </p:cxnSp>
        <p:cxnSp>
          <p:nvCxnSpPr>
            <p:cNvPr id="1143" name="AutoShape 119"/>
            <p:cNvCxnSpPr>
              <a:cxnSpLocks noChangeShapeType="1"/>
              <a:stCxn id="1119" idx="1"/>
            </p:cNvCxnSpPr>
            <p:nvPr/>
          </p:nvCxnSpPr>
          <p:spPr bwMode="auto">
            <a:xfrm flipH="1">
              <a:off x="3149" y="9133"/>
              <a:ext cx="1640" cy="2"/>
            </a:xfrm>
            <a:prstGeom prst="straightConnector1">
              <a:avLst/>
            </a:prstGeom>
            <a:noFill/>
            <a:ln w="15875">
              <a:solidFill>
                <a:srgbClr val="000000"/>
              </a:solidFill>
              <a:round/>
              <a:headEnd/>
              <a:tailEnd/>
            </a:ln>
          </p:spPr>
        </p:cxnSp>
        <p:cxnSp>
          <p:nvCxnSpPr>
            <p:cNvPr id="1144" name="AutoShape 120"/>
            <p:cNvCxnSpPr>
              <a:cxnSpLocks noChangeShapeType="1"/>
            </p:cNvCxnSpPr>
            <p:nvPr/>
          </p:nvCxnSpPr>
          <p:spPr bwMode="auto">
            <a:xfrm flipV="1">
              <a:off x="3149" y="7359"/>
              <a:ext cx="0" cy="1774"/>
            </a:xfrm>
            <a:prstGeom prst="straightConnector1">
              <a:avLst/>
            </a:prstGeom>
            <a:noFill/>
            <a:ln w="15875">
              <a:solidFill>
                <a:srgbClr val="000000"/>
              </a:solidFill>
              <a:round/>
              <a:headEnd/>
              <a:tailEnd/>
            </a:ln>
          </p:spPr>
        </p:cxnSp>
        <p:cxnSp>
          <p:nvCxnSpPr>
            <p:cNvPr id="1145" name="AutoShape 121"/>
            <p:cNvCxnSpPr>
              <a:cxnSpLocks noChangeShapeType="1"/>
            </p:cNvCxnSpPr>
            <p:nvPr/>
          </p:nvCxnSpPr>
          <p:spPr bwMode="auto">
            <a:xfrm>
              <a:off x="3149" y="7359"/>
              <a:ext cx="405" cy="1"/>
            </a:xfrm>
            <a:prstGeom prst="straightConnector1">
              <a:avLst/>
            </a:prstGeom>
            <a:noFill/>
            <a:ln w="15875">
              <a:solidFill>
                <a:srgbClr val="000000"/>
              </a:solidFill>
              <a:round/>
              <a:headEnd/>
              <a:tailEnd type="triangle" w="med" len="med"/>
            </a:ln>
          </p:spPr>
        </p:cxnSp>
        <p:cxnSp>
          <p:nvCxnSpPr>
            <p:cNvPr id="1146" name="AutoShape 122"/>
            <p:cNvCxnSpPr>
              <a:cxnSpLocks noChangeShapeType="1"/>
            </p:cNvCxnSpPr>
            <p:nvPr/>
          </p:nvCxnSpPr>
          <p:spPr bwMode="auto">
            <a:xfrm>
              <a:off x="8581" y="5875"/>
              <a:ext cx="1" cy="745"/>
            </a:xfrm>
            <a:prstGeom prst="straightConnector1">
              <a:avLst/>
            </a:prstGeom>
            <a:noFill/>
            <a:ln w="9525">
              <a:solidFill>
                <a:srgbClr val="000000"/>
              </a:solidFill>
              <a:round/>
              <a:headEnd/>
              <a:tailEnd/>
            </a:ln>
          </p:spPr>
        </p:cxnSp>
        <p:cxnSp>
          <p:nvCxnSpPr>
            <p:cNvPr id="1147" name="AutoShape 123"/>
            <p:cNvCxnSpPr>
              <a:cxnSpLocks noChangeShapeType="1"/>
            </p:cNvCxnSpPr>
            <p:nvPr/>
          </p:nvCxnSpPr>
          <p:spPr bwMode="auto">
            <a:xfrm flipH="1">
              <a:off x="3149" y="6620"/>
              <a:ext cx="5432" cy="1"/>
            </a:xfrm>
            <a:prstGeom prst="straightConnector1">
              <a:avLst/>
            </a:prstGeom>
            <a:noFill/>
            <a:ln w="15875">
              <a:solidFill>
                <a:srgbClr val="000000"/>
              </a:solidFill>
              <a:round/>
              <a:headEnd/>
              <a:tailEnd/>
            </a:ln>
          </p:spPr>
        </p:cxnSp>
        <p:cxnSp>
          <p:nvCxnSpPr>
            <p:cNvPr id="1148" name="AutoShape 124"/>
            <p:cNvCxnSpPr>
              <a:cxnSpLocks noChangeShapeType="1"/>
            </p:cNvCxnSpPr>
            <p:nvPr/>
          </p:nvCxnSpPr>
          <p:spPr bwMode="auto">
            <a:xfrm>
              <a:off x="3149" y="6620"/>
              <a:ext cx="0" cy="289"/>
            </a:xfrm>
            <a:prstGeom prst="straightConnector1">
              <a:avLst/>
            </a:prstGeom>
            <a:noFill/>
            <a:ln w="15875">
              <a:solidFill>
                <a:srgbClr val="000000"/>
              </a:solidFill>
              <a:round/>
              <a:headEnd/>
              <a:tailEnd/>
            </a:ln>
          </p:spPr>
        </p:cxnSp>
        <p:cxnSp>
          <p:nvCxnSpPr>
            <p:cNvPr id="1149" name="AutoShape 125"/>
            <p:cNvCxnSpPr>
              <a:cxnSpLocks noChangeShapeType="1"/>
            </p:cNvCxnSpPr>
            <p:nvPr/>
          </p:nvCxnSpPr>
          <p:spPr bwMode="auto">
            <a:xfrm>
              <a:off x="3149" y="6909"/>
              <a:ext cx="405" cy="1"/>
            </a:xfrm>
            <a:prstGeom prst="straightConnector1">
              <a:avLst/>
            </a:prstGeom>
            <a:noFill/>
            <a:ln w="15875">
              <a:solidFill>
                <a:srgbClr val="000000"/>
              </a:solidFill>
              <a:round/>
              <a:headEnd/>
              <a:tailEnd type="triangle" w="med" len="med"/>
            </a:ln>
          </p:spPr>
        </p:cxnSp>
        <p:cxnSp>
          <p:nvCxnSpPr>
            <p:cNvPr id="1150" name="AutoShape 126"/>
            <p:cNvCxnSpPr>
              <a:cxnSpLocks noChangeShapeType="1"/>
              <a:stCxn id="1111" idx="3"/>
              <a:endCxn id="1060" idx="1"/>
            </p:cNvCxnSpPr>
            <p:nvPr/>
          </p:nvCxnSpPr>
          <p:spPr bwMode="auto">
            <a:xfrm flipV="1">
              <a:off x="5180" y="7158"/>
              <a:ext cx="816" cy="5"/>
            </a:xfrm>
            <a:prstGeom prst="straightConnector1">
              <a:avLst/>
            </a:prstGeom>
            <a:noFill/>
            <a:ln w="15875">
              <a:solidFill>
                <a:srgbClr val="000000"/>
              </a:solidFill>
              <a:round/>
              <a:headEnd/>
              <a:tailEnd type="triangle" w="med" len="med"/>
            </a:ln>
          </p:spPr>
        </p:cxnSp>
        <p:cxnSp>
          <p:nvCxnSpPr>
            <p:cNvPr id="1151" name="AutoShape 127"/>
            <p:cNvCxnSpPr>
              <a:cxnSpLocks noChangeShapeType="1"/>
              <a:stCxn id="1111" idx="2"/>
              <a:endCxn id="1068" idx="0"/>
            </p:cNvCxnSpPr>
            <p:nvPr/>
          </p:nvCxnSpPr>
          <p:spPr bwMode="auto">
            <a:xfrm flipH="1">
              <a:off x="4362" y="7656"/>
              <a:ext cx="2" cy="313"/>
            </a:xfrm>
            <a:prstGeom prst="straightConnector1">
              <a:avLst/>
            </a:prstGeom>
            <a:noFill/>
            <a:ln w="15875">
              <a:solidFill>
                <a:srgbClr val="000000"/>
              </a:solidFill>
              <a:round/>
              <a:headEnd/>
              <a:tailEnd type="triangle" w="med" len="med"/>
            </a:ln>
          </p:spPr>
        </p:cxnSp>
        <p:cxnSp>
          <p:nvCxnSpPr>
            <p:cNvPr id="1152" name="AutoShape 128"/>
            <p:cNvCxnSpPr>
              <a:cxnSpLocks noChangeShapeType="1"/>
            </p:cNvCxnSpPr>
            <p:nvPr/>
          </p:nvCxnSpPr>
          <p:spPr bwMode="auto">
            <a:xfrm>
              <a:off x="2437" y="10142"/>
              <a:ext cx="2362" cy="1"/>
            </a:xfrm>
            <a:prstGeom prst="straightConnector1">
              <a:avLst/>
            </a:prstGeom>
            <a:noFill/>
            <a:ln w="15875">
              <a:solidFill>
                <a:srgbClr val="000000"/>
              </a:solidFill>
              <a:round/>
              <a:headEnd/>
              <a:tailEnd type="triangle" w="med" len="med"/>
            </a:ln>
          </p:spPr>
        </p:cxnSp>
        <p:cxnSp>
          <p:nvCxnSpPr>
            <p:cNvPr id="1153" name="AutoShape 129"/>
            <p:cNvCxnSpPr>
              <a:cxnSpLocks noChangeShapeType="1"/>
              <a:endCxn id="1071" idx="1"/>
            </p:cNvCxnSpPr>
            <p:nvPr/>
          </p:nvCxnSpPr>
          <p:spPr bwMode="auto">
            <a:xfrm flipV="1">
              <a:off x="2431" y="11173"/>
              <a:ext cx="2348" cy="1"/>
            </a:xfrm>
            <a:prstGeom prst="straightConnector1">
              <a:avLst/>
            </a:prstGeom>
            <a:noFill/>
            <a:ln w="15875">
              <a:solidFill>
                <a:srgbClr val="000000"/>
              </a:solidFill>
              <a:round/>
              <a:headEnd/>
              <a:tailEnd type="triangle" w="med" len="med"/>
            </a:ln>
          </p:spPr>
        </p:cxnSp>
        <p:cxnSp>
          <p:nvCxnSpPr>
            <p:cNvPr id="1154" name="AutoShape 130"/>
            <p:cNvCxnSpPr>
              <a:cxnSpLocks noChangeShapeType="1"/>
            </p:cNvCxnSpPr>
            <p:nvPr/>
          </p:nvCxnSpPr>
          <p:spPr bwMode="auto">
            <a:xfrm>
              <a:off x="2431" y="12076"/>
              <a:ext cx="2348" cy="1"/>
            </a:xfrm>
            <a:prstGeom prst="straightConnector1">
              <a:avLst/>
            </a:prstGeom>
            <a:noFill/>
            <a:ln w="15875">
              <a:solidFill>
                <a:srgbClr val="000000"/>
              </a:solidFill>
              <a:round/>
              <a:headEnd/>
              <a:tailEnd type="triangle" w="med" len="med"/>
            </a:ln>
          </p:spPr>
        </p:cxnSp>
        <p:cxnSp>
          <p:nvCxnSpPr>
            <p:cNvPr id="1155" name="AutoShape 131"/>
            <p:cNvCxnSpPr>
              <a:cxnSpLocks noChangeShapeType="1"/>
            </p:cNvCxnSpPr>
            <p:nvPr/>
          </p:nvCxnSpPr>
          <p:spPr bwMode="auto">
            <a:xfrm>
              <a:off x="2437" y="13002"/>
              <a:ext cx="2337" cy="1"/>
            </a:xfrm>
            <a:prstGeom prst="straightConnector1">
              <a:avLst/>
            </a:prstGeom>
            <a:noFill/>
            <a:ln w="15875">
              <a:solidFill>
                <a:srgbClr val="000000"/>
              </a:solidFill>
              <a:round/>
              <a:headEnd/>
              <a:tailEnd type="triangle" w="med" len="med"/>
            </a:ln>
          </p:spPr>
        </p:cxnSp>
        <p:cxnSp>
          <p:nvCxnSpPr>
            <p:cNvPr id="1156" name="AutoShape 132"/>
            <p:cNvCxnSpPr>
              <a:cxnSpLocks noChangeShapeType="1"/>
            </p:cNvCxnSpPr>
            <p:nvPr/>
          </p:nvCxnSpPr>
          <p:spPr bwMode="auto">
            <a:xfrm>
              <a:off x="2437" y="13909"/>
              <a:ext cx="2337" cy="1"/>
            </a:xfrm>
            <a:prstGeom prst="straightConnector1">
              <a:avLst/>
            </a:prstGeom>
            <a:noFill/>
            <a:ln w="15875">
              <a:solidFill>
                <a:srgbClr val="000000"/>
              </a:solidFill>
              <a:round/>
              <a:headEnd/>
              <a:tailEnd type="triangle" w="med" len="med"/>
            </a:ln>
          </p:spPr>
        </p:cxnSp>
        <p:cxnSp>
          <p:nvCxnSpPr>
            <p:cNvPr id="1157" name="AutoShape 133"/>
            <p:cNvCxnSpPr>
              <a:cxnSpLocks noChangeShapeType="1"/>
              <a:endCxn id="1111" idx="1"/>
            </p:cNvCxnSpPr>
            <p:nvPr/>
          </p:nvCxnSpPr>
          <p:spPr bwMode="auto">
            <a:xfrm>
              <a:off x="3149" y="7157"/>
              <a:ext cx="399" cy="6"/>
            </a:xfrm>
            <a:prstGeom prst="straightConnector1">
              <a:avLst/>
            </a:prstGeom>
            <a:noFill/>
            <a:ln w="9525">
              <a:solidFill>
                <a:srgbClr val="000000"/>
              </a:solidFill>
              <a:round/>
              <a:headEnd/>
              <a:tailEnd type="triangle" w="med" len="med"/>
            </a:ln>
          </p:spPr>
        </p:cxnSp>
        <p:sp>
          <p:nvSpPr>
            <p:cNvPr id="1158" name="Text Box 134"/>
            <p:cNvSpPr txBox="1">
              <a:spLocks noChangeArrowheads="1"/>
            </p:cNvSpPr>
            <p:nvPr/>
          </p:nvSpPr>
          <p:spPr bwMode="auto">
            <a:xfrm>
              <a:off x="2643" y="6935"/>
              <a:ext cx="779" cy="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900" b="0" i="0" u="none" strike="noStrike" cap="none" normalizeH="0" baseline="0" smtClean="0">
                  <a:ln>
                    <a:noFill/>
                  </a:ln>
                  <a:solidFill>
                    <a:schemeClr val="tx1"/>
                  </a:solidFill>
                  <a:effectLst/>
                  <a:latin typeface="Calibri" pitchFamily="34" charset="0"/>
                </a:rPr>
                <a:t>AC</a:t>
              </a:r>
              <a:endParaRPr kumimoji="0" lang="tr-TR" sz="900" b="0" i="0" u="none" strike="noStrike" cap="none" normalizeH="0" baseline="0" smtClean="0">
                <a:ln>
                  <a:noFill/>
                </a:ln>
                <a:solidFill>
                  <a:schemeClr val="tx1"/>
                </a:solidFill>
                <a:effectLst/>
                <a:latin typeface="Arial" pitchFamily="34" charset="0"/>
              </a:endParaRPr>
            </a:p>
          </p:txBody>
        </p:sp>
        <p:cxnSp>
          <p:nvCxnSpPr>
            <p:cNvPr id="1159" name="AutoShape 135"/>
            <p:cNvCxnSpPr>
              <a:cxnSpLocks noChangeShapeType="1"/>
            </p:cNvCxnSpPr>
            <p:nvPr/>
          </p:nvCxnSpPr>
          <p:spPr bwMode="auto">
            <a:xfrm flipV="1">
              <a:off x="7975" y="2962"/>
              <a:ext cx="0" cy="924"/>
            </a:xfrm>
            <a:prstGeom prst="straightConnector1">
              <a:avLst/>
            </a:prstGeom>
            <a:noFill/>
            <a:ln w="15875">
              <a:solidFill>
                <a:srgbClr val="000000"/>
              </a:solidFill>
              <a:round/>
              <a:headEnd/>
              <a:tailEnd/>
            </a:ln>
          </p:spPr>
        </p:cxnSp>
        <p:cxnSp>
          <p:nvCxnSpPr>
            <p:cNvPr id="1160" name="AutoShape 136"/>
            <p:cNvCxnSpPr>
              <a:cxnSpLocks noChangeShapeType="1"/>
            </p:cNvCxnSpPr>
            <p:nvPr/>
          </p:nvCxnSpPr>
          <p:spPr bwMode="auto">
            <a:xfrm flipH="1">
              <a:off x="7265" y="2962"/>
              <a:ext cx="692" cy="1"/>
            </a:xfrm>
            <a:prstGeom prst="straightConnector1">
              <a:avLst/>
            </a:prstGeom>
            <a:noFill/>
            <a:ln w="15875">
              <a:solidFill>
                <a:srgbClr val="000000"/>
              </a:solidFill>
              <a:round/>
              <a:headEnd/>
              <a:tailEnd type="triangle" w="med" len="med"/>
            </a:ln>
          </p:spPr>
        </p:cxnSp>
      </p:grpSp>
      <p:sp>
        <p:nvSpPr>
          <p:cNvPr id="1161" name="Rectangle 137"/>
          <p:cNvSpPr>
            <a:spLocks noChangeArrowheads="1"/>
          </p:cNvSpPr>
          <p:nvPr/>
        </p:nvSpPr>
        <p:spPr bwMode="auto">
          <a:xfrm>
            <a:off x="4503763" y="1190146"/>
            <a:ext cx="4162566" cy="47705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tr-TR" b="0" dirty="0" smtClean="0">
                <a:latin typeface="Calibri" pitchFamily="34" charset="0"/>
                <a:ea typeface="Times New Roman" pitchFamily="18" charset="0"/>
              </a:rPr>
              <a:t>B</a:t>
            </a:r>
            <a:r>
              <a:rPr kumimoji="0" lang="tr-TR" b="0" i="0" u="none" strike="noStrike" cap="none" normalizeH="0" baseline="0" dirty="0" smtClean="0">
                <a:ln>
                  <a:noFill/>
                </a:ln>
                <a:solidFill>
                  <a:schemeClr val="tx1"/>
                </a:solidFill>
                <a:effectLst/>
                <a:latin typeface="Calibri" pitchFamily="34" charset="0"/>
                <a:ea typeface="Times New Roman" pitchFamily="18" charset="0"/>
              </a:rPr>
              <a:t>ellek, 64 KB olarak düşünülmüştür. Belleğin her gözü de 8 bitlik veriyi tutmaktadır.</a:t>
            </a:r>
          </a:p>
          <a:p>
            <a:pPr marL="0" marR="0" lvl="0" indent="0" algn="just" defTabSz="914400" rtl="0" eaLnBrk="1" fontAlgn="base" latinLnBrk="0" hangingPunct="1">
              <a:lnSpc>
                <a:spcPct val="100000"/>
              </a:lnSpc>
              <a:spcBef>
                <a:spcPct val="0"/>
              </a:spcBef>
              <a:spcAft>
                <a:spcPct val="0"/>
              </a:spcAft>
              <a:buClrTx/>
              <a:buSzTx/>
              <a:buFontTx/>
              <a:buNone/>
              <a:tabLst/>
            </a:pPr>
            <a:endParaRPr lang="tr-TR" b="0" dirty="0" smtClean="0">
              <a:latin typeface="Calibri" pitchFamily="34" charset="0"/>
              <a:ea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Times New Roman" pitchFamily="18" charset="0"/>
              </a:rPr>
              <a:t>Ayrıca komut tasarımında bazı komutların 1 </a:t>
            </a:r>
            <a:r>
              <a:rPr kumimoji="0" lang="tr-TR" b="0" i="0" u="none" strike="noStrike" cap="none" normalizeH="0" baseline="0" dirty="0" err="1" smtClean="0">
                <a:ln>
                  <a:noFill/>
                </a:ln>
                <a:solidFill>
                  <a:schemeClr val="tx1"/>
                </a:solidFill>
                <a:effectLst/>
                <a:latin typeface="Calibri" pitchFamily="34" charset="0"/>
                <a:ea typeface="Times New Roman" pitchFamily="18" charset="0"/>
              </a:rPr>
              <a:t>byte</a:t>
            </a:r>
            <a:r>
              <a:rPr kumimoji="0" lang="tr-TR" b="0" i="0" u="none" strike="noStrike" cap="none" normalizeH="0" baseline="0" dirty="0" smtClean="0">
                <a:ln>
                  <a:noFill/>
                </a:ln>
                <a:solidFill>
                  <a:schemeClr val="tx1"/>
                </a:solidFill>
                <a:effectLst/>
                <a:latin typeface="Calibri" pitchFamily="34" charset="0"/>
                <a:ea typeface="Times New Roman" pitchFamily="18" charset="0"/>
              </a:rPr>
              <a:t> yer kaplayabileceği de düşünülerek, belleğin her bir gözünün 8 bitlik olmasına karar verilmiştir (Ayrıca komutların OPCODE kısmı da 8 bitlik olduğundan).  </a:t>
            </a:r>
            <a:endParaRPr kumimoji="0" lang="tr-TR"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Times New Roman" pitchFamily="18" charset="0"/>
              </a:rPr>
              <a:t> </a:t>
            </a:r>
            <a:endParaRPr kumimoji="0" lang="tr-TR"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Times New Roman" pitchFamily="18" charset="0"/>
              </a:rPr>
              <a:t>11 adet kaydedici ve bellek ortak veri yoluna bağlanmışlardır. Hangi elemanın hangi durumda veri yoluna bilgi aktaracağına, 4×16’lık kod çözücülerin girişlerine gelen veri ile karar verilir. </a:t>
            </a:r>
          </a:p>
          <a:p>
            <a:pPr marL="0" marR="0" lvl="0" indent="0" algn="just" defTabSz="914400" rtl="0" eaLnBrk="0" fontAlgn="base" latinLnBrk="0" hangingPunct="0">
              <a:lnSpc>
                <a:spcPct val="100000"/>
              </a:lnSpc>
              <a:spcBef>
                <a:spcPct val="0"/>
              </a:spcBef>
              <a:spcAft>
                <a:spcPct val="0"/>
              </a:spcAft>
              <a:buClrTx/>
              <a:buSzTx/>
              <a:buFontTx/>
              <a:buNone/>
              <a:tabLst/>
            </a:pPr>
            <a:endParaRPr lang="tr-TR" b="0" dirty="0" smtClean="0">
              <a:latin typeface="Calibri" pitchFamily="34" charset="0"/>
              <a:ea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err="1" smtClean="0">
                <a:ln>
                  <a:noFill/>
                </a:ln>
                <a:solidFill>
                  <a:schemeClr val="tx1"/>
                </a:solidFill>
                <a:effectLst/>
                <a:latin typeface="Calibri" pitchFamily="34" charset="0"/>
                <a:ea typeface="Times New Roman" pitchFamily="18" charset="0"/>
              </a:rPr>
              <a:t>ALU’da</a:t>
            </a:r>
            <a:r>
              <a:rPr kumimoji="0" lang="tr-TR" b="0" i="0" u="none" strike="noStrike" cap="none" normalizeH="0" baseline="0" dirty="0" smtClean="0">
                <a:ln>
                  <a:noFill/>
                </a:ln>
                <a:solidFill>
                  <a:schemeClr val="tx1"/>
                </a:solidFill>
                <a:effectLst/>
                <a:latin typeface="Calibri" pitchFamily="34" charset="0"/>
                <a:ea typeface="Times New Roman" pitchFamily="18" charset="0"/>
              </a:rPr>
              <a:t> gerçekleştirilecek işlemler 16 bitlik olacağından ve bellek de 8 bitlik olduğundan, veri yolu 2 kısım olarak düzenlenmiştir; veri yolunun düşük ve yüksek anlamlı kısmı diye. Bu sebepten ötürü 2 kod çözücü kullanılmıştır.</a:t>
            </a:r>
            <a:endParaRPr kumimoji="0" lang="tr-TR"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Düşük ve Yüksek Anlamlı Veri Yolunun Tahsisi</a:t>
            </a:r>
            <a:r>
              <a:rPr lang="tr-TR" sz="2400" dirty="0" smtClean="0"/>
              <a:t> </a:t>
            </a:r>
            <a:endParaRPr lang="tr-TR" sz="2400" dirty="0"/>
          </a:p>
        </p:txBody>
      </p:sp>
      <p:sp>
        <p:nvSpPr>
          <p:cNvPr id="3" name="2 İçerik Yer Tutucusu"/>
          <p:cNvSpPr>
            <a:spLocks noGrp="1"/>
          </p:cNvSpPr>
          <p:nvPr>
            <p:ph idx="1"/>
          </p:nvPr>
        </p:nvSpPr>
        <p:spPr>
          <a:xfrm>
            <a:off x="374650" y="868453"/>
            <a:ext cx="8375650" cy="5078412"/>
          </a:xfrm>
        </p:spPr>
        <p:txBody>
          <a:bodyPr/>
          <a:lstStyle/>
          <a:p>
            <a:pPr marL="0" indent="0" algn="just">
              <a:buNone/>
            </a:pPr>
            <a:r>
              <a:rPr lang="tr-TR" sz="1800" dirty="0" smtClean="0"/>
              <a:t>Bir kaydedici veya belleğin verisini yola aktarmak için kod çözücülerin girişlerine uygulanması gereken ikili değerler aşağıdaki tablodaki gibi seçilmiştir.  </a:t>
            </a:r>
          </a:p>
          <a:p>
            <a:pPr marL="0" indent="0" algn="just">
              <a:buNone/>
            </a:pPr>
            <a:endParaRPr lang="tr-TR" sz="2000" dirty="0"/>
          </a:p>
        </p:txBody>
      </p:sp>
      <p:graphicFrame>
        <p:nvGraphicFramePr>
          <p:cNvPr id="4" name="3 Tablo"/>
          <p:cNvGraphicFramePr>
            <a:graphicFrameLocks noGrp="1"/>
          </p:cNvGraphicFramePr>
          <p:nvPr/>
        </p:nvGraphicFramePr>
        <p:xfrm>
          <a:off x="467525" y="1891675"/>
          <a:ext cx="5178027" cy="4038600"/>
        </p:xfrm>
        <a:graphic>
          <a:graphicData uri="http://schemas.openxmlformats.org/drawingml/2006/table">
            <a:tbl>
              <a:tblPr>
                <a:tableStyleId>{8A107856-5554-42FB-B03E-39F5DBC370BA}</a:tableStyleId>
              </a:tblPr>
              <a:tblGrid>
                <a:gridCol w="1615169">
                  <a:extLst>
                    <a:ext uri="{9D8B030D-6E8A-4147-A177-3AD203B41FA5}">
                      <a16:colId xmlns:a16="http://schemas.microsoft.com/office/drawing/2014/main" val="20000"/>
                    </a:ext>
                  </a:extLst>
                </a:gridCol>
                <a:gridCol w="3562858">
                  <a:extLst>
                    <a:ext uri="{9D8B030D-6E8A-4147-A177-3AD203B41FA5}">
                      <a16:colId xmlns:a16="http://schemas.microsoft.com/office/drawing/2014/main" val="20001"/>
                    </a:ext>
                  </a:extLst>
                </a:gridCol>
              </a:tblGrid>
              <a:tr h="437949">
                <a:tc>
                  <a:txBody>
                    <a:bodyPr/>
                    <a:lstStyle/>
                    <a:p>
                      <a:pPr algn="ctr">
                        <a:lnSpc>
                          <a:spcPct val="100000"/>
                        </a:lnSpc>
                        <a:spcAft>
                          <a:spcPts val="0"/>
                        </a:spcAft>
                      </a:pPr>
                      <a:r>
                        <a:rPr lang="tr-TR" sz="1600" b="1" dirty="0"/>
                        <a:t>Kod Çözücü Girişi</a:t>
                      </a:r>
                      <a:endParaRPr lang="tr-TR" sz="1600" b="1" dirty="0">
                        <a:latin typeface="Times New Roman"/>
                        <a:ea typeface="Times New Roman"/>
                      </a:endParaRPr>
                    </a:p>
                  </a:txBody>
                  <a:tcPr marL="71755" marR="71755" marT="36195" marB="36195"/>
                </a:tc>
                <a:tc>
                  <a:txBody>
                    <a:bodyPr/>
                    <a:lstStyle/>
                    <a:p>
                      <a:pPr algn="ctr">
                        <a:lnSpc>
                          <a:spcPct val="100000"/>
                        </a:lnSpc>
                        <a:spcAft>
                          <a:spcPts val="0"/>
                        </a:spcAft>
                      </a:pPr>
                      <a:r>
                        <a:rPr lang="tr-TR" sz="1600" b="1" dirty="0"/>
                        <a:t>Yolu Kullanan Birim</a:t>
                      </a:r>
                      <a:endParaRPr lang="tr-TR" sz="1600" b="1" dirty="0">
                        <a:latin typeface="Times New Roman"/>
                        <a:ea typeface="Times New Roman"/>
                      </a:endParaRPr>
                    </a:p>
                  </a:txBody>
                  <a:tcPr marL="71755" marR="71755" marT="36195" marB="36195" anchor="ctr"/>
                </a:tc>
                <a:extLst>
                  <a:ext uri="{0D108BD9-81ED-4DB2-BD59-A6C34878D82A}">
                    <a16:rowId xmlns:a16="http://schemas.microsoft.com/office/drawing/2014/main" val="10000"/>
                  </a:ext>
                </a:extLst>
              </a:tr>
              <a:tr h="247277">
                <a:tc>
                  <a:txBody>
                    <a:bodyPr/>
                    <a:lstStyle/>
                    <a:p>
                      <a:pPr algn="ctr">
                        <a:lnSpc>
                          <a:spcPct val="100000"/>
                        </a:lnSpc>
                        <a:spcAft>
                          <a:spcPts val="0"/>
                        </a:spcAft>
                      </a:pPr>
                      <a:r>
                        <a:rPr lang="tr-TR" sz="1600" dirty="0"/>
                        <a:t>0001</a:t>
                      </a:r>
                      <a:endParaRPr lang="tr-TR" sz="1600" dirty="0">
                        <a:latin typeface="Times New Roman"/>
                        <a:ea typeface="Times New Roman"/>
                      </a:endParaRPr>
                    </a:p>
                  </a:txBody>
                  <a:tcPr marL="71755" marR="71755" marT="36195" marB="36195"/>
                </a:tc>
                <a:tc>
                  <a:txBody>
                    <a:bodyPr/>
                    <a:lstStyle/>
                    <a:p>
                      <a:pPr>
                        <a:lnSpc>
                          <a:spcPct val="100000"/>
                        </a:lnSpc>
                        <a:spcAft>
                          <a:spcPts val="0"/>
                        </a:spcAft>
                      </a:pPr>
                      <a:r>
                        <a:rPr lang="tr-TR" sz="1600"/>
                        <a:t>Yığın göstericisi (SP) </a:t>
                      </a:r>
                      <a:endParaRPr lang="tr-TR" sz="1600">
                        <a:latin typeface="Times New Roman"/>
                        <a:ea typeface="Times New Roman"/>
                      </a:endParaRPr>
                    </a:p>
                  </a:txBody>
                  <a:tcPr marL="71755" marR="71755" marT="36195" marB="36195"/>
                </a:tc>
                <a:extLst>
                  <a:ext uri="{0D108BD9-81ED-4DB2-BD59-A6C34878D82A}">
                    <a16:rowId xmlns:a16="http://schemas.microsoft.com/office/drawing/2014/main" val="10001"/>
                  </a:ext>
                </a:extLst>
              </a:tr>
              <a:tr h="247277">
                <a:tc>
                  <a:txBody>
                    <a:bodyPr/>
                    <a:lstStyle/>
                    <a:p>
                      <a:pPr algn="ctr">
                        <a:lnSpc>
                          <a:spcPct val="100000"/>
                        </a:lnSpc>
                        <a:spcAft>
                          <a:spcPts val="0"/>
                        </a:spcAft>
                      </a:pPr>
                      <a:r>
                        <a:rPr lang="tr-TR" sz="1600" dirty="0"/>
                        <a:t>0010</a:t>
                      </a:r>
                      <a:endParaRPr lang="tr-TR" sz="1600" dirty="0">
                        <a:latin typeface="Times New Roman"/>
                        <a:ea typeface="Times New Roman"/>
                      </a:endParaRPr>
                    </a:p>
                  </a:txBody>
                  <a:tcPr marL="71755" marR="71755" marT="36195" marB="36195"/>
                </a:tc>
                <a:tc>
                  <a:txBody>
                    <a:bodyPr/>
                    <a:lstStyle/>
                    <a:p>
                      <a:pPr>
                        <a:lnSpc>
                          <a:spcPct val="100000"/>
                        </a:lnSpc>
                        <a:spcAft>
                          <a:spcPts val="0"/>
                        </a:spcAft>
                      </a:pPr>
                      <a:r>
                        <a:rPr lang="tr-TR" sz="1600"/>
                        <a:t>Akümülatör (AC) </a:t>
                      </a:r>
                      <a:endParaRPr lang="tr-TR" sz="1600">
                        <a:latin typeface="Times New Roman"/>
                        <a:ea typeface="Times New Roman"/>
                      </a:endParaRPr>
                    </a:p>
                  </a:txBody>
                  <a:tcPr marL="71755" marR="71755" marT="36195" marB="36195"/>
                </a:tc>
                <a:extLst>
                  <a:ext uri="{0D108BD9-81ED-4DB2-BD59-A6C34878D82A}">
                    <a16:rowId xmlns:a16="http://schemas.microsoft.com/office/drawing/2014/main" val="10002"/>
                  </a:ext>
                </a:extLst>
              </a:tr>
              <a:tr h="247277">
                <a:tc>
                  <a:txBody>
                    <a:bodyPr/>
                    <a:lstStyle/>
                    <a:p>
                      <a:pPr algn="ctr">
                        <a:lnSpc>
                          <a:spcPct val="100000"/>
                        </a:lnSpc>
                        <a:spcAft>
                          <a:spcPts val="0"/>
                        </a:spcAft>
                      </a:pPr>
                      <a:r>
                        <a:rPr lang="tr-TR" sz="1600" dirty="0"/>
                        <a:t>0011</a:t>
                      </a:r>
                      <a:endParaRPr lang="tr-TR" sz="1600" dirty="0">
                        <a:latin typeface="Times New Roman"/>
                        <a:ea typeface="Times New Roman"/>
                      </a:endParaRPr>
                    </a:p>
                  </a:txBody>
                  <a:tcPr marL="71755" marR="71755" marT="36195" marB="36195"/>
                </a:tc>
                <a:tc>
                  <a:txBody>
                    <a:bodyPr/>
                    <a:lstStyle/>
                    <a:p>
                      <a:pPr>
                        <a:lnSpc>
                          <a:spcPct val="100000"/>
                        </a:lnSpc>
                        <a:spcAft>
                          <a:spcPts val="0"/>
                        </a:spcAft>
                      </a:pPr>
                      <a:r>
                        <a:rPr lang="tr-TR" sz="1600"/>
                        <a:t>Program sayacı (PC) </a:t>
                      </a:r>
                      <a:endParaRPr lang="tr-TR" sz="1600">
                        <a:latin typeface="Times New Roman"/>
                        <a:ea typeface="Times New Roman"/>
                      </a:endParaRPr>
                    </a:p>
                  </a:txBody>
                  <a:tcPr marL="71755" marR="71755" marT="36195" marB="36195"/>
                </a:tc>
                <a:extLst>
                  <a:ext uri="{0D108BD9-81ED-4DB2-BD59-A6C34878D82A}">
                    <a16:rowId xmlns:a16="http://schemas.microsoft.com/office/drawing/2014/main" val="10003"/>
                  </a:ext>
                </a:extLst>
              </a:tr>
              <a:tr h="247277">
                <a:tc>
                  <a:txBody>
                    <a:bodyPr/>
                    <a:lstStyle/>
                    <a:p>
                      <a:pPr algn="ctr">
                        <a:lnSpc>
                          <a:spcPct val="100000"/>
                        </a:lnSpc>
                        <a:spcAft>
                          <a:spcPts val="0"/>
                        </a:spcAft>
                      </a:pPr>
                      <a:r>
                        <a:rPr lang="tr-TR" sz="1600" dirty="0"/>
                        <a:t>0100</a:t>
                      </a:r>
                      <a:endParaRPr lang="tr-TR" sz="1600" dirty="0">
                        <a:latin typeface="Times New Roman"/>
                        <a:ea typeface="Times New Roman"/>
                      </a:endParaRPr>
                    </a:p>
                  </a:txBody>
                  <a:tcPr marL="71755" marR="71755" marT="36195" marB="36195"/>
                </a:tc>
                <a:tc>
                  <a:txBody>
                    <a:bodyPr/>
                    <a:lstStyle/>
                    <a:p>
                      <a:pPr>
                        <a:lnSpc>
                          <a:spcPct val="100000"/>
                        </a:lnSpc>
                        <a:spcAft>
                          <a:spcPts val="0"/>
                        </a:spcAft>
                      </a:pPr>
                      <a:r>
                        <a:rPr lang="tr-TR" sz="1600" dirty="0"/>
                        <a:t>Komut kaydedicisi (IR) </a:t>
                      </a:r>
                      <a:endParaRPr lang="tr-TR" sz="1600" dirty="0">
                        <a:latin typeface="Times New Roman"/>
                        <a:ea typeface="Times New Roman"/>
                      </a:endParaRPr>
                    </a:p>
                  </a:txBody>
                  <a:tcPr marL="71755" marR="71755" marT="36195" marB="36195"/>
                </a:tc>
                <a:extLst>
                  <a:ext uri="{0D108BD9-81ED-4DB2-BD59-A6C34878D82A}">
                    <a16:rowId xmlns:a16="http://schemas.microsoft.com/office/drawing/2014/main" val="10004"/>
                  </a:ext>
                </a:extLst>
              </a:tr>
              <a:tr h="247277">
                <a:tc>
                  <a:txBody>
                    <a:bodyPr/>
                    <a:lstStyle/>
                    <a:p>
                      <a:pPr algn="ctr">
                        <a:lnSpc>
                          <a:spcPct val="100000"/>
                        </a:lnSpc>
                        <a:spcAft>
                          <a:spcPts val="0"/>
                        </a:spcAft>
                      </a:pPr>
                      <a:r>
                        <a:rPr lang="tr-TR" sz="1600"/>
                        <a:t>0101</a:t>
                      </a:r>
                      <a:endParaRPr lang="tr-TR" sz="1600">
                        <a:latin typeface="Times New Roman"/>
                        <a:ea typeface="Times New Roman"/>
                      </a:endParaRPr>
                    </a:p>
                  </a:txBody>
                  <a:tcPr marL="71755" marR="71755" marT="36195" marB="36195"/>
                </a:tc>
                <a:tc>
                  <a:txBody>
                    <a:bodyPr/>
                    <a:lstStyle/>
                    <a:p>
                      <a:pPr>
                        <a:lnSpc>
                          <a:spcPct val="100000"/>
                        </a:lnSpc>
                        <a:spcAft>
                          <a:spcPts val="0"/>
                        </a:spcAft>
                      </a:pPr>
                      <a:r>
                        <a:rPr lang="tr-TR" sz="1600" dirty="0"/>
                        <a:t>Veri kaydedicisi (DR) </a:t>
                      </a:r>
                      <a:endParaRPr lang="tr-TR" sz="1600" dirty="0">
                        <a:latin typeface="Times New Roman"/>
                        <a:ea typeface="Times New Roman"/>
                      </a:endParaRPr>
                    </a:p>
                  </a:txBody>
                  <a:tcPr marL="71755" marR="71755" marT="36195" marB="36195"/>
                </a:tc>
                <a:extLst>
                  <a:ext uri="{0D108BD9-81ED-4DB2-BD59-A6C34878D82A}">
                    <a16:rowId xmlns:a16="http://schemas.microsoft.com/office/drawing/2014/main" val="10005"/>
                  </a:ext>
                </a:extLst>
              </a:tr>
              <a:tr h="247277">
                <a:tc>
                  <a:txBody>
                    <a:bodyPr/>
                    <a:lstStyle/>
                    <a:p>
                      <a:pPr algn="ctr">
                        <a:lnSpc>
                          <a:spcPct val="100000"/>
                        </a:lnSpc>
                        <a:spcAft>
                          <a:spcPts val="0"/>
                        </a:spcAft>
                      </a:pPr>
                      <a:r>
                        <a:rPr lang="tr-TR" sz="1600" dirty="0"/>
                        <a:t>0110</a:t>
                      </a:r>
                      <a:endParaRPr lang="tr-TR" sz="1600" dirty="0">
                        <a:latin typeface="Times New Roman"/>
                        <a:ea typeface="Times New Roman"/>
                      </a:endParaRPr>
                    </a:p>
                  </a:txBody>
                  <a:tcPr marL="71755" marR="71755" marT="36195" marB="36195"/>
                </a:tc>
                <a:tc>
                  <a:txBody>
                    <a:bodyPr/>
                    <a:lstStyle/>
                    <a:p>
                      <a:pPr>
                        <a:lnSpc>
                          <a:spcPct val="100000"/>
                        </a:lnSpc>
                        <a:spcAft>
                          <a:spcPts val="0"/>
                        </a:spcAft>
                      </a:pPr>
                      <a:r>
                        <a:rPr lang="tr-TR" sz="1600" dirty="0"/>
                        <a:t>İndis (</a:t>
                      </a:r>
                      <a:r>
                        <a:rPr lang="tr-TR" sz="1600" dirty="0" err="1"/>
                        <a:t>Index</a:t>
                      </a:r>
                      <a:r>
                        <a:rPr lang="tr-TR" sz="1600" dirty="0"/>
                        <a:t>) kaydedicisi (IX) </a:t>
                      </a:r>
                      <a:endParaRPr lang="tr-TR" sz="1600" dirty="0">
                        <a:latin typeface="Times New Roman"/>
                        <a:ea typeface="Times New Roman"/>
                      </a:endParaRPr>
                    </a:p>
                  </a:txBody>
                  <a:tcPr marL="71755" marR="71755" marT="36195" marB="36195"/>
                </a:tc>
                <a:extLst>
                  <a:ext uri="{0D108BD9-81ED-4DB2-BD59-A6C34878D82A}">
                    <a16:rowId xmlns:a16="http://schemas.microsoft.com/office/drawing/2014/main" val="10006"/>
                  </a:ext>
                </a:extLst>
              </a:tr>
              <a:tr h="247277">
                <a:tc>
                  <a:txBody>
                    <a:bodyPr/>
                    <a:lstStyle/>
                    <a:p>
                      <a:pPr algn="ctr">
                        <a:lnSpc>
                          <a:spcPct val="100000"/>
                        </a:lnSpc>
                        <a:spcAft>
                          <a:spcPts val="0"/>
                        </a:spcAft>
                      </a:pPr>
                      <a:r>
                        <a:rPr lang="tr-TR" sz="1600"/>
                        <a:t>0111</a:t>
                      </a:r>
                      <a:endParaRPr lang="tr-TR" sz="1600">
                        <a:latin typeface="Times New Roman"/>
                        <a:ea typeface="Times New Roman"/>
                      </a:endParaRPr>
                    </a:p>
                  </a:txBody>
                  <a:tcPr marL="71755" marR="71755" marT="36195" marB="36195"/>
                </a:tc>
                <a:tc>
                  <a:txBody>
                    <a:bodyPr/>
                    <a:lstStyle/>
                    <a:p>
                      <a:pPr>
                        <a:lnSpc>
                          <a:spcPct val="100000"/>
                        </a:lnSpc>
                        <a:spcAft>
                          <a:spcPts val="0"/>
                        </a:spcAft>
                      </a:pPr>
                      <a:r>
                        <a:rPr lang="tr-TR" sz="1600" dirty="0"/>
                        <a:t>Geçici Kaydedici (TR) </a:t>
                      </a:r>
                      <a:endParaRPr lang="tr-TR" sz="1600" dirty="0">
                        <a:latin typeface="Times New Roman"/>
                        <a:ea typeface="Times New Roman"/>
                      </a:endParaRPr>
                    </a:p>
                  </a:txBody>
                  <a:tcPr marL="71755" marR="71755" marT="36195" marB="36195"/>
                </a:tc>
                <a:extLst>
                  <a:ext uri="{0D108BD9-81ED-4DB2-BD59-A6C34878D82A}">
                    <a16:rowId xmlns:a16="http://schemas.microsoft.com/office/drawing/2014/main" val="10007"/>
                  </a:ext>
                </a:extLst>
              </a:tr>
              <a:tr h="247277">
                <a:tc>
                  <a:txBody>
                    <a:bodyPr/>
                    <a:lstStyle/>
                    <a:p>
                      <a:pPr algn="ctr">
                        <a:lnSpc>
                          <a:spcPct val="100000"/>
                        </a:lnSpc>
                        <a:spcAft>
                          <a:spcPts val="0"/>
                        </a:spcAft>
                      </a:pPr>
                      <a:r>
                        <a:rPr lang="tr-TR" sz="1600"/>
                        <a:t>1000</a:t>
                      </a:r>
                      <a:endParaRPr lang="tr-TR" sz="1600">
                        <a:latin typeface="Times New Roman"/>
                        <a:ea typeface="Times New Roman"/>
                      </a:endParaRPr>
                    </a:p>
                  </a:txBody>
                  <a:tcPr marL="71755" marR="71755" marT="36195" marB="36195"/>
                </a:tc>
                <a:tc>
                  <a:txBody>
                    <a:bodyPr/>
                    <a:lstStyle/>
                    <a:p>
                      <a:pPr>
                        <a:lnSpc>
                          <a:spcPct val="100000"/>
                        </a:lnSpc>
                        <a:spcAft>
                          <a:spcPts val="0"/>
                        </a:spcAft>
                      </a:pPr>
                      <a:r>
                        <a:rPr lang="tr-TR" sz="1600" dirty="0"/>
                        <a:t>Adres Kaydedicisi (AR) </a:t>
                      </a:r>
                      <a:endParaRPr lang="tr-TR" sz="1600" dirty="0">
                        <a:latin typeface="Times New Roman"/>
                        <a:ea typeface="Times New Roman"/>
                      </a:endParaRPr>
                    </a:p>
                  </a:txBody>
                  <a:tcPr marL="71755" marR="71755" marT="36195" marB="36195"/>
                </a:tc>
                <a:extLst>
                  <a:ext uri="{0D108BD9-81ED-4DB2-BD59-A6C34878D82A}">
                    <a16:rowId xmlns:a16="http://schemas.microsoft.com/office/drawing/2014/main" val="10008"/>
                  </a:ext>
                </a:extLst>
              </a:tr>
              <a:tr h="247277">
                <a:tc>
                  <a:txBody>
                    <a:bodyPr/>
                    <a:lstStyle/>
                    <a:p>
                      <a:pPr algn="ctr">
                        <a:lnSpc>
                          <a:spcPct val="100000"/>
                        </a:lnSpc>
                        <a:spcAft>
                          <a:spcPts val="0"/>
                        </a:spcAft>
                      </a:pPr>
                      <a:r>
                        <a:rPr lang="tr-TR" sz="1600"/>
                        <a:t>1001</a:t>
                      </a:r>
                      <a:endParaRPr lang="tr-TR" sz="1600">
                        <a:latin typeface="Times New Roman"/>
                        <a:ea typeface="Times New Roman"/>
                      </a:endParaRPr>
                    </a:p>
                  </a:txBody>
                  <a:tcPr marL="71755" marR="71755" marT="36195" marB="36195"/>
                </a:tc>
                <a:tc>
                  <a:txBody>
                    <a:bodyPr/>
                    <a:lstStyle/>
                    <a:p>
                      <a:pPr>
                        <a:lnSpc>
                          <a:spcPct val="100000"/>
                        </a:lnSpc>
                        <a:spcAft>
                          <a:spcPts val="0"/>
                        </a:spcAft>
                      </a:pPr>
                      <a:r>
                        <a:rPr lang="tr-TR" sz="1600" dirty="0"/>
                        <a:t>Bellek (MEM) </a:t>
                      </a:r>
                      <a:endParaRPr lang="tr-TR" sz="1600" dirty="0">
                        <a:latin typeface="Times New Roman"/>
                        <a:ea typeface="Times New Roman"/>
                      </a:endParaRPr>
                    </a:p>
                  </a:txBody>
                  <a:tcPr marL="71755" marR="71755" marT="36195" marB="36195"/>
                </a:tc>
                <a:extLst>
                  <a:ext uri="{0D108BD9-81ED-4DB2-BD59-A6C34878D82A}">
                    <a16:rowId xmlns:a16="http://schemas.microsoft.com/office/drawing/2014/main" val="10009"/>
                  </a:ext>
                </a:extLst>
              </a:tr>
              <a:tr h="247277">
                <a:tc>
                  <a:txBody>
                    <a:bodyPr/>
                    <a:lstStyle/>
                    <a:p>
                      <a:pPr algn="ctr">
                        <a:lnSpc>
                          <a:spcPct val="100000"/>
                        </a:lnSpc>
                        <a:spcAft>
                          <a:spcPts val="0"/>
                        </a:spcAft>
                      </a:pPr>
                      <a:r>
                        <a:rPr lang="tr-TR" sz="1600"/>
                        <a:t>1010</a:t>
                      </a:r>
                      <a:endParaRPr lang="tr-TR" sz="1600">
                        <a:latin typeface="Times New Roman"/>
                        <a:ea typeface="Times New Roman"/>
                      </a:endParaRPr>
                    </a:p>
                  </a:txBody>
                  <a:tcPr marL="71755" marR="71755" marT="36195" marB="36195"/>
                </a:tc>
                <a:tc>
                  <a:txBody>
                    <a:bodyPr/>
                    <a:lstStyle/>
                    <a:p>
                      <a:pPr>
                        <a:lnSpc>
                          <a:spcPct val="100000"/>
                        </a:lnSpc>
                        <a:spcAft>
                          <a:spcPts val="0"/>
                        </a:spcAft>
                      </a:pPr>
                      <a:r>
                        <a:rPr lang="tr-TR" sz="1600" dirty="0"/>
                        <a:t>İndis ve Göreceli Adreslemede kullanılır </a:t>
                      </a:r>
                      <a:endParaRPr lang="tr-TR" sz="1600" dirty="0">
                        <a:latin typeface="Times New Roman"/>
                        <a:ea typeface="Times New Roman"/>
                      </a:endParaRPr>
                    </a:p>
                  </a:txBody>
                  <a:tcPr marL="71755" marR="71755" marT="36195" marB="36195"/>
                </a:tc>
                <a:extLst>
                  <a:ext uri="{0D108BD9-81ED-4DB2-BD59-A6C34878D82A}">
                    <a16:rowId xmlns:a16="http://schemas.microsoft.com/office/drawing/2014/main" val="10010"/>
                  </a:ext>
                </a:extLst>
              </a:tr>
              <a:tr h="247277">
                <a:tc>
                  <a:txBody>
                    <a:bodyPr/>
                    <a:lstStyle/>
                    <a:p>
                      <a:pPr algn="ctr">
                        <a:lnSpc>
                          <a:spcPct val="100000"/>
                        </a:lnSpc>
                        <a:spcAft>
                          <a:spcPts val="0"/>
                        </a:spcAft>
                      </a:pPr>
                      <a:r>
                        <a:rPr lang="tr-TR" sz="1600"/>
                        <a:t>1100</a:t>
                      </a:r>
                      <a:endParaRPr lang="tr-TR" sz="1600">
                        <a:latin typeface="Times New Roman"/>
                        <a:ea typeface="Times New Roman"/>
                      </a:endParaRPr>
                    </a:p>
                  </a:txBody>
                  <a:tcPr marL="71755" marR="71755" marT="36195" marB="36195"/>
                </a:tc>
                <a:tc>
                  <a:txBody>
                    <a:bodyPr/>
                    <a:lstStyle/>
                    <a:p>
                      <a:pPr>
                        <a:lnSpc>
                          <a:spcPct val="100000"/>
                        </a:lnSpc>
                        <a:spcAft>
                          <a:spcPts val="0"/>
                        </a:spcAft>
                      </a:pPr>
                      <a:r>
                        <a:rPr lang="tr-TR" sz="1600" dirty="0"/>
                        <a:t>Durum Kod Kaydedicisi (CCR) </a:t>
                      </a:r>
                      <a:endParaRPr lang="tr-TR" sz="1600" dirty="0">
                        <a:latin typeface="Times New Roman"/>
                        <a:ea typeface="Times New Roman"/>
                      </a:endParaRPr>
                    </a:p>
                  </a:txBody>
                  <a:tcPr marL="71755" marR="71755" marT="36195" marB="36195"/>
                </a:tc>
                <a:extLst>
                  <a:ext uri="{0D108BD9-81ED-4DB2-BD59-A6C34878D82A}">
                    <a16:rowId xmlns:a16="http://schemas.microsoft.com/office/drawing/2014/main" val="10011"/>
                  </a:ext>
                </a:extLst>
              </a:tr>
            </a:tbl>
          </a:graphicData>
        </a:graphic>
      </p:graphicFrame>
      <p:sp>
        <p:nvSpPr>
          <p:cNvPr id="5" name="4 Dikdörtgen"/>
          <p:cNvSpPr/>
          <p:nvPr/>
        </p:nvSpPr>
        <p:spPr>
          <a:xfrm>
            <a:off x="5779827" y="1879614"/>
            <a:ext cx="2777319" cy="3970318"/>
          </a:xfrm>
          <a:prstGeom prst="rect">
            <a:avLst/>
          </a:prstGeom>
        </p:spPr>
        <p:txBody>
          <a:bodyPr wrap="square">
            <a:spAutoFit/>
          </a:bodyPr>
          <a:lstStyle/>
          <a:p>
            <a:pPr algn="just"/>
            <a:r>
              <a:rPr lang="tr-TR" sz="1800" b="0" i="1" dirty="0" smtClean="0"/>
              <a:t>Durum kod kaydedicisi</a:t>
            </a:r>
            <a:r>
              <a:rPr lang="tr-TR" sz="1800" b="0" dirty="0" smtClean="0"/>
              <a:t> ve </a:t>
            </a:r>
            <a:r>
              <a:rPr lang="tr-TR" sz="1800" b="0" i="1" dirty="0" smtClean="0"/>
              <a:t>komut kaydedicisi</a:t>
            </a:r>
            <a:r>
              <a:rPr lang="tr-TR" sz="1800" b="0" dirty="0" smtClean="0"/>
              <a:t> dışındaki kaydediciler 16 bitliktir. 16 bitlik kaydediciler için ikinci bir kod çözücü daha kullanılmıştır (Yüksek anlamlı veri yolu). </a:t>
            </a:r>
          </a:p>
          <a:p>
            <a:endParaRPr lang="tr-TR" sz="1800" b="0" dirty="0" smtClean="0"/>
          </a:p>
          <a:p>
            <a:pPr algn="just"/>
            <a:r>
              <a:rPr lang="tr-TR" sz="1800" b="0" dirty="0" smtClean="0"/>
              <a:t>Düşük anlamlı yol tahsisini yapan kod çözücü giriş bitleri ile yüksek anlamlı yol tahsisini yapan kod çözücünün giriş bitleri aynıdır. </a:t>
            </a:r>
            <a:endParaRPr lang="tr-TR" sz="1800" b="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55072" y="185384"/>
            <a:ext cx="7997351" cy="790575"/>
          </a:xfrm>
        </p:spPr>
        <p:txBody>
          <a:bodyPr/>
          <a:lstStyle/>
          <a:p>
            <a:pPr algn="l"/>
            <a:r>
              <a:rPr lang="tr-TR" sz="2400" b="1" dirty="0" smtClean="0"/>
              <a:t>Örnek Gerçekleştirim: Akünün İçeriğinin Yola Aktarılması</a:t>
            </a:r>
            <a:endParaRPr lang="tr-TR" sz="2400" dirty="0"/>
          </a:p>
        </p:txBody>
      </p:sp>
      <p:grpSp>
        <p:nvGrpSpPr>
          <p:cNvPr id="4" name="Group 61"/>
          <p:cNvGrpSpPr>
            <a:grpSpLocks/>
          </p:cNvGrpSpPr>
          <p:nvPr/>
        </p:nvGrpSpPr>
        <p:grpSpPr bwMode="auto">
          <a:xfrm>
            <a:off x="1691482" y="1158214"/>
            <a:ext cx="5761039" cy="4595813"/>
            <a:chOff x="1382" y="1056"/>
            <a:chExt cx="3630" cy="2895"/>
          </a:xfrm>
        </p:grpSpPr>
        <p:sp>
          <p:nvSpPr>
            <p:cNvPr id="5" name="Text Box 4"/>
            <p:cNvSpPr txBox="1">
              <a:spLocks noChangeArrowheads="1"/>
            </p:cNvSpPr>
            <p:nvPr/>
          </p:nvSpPr>
          <p:spPr bwMode="auto">
            <a:xfrm>
              <a:off x="1382" y="1362"/>
              <a:ext cx="1080" cy="432"/>
            </a:xfrm>
            <a:prstGeom prst="rect">
              <a:avLst/>
            </a:prstGeom>
            <a:solidFill>
              <a:srgbClr val="FFFFFF"/>
            </a:solidFill>
            <a:ln w="9525">
              <a:solidFill>
                <a:srgbClr val="000000"/>
              </a:solid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200"/>
                <a:t>4x16 decoder</a:t>
              </a:r>
            </a:p>
            <a:p>
              <a:pPr algn="ctr"/>
              <a:r>
                <a:rPr lang="tr-TR" sz="1200"/>
                <a:t>Yüksek anlamlı 8bit için</a:t>
              </a:r>
              <a:endParaRPr lang="tr-TR"/>
            </a:p>
          </p:txBody>
        </p:sp>
        <p:sp>
          <p:nvSpPr>
            <p:cNvPr id="6" name="Text Box 5"/>
            <p:cNvSpPr txBox="1">
              <a:spLocks noChangeArrowheads="1"/>
            </p:cNvSpPr>
            <p:nvPr/>
          </p:nvSpPr>
          <p:spPr bwMode="auto">
            <a:xfrm>
              <a:off x="3182" y="1371"/>
              <a:ext cx="1080" cy="432"/>
            </a:xfrm>
            <a:prstGeom prst="rect">
              <a:avLst/>
            </a:prstGeom>
            <a:solidFill>
              <a:srgbClr val="FFFFFF"/>
            </a:solidFill>
            <a:ln w="9525">
              <a:solidFill>
                <a:srgbClr val="000000"/>
              </a:solid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200"/>
                <a:t>4x16 decoder</a:t>
              </a:r>
            </a:p>
            <a:p>
              <a:pPr algn="ctr"/>
              <a:r>
                <a:rPr lang="tr-TR" sz="1200"/>
                <a:t>Düşük anlamlı 8bit için</a:t>
              </a:r>
              <a:endParaRPr lang="tr-TR"/>
            </a:p>
          </p:txBody>
        </p:sp>
        <p:sp>
          <p:nvSpPr>
            <p:cNvPr id="7" name="Line 6"/>
            <p:cNvSpPr>
              <a:spLocks noChangeShapeType="1"/>
            </p:cNvSpPr>
            <p:nvPr/>
          </p:nvSpPr>
          <p:spPr bwMode="auto">
            <a:xfrm>
              <a:off x="1670" y="1227"/>
              <a:ext cx="0" cy="144"/>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8" name="Line 7"/>
            <p:cNvSpPr>
              <a:spLocks noChangeShapeType="1"/>
            </p:cNvSpPr>
            <p:nvPr/>
          </p:nvSpPr>
          <p:spPr bwMode="auto">
            <a:xfrm>
              <a:off x="1814" y="1227"/>
              <a:ext cx="0" cy="144"/>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9" name="Line 8"/>
            <p:cNvSpPr>
              <a:spLocks noChangeShapeType="1"/>
            </p:cNvSpPr>
            <p:nvPr/>
          </p:nvSpPr>
          <p:spPr bwMode="auto">
            <a:xfrm>
              <a:off x="1958" y="1227"/>
              <a:ext cx="0" cy="144"/>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0" name="Line 9"/>
            <p:cNvSpPr>
              <a:spLocks noChangeShapeType="1"/>
            </p:cNvSpPr>
            <p:nvPr/>
          </p:nvSpPr>
          <p:spPr bwMode="auto">
            <a:xfrm>
              <a:off x="2102" y="1227"/>
              <a:ext cx="0" cy="144"/>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1" name="Line 10"/>
            <p:cNvSpPr>
              <a:spLocks noChangeShapeType="1"/>
            </p:cNvSpPr>
            <p:nvPr/>
          </p:nvSpPr>
          <p:spPr bwMode="auto">
            <a:xfrm>
              <a:off x="3542" y="1227"/>
              <a:ext cx="0" cy="144"/>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2" name="Line 11"/>
            <p:cNvSpPr>
              <a:spLocks noChangeShapeType="1"/>
            </p:cNvSpPr>
            <p:nvPr/>
          </p:nvSpPr>
          <p:spPr bwMode="auto">
            <a:xfrm>
              <a:off x="3686" y="1227"/>
              <a:ext cx="0" cy="144"/>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3" name="Line 12"/>
            <p:cNvSpPr>
              <a:spLocks noChangeShapeType="1"/>
            </p:cNvSpPr>
            <p:nvPr/>
          </p:nvSpPr>
          <p:spPr bwMode="auto">
            <a:xfrm>
              <a:off x="3830" y="1227"/>
              <a:ext cx="0" cy="144"/>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4" name="Line 13"/>
            <p:cNvSpPr>
              <a:spLocks noChangeShapeType="1"/>
            </p:cNvSpPr>
            <p:nvPr/>
          </p:nvSpPr>
          <p:spPr bwMode="auto">
            <a:xfrm>
              <a:off x="3974" y="1227"/>
              <a:ext cx="0" cy="144"/>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5" name="Line 14"/>
            <p:cNvSpPr>
              <a:spLocks noChangeShapeType="1"/>
            </p:cNvSpPr>
            <p:nvPr/>
          </p:nvSpPr>
          <p:spPr bwMode="auto">
            <a:xfrm>
              <a:off x="1496" y="2367"/>
              <a:ext cx="0" cy="1296"/>
            </a:xfrm>
            <a:prstGeom prst="line">
              <a:avLst/>
            </a:prstGeom>
            <a:noFill/>
            <a:ln w="1587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6" name="Line 15"/>
            <p:cNvSpPr>
              <a:spLocks noChangeShapeType="1"/>
            </p:cNvSpPr>
            <p:nvPr/>
          </p:nvSpPr>
          <p:spPr bwMode="auto">
            <a:xfrm>
              <a:off x="1940" y="2391"/>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7" name="Line 16"/>
            <p:cNvSpPr>
              <a:spLocks noChangeShapeType="1"/>
            </p:cNvSpPr>
            <p:nvPr/>
          </p:nvSpPr>
          <p:spPr bwMode="auto">
            <a:xfrm>
              <a:off x="1700" y="2367"/>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8" name="Text Box 17"/>
            <p:cNvSpPr txBox="1">
              <a:spLocks noChangeArrowheads="1"/>
            </p:cNvSpPr>
            <p:nvPr/>
          </p:nvSpPr>
          <p:spPr bwMode="auto">
            <a:xfrm>
              <a:off x="1492" y="1061"/>
              <a:ext cx="798" cy="216"/>
            </a:xfrm>
            <a:prstGeom prst="rect">
              <a:avLst/>
            </a:prstGeom>
            <a:no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200"/>
                <a:t>   0    0   1   0</a:t>
              </a:r>
              <a:endParaRPr lang="tr-TR"/>
            </a:p>
          </p:txBody>
        </p:sp>
        <p:sp>
          <p:nvSpPr>
            <p:cNvPr id="19" name="Text Box 18"/>
            <p:cNvSpPr txBox="1">
              <a:spLocks noChangeArrowheads="1"/>
            </p:cNvSpPr>
            <p:nvPr/>
          </p:nvSpPr>
          <p:spPr bwMode="auto">
            <a:xfrm>
              <a:off x="3364" y="1056"/>
              <a:ext cx="831" cy="216"/>
            </a:xfrm>
            <a:prstGeom prst="rect">
              <a:avLst/>
            </a:prstGeom>
            <a:no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200"/>
                <a:t>   0    0   1   0</a:t>
              </a:r>
              <a:endParaRPr lang="tr-TR"/>
            </a:p>
          </p:txBody>
        </p:sp>
        <p:sp>
          <p:nvSpPr>
            <p:cNvPr id="20" name="Line 19"/>
            <p:cNvSpPr>
              <a:spLocks noChangeShapeType="1"/>
            </p:cNvSpPr>
            <p:nvPr/>
          </p:nvSpPr>
          <p:spPr bwMode="auto">
            <a:xfrm>
              <a:off x="2648" y="2217"/>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1" name="Line 20"/>
            <p:cNvSpPr>
              <a:spLocks noChangeShapeType="1"/>
            </p:cNvSpPr>
            <p:nvPr/>
          </p:nvSpPr>
          <p:spPr bwMode="auto">
            <a:xfrm>
              <a:off x="3584" y="1815"/>
              <a:ext cx="0" cy="144"/>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2" name="Line 21"/>
            <p:cNvSpPr>
              <a:spLocks noChangeShapeType="1"/>
            </p:cNvSpPr>
            <p:nvPr/>
          </p:nvSpPr>
          <p:spPr bwMode="auto">
            <a:xfrm>
              <a:off x="4016" y="2235"/>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pic>
          <p:nvPicPr>
            <p:cNvPr id="23" name="Picture 23"/>
            <p:cNvPicPr>
              <a:picLocks noChangeAspect="1" noChangeArrowheads="1"/>
            </p:cNvPicPr>
            <p:nvPr/>
          </p:nvPicPr>
          <p:blipFill>
            <a:blip r:embed="rId2" cstate="print"/>
            <a:srcRect/>
            <a:stretch>
              <a:fillRect/>
            </a:stretch>
          </p:blipFill>
          <p:spPr bwMode="auto">
            <a:xfrm>
              <a:off x="3254" y="1813"/>
              <a:ext cx="1734" cy="588"/>
            </a:xfrm>
            <a:prstGeom prst="rect">
              <a:avLst/>
            </a:prstGeom>
            <a:noFill/>
            <a:ln w="9525">
              <a:noFill/>
              <a:miter lim="800000"/>
              <a:headEnd/>
              <a:tailEnd/>
            </a:ln>
          </p:spPr>
        </p:pic>
        <p:pic>
          <p:nvPicPr>
            <p:cNvPr id="24" name="Picture 24"/>
            <p:cNvPicPr>
              <a:picLocks noChangeAspect="1" noChangeArrowheads="1"/>
            </p:cNvPicPr>
            <p:nvPr/>
          </p:nvPicPr>
          <p:blipFill>
            <a:blip r:embed="rId3" cstate="print"/>
            <a:srcRect/>
            <a:stretch>
              <a:fillRect/>
            </a:stretch>
          </p:blipFill>
          <p:spPr bwMode="auto">
            <a:xfrm>
              <a:off x="1404" y="1809"/>
              <a:ext cx="1796" cy="580"/>
            </a:xfrm>
            <a:prstGeom prst="rect">
              <a:avLst/>
            </a:prstGeom>
            <a:noFill/>
            <a:ln w="9525">
              <a:noFill/>
              <a:miter lim="800000"/>
              <a:headEnd/>
              <a:tailEnd/>
            </a:ln>
          </p:spPr>
        </p:pic>
        <p:sp>
          <p:nvSpPr>
            <p:cNvPr id="25" name="Line 25"/>
            <p:cNvSpPr>
              <a:spLocks noChangeShapeType="1"/>
            </p:cNvSpPr>
            <p:nvPr/>
          </p:nvSpPr>
          <p:spPr bwMode="auto">
            <a:xfrm>
              <a:off x="2138" y="2401"/>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6" name="Line 26"/>
            <p:cNvSpPr>
              <a:spLocks noChangeShapeType="1"/>
            </p:cNvSpPr>
            <p:nvPr/>
          </p:nvSpPr>
          <p:spPr bwMode="auto">
            <a:xfrm>
              <a:off x="2558" y="2401"/>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7" name="Line 27"/>
            <p:cNvSpPr>
              <a:spLocks noChangeShapeType="1"/>
            </p:cNvSpPr>
            <p:nvPr/>
          </p:nvSpPr>
          <p:spPr bwMode="auto">
            <a:xfrm>
              <a:off x="2342" y="2401"/>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8" name="Line 28"/>
            <p:cNvSpPr>
              <a:spLocks noChangeShapeType="1"/>
            </p:cNvSpPr>
            <p:nvPr/>
          </p:nvSpPr>
          <p:spPr bwMode="auto">
            <a:xfrm>
              <a:off x="2786" y="2401"/>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9" name="Line 29"/>
            <p:cNvSpPr>
              <a:spLocks noChangeShapeType="1"/>
            </p:cNvSpPr>
            <p:nvPr/>
          </p:nvSpPr>
          <p:spPr bwMode="auto">
            <a:xfrm>
              <a:off x="3014" y="2401"/>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0" name="Line 30"/>
            <p:cNvSpPr>
              <a:spLocks noChangeShapeType="1"/>
            </p:cNvSpPr>
            <p:nvPr/>
          </p:nvSpPr>
          <p:spPr bwMode="auto">
            <a:xfrm>
              <a:off x="3224" y="2401"/>
              <a:ext cx="0" cy="1296"/>
            </a:xfrm>
            <a:prstGeom prst="line">
              <a:avLst/>
            </a:prstGeom>
            <a:noFill/>
            <a:ln w="1587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1" name="Line 31"/>
            <p:cNvSpPr>
              <a:spLocks noChangeShapeType="1"/>
            </p:cNvSpPr>
            <p:nvPr/>
          </p:nvSpPr>
          <p:spPr bwMode="auto">
            <a:xfrm>
              <a:off x="3284" y="2391"/>
              <a:ext cx="0" cy="1296"/>
            </a:xfrm>
            <a:prstGeom prst="line">
              <a:avLst/>
            </a:prstGeom>
            <a:noFill/>
            <a:ln w="1587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2" name="Line 32"/>
            <p:cNvSpPr>
              <a:spLocks noChangeShapeType="1"/>
            </p:cNvSpPr>
            <p:nvPr/>
          </p:nvSpPr>
          <p:spPr bwMode="auto">
            <a:xfrm>
              <a:off x="3728" y="2415"/>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3" name="Line 33"/>
            <p:cNvSpPr>
              <a:spLocks noChangeShapeType="1"/>
            </p:cNvSpPr>
            <p:nvPr/>
          </p:nvSpPr>
          <p:spPr bwMode="auto">
            <a:xfrm>
              <a:off x="3488" y="2391"/>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4" name="Line 34"/>
            <p:cNvSpPr>
              <a:spLocks noChangeShapeType="1"/>
            </p:cNvSpPr>
            <p:nvPr/>
          </p:nvSpPr>
          <p:spPr bwMode="auto">
            <a:xfrm>
              <a:off x="3926" y="2425"/>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5" name="Line 35"/>
            <p:cNvSpPr>
              <a:spLocks noChangeShapeType="1"/>
            </p:cNvSpPr>
            <p:nvPr/>
          </p:nvSpPr>
          <p:spPr bwMode="auto">
            <a:xfrm>
              <a:off x="4346" y="2425"/>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6" name="Line 36"/>
            <p:cNvSpPr>
              <a:spLocks noChangeShapeType="1"/>
            </p:cNvSpPr>
            <p:nvPr/>
          </p:nvSpPr>
          <p:spPr bwMode="auto">
            <a:xfrm>
              <a:off x="4130" y="2425"/>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7" name="Line 37"/>
            <p:cNvSpPr>
              <a:spLocks noChangeShapeType="1"/>
            </p:cNvSpPr>
            <p:nvPr/>
          </p:nvSpPr>
          <p:spPr bwMode="auto">
            <a:xfrm>
              <a:off x="4574" y="2425"/>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8" name="Line 38"/>
            <p:cNvSpPr>
              <a:spLocks noChangeShapeType="1"/>
            </p:cNvSpPr>
            <p:nvPr/>
          </p:nvSpPr>
          <p:spPr bwMode="auto">
            <a:xfrm>
              <a:off x="4802" y="2425"/>
              <a:ext cx="0" cy="1296"/>
            </a:xfrm>
            <a:prstGeom prst="line">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39" name="Line 39"/>
            <p:cNvSpPr>
              <a:spLocks noChangeShapeType="1"/>
            </p:cNvSpPr>
            <p:nvPr/>
          </p:nvSpPr>
          <p:spPr bwMode="auto">
            <a:xfrm>
              <a:off x="5012" y="2425"/>
              <a:ext cx="0" cy="1296"/>
            </a:xfrm>
            <a:prstGeom prst="line">
              <a:avLst/>
            </a:prstGeom>
            <a:noFill/>
            <a:ln w="1587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0" name="Rectangle 40"/>
            <p:cNvSpPr>
              <a:spLocks noChangeArrowheads="1"/>
            </p:cNvSpPr>
            <p:nvPr/>
          </p:nvSpPr>
          <p:spPr bwMode="auto">
            <a:xfrm>
              <a:off x="3224" y="2395"/>
              <a:ext cx="72" cy="1296"/>
            </a:xfrm>
            <a:prstGeom prst="rect">
              <a:avLst/>
            </a:prstGeom>
            <a:solidFill>
              <a:srgbClr val="000000"/>
            </a:solidFill>
            <a:ln w="9525">
              <a:solidFill>
                <a:srgbClr val="000000"/>
              </a:solid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1" name="Line 41"/>
            <p:cNvSpPr>
              <a:spLocks noChangeShapeType="1"/>
            </p:cNvSpPr>
            <p:nvPr/>
          </p:nvSpPr>
          <p:spPr bwMode="auto">
            <a:xfrm>
              <a:off x="1580"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2" name="Line 42"/>
            <p:cNvSpPr>
              <a:spLocks noChangeShapeType="1"/>
            </p:cNvSpPr>
            <p:nvPr/>
          </p:nvSpPr>
          <p:spPr bwMode="auto">
            <a:xfrm>
              <a:off x="1802" y="2395"/>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3" name="Line 43"/>
            <p:cNvSpPr>
              <a:spLocks noChangeShapeType="1"/>
            </p:cNvSpPr>
            <p:nvPr/>
          </p:nvSpPr>
          <p:spPr bwMode="auto">
            <a:xfrm>
              <a:off x="2018" y="2395"/>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4" name="Line 44"/>
            <p:cNvSpPr>
              <a:spLocks noChangeShapeType="1"/>
            </p:cNvSpPr>
            <p:nvPr/>
          </p:nvSpPr>
          <p:spPr bwMode="auto">
            <a:xfrm>
              <a:off x="2240" y="2395"/>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5" name="Line 45"/>
            <p:cNvSpPr>
              <a:spLocks noChangeShapeType="1"/>
            </p:cNvSpPr>
            <p:nvPr/>
          </p:nvSpPr>
          <p:spPr bwMode="auto">
            <a:xfrm>
              <a:off x="2462" y="2395"/>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6" name="Line 46"/>
            <p:cNvSpPr>
              <a:spLocks noChangeShapeType="1"/>
            </p:cNvSpPr>
            <p:nvPr/>
          </p:nvSpPr>
          <p:spPr bwMode="auto">
            <a:xfrm>
              <a:off x="2672"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7" name="Line 47"/>
            <p:cNvSpPr>
              <a:spLocks noChangeShapeType="1"/>
            </p:cNvSpPr>
            <p:nvPr/>
          </p:nvSpPr>
          <p:spPr bwMode="auto">
            <a:xfrm>
              <a:off x="2894"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8" name="Line 48"/>
            <p:cNvSpPr>
              <a:spLocks noChangeShapeType="1"/>
            </p:cNvSpPr>
            <p:nvPr/>
          </p:nvSpPr>
          <p:spPr bwMode="auto">
            <a:xfrm>
              <a:off x="3110"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49" name="Line 49"/>
            <p:cNvSpPr>
              <a:spLocks noChangeShapeType="1"/>
            </p:cNvSpPr>
            <p:nvPr/>
          </p:nvSpPr>
          <p:spPr bwMode="auto">
            <a:xfrm>
              <a:off x="3398"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50" name="Line 50"/>
            <p:cNvSpPr>
              <a:spLocks noChangeShapeType="1"/>
            </p:cNvSpPr>
            <p:nvPr/>
          </p:nvSpPr>
          <p:spPr bwMode="auto">
            <a:xfrm>
              <a:off x="3614"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51" name="Line 51"/>
            <p:cNvSpPr>
              <a:spLocks noChangeShapeType="1"/>
            </p:cNvSpPr>
            <p:nvPr/>
          </p:nvSpPr>
          <p:spPr bwMode="auto">
            <a:xfrm>
              <a:off x="3818"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52" name="Line 52"/>
            <p:cNvSpPr>
              <a:spLocks noChangeShapeType="1"/>
            </p:cNvSpPr>
            <p:nvPr/>
          </p:nvSpPr>
          <p:spPr bwMode="auto">
            <a:xfrm>
              <a:off x="4046"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53" name="Line 53"/>
            <p:cNvSpPr>
              <a:spLocks noChangeShapeType="1"/>
            </p:cNvSpPr>
            <p:nvPr/>
          </p:nvSpPr>
          <p:spPr bwMode="auto">
            <a:xfrm>
              <a:off x="4262"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54" name="Line 54"/>
            <p:cNvSpPr>
              <a:spLocks noChangeShapeType="1"/>
            </p:cNvSpPr>
            <p:nvPr/>
          </p:nvSpPr>
          <p:spPr bwMode="auto">
            <a:xfrm>
              <a:off x="4466" y="2395"/>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55" name="Line 55"/>
            <p:cNvSpPr>
              <a:spLocks noChangeShapeType="1"/>
            </p:cNvSpPr>
            <p:nvPr/>
          </p:nvSpPr>
          <p:spPr bwMode="auto">
            <a:xfrm>
              <a:off x="4682"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56" name="Line 56"/>
            <p:cNvSpPr>
              <a:spLocks noChangeShapeType="1"/>
            </p:cNvSpPr>
            <p:nvPr/>
          </p:nvSpPr>
          <p:spPr bwMode="auto">
            <a:xfrm>
              <a:off x="4898" y="2401"/>
              <a:ext cx="0" cy="144"/>
            </a:xfrm>
            <a:prstGeom prst="line">
              <a:avLst/>
            </a:prstGeom>
            <a:noFill/>
            <a:ln w="9525">
              <a:solidFill>
                <a:srgbClr val="000000"/>
              </a:solidFill>
              <a:round/>
              <a:headEnd/>
              <a:tailEnd type="triangle" w="med" len="me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57" name="Text Box 57"/>
            <p:cNvSpPr txBox="1">
              <a:spLocks noChangeArrowheads="1"/>
            </p:cNvSpPr>
            <p:nvPr/>
          </p:nvSpPr>
          <p:spPr bwMode="auto">
            <a:xfrm>
              <a:off x="2186" y="1658"/>
              <a:ext cx="144" cy="216"/>
            </a:xfrm>
            <a:prstGeom prst="rect">
              <a:avLst/>
            </a:prstGeom>
            <a:no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200" dirty="0"/>
                <a:t>2</a:t>
              </a:r>
              <a:endParaRPr lang="tr-TR" dirty="0"/>
            </a:p>
          </p:txBody>
        </p:sp>
        <p:sp>
          <p:nvSpPr>
            <p:cNvPr id="58" name="Text Box 58"/>
            <p:cNvSpPr txBox="1">
              <a:spLocks noChangeArrowheads="1"/>
            </p:cNvSpPr>
            <p:nvPr/>
          </p:nvSpPr>
          <p:spPr bwMode="auto">
            <a:xfrm>
              <a:off x="3986" y="1675"/>
              <a:ext cx="144" cy="216"/>
            </a:xfrm>
            <a:prstGeom prst="rect">
              <a:avLst/>
            </a:prstGeom>
            <a:no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200"/>
                <a:t>2</a:t>
              </a:r>
              <a:endParaRPr lang="tr-TR"/>
            </a:p>
          </p:txBody>
        </p:sp>
        <p:sp>
          <p:nvSpPr>
            <p:cNvPr id="59" name="Text Box 59"/>
            <p:cNvSpPr txBox="1">
              <a:spLocks noChangeArrowheads="1"/>
            </p:cNvSpPr>
            <p:nvPr/>
          </p:nvSpPr>
          <p:spPr bwMode="auto">
            <a:xfrm>
              <a:off x="1927" y="3769"/>
              <a:ext cx="1044" cy="182"/>
            </a:xfrm>
            <a:prstGeom prst="rect">
              <a:avLst/>
            </a:prstGeom>
            <a:no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200" dirty="0"/>
                <a:t> Yüksek 8 bitlik yol</a:t>
              </a:r>
              <a:endParaRPr lang="tr-TR" dirty="0"/>
            </a:p>
          </p:txBody>
        </p:sp>
        <p:sp>
          <p:nvSpPr>
            <p:cNvPr id="60" name="Text Box 60"/>
            <p:cNvSpPr txBox="1">
              <a:spLocks noChangeArrowheads="1"/>
            </p:cNvSpPr>
            <p:nvPr/>
          </p:nvSpPr>
          <p:spPr bwMode="auto">
            <a:xfrm>
              <a:off x="3651" y="3767"/>
              <a:ext cx="1044" cy="182"/>
            </a:xfrm>
            <a:prstGeom prst="rect">
              <a:avLst/>
            </a:prstGeom>
            <a:no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200" dirty="0"/>
                <a:t>Düşük 8 bitlik yol</a:t>
              </a:r>
              <a:endParaRPr lang="tr-TR"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Durum Kod Kaydedicisi (CCR)</a:t>
            </a:r>
            <a:endParaRPr lang="tr-TR" sz="2400" dirty="0"/>
          </a:p>
        </p:txBody>
      </p:sp>
      <p:sp>
        <p:nvSpPr>
          <p:cNvPr id="3" name="2 İçerik Yer Tutucusu"/>
          <p:cNvSpPr>
            <a:spLocks noGrp="1"/>
          </p:cNvSpPr>
          <p:nvPr>
            <p:ph idx="1"/>
          </p:nvPr>
        </p:nvSpPr>
        <p:spPr>
          <a:xfrm>
            <a:off x="361002" y="868453"/>
            <a:ext cx="8375650" cy="5078412"/>
          </a:xfrm>
        </p:spPr>
        <p:txBody>
          <a:bodyPr/>
          <a:lstStyle/>
          <a:p>
            <a:pPr marL="0" indent="0" algn="just">
              <a:buNone/>
            </a:pPr>
            <a:r>
              <a:rPr lang="tr-TR" sz="2000" dirty="0" smtClean="0"/>
              <a:t>ALU ile birlikte çalışır. Bayrak kaydedicisi olarak da anılır. Bayrak kaydedicisi, bütün mikroişlemcilerde olduğu gibi,  bir işlemin sonucuyla ilgili bazı bilgileri içerir ve bu bilgiler daha sonra işletilecek komutlar üzerinde etkiye sahiptirler. Özellikle karar vermeye dayalı komutların yürütülmesinde sıklıkla kullanılırlar. </a:t>
            </a:r>
          </a:p>
          <a:p>
            <a:pPr>
              <a:buNone/>
            </a:pPr>
            <a:endParaRPr lang="tr-TR" sz="2000" dirty="0"/>
          </a:p>
        </p:txBody>
      </p:sp>
      <p:grpSp>
        <p:nvGrpSpPr>
          <p:cNvPr id="42" name="41 Grup"/>
          <p:cNvGrpSpPr/>
          <p:nvPr/>
        </p:nvGrpSpPr>
        <p:grpSpPr>
          <a:xfrm>
            <a:off x="2454821" y="2533796"/>
            <a:ext cx="3948122" cy="2102196"/>
            <a:chOff x="2454821" y="2533796"/>
            <a:chExt cx="3948122" cy="2102196"/>
          </a:xfrm>
        </p:grpSpPr>
        <p:grpSp>
          <p:nvGrpSpPr>
            <p:cNvPr id="23" name="Group 4"/>
            <p:cNvGrpSpPr>
              <a:grpSpLocks/>
            </p:cNvGrpSpPr>
            <p:nvPr/>
          </p:nvGrpSpPr>
          <p:grpSpPr bwMode="auto">
            <a:xfrm>
              <a:off x="2548494" y="3075480"/>
              <a:ext cx="3854449" cy="1560512"/>
              <a:chOff x="1777" y="2574"/>
              <a:chExt cx="6068" cy="2459"/>
            </a:xfrm>
          </p:grpSpPr>
          <p:sp>
            <p:nvSpPr>
              <p:cNvPr id="24" name="Text Box 5"/>
              <p:cNvSpPr txBox="1">
                <a:spLocks noChangeArrowheads="1"/>
              </p:cNvSpPr>
              <p:nvPr/>
            </p:nvSpPr>
            <p:spPr bwMode="auto">
              <a:xfrm>
                <a:off x="6542" y="3264"/>
                <a:ext cx="1303" cy="450"/>
              </a:xfrm>
              <a:prstGeom prst="rect">
                <a:avLst/>
              </a:prstGeom>
              <a:solidFill>
                <a:srgbClr val="FFFFFF"/>
              </a:solidFill>
              <a:ln w="9525">
                <a:noFill/>
                <a:miter lim="800000"/>
                <a:headEnd/>
                <a:tailEnd/>
              </a:ln>
            </p:spPr>
            <p:txBody>
              <a:bodyPr/>
              <a:lstStyle/>
              <a:p>
                <a:pPr algn="ctr"/>
                <a:r>
                  <a:rPr lang="tr-TR" sz="1400"/>
                  <a:t>Sıfır</a:t>
                </a:r>
              </a:p>
            </p:txBody>
          </p:sp>
          <p:sp>
            <p:nvSpPr>
              <p:cNvPr id="25" name="Text Box 6"/>
              <p:cNvSpPr txBox="1">
                <a:spLocks noChangeArrowheads="1"/>
              </p:cNvSpPr>
              <p:nvPr/>
            </p:nvSpPr>
            <p:spPr bwMode="auto">
              <a:xfrm>
                <a:off x="6542" y="3714"/>
                <a:ext cx="1303" cy="438"/>
              </a:xfrm>
              <a:prstGeom prst="rect">
                <a:avLst/>
              </a:prstGeom>
              <a:solidFill>
                <a:srgbClr val="FFFFFF"/>
              </a:solidFill>
              <a:ln w="9525">
                <a:noFill/>
                <a:miter lim="800000"/>
                <a:headEnd/>
                <a:tailEnd/>
              </a:ln>
            </p:spPr>
            <p:txBody>
              <a:bodyPr/>
              <a:lstStyle/>
              <a:p>
                <a:pPr algn="ctr"/>
                <a:r>
                  <a:rPr lang="tr-TR" sz="1400"/>
                  <a:t>İşaret</a:t>
                </a:r>
              </a:p>
            </p:txBody>
          </p:sp>
          <p:sp>
            <p:nvSpPr>
              <p:cNvPr id="26" name="AutoShape 7"/>
              <p:cNvSpPr>
                <a:spLocks/>
              </p:cNvSpPr>
              <p:nvPr/>
            </p:nvSpPr>
            <p:spPr bwMode="auto">
              <a:xfrm rot="16200000">
                <a:off x="2444" y="1907"/>
                <a:ext cx="259" cy="1593"/>
              </a:xfrm>
              <a:prstGeom prst="leftBrace">
                <a:avLst>
                  <a:gd name="adj1" fmla="val 51255"/>
                  <a:gd name="adj2" fmla="val 50000"/>
                </a:avLst>
              </a:prstGeom>
              <a:noFill/>
              <a:ln w="9525">
                <a:solidFill>
                  <a:srgbClr val="000000"/>
                </a:solidFill>
                <a:round/>
                <a:headEnd/>
                <a:tailEnd/>
              </a:ln>
            </p:spPr>
            <p:txBody>
              <a:bodyPr/>
              <a:lstStyle/>
              <a:p>
                <a:endParaRPr lang="tr-TR" sz="1400"/>
              </a:p>
            </p:txBody>
          </p:sp>
          <p:sp>
            <p:nvSpPr>
              <p:cNvPr id="27" name="Text Box 8"/>
              <p:cNvSpPr txBox="1">
                <a:spLocks noChangeArrowheads="1"/>
              </p:cNvSpPr>
              <p:nvPr/>
            </p:nvSpPr>
            <p:spPr bwMode="auto">
              <a:xfrm>
                <a:off x="1777" y="2932"/>
                <a:ext cx="2132" cy="477"/>
              </a:xfrm>
              <a:prstGeom prst="rect">
                <a:avLst/>
              </a:prstGeom>
              <a:solidFill>
                <a:srgbClr val="FFFFFF"/>
              </a:solidFill>
              <a:ln w="9525">
                <a:noFill/>
                <a:miter lim="800000"/>
                <a:headEnd/>
                <a:tailEnd/>
              </a:ln>
            </p:spPr>
            <p:txBody>
              <a:bodyPr/>
              <a:lstStyle/>
              <a:p>
                <a:pPr algn="ctr"/>
                <a:r>
                  <a:rPr lang="tr-TR" sz="1400" dirty="0"/>
                  <a:t>Kullanılmıyor</a:t>
                </a:r>
              </a:p>
            </p:txBody>
          </p:sp>
          <p:sp>
            <p:nvSpPr>
              <p:cNvPr id="28" name="AutoShape 9"/>
              <p:cNvSpPr>
                <a:spLocks noChangeShapeType="1"/>
              </p:cNvSpPr>
              <p:nvPr/>
            </p:nvSpPr>
            <p:spPr bwMode="auto">
              <a:xfrm>
                <a:off x="6022" y="2574"/>
                <a:ext cx="0" cy="465"/>
              </a:xfrm>
              <a:prstGeom prst="straightConnector1">
                <a:avLst/>
              </a:prstGeom>
              <a:noFill/>
              <a:ln w="9525">
                <a:solidFill>
                  <a:srgbClr val="000000"/>
                </a:solidFill>
                <a:round/>
                <a:headEnd/>
                <a:tailEnd/>
              </a:ln>
            </p:spPr>
            <p:txBody>
              <a:bodyPr/>
              <a:lstStyle/>
              <a:p>
                <a:endParaRPr lang="tr-TR" sz="1400"/>
              </a:p>
            </p:txBody>
          </p:sp>
          <p:sp>
            <p:nvSpPr>
              <p:cNvPr id="29" name="AutoShape 10"/>
              <p:cNvSpPr>
                <a:spLocks noChangeShapeType="1"/>
              </p:cNvSpPr>
              <p:nvPr/>
            </p:nvSpPr>
            <p:spPr bwMode="auto">
              <a:xfrm>
                <a:off x="5470" y="2574"/>
                <a:ext cx="0" cy="889"/>
              </a:xfrm>
              <a:prstGeom prst="straightConnector1">
                <a:avLst/>
              </a:prstGeom>
              <a:noFill/>
              <a:ln w="9525">
                <a:solidFill>
                  <a:srgbClr val="000000"/>
                </a:solidFill>
                <a:round/>
                <a:headEnd/>
                <a:tailEnd/>
              </a:ln>
            </p:spPr>
            <p:txBody>
              <a:bodyPr/>
              <a:lstStyle/>
              <a:p>
                <a:endParaRPr lang="tr-TR" sz="1400"/>
              </a:p>
            </p:txBody>
          </p:sp>
          <p:sp>
            <p:nvSpPr>
              <p:cNvPr id="30" name="AutoShape 11"/>
              <p:cNvSpPr>
                <a:spLocks noChangeShapeType="1"/>
              </p:cNvSpPr>
              <p:nvPr/>
            </p:nvSpPr>
            <p:spPr bwMode="auto">
              <a:xfrm>
                <a:off x="4857" y="2574"/>
                <a:ext cx="0" cy="1300"/>
              </a:xfrm>
              <a:prstGeom prst="straightConnector1">
                <a:avLst/>
              </a:prstGeom>
              <a:noFill/>
              <a:ln w="9525">
                <a:solidFill>
                  <a:srgbClr val="000000"/>
                </a:solidFill>
                <a:round/>
                <a:headEnd/>
                <a:tailEnd/>
              </a:ln>
            </p:spPr>
            <p:txBody>
              <a:bodyPr/>
              <a:lstStyle/>
              <a:p>
                <a:endParaRPr lang="tr-TR" sz="1400"/>
              </a:p>
            </p:txBody>
          </p:sp>
          <p:sp>
            <p:nvSpPr>
              <p:cNvPr id="31" name="AutoShape 12"/>
              <p:cNvSpPr>
                <a:spLocks noChangeShapeType="1"/>
              </p:cNvSpPr>
              <p:nvPr/>
            </p:nvSpPr>
            <p:spPr bwMode="auto">
              <a:xfrm>
                <a:off x="4306" y="2574"/>
                <a:ext cx="0" cy="1763"/>
              </a:xfrm>
              <a:prstGeom prst="straightConnector1">
                <a:avLst/>
              </a:prstGeom>
              <a:noFill/>
              <a:ln w="9525">
                <a:solidFill>
                  <a:srgbClr val="000000"/>
                </a:solidFill>
                <a:round/>
                <a:headEnd/>
                <a:tailEnd/>
              </a:ln>
            </p:spPr>
            <p:txBody>
              <a:bodyPr/>
              <a:lstStyle/>
              <a:p>
                <a:endParaRPr lang="tr-TR" sz="1400"/>
              </a:p>
            </p:txBody>
          </p:sp>
          <p:sp>
            <p:nvSpPr>
              <p:cNvPr id="32" name="AutoShape 13"/>
              <p:cNvSpPr>
                <a:spLocks noChangeShapeType="1"/>
              </p:cNvSpPr>
              <p:nvPr/>
            </p:nvSpPr>
            <p:spPr bwMode="auto">
              <a:xfrm>
                <a:off x="3739" y="2574"/>
                <a:ext cx="0" cy="2267"/>
              </a:xfrm>
              <a:prstGeom prst="straightConnector1">
                <a:avLst/>
              </a:prstGeom>
              <a:noFill/>
              <a:ln w="9525">
                <a:solidFill>
                  <a:srgbClr val="000000"/>
                </a:solidFill>
                <a:round/>
                <a:headEnd/>
                <a:tailEnd/>
              </a:ln>
            </p:spPr>
            <p:txBody>
              <a:bodyPr/>
              <a:lstStyle/>
              <a:p>
                <a:endParaRPr lang="tr-TR" sz="1400"/>
              </a:p>
            </p:txBody>
          </p:sp>
          <p:sp>
            <p:nvSpPr>
              <p:cNvPr id="33" name="AutoShape 14"/>
              <p:cNvSpPr>
                <a:spLocks noChangeShapeType="1"/>
              </p:cNvSpPr>
              <p:nvPr/>
            </p:nvSpPr>
            <p:spPr bwMode="auto">
              <a:xfrm>
                <a:off x="6022" y="3039"/>
                <a:ext cx="520" cy="0"/>
              </a:xfrm>
              <a:prstGeom prst="straightConnector1">
                <a:avLst/>
              </a:prstGeom>
              <a:noFill/>
              <a:ln w="9525">
                <a:solidFill>
                  <a:srgbClr val="000000"/>
                </a:solidFill>
                <a:round/>
                <a:headEnd/>
                <a:tailEnd type="triangle" w="med" len="med"/>
              </a:ln>
            </p:spPr>
            <p:txBody>
              <a:bodyPr/>
              <a:lstStyle/>
              <a:p>
                <a:endParaRPr lang="tr-TR" sz="1400"/>
              </a:p>
            </p:txBody>
          </p:sp>
          <p:sp>
            <p:nvSpPr>
              <p:cNvPr id="34" name="Text Box 15"/>
              <p:cNvSpPr txBox="1">
                <a:spLocks noChangeArrowheads="1"/>
              </p:cNvSpPr>
              <p:nvPr/>
            </p:nvSpPr>
            <p:spPr bwMode="auto">
              <a:xfrm>
                <a:off x="6542" y="2833"/>
                <a:ext cx="1303" cy="351"/>
              </a:xfrm>
              <a:prstGeom prst="rect">
                <a:avLst/>
              </a:prstGeom>
              <a:solidFill>
                <a:srgbClr val="FFFFFF"/>
              </a:solidFill>
              <a:ln w="9525">
                <a:noFill/>
                <a:miter lim="800000"/>
                <a:headEnd/>
                <a:tailEnd/>
              </a:ln>
            </p:spPr>
            <p:txBody>
              <a:bodyPr/>
              <a:lstStyle/>
              <a:p>
                <a:pPr algn="ctr"/>
                <a:r>
                  <a:rPr lang="tr-TR" sz="1400" dirty="0"/>
                  <a:t>Elde</a:t>
                </a:r>
              </a:p>
            </p:txBody>
          </p:sp>
          <p:sp>
            <p:nvSpPr>
              <p:cNvPr id="35" name="AutoShape 16"/>
              <p:cNvSpPr>
                <a:spLocks noChangeShapeType="1"/>
              </p:cNvSpPr>
              <p:nvPr/>
            </p:nvSpPr>
            <p:spPr bwMode="auto">
              <a:xfrm>
                <a:off x="5470" y="3463"/>
                <a:ext cx="1072" cy="0"/>
              </a:xfrm>
              <a:prstGeom prst="straightConnector1">
                <a:avLst/>
              </a:prstGeom>
              <a:noFill/>
              <a:ln w="9525">
                <a:solidFill>
                  <a:srgbClr val="000000"/>
                </a:solidFill>
                <a:round/>
                <a:headEnd/>
                <a:tailEnd type="triangle" w="med" len="med"/>
              </a:ln>
            </p:spPr>
            <p:txBody>
              <a:bodyPr/>
              <a:lstStyle/>
              <a:p>
                <a:endParaRPr lang="tr-TR" sz="1400"/>
              </a:p>
            </p:txBody>
          </p:sp>
          <p:sp>
            <p:nvSpPr>
              <p:cNvPr id="36" name="AutoShape 17"/>
              <p:cNvSpPr>
                <a:spLocks noChangeShapeType="1"/>
              </p:cNvSpPr>
              <p:nvPr/>
            </p:nvSpPr>
            <p:spPr bwMode="auto">
              <a:xfrm>
                <a:off x="4857" y="3874"/>
                <a:ext cx="1685" cy="0"/>
              </a:xfrm>
              <a:prstGeom prst="straightConnector1">
                <a:avLst/>
              </a:prstGeom>
              <a:noFill/>
              <a:ln w="9525">
                <a:solidFill>
                  <a:srgbClr val="000000"/>
                </a:solidFill>
                <a:round/>
                <a:headEnd/>
                <a:tailEnd type="triangle" w="med" len="med"/>
              </a:ln>
            </p:spPr>
            <p:txBody>
              <a:bodyPr/>
              <a:lstStyle/>
              <a:p>
                <a:endParaRPr lang="tr-TR" sz="1400"/>
              </a:p>
            </p:txBody>
          </p:sp>
          <p:sp>
            <p:nvSpPr>
              <p:cNvPr id="37" name="AutoShape 18"/>
              <p:cNvSpPr>
                <a:spLocks noChangeShapeType="1"/>
              </p:cNvSpPr>
              <p:nvPr/>
            </p:nvSpPr>
            <p:spPr bwMode="auto">
              <a:xfrm>
                <a:off x="4306" y="4337"/>
                <a:ext cx="2236" cy="0"/>
              </a:xfrm>
              <a:prstGeom prst="straightConnector1">
                <a:avLst/>
              </a:prstGeom>
              <a:noFill/>
              <a:ln w="9525">
                <a:solidFill>
                  <a:srgbClr val="000000"/>
                </a:solidFill>
                <a:round/>
                <a:headEnd/>
                <a:tailEnd type="triangle" w="med" len="med"/>
              </a:ln>
            </p:spPr>
            <p:txBody>
              <a:bodyPr/>
              <a:lstStyle/>
              <a:p>
                <a:endParaRPr lang="tr-TR" sz="1400"/>
              </a:p>
            </p:txBody>
          </p:sp>
          <p:sp>
            <p:nvSpPr>
              <p:cNvPr id="38" name="Text Box 19"/>
              <p:cNvSpPr txBox="1">
                <a:spLocks noChangeArrowheads="1"/>
              </p:cNvSpPr>
              <p:nvPr/>
            </p:nvSpPr>
            <p:spPr bwMode="auto">
              <a:xfrm>
                <a:off x="6542" y="4152"/>
                <a:ext cx="1303" cy="528"/>
              </a:xfrm>
              <a:prstGeom prst="rect">
                <a:avLst/>
              </a:prstGeom>
              <a:solidFill>
                <a:srgbClr val="FFFFFF"/>
              </a:solidFill>
              <a:ln w="9525">
                <a:noFill/>
                <a:miter lim="800000"/>
                <a:headEnd/>
                <a:tailEnd/>
              </a:ln>
            </p:spPr>
            <p:txBody>
              <a:bodyPr/>
              <a:lstStyle/>
              <a:p>
                <a:pPr algn="ctr"/>
                <a:r>
                  <a:rPr lang="tr-TR" sz="1400"/>
                  <a:t>Taşma</a:t>
                </a:r>
              </a:p>
            </p:txBody>
          </p:sp>
          <p:sp>
            <p:nvSpPr>
              <p:cNvPr id="39" name="AutoShape 20"/>
              <p:cNvSpPr>
                <a:spLocks noChangeShapeType="1"/>
              </p:cNvSpPr>
              <p:nvPr/>
            </p:nvSpPr>
            <p:spPr bwMode="auto">
              <a:xfrm>
                <a:off x="3739" y="4841"/>
                <a:ext cx="2803" cy="0"/>
              </a:xfrm>
              <a:prstGeom prst="straightConnector1">
                <a:avLst/>
              </a:prstGeom>
              <a:noFill/>
              <a:ln w="9525">
                <a:solidFill>
                  <a:srgbClr val="000000"/>
                </a:solidFill>
                <a:round/>
                <a:headEnd/>
                <a:tailEnd type="triangle" w="med" len="med"/>
              </a:ln>
            </p:spPr>
            <p:txBody>
              <a:bodyPr/>
              <a:lstStyle/>
              <a:p>
                <a:endParaRPr lang="tr-TR" sz="1400"/>
              </a:p>
            </p:txBody>
          </p:sp>
          <p:sp>
            <p:nvSpPr>
              <p:cNvPr id="40" name="Text Box 21"/>
              <p:cNvSpPr txBox="1">
                <a:spLocks noChangeArrowheads="1"/>
              </p:cNvSpPr>
              <p:nvPr/>
            </p:nvSpPr>
            <p:spPr bwMode="auto">
              <a:xfrm>
                <a:off x="6542" y="4682"/>
                <a:ext cx="1303" cy="351"/>
              </a:xfrm>
              <a:prstGeom prst="rect">
                <a:avLst/>
              </a:prstGeom>
              <a:solidFill>
                <a:srgbClr val="FFFFFF"/>
              </a:solidFill>
              <a:ln w="9525">
                <a:noFill/>
                <a:miter lim="800000"/>
                <a:headEnd/>
                <a:tailEnd/>
              </a:ln>
            </p:spPr>
            <p:txBody>
              <a:bodyPr/>
              <a:lstStyle/>
              <a:p>
                <a:pPr algn="ctr"/>
                <a:r>
                  <a:rPr lang="tr-TR" sz="1400"/>
                  <a:t>Kesme</a:t>
                </a:r>
              </a:p>
            </p:txBody>
          </p:sp>
        </p:grpSp>
        <p:graphicFrame>
          <p:nvGraphicFramePr>
            <p:cNvPr id="41" name="Group 91"/>
            <p:cNvGraphicFramePr>
              <a:graphicFrameLocks/>
            </p:cNvGraphicFramePr>
            <p:nvPr/>
          </p:nvGraphicFramePr>
          <p:xfrm>
            <a:off x="2454821" y="2533796"/>
            <a:ext cx="3024187" cy="518160"/>
          </p:xfrm>
          <a:graphic>
            <a:graphicData uri="http://schemas.openxmlformats.org/drawingml/2006/table">
              <a:tbl>
                <a:tblPr/>
                <a:tblGrid>
                  <a:gridCol w="377825">
                    <a:extLst>
                      <a:ext uri="{9D8B030D-6E8A-4147-A177-3AD203B41FA5}">
                        <a16:colId xmlns:a16="http://schemas.microsoft.com/office/drawing/2014/main" val="20000"/>
                      </a:ext>
                    </a:extLst>
                  </a:gridCol>
                  <a:gridCol w="377825">
                    <a:extLst>
                      <a:ext uri="{9D8B030D-6E8A-4147-A177-3AD203B41FA5}">
                        <a16:colId xmlns:a16="http://schemas.microsoft.com/office/drawing/2014/main" val="20001"/>
                      </a:ext>
                    </a:extLst>
                  </a:gridCol>
                  <a:gridCol w="377825">
                    <a:extLst>
                      <a:ext uri="{9D8B030D-6E8A-4147-A177-3AD203B41FA5}">
                        <a16:colId xmlns:a16="http://schemas.microsoft.com/office/drawing/2014/main" val="20002"/>
                      </a:ext>
                    </a:extLst>
                  </a:gridCol>
                  <a:gridCol w="379412">
                    <a:extLst>
                      <a:ext uri="{9D8B030D-6E8A-4147-A177-3AD203B41FA5}">
                        <a16:colId xmlns:a16="http://schemas.microsoft.com/office/drawing/2014/main" val="20003"/>
                      </a:ext>
                    </a:extLst>
                  </a:gridCol>
                  <a:gridCol w="377825">
                    <a:extLst>
                      <a:ext uri="{9D8B030D-6E8A-4147-A177-3AD203B41FA5}">
                        <a16:colId xmlns:a16="http://schemas.microsoft.com/office/drawing/2014/main" val="20004"/>
                      </a:ext>
                    </a:extLst>
                  </a:gridCol>
                  <a:gridCol w="377825">
                    <a:extLst>
                      <a:ext uri="{9D8B030D-6E8A-4147-A177-3AD203B41FA5}">
                        <a16:colId xmlns:a16="http://schemas.microsoft.com/office/drawing/2014/main" val="20005"/>
                      </a:ext>
                    </a:extLst>
                  </a:gridCol>
                  <a:gridCol w="377825">
                    <a:extLst>
                      <a:ext uri="{9D8B030D-6E8A-4147-A177-3AD203B41FA5}">
                        <a16:colId xmlns:a16="http://schemas.microsoft.com/office/drawing/2014/main" val="20006"/>
                      </a:ext>
                    </a:extLst>
                  </a:gridCol>
                  <a:gridCol w="377825">
                    <a:extLst>
                      <a:ext uri="{9D8B030D-6E8A-4147-A177-3AD203B41FA5}">
                        <a16:colId xmlns:a16="http://schemas.microsoft.com/office/drawing/2014/main" val="20007"/>
                      </a:ext>
                    </a:extLst>
                  </a:gridCol>
                </a:tblGrid>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dirty="0" smtClean="0">
                            <a:ln>
                              <a:noFill/>
                            </a:ln>
                            <a:solidFill>
                              <a:schemeClr val="tx1"/>
                            </a:solidFill>
                            <a:effectLst/>
                            <a:latin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dirty="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dirty="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dirty="0" smtClean="0">
                            <a:ln>
                              <a:noFill/>
                            </a:ln>
                            <a:solidFill>
                              <a:schemeClr val="tx1"/>
                            </a:solidFill>
                            <a:effectLst/>
                            <a:latin typeface="Arial" pitchFamily="34"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dirty="0" smtClean="0">
                            <a:ln>
                              <a:noFill/>
                            </a:ln>
                            <a:solidFill>
                              <a:schemeClr val="tx1"/>
                            </a:solidFill>
                            <a:effectLst/>
                            <a:latin typeface="Arial" pitchFamily="34"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dirty="0" smtClean="0">
                            <a:ln>
                              <a:noFill/>
                            </a:ln>
                            <a:solidFill>
                              <a:schemeClr val="tx1"/>
                            </a:solidFill>
                            <a:effectLst/>
                            <a:latin typeface="Arial" pitchFamily="34"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dirty="0" smtClean="0">
                            <a:ln>
                              <a:noFill/>
                            </a:ln>
                            <a:solidFill>
                              <a:schemeClr val="tx1"/>
                            </a:solidFill>
                            <a:effectLst/>
                            <a:latin typeface="Arial" pitchFamily="34" charset="0"/>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b="0" i="0" u="none" strike="noStrike" cap="none" normalizeH="0" baseline="0" dirty="0" smtClean="0">
                            <a:ln>
                              <a:noFill/>
                            </a:ln>
                            <a:solidFill>
                              <a:schemeClr val="tx1"/>
                            </a:solidFill>
                            <a:effectLst/>
                            <a:latin typeface="Arial"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Komut Tasarımı</a:t>
            </a:r>
            <a:endParaRPr lang="tr-TR" sz="2400" dirty="0"/>
          </a:p>
        </p:txBody>
      </p:sp>
      <p:sp>
        <p:nvSpPr>
          <p:cNvPr id="3" name="2 İçerik Yer Tutucusu"/>
          <p:cNvSpPr>
            <a:spLocks noGrp="1"/>
          </p:cNvSpPr>
          <p:nvPr>
            <p:ph idx="1"/>
          </p:nvPr>
        </p:nvSpPr>
        <p:spPr>
          <a:xfrm>
            <a:off x="374650" y="882100"/>
            <a:ext cx="8375650" cy="5395869"/>
          </a:xfrm>
        </p:spPr>
        <p:txBody>
          <a:bodyPr/>
          <a:lstStyle/>
          <a:p>
            <a:pPr marL="0" indent="0" algn="just">
              <a:buNone/>
            </a:pPr>
            <a:r>
              <a:rPr lang="tr-TR" sz="1800" dirty="0" smtClean="0"/>
              <a:t>Program, CPU’nun yapması gereken işlemleri tanımlayan komutlar dizisidir. Ayrıca işlemlerin hangi sıra dahilinde yapılacağını da gösterir. Bir bilgisayar komutu, ikili (</a:t>
            </a:r>
            <a:r>
              <a:rPr lang="tr-TR" sz="1800" dirty="0" err="1" smtClean="0"/>
              <a:t>binary</a:t>
            </a:r>
            <a:r>
              <a:rPr lang="tr-TR" sz="1800" dirty="0" smtClean="0"/>
              <a:t>) bir koddur ve bir dizi mikro işlem adımını tanımlar. </a:t>
            </a:r>
          </a:p>
          <a:p>
            <a:pPr marL="0" indent="0" algn="just">
              <a:buNone/>
            </a:pPr>
            <a:endParaRPr lang="tr-TR" sz="800" dirty="0" smtClean="0"/>
          </a:p>
          <a:p>
            <a:pPr marL="0" indent="0" algn="just">
              <a:buNone/>
            </a:pPr>
            <a:r>
              <a:rPr lang="tr-TR" sz="1800" dirty="0" smtClean="0"/>
              <a:t>Komutlar verilerle birlikte bellekte bulunurlar. Bilgisayar her komutu bellekten okur bunu komut kaydedicisine yazar. Kontrol birimi bu kodu çözer ve gereken mikro işlemleri sırasıyla icra eder.</a:t>
            </a:r>
          </a:p>
          <a:p>
            <a:pPr marL="0" indent="0" algn="just">
              <a:buNone/>
            </a:pPr>
            <a:endParaRPr lang="tr-TR" sz="800" dirty="0" smtClean="0"/>
          </a:p>
          <a:p>
            <a:pPr marL="0" indent="0" algn="just">
              <a:buNone/>
            </a:pPr>
            <a:r>
              <a:rPr lang="tr-TR" sz="1800" dirty="0" smtClean="0"/>
              <a:t>Komut kodu bir grup bitten ibarettir. Bunlar bilgisayara belli bir işlemi yapmasını söylerler. Bir komut birkaç kısımdan meydana gelir. Komutun en önemli parçası </a:t>
            </a:r>
            <a:r>
              <a:rPr lang="tr-TR" sz="1800" i="1" dirty="0" smtClean="0"/>
              <a:t>işlem</a:t>
            </a:r>
            <a:r>
              <a:rPr lang="tr-TR" sz="1800" dirty="0" smtClean="0"/>
              <a:t> parçasıdır. İşlem kısmını oluşturan bitler toplama, çıkarma, çarpma, kaydırma ve tümleme gibi bazı işlemleri tanımlarlar. Bir komuttaki işlem bitlerinin sayısı, bilgisayarda kullanılacak işlem sayısına bağlıdır. </a:t>
            </a:r>
            <a:r>
              <a:rPr lang="tr-TR" sz="1800" i="1" dirty="0" smtClean="0"/>
              <a:t>n </a:t>
            </a:r>
            <a:r>
              <a:rPr lang="tr-TR" sz="1800" dirty="0" smtClean="0"/>
              <a:t>tane bit ile 2</a:t>
            </a:r>
            <a:r>
              <a:rPr lang="tr-TR" sz="1800" i="1" baseline="30000" dirty="0" smtClean="0"/>
              <a:t>n</a:t>
            </a:r>
            <a:r>
              <a:rPr lang="tr-TR" sz="1800" dirty="0" smtClean="0"/>
              <a:t> (veya daha az) işlem tanımlanabilir. </a:t>
            </a:r>
          </a:p>
          <a:p>
            <a:pPr marL="0" indent="0" algn="just">
              <a:buNone/>
            </a:pPr>
            <a:endParaRPr lang="tr-TR" sz="800" dirty="0" smtClean="0"/>
          </a:p>
          <a:p>
            <a:pPr marL="0" indent="0" algn="just">
              <a:buNone/>
            </a:pPr>
            <a:r>
              <a:rPr lang="tr-TR" sz="1800" dirty="0" smtClean="0"/>
              <a:t>Komut kodunda yer alan diğer önemli kısım ise adresleme </a:t>
            </a:r>
            <a:r>
              <a:rPr lang="tr-TR" sz="1800" dirty="0" err="1" smtClean="0"/>
              <a:t>modunu</a:t>
            </a:r>
            <a:r>
              <a:rPr lang="tr-TR" sz="1800" dirty="0" smtClean="0"/>
              <a:t> belirleyen kısımdır.  Temel bilgisayar sistemimizde komut kodunun 5 biti işlem koduna ayrılmıştır. Beş bitlik bir işlem koduyla 32 adet işlem yerine getirilebilmesine rağmen, bazı komutların bazı adresleme </a:t>
            </a:r>
            <a:r>
              <a:rPr lang="tr-TR" sz="1800" dirty="0" err="1" smtClean="0"/>
              <a:t>modlarına</a:t>
            </a:r>
            <a:r>
              <a:rPr lang="tr-TR" sz="1800" dirty="0" smtClean="0"/>
              <a:t> gereksinimi olmamasından ötürü, kullanılmayan durumlar başka komutlara tahsis edilmiş ve yaklaşık 60 farklı işlem tanımlanabilmiştir. </a:t>
            </a:r>
          </a:p>
          <a:p>
            <a:pPr algn="just">
              <a:buNone/>
            </a:pPr>
            <a:endParaRPr lang="tr-TR"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Komut Tasarımı</a:t>
            </a:r>
            <a:endParaRPr lang="tr-TR" sz="2400" dirty="0"/>
          </a:p>
        </p:txBody>
      </p:sp>
      <p:sp>
        <p:nvSpPr>
          <p:cNvPr id="3" name="2 İçerik Yer Tutucusu"/>
          <p:cNvSpPr>
            <a:spLocks noGrp="1"/>
          </p:cNvSpPr>
          <p:nvPr>
            <p:ph idx="1"/>
          </p:nvPr>
        </p:nvSpPr>
        <p:spPr>
          <a:xfrm>
            <a:off x="361002" y="923045"/>
            <a:ext cx="8375650" cy="5078412"/>
          </a:xfrm>
        </p:spPr>
        <p:txBody>
          <a:bodyPr/>
          <a:lstStyle/>
          <a:p>
            <a:pPr marL="0" indent="0" algn="just">
              <a:buNone/>
            </a:pPr>
            <a:r>
              <a:rPr lang="tr-TR" sz="2000" dirty="0" smtClean="0"/>
              <a:t>6 tip adresleme </a:t>
            </a:r>
            <a:r>
              <a:rPr lang="tr-TR" sz="2000" dirty="0" err="1" smtClean="0"/>
              <a:t>modu</a:t>
            </a:r>
            <a:r>
              <a:rPr lang="tr-TR" sz="2000" dirty="0" smtClean="0"/>
              <a:t> kullanıldığından dolayı komut kodunun 3 biti, adres alanı için tahsis edilmiştir.</a:t>
            </a:r>
          </a:p>
          <a:p>
            <a:pPr marL="0" indent="0" algn="just">
              <a:buNone/>
            </a:pPr>
            <a:endParaRPr lang="tr-TR" sz="2000" dirty="0" smtClean="0"/>
          </a:p>
          <a:p>
            <a:pPr marL="0" indent="0" algn="just">
              <a:buNone/>
            </a:pPr>
            <a:r>
              <a:rPr lang="tr-TR" sz="2000" dirty="0" smtClean="0"/>
              <a:t>Temel bilgisayar sistemimizde ivedi, direkt ve dolaylı adresleme </a:t>
            </a:r>
            <a:r>
              <a:rPr lang="tr-TR" sz="2000" dirty="0" err="1" smtClean="0"/>
              <a:t>modlarına</a:t>
            </a:r>
            <a:r>
              <a:rPr lang="tr-TR" sz="2000" dirty="0" smtClean="0"/>
              <a:t> sahip komutlar 3 </a:t>
            </a:r>
            <a:r>
              <a:rPr lang="tr-TR" sz="2000" dirty="0" err="1" smtClean="0"/>
              <a:t>byte</a:t>
            </a:r>
            <a:r>
              <a:rPr lang="tr-TR" sz="2000" dirty="0" smtClean="0"/>
              <a:t>, </a:t>
            </a:r>
          </a:p>
          <a:p>
            <a:pPr marL="0" indent="0" algn="just">
              <a:buNone/>
            </a:pPr>
            <a:endParaRPr lang="tr-TR" sz="800" dirty="0" smtClean="0"/>
          </a:p>
          <a:p>
            <a:pPr marL="0" indent="0" algn="just">
              <a:buNone/>
            </a:pPr>
            <a:r>
              <a:rPr lang="tr-TR" sz="2000" dirty="0" smtClean="0"/>
              <a:t>indis ve göreceli adresleme </a:t>
            </a:r>
            <a:r>
              <a:rPr lang="tr-TR" sz="2000" dirty="0" err="1" smtClean="0"/>
              <a:t>modlarına</a:t>
            </a:r>
            <a:r>
              <a:rPr lang="tr-TR" sz="2000" dirty="0" smtClean="0"/>
              <a:t> sahip komutlar 2 </a:t>
            </a:r>
            <a:r>
              <a:rPr lang="tr-TR" sz="2000" dirty="0" err="1" smtClean="0"/>
              <a:t>byte</a:t>
            </a:r>
            <a:r>
              <a:rPr lang="tr-TR" sz="2000" dirty="0" smtClean="0"/>
              <a:t>, </a:t>
            </a:r>
          </a:p>
          <a:p>
            <a:pPr marL="0" indent="0" algn="just">
              <a:buNone/>
            </a:pPr>
            <a:endParaRPr lang="tr-TR" sz="1000" dirty="0" smtClean="0"/>
          </a:p>
          <a:p>
            <a:pPr marL="0" indent="0" algn="just">
              <a:buNone/>
            </a:pPr>
            <a:r>
              <a:rPr lang="tr-TR" sz="2000" dirty="0" smtClean="0"/>
              <a:t>doğal adresleme </a:t>
            </a:r>
            <a:r>
              <a:rPr lang="tr-TR" sz="2000" dirty="0" err="1" smtClean="0"/>
              <a:t>moduna</a:t>
            </a:r>
            <a:r>
              <a:rPr lang="tr-TR" sz="2000" dirty="0" smtClean="0"/>
              <a:t> sahip komutlar ise 1 </a:t>
            </a:r>
            <a:r>
              <a:rPr lang="tr-TR" sz="2000" dirty="0" err="1" smtClean="0"/>
              <a:t>byte</a:t>
            </a:r>
            <a:r>
              <a:rPr lang="tr-TR" sz="2000" dirty="0" smtClean="0"/>
              <a:t> yer kaplamaktadır. </a:t>
            </a:r>
          </a:p>
          <a:p>
            <a:pPr marL="0" indent="0" algn="just">
              <a:buNone/>
            </a:pPr>
            <a:endParaRPr lang="tr-TR" sz="1000" dirty="0" smtClean="0"/>
          </a:p>
          <a:p>
            <a:pPr algn="just">
              <a:buNone/>
            </a:pPr>
            <a:endParaRPr lang="tr-TR"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Komut Formatı</a:t>
            </a:r>
            <a:endParaRPr lang="tr-TR" sz="2400" b="1" dirty="0"/>
          </a:p>
        </p:txBody>
      </p:sp>
      <p:grpSp>
        <p:nvGrpSpPr>
          <p:cNvPr id="4" name="Group 4"/>
          <p:cNvGrpSpPr>
            <a:grpSpLocks/>
          </p:cNvGrpSpPr>
          <p:nvPr/>
        </p:nvGrpSpPr>
        <p:grpSpPr bwMode="auto">
          <a:xfrm>
            <a:off x="564016" y="1045608"/>
            <a:ext cx="3594100" cy="1573213"/>
            <a:chOff x="1884" y="3998"/>
            <a:chExt cx="5660" cy="2257"/>
          </a:xfrm>
        </p:grpSpPr>
        <p:sp>
          <p:nvSpPr>
            <p:cNvPr id="5" name="Text Box 5"/>
            <p:cNvSpPr txBox="1">
              <a:spLocks noChangeArrowheads="1"/>
            </p:cNvSpPr>
            <p:nvPr/>
          </p:nvSpPr>
          <p:spPr bwMode="auto">
            <a:xfrm>
              <a:off x="4199" y="5485"/>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4</a:t>
              </a:r>
            </a:p>
          </p:txBody>
        </p:sp>
        <p:grpSp>
          <p:nvGrpSpPr>
            <p:cNvPr id="6" name="Group 6"/>
            <p:cNvGrpSpPr>
              <a:grpSpLocks/>
            </p:cNvGrpSpPr>
            <p:nvPr/>
          </p:nvGrpSpPr>
          <p:grpSpPr bwMode="auto">
            <a:xfrm>
              <a:off x="1884" y="3998"/>
              <a:ext cx="5660" cy="2257"/>
              <a:chOff x="1884" y="5254"/>
              <a:chExt cx="5660" cy="2257"/>
            </a:xfrm>
          </p:grpSpPr>
          <p:sp>
            <p:nvSpPr>
              <p:cNvPr id="7" name="Text Box 7"/>
              <p:cNvSpPr txBox="1">
                <a:spLocks noChangeArrowheads="1"/>
              </p:cNvSpPr>
              <p:nvPr/>
            </p:nvSpPr>
            <p:spPr bwMode="auto">
              <a:xfrm>
                <a:off x="1884" y="6715"/>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7</a:t>
                </a:r>
              </a:p>
            </p:txBody>
          </p:sp>
          <p:sp>
            <p:nvSpPr>
              <p:cNvPr id="8" name="Text Box 8"/>
              <p:cNvSpPr txBox="1">
                <a:spLocks noChangeArrowheads="1"/>
              </p:cNvSpPr>
              <p:nvPr/>
            </p:nvSpPr>
            <p:spPr bwMode="auto">
              <a:xfrm>
                <a:off x="2298" y="6715"/>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6</a:t>
                </a:r>
              </a:p>
            </p:txBody>
          </p:sp>
          <p:sp>
            <p:nvSpPr>
              <p:cNvPr id="9" name="Text Box 9"/>
              <p:cNvSpPr txBox="1">
                <a:spLocks noChangeArrowheads="1"/>
              </p:cNvSpPr>
              <p:nvPr/>
            </p:nvSpPr>
            <p:spPr bwMode="auto">
              <a:xfrm>
                <a:off x="4553" y="6715"/>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3</a:t>
                </a:r>
              </a:p>
            </p:txBody>
          </p:sp>
          <p:sp>
            <p:nvSpPr>
              <p:cNvPr id="10" name="Text Box 10"/>
              <p:cNvSpPr txBox="1">
                <a:spLocks noChangeArrowheads="1"/>
              </p:cNvSpPr>
              <p:nvPr/>
            </p:nvSpPr>
            <p:spPr bwMode="auto">
              <a:xfrm>
                <a:off x="6993" y="6700"/>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0</a:t>
                </a:r>
              </a:p>
            </p:txBody>
          </p:sp>
          <p:sp>
            <p:nvSpPr>
              <p:cNvPr id="11" name="Rectangle 11"/>
              <p:cNvSpPr>
                <a:spLocks noChangeArrowheads="1"/>
              </p:cNvSpPr>
              <p:nvPr/>
            </p:nvSpPr>
            <p:spPr bwMode="auto">
              <a:xfrm>
                <a:off x="1884" y="7082"/>
                <a:ext cx="5485" cy="429"/>
              </a:xfrm>
              <a:prstGeom prst="rect">
                <a:avLst/>
              </a:prstGeom>
              <a:solidFill>
                <a:srgbClr val="FFFFFF"/>
              </a:solidFill>
              <a:ln w="9525">
                <a:solidFill>
                  <a:srgbClr val="000000"/>
                </a:solid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400"/>
                  <a:t>         </a:t>
                </a:r>
              </a:p>
            </p:txBody>
          </p:sp>
          <p:sp>
            <p:nvSpPr>
              <p:cNvPr id="12" name="AutoShape 12"/>
              <p:cNvSpPr>
                <a:spLocks noChangeShapeType="1"/>
              </p:cNvSpPr>
              <p:nvPr/>
            </p:nvSpPr>
            <p:spPr bwMode="auto">
              <a:xfrm>
                <a:off x="4673" y="7082"/>
                <a:ext cx="0" cy="429"/>
              </a:xfrm>
              <a:prstGeom prst="straightConnector1">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13" name="AutoShape 13"/>
              <p:cNvSpPr>
                <a:spLocks noChangeShapeType="1"/>
              </p:cNvSpPr>
              <p:nvPr/>
            </p:nvSpPr>
            <p:spPr bwMode="auto">
              <a:xfrm>
                <a:off x="2373" y="7082"/>
                <a:ext cx="0" cy="429"/>
              </a:xfrm>
              <a:prstGeom prst="straightConnector1">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14" name="AutoShape 14"/>
              <p:cNvSpPr>
                <a:spLocks/>
              </p:cNvSpPr>
              <p:nvPr/>
            </p:nvSpPr>
            <p:spPr bwMode="auto">
              <a:xfrm rot="5400000">
                <a:off x="3389" y="5557"/>
                <a:ext cx="311" cy="2219"/>
              </a:xfrm>
              <a:prstGeom prst="leftBrace">
                <a:avLst>
                  <a:gd name="adj1" fmla="val 59459"/>
                  <a:gd name="adj2" fmla="val 50898"/>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15" name="AutoShape 15"/>
              <p:cNvSpPr>
                <a:spLocks/>
              </p:cNvSpPr>
              <p:nvPr/>
            </p:nvSpPr>
            <p:spPr bwMode="auto">
              <a:xfrm rot="5400000">
                <a:off x="5904" y="5357"/>
                <a:ext cx="311" cy="2619"/>
              </a:xfrm>
              <a:prstGeom prst="leftBrace">
                <a:avLst>
                  <a:gd name="adj1" fmla="val 70177"/>
                  <a:gd name="adj2" fmla="val 51870"/>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16" name="AutoShape 16"/>
              <p:cNvSpPr>
                <a:spLocks/>
              </p:cNvSpPr>
              <p:nvPr/>
            </p:nvSpPr>
            <p:spPr bwMode="auto">
              <a:xfrm rot="5400000">
                <a:off x="1973" y="6422"/>
                <a:ext cx="311" cy="489"/>
              </a:xfrm>
              <a:prstGeom prst="leftBrace">
                <a:avLst>
                  <a:gd name="adj1" fmla="val 13103"/>
                  <a:gd name="adj2" fmla="val 50898"/>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17" name="AutoShape 17"/>
              <p:cNvSpPr>
                <a:spLocks/>
              </p:cNvSpPr>
              <p:nvPr/>
            </p:nvSpPr>
            <p:spPr bwMode="auto">
              <a:xfrm rot="5400000">
                <a:off x="3676" y="4138"/>
                <a:ext cx="750" cy="3846"/>
              </a:xfrm>
              <a:prstGeom prst="leftBrace">
                <a:avLst>
                  <a:gd name="adj1" fmla="val 42733"/>
                  <a:gd name="adj2" fmla="val 50898"/>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18" name="Rectangle 18"/>
              <p:cNvSpPr>
                <a:spLocks noChangeArrowheads="1"/>
              </p:cNvSpPr>
              <p:nvPr/>
            </p:nvSpPr>
            <p:spPr bwMode="auto">
              <a:xfrm>
                <a:off x="3127" y="5254"/>
                <a:ext cx="2189" cy="419"/>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400" dirty="0"/>
                  <a:t>İşlem kodu</a:t>
                </a:r>
              </a:p>
              <a:p>
                <a:endParaRPr lang="tr-TR" sz="1400" dirty="0"/>
              </a:p>
            </p:txBody>
          </p:sp>
          <p:sp>
            <p:nvSpPr>
              <p:cNvPr id="19" name="Rectangle 19"/>
              <p:cNvSpPr>
                <a:spLocks noChangeArrowheads="1"/>
              </p:cNvSpPr>
              <p:nvPr/>
            </p:nvSpPr>
            <p:spPr bwMode="auto">
              <a:xfrm>
                <a:off x="2372" y="6118"/>
                <a:ext cx="3051" cy="436"/>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400" dirty="0"/>
                  <a:t>Adresleme </a:t>
                </a:r>
                <a:r>
                  <a:rPr lang="tr-TR" sz="1400" dirty="0" err="1"/>
                  <a:t>modu</a:t>
                </a:r>
                <a:endParaRPr lang="tr-TR" sz="1400" dirty="0"/>
              </a:p>
              <a:p>
                <a:endParaRPr lang="tr-TR" sz="1400" dirty="0"/>
              </a:p>
            </p:txBody>
          </p:sp>
        </p:grpSp>
      </p:grpSp>
      <p:grpSp>
        <p:nvGrpSpPr>
          <p:cNvPr id="20" name="Group 20"/>
          <p:cNvGrpSpPr>
            <a:grpSpLocks/>
          </p:cNvGrpSpPr>
          <p:nvPr/>
        </p:nvGrpSpPr>
        <p:grpSpPr bwMode="auto">
          <a:xfrm>
            <a:off x="4999535" y="980346"/>
            <a:ext cx="3594100" cy="1812927"/>
            <a:chOff x="1884" y="8422"/>
            <a:chExt cx="5660" cy="2853"/>
          </a:xfrm>
        </p:grpSpPr>
        <p:sp>
          <p:nvSpPr>
            <p:cNvPr id="21" name="Rectangle 21"/>
            <p:cNvSpPr>
              <a:spLocks noChangeArrowheads="1"/>
            </p:cNvSpPr>
            <p:nvPr/>
          </p:nvSpPr>
          <p:spPr bwMode="auto">
            <a:xfrm>
              <a:off x="1884" y="10846"/>
              <a:ext cx="5485" cy="429"/>
            </a:xfrm>
            <a:prstGeom prst="rect">
              <a:avLst/>
            </a:prstGeom>
            <a:solidFill>
              <a:srgbClr val="FFFFFF"/>
            </a:solidFill>
            <a:ln w="9525">
              <a:solidFill>
                <a:srgbClr val="000000"/>
              </a:solid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8 bitlik işaretli adres veya offset</a:t>
              </a:r>
            </a:p>
          </p:txBody>
        </p:sp>
        <p:grpSp>
          <p:nvGrpSpPr>
            <p:cNvPr id="22" name="Group 22"/>
            <p:cNvGrpSpPr>
              <a:grpSpLocks/>
            </p:cNvGrpSpPr>
            <p:nvPr/>
          </p:nvGrpSpPr>
          <p:grpSpPr bwMode="auto">
            <a:xfrm>
              <a:off x="1884" y="8422"/>
              <a:ext cx="5660" cy="2257"/>
              <a:chOff x="1884" y="3998"/>
              <a:chExt cx="5660" cy="2257"/>
            </a:xfrm>
          </p:grpSpPr>
          <p:sp>
            <p:nvSpPr>
              <p:cNvPr id="23" name="Text Box 23"/>
              <p:cNvSpPr txBox="1">
                <a:spLocks noChangeArrowheads="1"/>
              </p:cNvSpPr>
              <p:nvPr/>
            </p:nvSpPr>
            <p:spPr bwMode="auto">
              <a:xfrm>
                <a:off x="4199" y="5485"/>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4</a:t>
                </a:r>
              </a:p>
            </p:txBody>
          </p:sp>
          <p:grpSp>
            <p:nvGrpSpPr>
              <p:cNvPr id="24" name="Group 24"/>
              <p:cNvGrpSpPr>
                <a:grpSpLocks/>
              </p:cNvGrpSpPr>
              <p:nvPr/>
            </p:nvGrpSpPr>
            <p:grpSpPr bwMode="auto">
              <a:xfrm>
                <a:off x="1884" y="3998"/>
                <a:ext cx="5660" cy="2257"/>
                <a:chOff x="1884" y="5254"/>
                <a:chExt cx="5660" cy="2257"/>
              </a:xfrm>
            </p:grpSpPr>
            <p:sp>
              <p:nvSpPr>
                <p:cNvPr id="25" name="Text Box 25"/>
                <p:cNvSpPr txBox="1">
                  <a:spLocks noChangeArrowheads="1"/>
                </p:cNvSpPr>
                <p:nvPr/>
              </p:nvSpPr>
              <p:spPr bwMode="auto">
                <a:xfrm>
                  <a:off x="1884" y="6715"/>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7</a:t>
                  </a:r>
                </a:p>
              </p:txBody>
            </p:sp>
            <p:sp>
              <p:nvSpPr>
                <p:cNvPr id="26" name="Text Box 26"/>
                <p:cNvSpPr txBox="1">
                  <a:spLocks noChangeArrowheads="1"/>
                </p:cNvSpPr>
                <p:nvPr/>
              </p:nvSpPr>
              <p:spPr bwMode="auto">
                <a:xfrm>
                  <a:off x="2298" y="6715"/>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6</a:t>
                  </a:r>
                </a:p>
              </p:txBody>
            </p:sp>
            <p:sp>
              <p:nvSpPr>
                <p:cNvPr id="27" name="Text Box 27"/>
                <p:cNvSpPr txBox="1">
                  <a:spLocks noChangeArrowheads="1"/>
                </p:cNvSpPr>
                <p:nvPr/>
              </p:nvSpPr>
              <p:spPr bwMode="auto">
                <a:xfrm>
                  <a:off x="4553" y="6715"/>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3</a:t>
                  </a:r>
                </a:p>
              </p:txBody>
            </p:sp>
            <p:sp>
              <p:nvSpPr>
                <p:cNvPr id="28" name="Text Box 28"/>
                <p:cNvSpPr txBox="1">
                  <a:spLocks noChangeArrowheads="1"/>
                </p:cNvSpPr>
                <p:nvPr/>
              </p:nvSpPr>
              <p:spPr bwMode="auto">
                <a:xfrm>
                  <a:off x="6993" y="6700"/>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0</a:t>
                  </a:r>
                </a:p>
              </p:txBody>
            </p:sp>
            <p:sp>
              <p:nvSpPr>
                <p:cNvPr id="29" name="Rectangle 29"/>
                <p:cNvSpPr>
                  <a:spLocks noChangeArrowheads="1"/>
                </p:cNvSpPr>
                <p:nvPr/>
              </p:nvSpPr>
              <p:spPr bwMode="auto">
                <a:xfrm>
                  <a:off x="1884" y="7082"/>
                  <a:ext cx="5485" cy="429"/>
                </a:xfrm>
                <a:prstGeom prst="rect">
                  <a:avLst/>
                </a:prstGeom>
                <a:solidFill>
                  <a:srgbClr val="FFFFFF"/>
                </a:solidFill>
                <a:ln w="9525">
                  <a:solidFill>
                    <a:srgbClr val="000000"/>
                  </a:solid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400"/>
                    <a:t>         </a:t>
                  </a:r>
                </a:p>
              </p:txBody>
            </p:sp>
            <p:sp>
              <p:nvSpPr>
                <p:cNvPr id="30" name="AutoShape 30"/>
                <p:cNvSpPr>
                  <a:spLocks noChangeShapeType="1"/>
                </p:cNvSpPr>
                <p:nvPr/>
              </p:nvSpPr>
              <p:spPr bwMode="auto">
                <a:xfrm>
                  <a:off x="4673" y="7082"/>
                  <a:ext cx="0" cy="429"/>
                </a:xfrm>
                <a:prstGeom prst="straightConnector1">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31" name="AutoShape 31"/>
                <p:cNvSpPr>
                  <a:spLocks noChangeShapeType="1"/>
                </p:cNvSpPr>
                <p:nvPr/>
              </p:nvSpPr>
              <p:spPr bwMode="auto">
                <a:xfrm>
                  <a:off x="2373" y="7082"/>
                  <a:ext cx="0" cy="429"/>
                </a:xfrm>
                <a:prstGeom prst="straightConnector1">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32" name="AutoShape 32"/>
                <p:cNvSpPr>
                  <a:spLocks/>
                </p:cNvSpPr>
                <p:nvPr/>
              </p:nvSpPr>
              <p:spPr bwMode="auto">
                <a:xfrm rot="5400000">
                  <a:off x="3389" y="5557"/>
                  <a:ext cx="311" cy="2219"/>
                </a:xfrm>
                <a:prstGeom prst="leftBrace">
                  <a:avLst>
                    <a:gd name="adj1" fmla="val 59459"/>
                    <a:gd name="adj2" fmla="val 50898"/>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33" name="AutoShape 33"/>
                <p:cNvSpPr>
                  <a:spLocks/>
                </p:cNvSpPr>
                <p:nvPr/>
              </p:nvSpPr>
              <p:spPr bwMode="auto">
                <a:xfrm rot="5400000">
                  <a:off x="5904" y="5357"/>
                  <a:ext cx="311" cy="2619"/>
                </a:xfrm>
                <a:prstGeom prst="leftBrace">
                  <a:avLst>
                    <a:gd name="adj1" fmla="val 70177"/>
                    <a:gd name="adj2" fmla="val 51870"/>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34" name="AutoShape 34"/>
                <p:cNvSpPr>
                  <a:spLocks/>
                </p:cNvSpPr>
                <p:nvPr/>
              </p:nvSpPr>
              <p:spPr bwMode="auto">
                <a:xfrm rot="5400000">
                  <a:off x="1973" y="6422"/>
                  <a:ext cx="311" cy="489"/>
                </a:xfrm>
                <a:prstGeom prst="leftBrace">
                  <a:avLst>
                    <a:gd name="adj1" fmla="val 13103"/>
                    <a:gd name="adj2" fmla="val 50898"/>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35" name="AutoShape 35"/>
                <p:cNvSpPr>
                  <a:spLocks/>
                </p:cNvSpPr>
                <p:nvPr/>
              </p:nvSpPr>
              <p:spPr bwMode="auto">
                <a:xfrm rot="5400000">
                  <a:off x="3676" y="4138"/>
                  <a:ext cx="750" cy="3846"/>
                </a:xfrm>
                <a:prstGeom prst="leftBrace">
                  <a:avLst>
                    <a:gd name="adj1" fmla="val 42733"/>
                    <a:gd name="adj2" fmla="val 50898"/>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36" name="Rectangle 36"/>
                <p:cNvSpPr>
                  <a:spLocks noChangeArrowheads="1"/>
                </p:cNvSpPr>
                <p:nvPr/>
              </p:nvSpPr>
              <p:spPr bwMode="auto">
                <a:xfrm>
                  <a:off x="3170" y="5254"/>
                  <a:ext cx="2232" cy="412"/>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400" dirty="0"/>
                    <a:t>İşlem kodu</a:t>
                  </a:r>
                </a:p>
                <a:p>
                  <a:endParaRPr lang="tr-TR" sz="1400" dirty="0"/>
                </a:p>
              </p:txBody>
            </p:sp>
            <p:sp>
              <p:nvSpPr>
                <p:cNvPr id="37" name="Rectangle 37"/>
                <p:cNvSpPr>
                  <a:spLocks noChangeArrowheads="1"/>
                </p:cNvSpPr>
                <p:nvPr/>
              </p:nvSpPr>
              <p:spPr bwMode="auto">
                <a:xfrm>
                  <a:off x="2501" y="6079"/>
                  <a:ext cx="3116" cy="446"/>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400" dirty="0"/>
                    <a:t>Adresleme </a:t>
                  </a:r>
                  <a:r>
                    <a:rPr lang="tr-TR" sz="1400" dirty="0" err="1"/>
                    <a:t>modu</a:t>
                  </a:r>
                  <a:endParaRPr lang="tr-TR" sz="1400" dirty="0"/>
                </a:p>
                <a:p>
                  <a:endParaRPr lang="tr-TR" sz="1400" dirty="0"/>
                </a:p>
              </p:txBody>
            </p:sp>
          </p:grpSp>
        </p:grpSp>
      </p:grpSp>
      <p:grpSp>
        <p:nvGrpSpPr>
          <p:cNvPr id="38" name="Group 38"/>
          <p:cNvGrpSpPr>
            <a:grpSpLocks/>
          </p:cNvGrpSpPr>
          <p:nvPr/>
        </p:nvGrpSpPr>
        <p:grpSpPr bwMode="auto">
          <a:xfrm>
            <a:off x="2515637" y="3417201"/>
            <a:ext cx="4376477" cy="2152650"/>
            <a:chOff x="1884" y="4014"/>
            <a:chExt cx="5660" cy="3390"/>
          </a:xfrm>
        </p:grpSpPr>
        <p:sp>
          <p:nvSpPr>
            <p:cNvPr id="39" name="Rectangle 39"/>
            <p:cNvSpPr>
              <a:spLocks noChangeArrowheads="1"/>
            </p:cNvSpPr>
            <p:nvPr/>
          </p:nvSpPr>
          <p:spPr bwMode="auto">
            <a:xfrm>
              <a:off x="1884" y="6403"/>
              <a:ext cx="5485" cy="429"/>
            </a:xfrm>
            <a:prstGeom prst="rect">
              <a:avLst/>
            </a:prstGeom>
            <a:solidFill>
              <a:srgbClr val="FFFFFF"/>
            </a:solidFill>
            <a:ln w="9525">
              <a:solidFill>
                <a:srgbClr val="000000"/>
              </a:solid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Veri veya adresin yüksek değerlikli kısmı</a:t>
              </a:r>
            </a:p>
          </p:txBody>
        </p:sp>
        <p:sp>
          <p:nvSpPr>
            <p:cNvPr id="40" name="Rectangle 40"/>
            <p:cNvSpPr>
              <a:spLocks noChangeArrowheads="1"/>
            </p:cNvSpPr>
            <p:nvPr/>
          </p:nvSpPr>
          <p:spPr bwMode="auto">
            <a:xfrm>
              <a:off x="1884" y="6975"/>
              <a:ext cx="5485" cy="429"/>
            </a:xfrm>
            <a:prstGeom prst="rect">
              <a:avLst/>
            </a:prstGeom>
            <a:solidFill>
              <a:srgbClr val="FFFFFF"/>
            </a:solidFill>
            <a:ln w="9525">
              <a:solidFill>
                <a:srgbClr val="000000"/>
              </a:solid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Veri veya adresin düşük değerlikli kısmı</a:t>
              </a:r>
            </a:p>
          </p:txBody>
        </p:sp>
        <p:grpSp>
          <p:nvGrpSpPr>
            <p:cNvPr id="41" name="Group 41"/>
            <p:cNvGrpSpPr>
              <a:grpSpLocks/>
            </p:cNvGrpSpPr>
            <p:nvPr/>
          </p:nvGrpSpPr>
          <p:grpSpPr bwMode="auto">
            <a:xfrm>
              <a:off x="1884" y="4014"/>
              <a:ext cx="5660" cy="2257"/>
              <a:chOff x="1884" y="3998"/>
              <a:chExt cx="5660" cy="2257"/>
            </a:xfrm>
          </p:grpSpPr>
          <p:sp>
            <p:nvSpPr>
              <p:cNvPr id="42" name="Text Box 42"/>
              <p:cNvSpPr txBox="1">
                <a:spLocks noChangeArrowheads="1"/>
              </p:cNvSpPr>
              <p:nvPr/>
            </p:nvSpPr>
            <p:spPr bwMode="auto">
              <a:xfrm>
                <a:off x="4199" y="5442"/>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dirty="0"/>
                  <a:t>4</a:t>
                </a:r>
              </a:p>
            </p:txBody>
          </p:sp>
          <p:grpSp>
            <p:nvGrpSpPr>
              <p:cNvPr id="43" name="Group 43"/>
              <p:cNvGrpSpPr>
                <a:grpSpLocks/>
              </p:cNvGrpSpPr>
              <p:nvPr/>
            </p:nvGrpSpPr>
            <p:grpSpPr bwMode="auto">
              <a:xfrm>
                <a:off x="1884" y="3998"/>
                <a:ext cx="5660" cy="2257"/>
                <a:chOff x="1884" y="5254"/>
                <a:chExt cx="5660" cy="2257"/>
              </a:xfrm>
            </p:grpSpPr>
            <p:sp>
              <p:nvSpPr>
                <p:cNvPr id="44" name="Text Box 44"/>
                <p:cNvSpPr txBox="1">
                  <a:spLocks noChangeArrowheads="1"/>
                </p:cNvSpPr>
                <p:nvPr/>
              </p:nvSpPr>
              <p:spPr bwMode="auto">
                <a:xfrm>
                  <a:off x="1884" y="6672"/>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dirty="0"/>
                    <a:t>7</a:t>
                  </a:r>
                </a:p>
              </p:txBody>
            </p:sp>
            <p:sp>
              <p:nvSpPr>
                <p:cNvPr id="45" name="Text Box 45"/>
                <p:cNvSpPr txBox="1">
                  <a:spLocks noChangeArrowheads="1"/>
                </p:cNvSpPr>
                <p:nvPr/>
              </p:nvSpPr>
              <p:spPr bwMode="auto">
                <a:xfrm>
                  <a:off x="2298" y="6694"/>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dirty="0"/>
                    <a:t>6</a:t>
                  </a:r>
                </a:p>
              </p:txBody>
            </p:sp>
            <p:sp>
              <p:nvSpPr>
                <p:cNvPr id="46" name="Text Box 46"/>
                <p:cNvSpPr txBox="1">
                  <a:spLocks noChangeArrowheads="1"/>
                </p:cNvSpPr>
                <p:nvPr/>
              </p:nvSpPr>
              <p:spPr bwMode="auto">
                <a:xfrm>
                  <a:off x="4553" y="6694"/>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dirty="0"/>
                    <a:t>3</a:t>
                  </a:r>
                </a:p>
              </p:txBody>
            </p:sp>
            <p:sp>
              <p:nvSpPr>
                <p:cNvPr id="47" name="Text Box 47"/>
                <p:cNvSpPr txBox="1">
                  <a:spLocks noChangeArrowheads="1"/>
                </p:cNvSpPr>
                <p:nvPr/>
              </p:nvSpPr>
              <p:spPr bwMode="auto">
                <a:xfrm>
                  <a:off x="6993" y="6700"/>
                  <a:ext cx="551" cy="475"/>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tr-TR" sz="1400"/>
                    <a:t>0</a:t>
                  </a:r>
                </a:p>
              </p:txBody>
            </p:sp>
            <p:sp>
              <p:nvSpPr>
                <p:cNvPr id="48" name="Rectangle 48"/>
                <p:cNvSpPr>
                  <a:spLocks noChangeArrowheads="1"/>
                </p:cNvSpPr>
                <p:nvPr/>
              </p:nvSpPr>
              <p:spPr bwMode="auto">
                <a:xfrm>
                  <a:off x="1884" y="7082"/>
                  <a:ext cx="5485" cy="429"/>
                </a:xfrm>
                <a:prstGeom prst="rect">
                  <a:avLst/>
                </a:prstGeom>
                <a:solidFill>
                  <a:srgbClr val="FFFFFF"/>
                </a:solidFill>
                <a:ln w="9525">
                  <a:solidFill>
                    <a:srgbClr val="000000"/>
                  </a:solid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400"/>
                    <a:t>         </a:t>
                  </a:r>
                </a:p>
              </p:txBody>
            </p:sp>
            <p:sp>
              <p:nvSpPr>
                <p:cNvPr id="49" name="AutoShape 49"/>
                <p:cNvSpPr>
                  <a:spLocks noChangeShapeType="1"/>
                </p:cNvSpPr>
                <p:nvPr/>
              </p:nvSpPr>
              <p:spPr bwMode="auto">
                <a:xfrm>
                  <a:off x="4673" y="7082"/>
                  <a:ext cx="0" cy="429"/>
                </a:xfrm>
                <a:prstGeom prst="straightConnector1">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50" name="AutoShape 50"/>
                <p:cNvSpPr>
                  <a:spLocks noChangeShapeType="1"/>
                </p:cNvSpPr>
                <p:nvPr/>
              </p:nvSpPr>
              <p:spPr bwMode="auto">
                <a:xfrm>
                  <a:off x="2373" y="7082"/>
                  <a:ext cx="0" cy="429"/>
                </a:xfrm>
                <a:prstGeom prst="straightConnector1">
                  <a:avLst/>
                </a:prstGeom>
                <a:noFill/>
                <a:ln w="9525">
                  <a:solidFill>
                    <a:srgbClr val="000000"/>
                  </a:solidFill>
                  <a:round/>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51" name="AutoShape 51"/>
                <p:cNvSpPr>
                  <a:spLocks/>
                </p:cNvSpPr>
                <p:nvPr/>
              </p:nvSpPr>
              <p:spPr bwMode="auto">
                <a:xfrm rot="5400000">
                  <a:off x="3389" y="5557"/>
                  <a:ext cx="311" cy="2219"/>
                </a:xfrm>
                <a:prstGeom prst="leftBrace">
                  <a:avLst>
                    <a:gd name="adj1" fmla="val 59459"/>
                    <a:gd name="adj2" fmla="val 50898"/>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52" name="AutoShape 52"/>
                <p:cNvSpPr>
                  <a:spLocks/>
                </p:cNvSpPr>
                <p:nvPr/>
              </p:nvSpPr>
              <p:spPr bwMode="auto">
                <a:xfrm rot="5400000">
                  <a:off x="5904" y="5357"/>
                  <a:ext cx="311" cy="2619"/>
                </a:xfrm>
                <a:prstGeom prst="leftBrace">
                  <a:avLst>
                    <a:gd name="adj1" fmla="val 70177"/>
                    <a:gd name="adj2" fmla="val 51870"/>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53" name="AutoShape 53"/>
                <p:cNvSpPr>
                  <a:spLocks/>
                </p:cNvSpPr>
                <p:nvPr/>
              </p:nvSpPr>
              <p:spPr bwMode="auto">
                <a:xfrm rot="5400000">
                  <a:off x="1973" y="6422"/>
                  <a:ext cx="311" cy="489"/>
                </a:xfrm>
                <a:prstGeom prst="leftBrace">
                  <a:avLst>
                    <a:gd name="adj1" fmla="val 13103"/>
                    <a:gd name="adj2" fmla="val 50898"/>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54" name="AutoShape 54"/>
                <p:cNvSpPr>
                  <a:spLocks/>
                </p:cNvSpPr>
                <p:nvPr/>
              </p:nvSpPr>
              <p:spPr bwMode="auto">
                <a:xfrm rot="5400000">
                  <a:off x="3676" y="4138"/>
                  <a:ext cx="750" cy="3846"/>
                </a:xfrm>
                <a:prstGeom prst="leftBrace">
                  <a:avLst>
                    <a:gd name="adj1" fmla="val 42733"/>
                    <a:gd name="adj2" fmla="val 50898"/>
                  </a:avLst>
                </a:prstGeom>
                <a:noFill/>
                <a:ln w="9525">
                  <a:solidFill>
                    <a:srgbClr val="000000"/>
                  </a:solidFill>
                  <a:round/>
                  <a:headEnd/>
                  <a:tailEnd/>
                </a:ln>
              </p:spPr>
              <p:txBody>
                <a:bodyPr rot="10800000" vert="eaVert"/>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sz="1400"/>
                </a:p>
              </p:txBody>
            </p:sp>
            <p:sp>
              <p:nvSpPr>
                <p:cNvPr id="55" name="Rectangle 55"/>
                <p:cNvSpPr>
                  <a:spLocks noChangeArrowheads="1"/>
                </p:cNvSpPr>
                <p:nvPr/>
              </p:nvSpPr>
              <p:spPr bwMode="auto">
                <a:xfrm>
                  <a:off x="3385" y="5254"/>
                  <a:ext cx="1516" cy="432"/>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400" dirty="0"/>
                    <a:t>İşlem kodu</a:t>
                  </a:r>
                </a:p>
                <a:p>
                  <a:endParaRPr lang="tr-TR" sz="1400" dirty="0"/>
                </a:p>
              </p:txBody>
            </p:sp>
            <p:sp>
              <p:nvSpPr>
                <p:cNvPr id="56" name="Rectangle 56"/>
                <p:cNvSpPr>
                  <a:spLocks noChangeArrowheads="1"/>
                </p:cNvSpPr>
                <p:nvPr/>
              </p:nvSpPr>
              <p:spPr bwMode="auto">
                <a:xfrm>
                  <a:off x="2501" y="6079"/>
                  <a:ext cx="2466" cy="413"/>
                </a:xfrm>
                <a:prstGeom prst="rect">
                  <a:avLst/>
                </a:prstGeom>
                <a:solidFill>
                  <a:srgbClr val="FFFFFF"/>
                </a:solidFill>
                <a:ln w="9525">
                  <a:noFill/>
                  <a:miter lim="800000"/>
                  <a:headEnd/>
                  <a:tailEnd/>
                </a:ln>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1400" dirty="0"/>
                    <a:t>Adresleme </a:t>
                  </a:r>
                  <a:r>
                    <a:rPr lang="tr-TR" sz="1400" dirty="0" err="1"/>
                    <a:t>modu</a:t>
                  </a:r>
                  <a:endParaRPr lang="tr-TR" sz="1400" dirty="0"/>
                </a:p>
                <a:p>
                  <a:endParaRPr lang="tr-TR" sz="1400" dirty="0"/>
                </a:p>
              </p:txBody>
            </p:sp>
          </p:grpSp>
        </p:grpSp>
      </p:grpSp>
      <p:sp>
        <p:nvSpPr>
          <p:cNvPr id="17409" name="Rectangle 1"/>
          <p:cNvSpPr>
            <a:spLocks noChangeArrowheads="1"/>
          </p:cNvSpPr>
          <p:nvPr/>
        </p:nvSpPr>
        <p:spPr bwMode="auto">
          <a:xfrm>
            <a:off x="-81883" y="2693341"/>
            <a:ext cx="4585648"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Times New Roman" pitchFamily="18" charset="0"/>
              </a:rPr>
              <a:t>Doğal adreslemede</a:t>
            </a:r>
            <a:endParaRPr kumimoji="0" lang="tr-TR" b="0" i="0" u="none" strike="noStrike" cap="none" normalizeH="0" baseline="0" dirty="0" smtClean="0">
              <a:ln>
                <a:noFill/>
              </a:ln>
              <a:solidFill>
                <a:schemeClr val="tx1"/>
              </a:solidFill>
              <a:effectLst/>
              <a:latin typeface="Arial" pitchFamily="34" charset="0"/>
            </a:endParaRPr>
          </a:p>
        </p:txBody>
      </p:sp>
      <p:sp>
        <p:nvSpPr>
          <p:cNvPr id="17410" name="Rectangle 2"/>
          <p:cNvSpPr>
            <a:spLocks noChangeArrowheads="1"/>
          </p:cNvSpPr>
          <p:nvPr/>
        </p:nvSpPr>
        <p:spPr bwMode="auto">
          <a:xfrm>
            <a:off x="4681180" y="2884409"/>
            <a:ext cx="4107976"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Times New Roman" pitchFamily="18" charset="0"/>
              </a:rPr>
              <a:t>İndis ve göreceli adreslemede</a:t>
            </a:r>
            <a:endParaRPr kumimoji="0" lang="tr-TR" b="0" i="0" u="none" strike="noStrike" cap="none" normalizeH="0" baseline="0" dirty="0" smtClean="0">
              <a:ln>
                <a:noFill/>
              </a:ln>
              <a:solidFill>
                <a:schemeClr val="tx1"/>
              </a:solidFill>
              <a:effectLst/>
              <a:latin typeface="Arial" pitchFamily="34" charset="0"/>
            </a:endParaRPr>
          </a:p>
        </p:txBody>
      </p:sp>
      <p:sp>
        <p:nvSpPr>
          <p:cNvPr id="59" name="58 Dikdörtgen"/>
          <p:cNvSpPr/>
          <p:nvPr/>
        </p:nvSpPr>
        <p:spPr>
          <a:xfrm>
            <a:off x="2970911" y="5702672"/>
            <a:ext cx="4057689" cy="338554"/>
          </a:xfrm>
          <a:prstGeom prst="rect">
            <a:avLst/>
          </a:prstGeom>
        </p:spPr>
        <p:txBody>
          <a:bodyPr wrap="square">
            <a:spAutoFit/>
          </a:bodyPr>
          <a:lstStyle/>
          <a:p>
            <a:r>
              <a:rPr lang="tr-TR" b="0" dirty="0" smtClean="0">
                <a:latin typeface="Calibri" pitchFamily="34" charset="0"/>
              </a:rPr>
              <a:t>İvedi, direkt ve dolaylı adreslemede </a:t>
            </a:r>
            <a:endParaRPr lang="tr-TR" b="0" dirty="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Adresleme </a:t>
            </a:r>
            <a:r>
              <a:rPr lang="tr-TR" sz="2400" b="1" dirty="0" err="1" smtClean="0"/>
              <a:t>Modu</a:t>
            </a:r>
            <a:r>
              <a:rPr lang="tr-TR" sz="2400" b="1" dirty="0" smtClean="0"/>
              <a:t> Seçim Bitleri </a:t>
            </a:r>
            <a:endParaRPr lang="tr-TR" sz="2400" dirty="0"/>
          </a:p>
        </p:txBody>
      </p:sp>
      <p:graphicFrame>
        <p:nvGraphicFramePr>
          <p:cNvPr id="4" name="3 İçerik Yer Tutucusu"/>
          <p:cNvGraphicFramePr>
            <a:graphicFrameLocks noGrp="1"/>
          </p:cNvGraphicFramePr>
          <p:nvPr>
            <p:ph idx="1"/>
          </p:nvPr>
        </p:nvGraphicFramePr>
        <p:xfrm>
          <a:off x="461385" y="1239168"/>
          <a:ext cx="2773111" cy="2590800"/>
        </p:xfrm>
        <a:graphic>
          <a:graphicData uri="http://schemas.openxmlformats.org/drawingml/2006/table">
            <a:tbl>
              <a:tblPr>
                <a:tableStyleId>{8A107856-5554-42FB-B03E-39F5DBC370BA}</a:tableStyleId>
              </a:tblPr>
              <a:tblGrid>
                <a:gridCol w="1221545">
                  <a:extLst>
                    <a:ext uri="{9D8B030D-6E8A-4147-A177-3AD203B41FA5}">
                      <a16:colId xmlns:a16="http://schemas.microsoft.com/office/drawing/2014/main" val="20000"/>
                    </a:ext>
                  </a:extLst>
                </a:gridCol>
                <a:gridCol w="1551566">
                  <a:extLst>
                    <a:ext uri="{9D8B030D-6E8A-4147-A177-3AD203B41FA5}">
                      <a16:colId xmlns:a16="http://schemas.microsoft.com/office/drawing/2014/main" val="20001"/>
                    </a:ext>
                  </a:extLst>
                </a:gridCol>
              </a:tblGrid>
              <a:tr h="143510">
                <a:tc>
                  <a:txBody>
                    <a:bodyPr/>
                    <a:lstStyle/>
                    <a:p>
                      <a:pPr algn="ctr">
                        <a:lnSpc>
                          <a:spcPct val="100000"/>
                        </a:lnSpc>
                        <a:spcAft>
                          <a:spcPts val="0"/>
                        </a:spcAft>
                      </a:pPr>
                      <a:r>
                        <a:rPr lang="tr-TR" sz="1600" dirty="0"/>
                        <a:t>Seçim Bitleri</a:t>
                      </a:r>
                      <a:endParaRPr lang="tr-TR" sz="1600" dirty="0">
                        <a:latin typeface="Times New Roman"/>
                        <a:ea typeface="Times New Roman"/>
                      </a:endParaRPr>
                    </a:p>
                  </a:txBody>
                  <a:tcPr/>
                </a:tc>
                <a:tc>
                  <a:txBody>
                    <a:bodyPr/>
                    <a:lstStyle/>
                    <a:p>
                      <a:pPr>
                        <a:lnSpc>
                          <a:spcPct val="100000"/>
                        </a:lnSpc>
                        <a:spcAft>
                          <a:spcPts val="0"/>
                        </a:spcAft>
                      </a:pPr>
                      <a:r>
                        <a:rPr lang="tr-TR" sz="1600"/>
                        <a:t>Adresleme Modu</a:t>
                      </a:r>
                      <a:endParaRPr lang="tr-TR" sz="1600">
                        <a:latin typeface="Times New Roman"/>
                        <a:ea typeface="Times New Roman"/>
                      </a:endParaRPr>
                    </a:p>
                  </a:txBody>
                  <a:tcPr/>
                </a:tc>
                <a:extLst>
                  <a:ext uri="{0D108BD9-81ED-4DB2-BD59-A6C34878D82A}">
                    <a16:rowId xmlns:a16="http://schemas.microsoft.com/office/drawing/2014/main" val="10000"/>
                  </a:ext>
                </a:extLst>
              </a:tr>
              <a:tr h="174625">
                <a:tc>
                  <a:txBody>
                    <a:bodyPr/>
                    <a:lstStyle/>
                    <a:p>
                      <a:pPr algn="ctr">
                        <a:lnSpc>
                          <a:spcPct val="100000"/>
                        </a:lnSpc>
                        <a:spcAft>
                          <a:spcPts val="0"/>
                        </a:spcAft>
                      </a:pPr>
                      <a:r>
                        <a:rPr lang="tr-TR" sz="1600" dirty="0"/>
                        <a:t>000</a:t>
                      </a:r>
                      <a:endParaRPr lang="tr-TR" sz="1600" dirty="0">
                        <a:latin typeface="Times New Roman"/>
                        <a:ea typeface="Times New Roman"/>
                      </a:endParaRPr>
                    </a:p>
                  </a:txBody>
                  <a:tcPr/>
                </a:tc>
                <a:tc>
                  <a:txBody>
                    <a:bodyPr/>
                    <a:lstStyle/>
                    <a:p>
                      <a:pPr>
                        <a:lnSpc>
                          <a:spcPct val="100000"/>
                        </a:lnSpc>
                        <a:spcAft>
                          <a:spcPts val="0"/>
                        </a:spcAft>
                      </a:pPr>
                      <a:r>
                        <a:rPr lang="tr-TR" sz="1600" dirty="0"/>
                        <a:t>Doğal </a:t>
                      </a:r>
                      <a:r>
                        <a:rPr lang="tr-TR" sz="1600" dirty="0" err="1"/>
                        <a:t>Mod</a:t>
                      </a:r>
                      <a:endParaRPr lang="tr-TR" sz="1600" dirty="0">
                        <a:latin typeface="Times New Roman"/>
                        <a:ea typeface="Times New Roman"/>
                      </a:endParaRPr>
                    </a:p>
                  </a:txBody>
                  <a:tcPr/>
                </a:tc>
                <a:extLst>
                  <a:ext uri="{0D108BD9-81ED-4DB2-BD59-A6C34878D82A}">
                    <a16:rowId xmlns:a16="http://schemas.microsoft.com/office/drawing/2014/main" val="10001"/>
                  </a:ext>
                </a:extLst>
              </a:tr>
              <a:tr h="161290">
                <a:tc>
                  <a:txBody>
                    <a:bodyPr/>
                    <a:lstStyle/>
                    <a:p>
                      <a:pPr algn="ctr">
                        <a:lnSpc>
                          <a:spcPct val="100000"/>
                        </a:lnSpc>
                        <a:spcAft>
                          <a:spcPts val="0"/>
                        </a:spcAft>
                      </a:pPr>
                      <a:r>
                        <a:rPr lang="tr-TR" sz="1600"/>
                        <a:t>001</a:t>
                      </a:r>
                      <a:endParaRPr lang="tr-TR" sz="1600">
                        <a:latin typeface="Times New Roman"/>
                        <a:ea typeface="Times New Roman"/>
                      </a:endParaRPr>
                    </a:p>
                  </a:txBody>
                  <a:tcPr/>
                </a:tc>
                <a:tc>
                  <a:txBody>
                    <a:bodyPr/>
                    <a:lstStyle/>
                    <a:p>
                      <a:pPr>
                        <a:lnSpc>
                          <a:spcPct val="100000"/>
                        </a:lnSpc>
                        <a:spcAft>
                          <a:spcPts val="0"/>
                        </a:spcAft>
                      </a:pPr>
                      <a:r>
                        <a:rPr lang="tr-TR" sz="1600" dirty="0"/>
                        <a:t>İvedi </a:t>
                      </a:r>
                      <a:r>
                        <a:rPr lang="tr-TR" sz="1600" dirty="0" err="1"/>
                        <a:t>Mod</a:t>
                      </a:r>
                      <a:endParaRPr lang="tr-TR" sz="1600" dirty="0">
                        <a:latin typeface="Times New Roman"/>
                        <a:ea typeface="Times New Roman"/>
                      </a:endParaRPr>
                    </a:p>
                  </a:txBody>
                  <a:tcPr/>
                </a:tc>
                <a:extLst>
                  <a:ext uri="{0D108BD9-81ED-4DB2-BD59-A6C34878D82A}">
                    <a16:rowId xmlns:a16="http://schemas.microsoft.com/office/drawing/2014/main" val="10002"/>
                  </a:ext>
                </a:extLst>
              </a:tr>
              <a:tr h="156210">
                <a:tc>
                  <a:txBody>
                    <a:bodyPr/>
                    <a:lstStyle/>
                    <a:p>
                      <a:pPr algn="ctr">
                        <a:lnSpc>
                          <a:spcPct val="100000"/>
                        </a:lnSpc>
                        <a:spcAft>
                          <a:spcPts val="0"/>
                        </a:spcAft>
                      </a:pPr>
                      <a:r>
                        <a:rPr lang="tr-TR" sz="1600"/>
                        <a:t>010</a:t>
                      </a:r>
                      <a:endParaRPr lang="tr-TR" sz="1600">
                        <a:latin typeface="Times New Roman"/>
                        <a:ea typeface="Times New Roman"/>
                      </a:endParaRPr>
                    </a:p>
                  </a:txBody>
                  <a:tcPr/>
                </a:tc>
                <a:tc>
                  <a:txBody>
                    <a:bodyPr/>
                    <a:lstStyle/>
                    <a:p>
                      <a:pPr>
                        <a:lnSpc>
                          <a:spcPct val="100000"/>
                        </a:lnSpc>
                        <a:spcAft>
                          <a:spcPts val="0"/>
                        </a:spcAft>
                      </a:pPr>
                      <a:r>
                        <a:rPr lang="tr-TR" sz="1600" dirty="0"/>
                        <a:t>Direkt </a:t>
                      </a:r>
                      <a:r>
                        <a:rPr lang="tr-TR" sz="1600" dirty="0" err="1"/>
                        <a:t>Mod</a:t>
                      </a:r>
                      <a:endParaRPr lang="tr-TR" sz="1600" dirty="0">
                        <a:latin typeface="Times New Roman"/>
                        <a:ea typeface="Times New Roman"/>
                      </a:endParaRPr>
                    </a:p>
                  </a:txBody>
                  <a:tcPr/>
                </a:tc>
                <a:extLst>
                  <a:ext uri="{0D108BD9-81ED-4DB2-BD59-A6C34878D82A}">
                    <a16:rowId xmlns:a16="http://schemas.microsoft.com/office/drawing/2014/main" val="10003"/>
                  </a:ext>
                </a:extLst>
              </a:tr>
              <a:tr h="156210">
                <a:tc>
                  <a:txBody>
                    <a:bodyPr/>
                    <a:lstStyle/>
                    <a:p>
                      <a:pPr algn="ctr">
                        <a:lnSpc>
                          <a:spcPct val="100000"/>
                        </a:lnSpc>
                        <a:spcAft>
                          <a:spcPts val="0"/>
                        </a:spcAft>
                      </a:pPr>
                      <a:r>
                        <a:rPr lang="tr-TR" sz="1600"/>
                        <a:t>011</a:t>
                      </a:r>
                      <a:endParaRPr lang="tr-TR" sz="1600">
                        <a:latin typeface="Times New Roman"/>
                        <a:ea typeface="Times New Roman"/>
                      </a:endParaRPr>
                    </a:p>
                  </a:txBody>
                  <a:tcPr/>
                </a:tc>
                <a:tc>
                  <a:txBody>
                    <a:bodyPr/>
                    <a:lstStyle/>
                    <a:p>
                      <a:pPr>
                        <a:lnSpc>
                          <a:spcPct val="100000"/>
                        </a:lnSpc>
                        <a:spcAft>
                          <a:spcPts val="0"/>
                        </a:spcAft>
                      </a:pPr>
                      <a:r>
                        <a:rPr lang="tr-TR" sz="1600" dirty="0"/>
                        <a:t>Dolaylı </a:t>
                      </a:r>
                      <a:r>
                        <a:rPr lang="tr-TR" sz="1600" dirty="0" err="1"/>
                        <a:t>Mod</a:t>
                      </a:r>
                      <a:endParaRPr lang="tr-TR" sz="1600" dirty="0">
                        <a:latin typeface="Times New Roman"/>
                        <a:ea typeface="Times New Roman"/>
                      </a:endParaRPr>
                    </a:p>
                  </a:txBody>
                  <a:tcPr/>
                </a:tc>
                <a:extLst>
                  <a:ext uri="{0D108BD9-81ED-4DB2-BD59-A6C34878D82A}">
                    <a16:rowId xmlns:a16="http://schemas.microsoft.com/office/drawing/2014/main" val="10004"/>
                  </a:ext>
                </a:extLst>
              </a:tr>
              <a:tr h="156210">
                <a:tc>
                  <a:txBody>
                    <a:bodyPr/>
                    <a:lstStyle/>
                    <a:p>
                      <a:pPr algn="ctr">
                        <a:lnSpc>
                          <a:spcPct val="100000"/>
                        </a:lnSpc>
                        <a:spcAft>
                          <a:spcPts val="0"/>
                        </a:spcAft>
                      </a:pPr>
                      <a:r>
                        <a:rPr lang="tr-TR" sz="1600"/>
                        <a:t>100</a:t>
                      </a:r>
                      <a:endParaRPr lang="tr-TR" sz="1600">
                        <a:latin typeface="Times New Roman"/>
                        <a:ea typeface="Times New Roman"/>
                      </a:endParaRPr>
                    </a:p>
                  </a:txBody>
                  <a:tcPr/>
                </a:tc>
                <a:tc>
                  <a:txBody>
                    <a:bodyPr/>
                    <a:lstStyle/>
                    <a:p>
                      <a:pPr>
                        <a:lnSpc>
                          <a:spcPct val="100000"/>
                        </a:lnSpc>
                        <a:spcAft>
                          <a:spcPts val="0"/>
                        </a:spcAft>
                      </a:pPr>
                      <a:r>
                        <a:rPr lang="tr-TR" sz="1600"/>
                        <a:t>İndis Mod</a:t>
                      </a:r>
                      <a:endParaRPr lang="tr-TR" sz="1600">
                        <a:latin typeface="Times New Roman"/>
                        <a:ea typeface="Times New Roman"/>
                      </a:endParaRPr>
                    </a:p>
                  </a:txBody>
                  <a:tcPr/>
                </a:tc>
                <a:extLst>
                  <a:ext uri="{0D108BD9-81ED-4DB2-BD59-A6C34878D82A}">
                    <a16:rowId xmlns:a16="http://schemas.microsoft.com/office/drawing/2014/main" val="10005"/>
                  </a:ext>
                </a:extLst>
              </a:tr>
              <a:tr h="156210">
                <a:tc>
                  <a:txBody>
                    <a:bodyPr/>
                    <a:lstStyle/>
                    <a:p>
                      <a:pPr algn="ctr">
                        <a:lnSpc>
                          <a:spcPct val="100000"/>
                        </a:lnSpc>
                        <a:spcAft>
                          <a:spcPts val="0"/>
                        </a:spcAft>
                      </a:pPr>
                      <a:r>
                        <a:rPr lang="tr-TR" sz="1600"/>
                        <a:t>101</a:t>
                      </a:r>
                      <a:endParaRPr lang="tr-TR" sz="1600">
                        <a:latin typeface="Times New Roman"/>
                        <a:ea typeface="Times New Roman"/>
                      </a:endParaRPr>
                    </a:p>
                  </a:txBody>
                  <a:tcPr/>
                </a:tc>
                <a:tc>
                  <a:txBody>
                    <a:bodyPr/>
                    <a:lstStyle/>
                    <a:p>
                      <a:pPr>
                        <a:lnSpc>
                          <a:spcPct val="100000"/>
                        </a:lnSpc>
                        <a:spcAft>
                          <a:spcPts val="0"/>
                        </a:spcAft>
                      </a:pPr>
                      <a:r>
                        <a:rPr lang="tr-TR" sz="1600" dirty="0"/>
                        <a:t>Göreceli </a:t>
                      </a:r>
                      <a:r>
                        <a:rPr lang="tr-TR" sz="1600" dirty="0" err="1"/>
                        <a:t>Mod</a:t>
                      </a:r>
                      <a:r>
                        <a:rPr lang="tr-TR" sz="1600" dirty="0"/>
                        <a:t> </a:t>
                      </a:r>
                      <a:endParaRPr lang="tr-TR" sz="1600" dirty="0">
                        <a:latin typeface="Times New Roman"/>
                        <a:ea typeface="Times New Roman"/>
                      </a:endParaRPr>
                    </a:p>
                  </a:txBody>
                  <a:tcPr/>
                </a:tc>
                <a:extLst>
                  <a:ext uri="{0D108BD9-81ED-4DB2-BD59-A6C34878D82A}">
                    <a16:rowId xmlns:a16="http://schemas.microsoft.com/office/drawing/2014/main" val="10006"/>
                  </a:ext>
                </a:extLst>
              </a:tr>
            </a:tbl>
          </a:graphicData>
        </a:graphic>
      </p:graphicFrame>
      <p:graphicFrame>
        <p:nvGraphicFramePr>
          <p:cNvPr id="5" name="4 Tablo"/>
          <p:cNvGraphicFramePr>
            <a:graphicFrameLocks noGrp="1"/>
          </p:cNvGraphicFramePr>
          <p:nvPr/>
        </p:nvGraphicFramePr>
        <p:xfrm>
          <a:off x="4132202" y="4538882"/>
          <a:ext cx="1572561" cy="292425"/>
        </p:xfrm>
        <a:graphic>
          <a:graphicData uri="http://schemas.openxmlformats.org/drawingml/2006/table">
            <a:tbl>
              <a:tblPr/>
              <a:tblGrid>
                <a:gridCol w="813165">
                  <a:extLst>
                    <a:ext uri="{9D8B030D-6E8A-4147-A177-3AD203B41FA5}">
                      <a16:colId xmlns:a16="http://schemas.microsoft.com/office/drawing/2014/main" val="20000"/>
                    </a:ext>
                  </a:extLst>
                </a:gridCol>
                <a:gridCol w="759396">
                  <a:extLst>
                    <a:ext uri="{9D8B030D-6E8A-4147-A177-3AD203B41FA5}">
                      <a16:colId xmlns:a16="http://schemas.microsoft.com/office/drawing/2014/main" val="20001"/>
                    </a:ext>
                  </a:extLst>
                </a:gridCol>
              </a:tblGrid>
              <a:tr h="292425">
                <a:tc>
                  <a:txBody>
                    <a:bodyPr/>
                    <a:lstStyle/>
                    <a:p>
                      <a:pPr algn="just">
                        <a:spcAft>
                          <a:spcPts val="0"/>
                        </a:spcAft>
                      </a:pPr>
                      <a:r>
                        <a:rPr lang="tr-TR" sz="1600" dirty="0">
                          <a:latin typeface="Calibri"/>
                          <a:ea typeface="Times New Roman"/>
                        </a:rPr>
                        <a:t>0  </a:t>
                      </a:r>
                      <a:r>
                        <a:rPr lang="tr-TR" sz="1600" dirty="0">
                          <a:solidFill>
                            <a:srgbClr val="FF0000"/>
                          </a:solidFill>
                          <a:latin typeface="Calibri"/>
                          <a:ea typeface="Times New Roman"/>
                        </a:rPr>
                        <a:t>001</a:t>
                      </a:r>
                      <a:endParaRPr lang="tr-TR" sz="1600" dirty="0">
                        <a:solidFill>
                          <a:srgbClr val="FF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1600" dirty="0">
                          <a:latin typeface="Calibri"/>
                          <a:ea typeface="Times New Roman"/>
                        </a:rPr>
                        <a:t>0000</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5 Tablo"/>
          <p:cNvGraphicFramePr>
            <a:graphicFrameLocks noGrp="1"/>
          </p:cNvGraphicFramePr>
          <p:nvPr/>
        </p:nvGraphicFramePr>
        <p:xfrm>
          <a:off x="4132205" y="5303153"/>
          <a:ext cx="1572559" cy="306077"/>
        </p:xfrm>
        <a:graphic>
          <a:graphicData uri="http://schemas.openxmlformats.org/drawingml/2006/table">
            <a:tbl>
              <a:tblPr/>
              <a:tblGrid>
                <a:gridCol w="813164">
                  <a:extLst>
                    <a:ext uri="{9D8B030D-6E8A-4147-A177-3AD203B41FA5}">
                      <a16:colId xmlns:a16="http://schemas.microsoft.com/office/drawing/2014/main" val="20000"/>
                    </a:ext>
                  </a:extLst>
                </a:gridCol>
                <a:gridCol w="759395">
                  <a:extLst>
                    <a:ext uri="{9D8B030D-6E8A-4147-A177-3AD203B41FA5}">
                      <a16:colId xmlns:a16="http://schemas.microsoft.com/office/drawing/2014/main" val="20001"/>
                    </a:ext>
                  </a:extLst>
                </a:gridCol>
              </a:tblGrid>
              <a:tr h="306077">
                <a:tc>
                  <a:txBody>
                    <a:bodyPr/>
                    <a:lstStyle/>
                    <a:p>
                      <a:pPr algn="just">
                        <a:spcAft>
                          <a:spcPts val="0"/>
                        </a:spcAft>
                      </a:pPr>
                      <a:r>
                        <a:rPr lang="tr-TR" sz="1600" dirty="0">
                          <a:latin typeface="Calibri"/>
                          <a:ea typeface="Times New Roman"/>
                        </a:rPr>
                        <a:t>0  </a:t>
                      </a:r>
                      <a:r>
                        <a:rPr lang="tr-TR" sz="1600" dirty="0">
                          <a:solidFill>
                            <a:srgbClr val="FF0000"/>
                          </a:solidFill>
                          <a:latin typeface="Calibri"/>
                          <a:ea typeface="Times New Roman"/>
                        </a:rPr>
                        <a:t>010</a:t>
                      </a:r>
                      <a:endParaRPr lang="tr-TR" sz="1600" dirty="0">
                        <a:solidFill>
                          <a:srgbClr val="FF0000"/>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tr-TR" sz="1600" dirty="0">
                          <a:latin typeface="Calibri"/>
                          <a:ea typeface="Times New Roman"/>
                        </a:rPr>
                        <a:t>0000</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2529" name="Rectangle 1"/>
          <p:cNvSpPr>
            <a:spLocks noChangeArrowheads="1"/>
          </p:cNvSpPr>
          <p:nvPr/>
        </p:nvSpPr>
        <p:spPr bwMode="auto">
          <a:xfrm>
            <a:off x="423077" y="3948710"/>
            <a:ext cx="8079475"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dirty="0" smtClean="0">
                <a:ln>
                  <a:noFill/>
                </a:ln>
                <a:solidFill>
                  <a:schemeClr val="tx1"/>
                </a:solidFill>
                <a:effectLst/>
                <a:latin typeface="Calibri" pitchFamily="34" charset="0"/>
                <a:ea typeface="Times New Roman" pitchFamily="18" charset="0"/>
              </a:rPr>
              <a:t>Örnek: </a:t>
            </a:r>
            <a:r>
              <a:rPr kumimoji="0" lang="tr-TR" sz="1800" b="0" i="0" u="none" strike="noStrike" cap="none" normalizeH="0" baseline="0" dirty="0" smtClean="0">
                <a:ln>
                  <a:noFill/>
                </a:ln>
                <a:solidFill>
                  <a:schemeClr val="tx1"/>
                </a:solidFill>
                <a:effectLst/>
                <a:latin typeface="Calibri" pitchFamily="34" charset="0"/>
                <a:ea typeface="Times New Roman" pitchFamily="18" charset="0"/>
              </a:rPr>
              <a:t>Temel bilgisayar sistemimizde toplama (ADD) komutunun işlem tipi 00000</a:t>
            </a:r>
            <a:r>
              <a:rPr kumimoji="0" lang="tr-TR" sz="1800" b="0" i="0" u="none" strike="noStrike" cap="none" normalizeH="0" baseline="-30000" dirty="0" smtClean="0">
                <a:ln>
                  <a:noFill/>
                </a:ln>
                <a:solidFill>
                  <a:schemeClr val="tx1"/>
                </a:solidFill>
                <a:effectLst/>
                <a:latin typeface="Calibri" pitchFamily="34" charset="0"/>
                <a:ea typeface="Times New Roman" pitchFamily="18" charset="0"/>
              </a:rPr>
              <a:t>2</a:t>
            </a:r>
            <a:r>
              <a:rPr kumimoji="0" lang="tr-TR" sz="1800" b="0" i="0" u="none" strike="noStrike" cap="none" normalizeH="0" baseline="0" dirty="0" smtClean="0">
                <a:ln>
                  <a:noFill/>
                </a:ln>
                <a:solidFill>
                  <a:schemeClr val="tx1"/>
                </a:solidFill>
                <a:effectLst/>
                <a:latin typeface="Calibri" pitchFamily="34" charset="0"/>
                <a:ea typeface="Times New Roman" pitchFamily="18" charset="0"/>
              </a:rPr>
              <a:t> olarak seçilmiştir. </a:t>
            </a:r>
            <a:endParaRPr kumimoji="0" lang="tr-TR" sz="1800" b="0" i="0" u="none" strike="noStrike" cap="none" normalizeH="0" baseline="0" dirty="0" smtClean="0">
              <a:ln>
                <a:noFill/>
              </a:ln>
              <a:solidFill>
                <a:schemeClr val="tx1"/>
              </a:solidFill>
              <a:effectLst/>
              <a:latin typeface="Arial" pitchFamily="34" charset="0"/>
            </a:endParaRPr>
          </a:p>
          <a:p>
            <a:pPr algn="just" eaLnBrk="0" hangingPunct="0"/>
            <a:r>
              <a:rPr kumimoji="0" lang="tr-TR" sz="1800" b="0" i="0" u="none" strike="noStrike" cap="none" normalizeH="0" baseline="0" dirty="0" smtClean="0">
                <a:ln>
                  <a:noFill/>
                </a:ln>
                <a:solidFill>
                  <a:schemeClr val="tx1"/>
                </a:solidFill>
                <a:effectLst/>
                <a:latin typeface="Calibri" pitchFamily="34" charset="0"/>
                <a:ea typeface="Times New Roman" pitchFamily="18" charset="0"/>
              </a:rPr>
              <a:t>İvedi adresleme için </a:t>
            </a:r>
            <a:r>
              <a:rPr kumimoji="0" lang="tr-TR" sz="1800" b="0" i="0" u="none" strike="noStrike" cap="none" normalizeH="0" baseline="0" dirty="0" err="1" smtClean="0">
                <a:ln>
                  <a:noFill/>
                </a:ln>
                <a:solidFill>
                  <a:schemeClr val="tx1"/>
                </a:solidFill>
                <a:effectLst/>
                <a:latin typeface="Calibri" pitchFamily="34" charset="0"/>
                <a:ea typeface="Times New Roman" pitchFamily="18" charset="0"/>
              </a:rPr>
              <a:t>opcode</a:t>
            </a:r>
            <a:r>
              <a:rPr kumimoji="0" lang="tr-TR" sz="1800" b="0" i="0" u="none" strike="noStrike" cap="none" normalizeH="0" baseline="0" dirty="0" smtClean="0">
                <a:ln>
                  <a:noFill/>
                </a:ln>
                <a:solidFill>
                  <a:schemeClr val="tx1"/>
                </a:solidFill>
                <a:effectLst/>
                <a:latin typeface="Calibri" pitchFamily="34" charset="0"/>
                <a:ea typeface="Times New Roman" pitchFamily="18" charset="0"/>
              </a:rPr>
              <a:t> kısmı;</a:t>
            </a:r>
            <a:r>
              <a:rPr lang="tr-TR" sz="1800" b="0" dirty="0" smtClean="0">
                <a:latin typeface="Calibri" pitchFamily="34" charset="0"/>
                <a:ea typeface="Times New Roman" pitchFamily="18" charset="0"/>
              </a:rPr>
              <a:t> 			</a:t>
            </a:r>
            <a:r>
              <a:rPr lang="tr-TR" sz="1800" b="0" dirty="0" err="1" smtClean="0">
                <a:latin typeface="Calibri" pitchFamily="34" charset="0"/>
                <a:ea typeface="Times New Roman" pitchFamily="18" charset="0"/>
              </a:rPr>
              <a:t>Opcode’un</a:t>
            </a:r>
            <a:r>
              <a:rPr lang="tr-TR" sz="1800" b="0" dirty="0" smtClean="0">
                <a:latin typeface="Calibri" pitchFamily="34" charset="0"/>
                <a:ea typeface="Times New Roman" pitchFamily="18" charset="0"/>
              </a:rPr>
              <a:t> karşılığı 10h</a:t>
            </a:r>
            <a:endParaRPr lang="tr-TR" sz="1800" b="0" dirty="0" smtClean="0">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Calibri" pitchFamily="34" charset="0"/>
                <a:ea typeface="Times New Roman" pitchFamily="18" charset="0"/>
              </a:rPr>
              <a:t> </a:t>
            </a:r>
            <a:endParaRPr kumimoji="0" lang="tr-TR" sz="1800" b="0" i="0" u="none" strike="noStrike" cap="none" normalizeH="0" baseline="0" dirty="0" smtClean="0">
              <a:ln>
                <a:noFill/>
              </a:ln>
              <a:solidFill>
                <a:schemeClr val="tx1"/>
              </a:solidFill>
              <a:effectLst/>
              <a:latin typeface="Arial" pitchFamily="34" charset="0"/>
            </a:endParaRPr>
          </a:p>
          <a:p>
            <a:pPr algn="just" eaLnBrk="0" hangingPunct="0"/>
            <a:r>
              <a:rPr kumimoji="0" lang="tr-TR" sz="1800" b="0" i="0" u="none" strike="noStrike" cap="none" normalizeH="0" baseline="0" dirty="0" smtClean="0">
                <a:ln>
                  <a:noFill/>
                </a:ln>
                <a:solidFill>
                  <a:schemeClr val="tx1"/>
                </a:solidFill>
                <a:effectLst/>
                <a:latin typeface="Calibri" pitchFamily="34" charset="0"/>
                <a:ea typeface="Times New Roman" pitchFamily="18" charset="0"/>
              </a:rPr>
              <a:t>Direkt adresleme için </a:t>
            </a:r>
            <a:r>
              <a:rPr kumimoji="0" lang="tr-TR" sz="1800" b="0" i="0" u="none" strike="noStrike" cap="none" normalizeH="0" baseline="0" dirty="0" err="1" smtClean="0">
                <a:ln>
                  <a:noFill/>
                </a:ln>
                <a:solidFill>
                  <a:schemeClr val="tx1"/>
                </a:solidFill>
                <a:effectLst/>
                <a:latin typeface="Calibri" pitchFamily="34" charset="0"/>
                <a:ea typeface="Times New Roman" pitchFamily="18" charset="0"/>
              </a:rPr>
              <a:t>opcode</a:t>
            </a:r>
            <a:r>
              <a:rPr kumimoji="0" lang="tr-TR" sz="1800" b="0" i="0" u="none" strike="noStrike" cap="none" normalizeH="0" baseline="0" dirty="0" smtClean="0">
                <a:ln>
                  <a:noFill/>
                </a:ln>
                <a:solidFill>
                  <a:schemeClr val="tx1"/>
                </a:solidFill>
                <a:effectLst/>
                <a:latin typeface="Calibri" pitchFamily="34" charset="0"/>
                <a:ea typeface="Times New Roman" pitchFamily="18" charset="0"/>
              </a:rPr>
              <a:t> kısmı;</a:t>
            </a:r>
            <a:r>
              <a:rPr lang="tr-TR" sz="1800" b="0" dirty="0" smtClean="0">
                <a:latin typeface="Calibri" pitchFamily="34" charset="0"/>
                <a:ea typeface="Times New Roman" pitchFamily="18" charset="0"/>
              </a:rPr>
              <a:t> 			</a:t>
            </a:r>
            <a:r>
              <a:rPr lang="tr-TR" sz="1800" b="0" dirty="0" err="1" smtClean="0">
                <a:latin typeface="Calibri" pitchFamily="34" charset="0"/>
                <a:ea typeface="Times New Roman" pitchFamily="18" charset="0"/>
              </a:rPr>
              <a:t>Opcode’un</a:t>
            </a:r>
            <a:r>
              <a:rPr lang="tr-TR" sz="1800" b="0" dirty="0" smtClean="0">
                <a:latin typeface="Calibri" pitchFamily="34" charset="0"/>
                <a:ea typeface="Times New Roman" pitchFamily="18" charset="0"/>
              </a:rPr>
              <a:t> karşılığı 20h</a:t>
            </a:r>
            <a:endParaRPr lang="tr-TR" sz="1800" b="0" dirty="0" smtClean="0">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Arial" pitchFamily="34" charset="0"/>
            </a:endParaRPr>
          </a:p>
        </p:txBody>
      </p:sp>
      <p:sp>
        <p:nvSpPr>
          <p:cNvPr id="8" name="7 Dikdörtgen"/>
          <p:cNvSpPr/>
          <p:nvPr/>
        </p:nvSpPr>
        <p:spPr>
          <a:xfrm>
            <a:off x="361663" y="871082"/>
            <a:ext cx="8195481" cy="369332"/>
          </a:xfrm>
          <a:prstGeom prst="rect">
            <a:avLst/>
          </a:prstGeom>
        </p:spPr>
        <p:txBody>
          <a:bodyPr wrap="square">
            <a:spAutoFit/>
          </a:bodyPr>
          <a:lstStyle/>
          <a:p>
            <a:pPr algn="just"/>
            <a:r>
              <a:rPr lang="tr-TR" sz="1800" b="0" dirty="0" smtClean="0"/>
              <a:t>Adresleme </a:t>
            </a:r>
            <a:r>
              <a:rPr lang="tr-TR" sz="1800" b="0" dirty="0" err="1" smtClean="0"/>
              <a:t>modunun</a:t>
            </a:r>
            <a:r>
              <a:rPr lang="tr-TR" sz="1800" b="0" dirty="0" smtClean="0"/>
              <a:t> seçimi için 3 bit gerekmektedir. </a:t>
            </a:r>
            <a:endParaRPr lang="tr-TR" sz="1800" b="0" dirty="0"/>
          </a:p>
        </p:txBody>
      </p:sp>
      <p:sp>
        <p:nvSpPr>
          <p:cNvPr id="9" name="8 Dikdörtgen"/>
          <p:cNvSpPr/>
          <p:nvPr/>
        </p:nvSpPr>
        <p:spPr>
          <a:xfrm>
            <a:off x="3800902" y="1962624"/>
            <a:ext cx="4572000" cy="830997"/>
          </a:xfrm>
          <a:prstGeom prst="rect">
            <a:avLst/>
          </a:prstGeom>
        </p:spPr>
        <p:txBody>
          <a:bodyPr>
            <a:spAutoFit/>
          </a:bodyPr>
          <a:lstStyle/>
          <a:p>
            <a:pPr algn="just"/>
            <a:r>
              <a:rPr lang="tr-TR" dirty="0" smtClean="0">
                <a:latin typeface="Calibri" pitchFamily="34" charset="0"/>
              </a:rPr>
              <a:t>Adresleme</a:t>
            </a:r>
            <a:r>
              <a:rPr lang="tr-TR" dirty="0" smtClean="0"/>
              <a:t> </a:t>
            </a:r>
            <a:r>
              <a:rPr lang="tr-TR" dirty="0" err="1" smtClean="0"/>
              <a:t>modu</a:t>
            </a:r>
            <a:r>
              <a:rPr lang="tr-TR" dirty="0" smtClean="0"/>
              <a:t> değiştiğinde </a:t>
            </a:r>
            <a:r>
              <a:rPr lang="tr-TR" dirty="0" err="1" smtClean="0"/>
              <a:t>opcode’un</a:t>
            </a:r>
            <a:r>
              <a:rPr lang="tr-TR" dirty="0" smtClean="0"/>
              <a:t> da sıra ile değişmesini temin etmek için, işlem tipinin 1 biti </a:t>
            </a:r>
            <a:r>
              <a:rPr lang="tr-TR" dirty="0" err="1" smtClean="0"/>
              <a:t>opcode’un</a:t>
            </a:r>
            <a:r>
              <a:rPr lang="tr-TR" dirty="0" smtClean="0"/>
              <a:t> baş </a:t>
            </a:r>
            <a:r>
              <a:rPr lang="tr-TR" dirty="0" smtClean="0">
                <a:latin typeface="Calibri" pitchFamily="34" charset="0"/>
              </a:rPr>
              <a:t>tarafına</a:t>
            </a:r>
            <a:r>
              <a:rPr lang="tr-TR" dirty="0" smtClean="0"/>
              <a:t> alınmıştır </a:t>
            </a:r>
            <a:endParaRPr lang="tr-T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5014</TotalTime>
  <Words>1229</Words>
  <Application>Microsoft Office PowerPoint</Application>
  <PresentationFormat>Ekran Gösterisi (4:3)</PresentationFormat>
  <Paragraphs>309</Paragraphs>
  <Slides>13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13</vt:i4>
      </vt:variant>
    </vt:vector>
  </HeadingPairs>
  <TitlesOfParts>
    <vt:vector size="19" baseType="lpstr">
      <vt:lpstr>Arial</vt:lpstr>
      <vt:lpstr>Calibri</vt:lpstr>
      <vt:lpstr>Comic Sans MS</vt:lpstr>
      <vt:lpstr>Helvetica</vt:lpstr>
      <vt:lpstr>Times New Roman</vt:lpstr>
      <vt:lpstr>overview</vt:lpstr>
      <vt:lpstr>Bölüm 5. Komut SETİ Mİmarİsİ  </vt:lpstr>
      <vt:lpstr>Temel Bilgisayar Sistemimizin Bileşenleri</vt:lpstr>
      <vt:lpstr>Düşük ve Yüksek Anlamlı Veri Yolunun Tahsisi </vt:lpstr>
      <vt:lpstr>Örnek Gerçekleştirim: Akünün İçeriğinin Yola Aktarılması</vt:lpstr>
      <vt:lpstr>Durum Kod Kaydedicisi (CCR)</vt:lpstr>
      <vt:lpstr>Komut Tasarımı</vt:lpstr>
      <vt:lpstr>Komut Tasarımı</vt:lpstr>
      <vt:lpstr>Komut Formatı</vt:lpstr>
      <vt:lpstr>Adresleme Modu Seçim Bitleri </vt:lpstr>
      <vt:lpstr>Adresleme Modu Bilgisinin Çözümlenmesi</vt:lpstr>
      <vt:lpstr>Komutun İşlem Tipi Bilgisinin Çözümlenmesi</vt:lpstr>
      <vt:lpstr>Komutun Çözümlenmesi</vt:lpstr>
      <vt:lpstr>Komutun Çözümlenmesi</vt:lpstr>
    </vt:vector>
  </TitlesOfParts>
  <Company>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Windows User</cp:lastModifiedBy>
  <cp:revision>181</cp:revision>
  <cp:lastPrinted>2001-01-30T20:22:47Z</cp:lastPrinted>
  <dcterms:created xsi:type="dcterms:W3CDTF">1999-07-07T12:46:17Z</dcterms:created>
  <dcterms:modified xsi:type="dcterms:W3CDTF">2019-04-15T08:28:56Z</dcterms:modified>
</cp:coreProperties>
</file>