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0"/>
  </p:notesMasterIdLst>
  <p:handoutMasterIdLst>
    <p:handoutMasterId r:id="rId21"/>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A50021"/>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varScale="1">
        <p:scale>
          <a:sx n="103" d="100"/>
          <a:sy n="103" d="100"/>
        </p:scale>
        <p:origin x="35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dirty="0"/>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dirty="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dirty="0">
                <a:latin typeface="Comic Sans MS" pitchFamily="66" charset="0"/>
              </a:rPr>
              <a:t>Ali </a:t>
            </a:r>
            <a:r>
              <a:rPr lang="tr-TR" sz="1200" b="0" i="1" dirty="0" err="1">
                <a:latin typeface="Comic Sans MS" pitchFamily="66" charset="0"/>
              </a:rPr>
              <a:t>Gülbağ</a:t>
            </a:r>
            <a:endParaRPr lang="en-US" sz="1200" b="0" i="1"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22275" y="324846"/>
            <a:ext cx="8496642" cy="2370137"/>
          </a:xfrm>
        </p:spPr>
        <p:txBody>
          <a:bodyPr/>
          <a:lstStyle/>
          <a:p>
            <a:r>
              <a:rPr lang="tr-TR" sz="2800" b="1" cap="all" dirty="0" smtClean="0"/>
              <a:t/>
            </a:r>
            <a:br>
              <a:rPr lang="tr-TR" sz="2800" b="1" cap="all" dirty="0" smtClean="0"/>
            </a:br>
            <a:r>
              <a:rPr lang="tr-TR" sz="2800" b="1" cap="all" dirty="0" smtClean="0"/>
              <a:t/>
            </a:r>
            <a:br>
              <a:rPr lang="tr-TR" sz="2800" b="1" cap="all" dirty="0" smtClean="0"/>
            </a:br>
            <a:r>
              <a:rPr lang="tr-TR" sz="2800" b="1" cap="all" dirty="0" smtClean="0"/>
              <a:t>Bölüm 5. Komut SETİ </a:t>
            </a:r>
            <a:r>
              <a:rPr lang="tr-TR" sz="2800" b="1" cap="all" dirty="0" err="1" smtClean="0"/>
              <a:t>Mİmarİsİ</a:t>
            </a:r>
            <a:r>
              <a:rPr lang="tr-TR" sz="2800" dirty="0" smtClean="0"/>
              <a:t/>
            </a:r>
            <a:br>
              <a:rPr lang="tr-TR" sz="2800" dirty="0" smtClean="0"/>
            </a:br>
            <a:r>
              <a:rPr lang="tr-TR" sz="4000" dirty="0">
                <a:solidFill>
                  <a:srgbClr val="0000CC"/>
                </a:solidFill>
              </a:rPr>
              <a:t/>
            </a:r>
            <a:br>
              <a:rPr lang="tr-TR" sz="4000" dirty="0">
                <a:solidFill>
                  <a:srgbClr val="0000CC"/>
                </a:solidFill>
              </a:rPr>
            </a:br>
            <a:endParaRPr lang="en-US" sz="4000" i="1" dirty="0">
              <a:solidFill>
                <a:srgbClr val="0000CC"/>
              </a:solidFill>
            </a:endParaRPr>
          </a:p>
        </p:txBody>
      </p:sp>
      <p:sp>
        <p:nvSpPr>
          <p:cNvPr id="71684" name="Rectangle 4"/>
          <p:cNvSpPr>
            <a:spLocks noGrp="1" noChangeArrowheads="1"/>
          </p:cNvSpPr>
          <p:nvPr>
            <p:ph type="subTitle" idx="1"/>
          </p:nvPr>
        </p:nvSpPr>
        <p:spPr>
          <a:xfrm>
            <a:off x="309491" y="1278340"/>
            <a:ext cx="8496885" cy="4278386"/>
          </a:xfrm>
        </p:spPr>
        <p:txBody>
          <a:bodyPr/>
          <a:lstStyle/>
          <a:p>
            <a:pPr algn="l">
              <a:lnSpc>
                <a:spcPct val="90000"/>
              </a:lnSpc>
            </a:pPr>
            <a:endParaRPr lang="tr-TR" sz="2000" b="1" dirty="0" smtClean="0"/>
          </a:p>
          <a:p>
            <a:pPr algn="l">
              <a:lnSpc>
                <a:spcPct val="90000"/>
              </a:lnSpc>
            </a:pPr>
            <a:endParaRPr lang="tr-TR" sz="2000" b="1" dirty="0" smtClean="0"/>
          </a:p>
          <a:p>
            <a:pPr algn="l">
              <a:lnSpc>
                <a:spcPct val="90000"/>
              </a:lnSpc>
            </a:pPr>
            <a:endParaRPr lang="tr-TR" sz="2000" b="1" dirty="0" smtClean="0"/>
          </a:p>
          <a:p>
            <a:pPr algn="l">
              <a:lnSpc>
                <a:spcPct val="90000"/>
              </a:lnSpc>
            </a:pPr>
            <a:r>
              <a:rPr lang="tr-TR" sz="2000" b="1" dirty="0" smtClean="0"/>
              <a:t>Komut </a:t>
            </a:r>
            <a:r>
              <a:rPr lang="tr-TR" sz="2000" b="1" dirty="0" err="1" smtClean="0"/>
              <a:t>Saykılı</a:t>
            </a:r>
            <a:endParaRPr lang="tr-TR" sz="2000" b="1" dirty="0" smtClean="0"/>
          </a:p>
          <a:p>
            <a:pPr algn="l">
              <a:lnSpc>
                <a:spcPct val="90000"/>
              </a:lnSpc>
            </a:pPr>
            <a:r>
              <a:rPr lang="tr-TR" sz="2400" b="1" dirty="0" smtClean="0"/>
              <a:t>	</a:t>
            </a:r>
            <a:r>
              <a:rPr lang="tr-TR" sz="2000" dirty="0" smtClean="0"/>
              <a:t>Zamanlama Düzeneği</a:t>
            </a:r>
          </a:p>
          <a:p>
            <a:pPr algn="l">
              <a:lnSpc>
                <a:spcPct val="90000"/>
              </a:lnSpc>
            </a:pPr>
            <a:r>
              <a:rPr lang="tr-TR" sz="2000" dirty="0" smtClean="0"/>
              <a:t>	Komut </a:t>
            </a:r>
            <a:r>
              <a:rPr lang="tr-TR" sz="2000" dirty="0" err="1" smtClean="0"/>
              <a:t>Saykılının</a:t>
            </a:r>
            <a:r>
              <a:rPr lang="tr-TR" sz="2000" dirty="0" smtClean="0"/>
              <a:t> </a:t>
            </a:r>
            <a:r>
              <a:rPr lang="tr-TR" sz="2000" dirty="0" err="1" smtClean="0"/>
              <a:t>Fetch</a:t>
            </a:r>
            <a:r>
              <a:rPr lang="tr-TR" sz="2000" dirty="0" smtClean="0"/>
              <a:t> ve </a:t>
            </a:r>
            <a:r>
              <a:rPr lang="tr-TR" sz="2000" dirty="0" err="1" smtClean="0"/>
              <a:t>Decode</a:t>
            </a:r>
            <a:r>
              <a:rPr lang="tr-TR" sz="2000" dirty="0" smtClean="0"/>
              <a:t> Safhaları</a:t>
            </a:r>
          </a:p>
          <a:p>
            <a:pPr algn="l">
              <a:lnSpc>
                <a:spcPct val="90000"/>
              </a:lnSpc>
            </a:pPr>
            <a:r>
              <a:rPr lang="tr-TR" sz="2000" dirty="0" smtClean="0"/>
              <a:t>	Komut </a:t>
            </a:r>
            <a:r>
              <a:rPr lang="tr-TR" sz="2000" dirty="0" err="1" smtClean="0"/>
              <a:t>Saykılının</a:t>
            </a:r>
            <a:r>
              <a:rPr lang="tr-TR" sz="2000" dirty="0" smtClean="0"/>
              <a:t> </a:t>
            </a:r>
            <a:r>
              <a:rPr lang="tr-TR" sz="2000" dirty="0" err="1" smtClean="0"/>
              <a:t>Execute</a:t>
            </a:r>
            <a:r>
              <a:rPr lang="tr-TR" sz="2000" dirty="0" smtClean="0"/>
              <a:t> Safhası</a:t>
            </a:r>
          </a:p>
          <a:p>
            <a:pPr algn="l">
              <a:lnSpc>
                <a:spcPct val="90000"/>
              </a:lnSpc>
            </a:pPr>
            <a:endParaRPr lang="tr-TR" sz="2400" b="1" dirty="0" smtClean="0"/>
          </a:p>
          <a:p>
            <a:pPr algn="l">
              <a:lnSpc>
                <a:spcPct val="90000"/>
              </a:lnSpc>
            </a:pPr>
            <a:r>
              <a:rPr lang="tr-TR" sz="2000" b="1" dirty="0" smtClean="0"/>
              <a:t>ADD Komutunun İvedi, Direkt ve Dolaylı </a:t>
            </a:r>
            <a:r>
              <a:rPr lang="tr-TR" sz="2000" b="1" dirty="0" err="1" smtClean="0"/>
              <a:t>Mod</a:t>
            </a:r>
            <a:r>
              <a:rPr lang="tr-TR" sz="2000" b="1" dirty="0" smtClean="0"/>
              <a:t> için </a:t>
            </a:r>
            <a:r>
              <a:rPr lang="tr-TR" sz="2000" b="1" dirty="0" err="1" smtClean="0"/>
              <a:t>Mikroişlem</a:t>
            </a:r>
            <a:r>
              <a:rPr lang="tr-TR" sz="2000" b="1" dirty="0" smtClean="0"/>
              <a:t> Adımları</a:t>
            </a:r>
          </a:p>
          <a:p>
            <a:pPr algn="l">
              <a:lnSpc>
                <a:spcPct val="90000"/>
              </a:lnSpc>
            </a:pPr>
            <a:r>
              <a:rPr lang="tr-TR" sz="2400" b="1" dirty="0" smtClean="0"/>
              <a:t>	</a:t>
            </a:r>
            <a:endParaRPr lang="tr-TR" sz="2400" dirty="0" smtClean="0"/>
          </a:p>
          <a:p>
            <a:pPr algn="l">
              <a:lnSpc>
                <a:spcPct val="90000"/>
              </a:lnSpc>
            </a:pPr>
            <a:endParaRPr lang="tr-TR" sz="2400" dirty="0" smtClean="0"/>
          </a:p>
          <a:p>
            <a:pPr algn="l">
              <a:lnSpc>
                <a:spcPct val="90000"/>
              </a:lnSpc>
            </a:pPr>
            <a:endParaRPr lang="tr-TR" sz="2400" dirty="0" smtClean="0"/>
          </a:p>
          <a:p>
            <a:pPr algn="l">
              <a:lnSpc>
                <a:spcPct val="90000"/>
              </a:lnSpc>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İvedi </a:t>
            </a:r>
            <a:r>
              <a:rPr lang="tr-TR" sz="2400" b="1" dirty="0" err="1" smtClean="0"/>
              <a:t>Mod</a:t>
            </a:r>
            <a:r>
              <a:rPr lang="tr-TR" sz="2400" b="1" dirty="0" smtClean="0"/>
              <a:t> için T4 Adımı</a:t>
            </a:r>
            <a:endParaRPr lang="tr-TR" sz="2400" dirty="0"/>
          </a:p>
        </p:txBody>
      </p:sp>
      <p:sp>
        <p:nvSpPr>
          <p:cNvPr id="3" name="2 İçerik Yer Tutucusu"/>
          <p:cNvSpPr>
            <a:spLocks noGrp="1"/>
          </p:cNvSpPr>
          <p:nvPr>
            <p:ph idx="1"/>
          </p:nvPr>
        </p:nvSpPr>
        <p:spPr>
          <a:xfrm>
            <a:off x="361002" y="923045"/>
            <a:ext cx="8375650" cy="646448"/>
          </a:xfrm>
        </p:spPr>
        <p:txBody>
          <a:bodyPr/>
          <a:lstStyle/>
          <a:p>
            <a:pPr>
              <a:buNone/>
            </a:pPr>
            <a:r>
              <a:rPr lang="tr-TR" sz="2400" b="1" dirty="0" smtClean="0"/>
              <a:t>T4.</a:t>
            </a:r>
            <a:r>
              <a:rPr lang="tr-TR" sz="2400" b="1" baseline="-25000" dirty="0" smtClean="0"/>
              <a:t> </a:t>
            </a:r>
            <a:r>
              <a:rPr lang="tr-TR" sz="2400" b="1" dirty="0" smtClean="0"/>
              <a:t>IDEC00.ADRMD1:</a:t>
            </a:r>
            <a:r>
              <a:rPr lang="tr-TR" sz="2400" dirty="0" smtClean="0"/>
              <a:t> DR</a:t>
            </a:r>
            <a:r>
              <a:rPr lang="tr-TR" sz="2400" baseline="-25000" dirty="0" smtClean="0"/>
              <a:t>L </a:t>
            </a:r>
            <a:r>
              <a:rPr lang="tr-TR" sz="2400" dirty="0" smtClean="0">
                <a:sym typeface="Wingdings"/>
              </a:rPr>
              <a:t></a:t>
            </a:r>
            <a:r>
              <a:rPr lang="tr-TR" sz="2400" dirty="0" smtClean="0"/>
              <a:t> M[AR], PC </a:t>
            </a:r>
            <a:r>
              <a:rPr lang="tr-TR" sz="2400" dirty="0" smtClean="0">
                <a:sym typeface="Wingdings"/>
              </a:rPr>
              <a:t></a:t>
            </a:r>
            <a:r>
              <a:rPr lang="tr-TR" sz="2400" dirty="0" smtClean="0"/>
              <a:t> PC+1</a:t>
            </a:r>
          </a:p>
          <a:p>
            <a:pPr>
              <a:buNone/>
            </a:pPr>
            <a:endParaRPr lang="tr-TR" sz="2400" dirty="0"/>
          </a:p>
        </p:txBody>
      </p:sp>
      <p:grpSp>
        <p:nvGrpSpPr>
          <p:cNvPr id="43" name="42 Grup"/>
          <p:cNvGrpSpPr/>
          <p:nvPr/>
        </p:nvGrpSpPr>
        <p:grpSpPr>
          <a:xfrm>
            <a:off x="846151" y="3187959"/>
            <a:ext cx="7083192" cy="2639634"/>
            <a:chOff x="1200999" y="3228903"/>
            <a:chExt cx="7083192" cy="2639634"/>
          </a:xfrm>
        </p:grpSpPr>
        <p:sp>
          <p:nvSpPr>
            <p:cNvPr id="23555" name="Text Box 3"/>
            <p:cNvSpPr txBox="1">
              <a:spLocks noChangeArrowheads="1"/>
            </p:cNvSpPr>
            <p:nvPr/>
          </p:nvSpPr>
          <p:spPr bwMode="auto">
            <a:xfrm>
              <a:off x="7260369" y="3228903"/>
              <a:ext cx="497099"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3556" name="Text Box 4"/>
            <p:cNvSpPr txBox="1">
              <a:spLocks noChangeArrowheads="1"/>
            </p:cNvSpPr>
            <p:nvPr/>
          </p:nvSpPr>
          <p:spPr bwMode="auto">
            <a:xfrm>
              <a:off x="6877189" y="3228903"/>
              <a:ext cx="497099"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23557" name="Text Box 5"/>
            <p:cNvSpPr txBox="1">
              <a:spLocks noChangeArrowheads="1"/>
            </p:cNvSpPr>
            <p:nvPr/>
          </p:nvSpPr>
          <p:spPr bwMode="auto">
            <a:xfrm>
              <a:off x="6576858" y="3228903"/>
              <a:ext cx="497099"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g</a:t>
              </a:r>
              <a:endParaRPr kumimoji="0" lang="tr-TR" b="0" i="0" u="none" strike="noStrike" cap="none" normalizeH="0" baseline="0" smtClean="0">
                <a:ln>
                  <a:noFill/>
                </a:ln>
                <a:solidFill>
                  <a:schemeClr val="tx1"/>
                </a:solidFill>
                <a:effectLst/>
                <a:latin typeface="Arial" pitchFamily="34" charset="0"/>
              </a:endParaRPr>
            </a:p>
          </p:txBody>
        </p:sp>
        <p:sp>
          <p:nvSpPr>
            <p:cNvPr id="23558" name="Text Box 6"/>
            <p:cNvSpPr txBox="1">
              <a:spLocks noChangeArrowheads="1"/>
            </p:cNvSpPr>
            <p:nvPr/>
          </p:nvSpPr>
          <p:spPr bwMode="auto">
            <a:xfrm>
              <a:off x="7664262" y="3228903"/>
              <a:ext cx="497099"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g</a:t>
              </a:r>
              <a:endParaRPr kumimoji="0" lang="tr-TR" b="0" i="0" u="none" strike="noStrike" cap="none" normalizeH="0" baseline="0" smtClean="0">
                <a:ln>
                  <a:noFill/>
                </a:ln>
                <a:solidFill>
                  <a:schemeClr val="tx1"/>
                </a:solidFill>
                <a:effectLst/>
                <a:latin typeface="Arial" pitchFamily="34" charset="0"/>
              </a:endParaRPr>
            </a:p>
          </p:txBody>
        </p:sp>
        <p:sp>
          <p:nvSpPr>
            <p:cNvPr id="23559" name="Text Box 7"/>
            <p:cNvSpPr txBox="1">
              <a:spLocks noChangeArrowheads="1"/>
            </p:cNvSpPr>
            <p:nvPr/>
          </p:nvSpPr>
          <p:spPr bwMode="auto">
            <a:xfrm>
              <a:off x="2682916" y="3591467"/>
              <a:ext cx="745648" cy="9001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&amp;</a:t>
              </a:r>
              <a:endParaRPr kumimoji="0" lang="tr-TR" b="0" i="0" u="none" strike="noStrike" cap="none" normalizeH="0" baseline="0" dirty="0" smtClean="0">
                <a:ln>
                  <a:noFill/>
                </a:ln>
                <a:solidFill>
                  <a:schemeClr val="tx1"/>
                </a:solidFill>
                <a:effectLst/>
                <a:latin typeface="Arial" pitchFamily="34" charset="0"/>
              </a:endParaRPr>
            </a:p>
          </p:txBody>
        </p:sp>
        <p:sp>
          <p:nvSpPr>
            <p:cNvPr id="23560" name="Line 8"/>
            <p:cNvSpPr>
              <a:spLocks noChangeShapeType="1"/>
            </p:cNvSpPr>
            <p:nvPr/>
          </p:nvSpPr>
          <p:spPr bwMode="auto">
            <a:xfrm>
              <a:off x="2434366" y="4041547"/>
              <a:ext cx="24854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3561" name="Line 9"/>
            <p:cNvSpPr>
              <a:spLocks noChangeShapeType="1"/>
            </p:cNvSpPr>
            <p:nvPr/>
          </p:nvSpPr>
          <p:spPr bwMode="auto">
            <a:xfrm>
              <a:off x="2434366" y="4341600"/>
              <a:ext cx="24854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3562" name="Line 10"/>
            <p:cNvSpPr>
              <a:spLocks noChangeShapeType="1"/>
            </p:cNvSpPr>
            <p:nvPr/>
          </p:nvSpPr>
          <p:spPr bwMode="auto">
            <a:xfrm>
              <a:off x="2434366" y="3741494"/>
              <a:ext cx="24854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3563" name="Text Box 11"/>
            <p:cNvSpPr txBox="1">
              <a:spLocks noChangeArrowheads="1"/>
            </p:cNvSpPr>
            <p:nvPr/>
          </p:nvSpPr>
          <p:spPr bwMode="auto">
            <a:xfrm>
              <a:off x="1732632" y="3601679"/>
              <a:ext cx="874091" cy="2879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3564" name="Text Box 12"/>
            <p:cNvSpPr txBox="1">
              <a:spLocks noChangeArrowheads="1"/>
            </p:cNvSpPr>
            <p:nvPr/>
          </p:nvSpPr>
          <p:spPr bwMode="auto">
            <a:xfrm>
              <a:off x="1364779" y="3913087"/>
              <a:ext cx="1446662" cy="3177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3565" name="Text Box 13"/>
            <p:cNvSpPr txBox="1">
              <a:spLocks noChangeArrowheads="1"/>
            </p:cNvSpPr>
            <p:nvPr/>
          </p:nvSpPr>
          <p:spPr bwMode="auto">
            <a:xfrm>
              <a:off x="1200999" y="4215432"/>
              <a:ext cx="1273905" cy="3292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3566" name="Text Box 14"/>
            <p:cNvSpPr txBox="1">
              <a:spLocks noChangeArrowheads="1"/>
            </p:cNvSpPr>
            <p:nvPr/>
          </p:nvSpPr>
          <p:spPr bwMode="auto">
            <a:xfrm>
              <a:off x="4547037" y="3441441"/>
              <a:ext cx="1118473" cy="1423585"/>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R’/W</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3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64 KB, 8bitlik BELLEK</a:t>
              </a:r>
              <a:endParaRPr kumimoji="0" lang="tr-TR" b="0" i="0" u="none" strike="noStrike" cap="none" normalizeH="0" baseline="0" dirty="0" smtClean="0">
                <a:ln>
                  <a:noFill/>
                </a:ln>
                <a:solidFill>
                  <a:schemeClr val="tx1"/>
                </a:solidFill>
                <a:effectLst/>
                <a:latin typeface="Arial" pitchFamily="34" charset="0"/>
              </a:endParaRPr>
            </a:p>
          </p:txBody>
        </p:sp>
        <p:sp>
          <p:nvSpPr>
            <p:cNvPr id="23567" name="Line 15"/>
            <p:cNvSpPr>
              <a:spLocks noChangeShapeType="1"/>
            </p:cNvSpPr>
            <p:nvPr/>
          </p:nvSpPr>
          <p:spPr bwMode="auto">
            <a:xfrm flipV="1">
              <a:off x="4298488" y="3588967"/>
              <a:ext cx="248549" cy="25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68" name="Line 16"/>
            <p:cNvSpPr>
              <a:spLocks noChangeShapeType="1"/>
            </p:cNvSpPr>
            <p:nvPr/>
          </p:nvSpPr>
          <p:spPr bwMode="auto">
            <a:xfrm>
              <a:off x="4298488" y="4339100"/>
              <a:ext cx="24854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69" name="Line 17"/>
            <p:cNvSpPr>
              <a:spLocks noChangeShapeType="1"/>
            </p:cNvSpPr>
            <p:nvPr/>
          </p:nvSpPr>
          <p:spPr bwMode="auto">
            <a:xfrm>
              <a:off x="4298488" y="4751673"/>
              <a:ext cx="24854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70" name="Rectangle 18"/>
            <p:cNvSpPr>
              <a:spLocks noChangeArrowheads="1"/>
            </p:cNvSpPr>
            <p:nvPr/>
          </p:nvSpPr>
          <p:spPr bwMode="auto">
            <a:xfrm>
              <a:off x="3801389" y="4139064"/>
              <a:ext cx="621374"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AR0</a:t>
              </a:r>
              <a:endParaRPr kumimoji="0" lang="tr-TR" b="0" i="0" u="none" strike="noStrike" cap="none" normalizeH="0" baseline="0" smtClean="0">
                <a:ln>
                  <a:noFill/>
                </a:ln>
                <a:solidFill>
                  <a:schemeClr val="tx1"/>
                </a:solidFill>
                <a:effectLst/>
                <a:latin typeface="Arial" pitchFamily="34" charset="0"/>
              </a:endParaRPr>
            </a:p>
          </p:txBody>
        </p:sp>
        <p:sp>
          <p:nvSpPr>
            <p:cNvPr id="23571" name="Rectangle 19"/>
            <p:cNvSpPr>
              <a:spLocks noChangeArrowheads="1"/>
            </p:cNvSpPr>
            <p:nvPr/>
          </p:nvSpPr>
          <p:spPr bwMode="auto">
            <a:xfrm>
              <a:off x="3780676" y="4576642"/>
              <a:ext cx="621374"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AR15</a:t>
              </a:r>
              <a:endParaRPr kumimoji="0" lang="tr-TR" b="0" i="0" u="none" strike="noStrike" cap="none" normalizeH="0" baseline="0" smtClean="0">
                <a:ln>
                  <a:noFill/>
                </a:ln>
                <a:solidFill>
                  <a:schemeClr val="tx1"/>
                </a:solidFill>
                <a:effectLst/>
                <a:latin typeface="Arial" pitchFamily="34" charset="0"/>
              </a:endParaRPr>
            </a:p>
          </p:txBody>
        </p:sp>
        <p:sp>
          <p:nvSpPr>
            <p:cNvPr id="23572" name="Rectangle 20"/>
            <p:cNvSpPr>
              <a:spLocks noChangeArrowheads="1"/>
            </p:cNvSpPr>
            <p:nvPr/>
          </p:nvSpPr>
          <p:spPr bwMode="auto">
            <a:xfrm>
              <a:off x="6535433" y="4041547"/>
              <a:ext cx="1748758" cy="6001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r>
                <a:rPr kumimoji="0" lang="tr-TR" b="0" i="0" u="none" strike="noStrike" cap="none" normalizeH="0" dirty="0" smtClean="0">
                  <a:ln>
                    <a:noFill/>
                  </a:ln>
                  <a:solidFill>
                    <a:schemeClr val="tx1"/>
                  </a:solidFill>
                  <a:effectLst/>
                  <a:latin typeface="Calibri" pitchFamily="34" charset="0"/>
                </a:rPr>
                <a:t> </a:t>
              </a:r>
              <a:r>
                <a:rPr kumimoji="0" lang="tr-TR" b="0" i="0" u="none" strike="noStrike" cap="none" normalizeH="0" baseline="0" dirty="0" smtClean="0">
                  <a:ln>
                    <a:noFill/>
                  </a:ln>
                  <a:solidFill>
                    <a:schemeClr val="tx1"/>
                  </a:solidFill>
                  <a:effectLst/>
                  <a:latin typeface="Calibri" pitchFamily="34" charset="0"/>
                </a:rPr>
                <a:t>(Düşük anlamlı)  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3573" name="Line 21"/>
            <p:cNvSpPr>
              <a:spLocks noChangeShapeType="1"/>
            </p:cNvSpPr>
            <p:nvPr/>
          </p:nvSpPr>
          <p:spPr bwMode="auto">
            <a:xfrm>
              <a:off x="7798893" y="3528956"/>
              <a:ext cx="0" cy="52009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74" name="Line 22"/>
            <p:cNvSpPr>
              <a:spLocks noChangeShapeType="1"/>
            </p:cNvSpPr>
            <p:nvPr/>
          </p:nvSpPr>
          <p:spPr bwMode="auto">
            <a:xfrm>
              <a:off x="7415713" y="3528956"/>
              <a:ext cx="0" cy="52009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75" name="Line 23"/>
            <p:cNvSpPr>
              <a:spLocks noChangeShapeType="1"/>
            </p:cNvSpPr>
            <p:nvPr/>
          </p:nvSpPr>
          <p:spPr bwMode="auto">
            <a:xfrm>
              <a:off x="7053245" y="3528956"/>
              <a:ext cx="0" cy="52009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76" name="Line 24"/>
            <p:cNvSpPr>
              <a:spLocks noChangeShapeType="1"/>
            </p:cNvSpPr>
            <p:nvPr/>
          </p:nvSpPr>
          <p:spPr bwMode="auto">
            <a:xfrm>
              <a:off x="6701133" y="3528956"/>
              <a:ext cx="0" cy="52009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77" name="Line 25"/>
            <p:cNvSpPr>
              <a:spLocks noChangeShapeType="1"/>
            </p:cNvSpPr>
            <p:nvPr/>
          </p:nvSpPr>
          <p:spPr bwMode="auto">
            <a:xfrm>
              <a:off x="8072815" y="4641653"/>
              <a:ext cx="0" cy="30005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78" name="AutoShape 26"/>
            <p:cNvSpPr>
              <a:spLocks noChangeArrowheads="1"/>
            </p:cNvSpPr>
            <p:nvPr/>
          </p:nvSpPr>
          <p:spPr bwMode="auto">
            <a:xfrm>
              <a:off x="5665510" y="4089055"/>
              <a:ext cx="621374" cy="300053"/>
            </a:xfrm>
            <a:prstGeom prst="rightArrow">
              <a:avLst>
                <a:gd name="adj1" fmla="val 50000"/>
                <a:gd name="adj2" fmla="val 62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23579" name="Line 27"/>
            <p:cNvSpPr>
              <a:spLocks noChangeShapeType="1"/>
            </p:cNvSpPr>
            <p:nvPr/>
          </p:nvSpPr>
          <p:spPr bwMode="auto">
            <a:xfrm flipH="1" flipV="1">
              <a:off x="5872633" y="4939206"/>
              <a:ext cx="220684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3580" name="Line 28"/>
            <p:cNvSpPr>
              <a:spLocks noChangeShapeType="1"/>
            </p:cNvSpPr>
            <p:nvPr/>
          </p:nvSpPr>
          <p:spPr bwMode="auto">
            <a:xfrm flipV="1">
              <a:off x="5872634" y="4339100"/>
              <a:ext cx="0" cy="60010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81" name="Line 29"/>
            <p:cNvSpPr>
              <a:spLocks noChangeShapeType="1"/>
            </p:cNvSpPr>
            <p:nvPr/>
          </p:nvSpPr>
          <p:spPr bwMode="auto">
            <a:xfrm>
              <a:off x="3428564" y="4041547"/>
              <a:ext cx="37282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82" name="Text Box 30"/>
            <p:cNvSpPr txBox="1">
              <a:spLocks noChangeArrowheads="1"/>
            </p:cNvSpPr>
            <p:nvPr/>
          </p:nvSpPr>
          <p:spPr bwMode="auto">
            <a:xfrm>
              <a:off x="3252582" y="3738056"/>
              <a:ext cx="582433" cy="274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3583" name="Text Box 31"/>
            <p:cNvSpPr txBox="1">
              <a:spLocks noChangeArrowheads="1"/>
            </p:cNvSpPr>
            <p:nvPr/>
          </p:nvSpPr>
          <p:spPr bwMode="auto">
            <a:xfrm>
              <a:off x="3698546" y="3464154"/>
              <a:ext cx="750626" cy="2070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3584" name="Rectangle 32"/>
            <p:cNvSpPr>
              <a:spLocks noChangeArrowheads="1"/>
            </p:cNvSpPr>
            <p:nvPr/>
          </p:nvSpPr>
          <p:spPr bwMode="auto">
            <a:xfrm>
              <a:off x="3851099" y="4316596"/>
              <a:ext cx="497099"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3585" name="Rectangle 33"/>
            <p:cNvSpPr>
              <a:spLocks noChangeArrowheads="1"/>
            </p:cNvSpPr>
            <p:nvPr/>
          </p:nvSpPr>
          <p:spPr bwMode="auto">
            <a:xfrm>
              <a:off x="5240904" y="5541812"/>
              <a:ext cx="1864121" cy="32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PC</a:t>
              </a:r>
              <a:endParaRPr kumimoji="0" lang="tr-TR" b="0" i="0" u="none" strike="noStrike" cap="none" normalizeH="0" baseline="0" smtClean="0">
                <a:ln>
                  <a:noFill/>
                </a:ln>
                <a:solidFill>
                  <a:schemeClr val="tx1"/>
                </a:solidFill>
                <a:effectLst/>
                <a:latin typeface="Arial" pitchFamily="34" charset="0"/>
              </a:endParaRPr>
            </a:p>
          </p:txBody>
        </p:sp>
        <p:sp>
          <p:nvSpPr>
            <p:cNvPr id="23586" name="Line 34"/>
            <p:cNvSpPr>
              <a:spLocks noChangeShapeType="1"/>
            </p:cNvSpPr>
            <p:nvPr/>
          </p:nvSpPr>
          <p:spPr bwMode="auto">
            <a:xfrm>
              <a:off x="6856476" y="5215921"/>
              <a:ext cx="0" cy="3258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87" name="Rectangle 35"/>
            <p:cNvSpPr>
              <a:spLocks noChangeArrowheads="1"/>
            </p:cNvSpPr>
            <p:nvPr/>
          </p:nvSpPr>
          <p:spPr bwMode="auto">
            <a:xfrm>
              <a:off x="6359377" y="5541812"/>
              <a:ext cx="869923" cy="32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INC</a:t>
              </a:r>
              <a:endParaRPr kumimoji="0" lang="tr-TR" b="0" i="0" u="none" strike="noStrike" cap="none" normalizeH="0" baseline="0" smtClean="0">
                <a:ln>
                  <a:noFill/>
                </a:ln>
                <a:solidFill>
                  <a:schemeClr val="tx1"/>
                </a:solidFill>
                <a:effectLst/>
                <a:latin typeface="Arial" pitchFamily="34" charset="0"/>
              </a:endParaRPr>
            </a:p>
          </p:txBody>
        </p:sp>
        <p:sp>
          <p:nvSpPr>
            <p:cNvPr id="23588" name="Rectangle 36"/>
            <p:cNvSpPr>
              <a:spLocks noChangeArrowheads="1"/>
            </p:cNvSpPr>
            <p:nvPr/>
          </p:nvSpPr>
          <p:spPr bwMode="auto">
            <a:xfrm>
              <a:off x="2879684" y="5541812"/>
              <a:ext cx="1864121" cy="32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DR(L)</a:t>
              </a:r>
              <a:endParaRPr kumimoji="0" lang="tr-TR" b="0" i="0" u="none" strike="noStrike" cap="none" normalizeH="0" baseline="0" smtClean="0">
                <a:ln>
                  <a:noFill/>
                </a:ln>
                <a:solidFill>
                  <a:schemeClr val="tx1"/>
                </a:solidFill>
                <a:effectLst/>
                <a:latin typeface="Arial" pitchFamily="34" charset="0"/>
              </a:endParaRPr>
            </a:p>
          </p:txBody>
        </p:sp>
        <p:sp>
          <p:nvSpPr>
            <p:cNvPr id="23589" name="Line 37"/>
            <p:cNvSpPr>
              <a:spLocks noChangeShapeType="1"/>
            </p:cNvSpPr>
            <p:nvPr/>
          </p:nvSpPr>
          <p:spPr bwMode="auto">
            <a:xfrm>
              <a:off x="4495256" y="5215921"/>
              <a:ext cx="0" cy="3258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3590" name="Rectangle 38"/>
            <p:cNvSpPr>
              <a:spLocks noChangeArrowheads="1"/>
            </p:cNvSpPr>
            <p:nvPr/>
          </p:nvSpPr>
          <p:spPr bwMode="auto">
            <a:xfrm>
              <a:off x="3998157" y="5541812"/>
              <a:ext cx="869923" cy="32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23591" name="Text Box 39"/>
            <p:cNvSpPr txBox="1">
              <a:spLocks noChangeArrowheads="1"/>
            </p:cNvSpPr>
            <p:nvPr/>
          </p:nvSpPr>
          <p:spPr bwMode="auto">
            <a:xfrm>
              <a:off x="6184764" y="4903054"/>
              <a:ext cx="1273816"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g</a:t>
              </a:r>
              <a:endParaRPr kumimoji="0" lang="tr-TR" b="0" i="0" u="none" strike="noStrike" cap="none" normalizeH="0" baseline="0" dirty="0" smtClean="0">
                <a:ln>
                  <a:noFill/>
                </a:ln>
                <a:solidFill>
                  <a:schemeClr val="tx1"/>
                </a:solidFill>
                <a:effectLst/>
                <a:latin typeface="Arial" pitchFamily="34" charset="0"/>
              </a:endParaRPr>
            </a:p>
          </p:txBody>
        </p:sp>
        <p:sp>
          <p:nvSpPr>
            <p:cNvPr id="23592" name="Text Box 40"/>
            <p:cNvSpPr txBox="1">
              <a:spLocks noChangeArrowheads="1"/>
            </p:cNvSpPr>
            <p:nvPr/>
          </p:nvSpPr>
          <p:spPr bwMode="auto">
            <a:xfrm>
              <a:off x="3873882" y="4891697"/>
              <a:ext cx="1273816" cy="45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g</a:t>
              </a:r>
              <a:endParaRPr kumimoji="0" lang="tr-TR" b="0" i="0" u="none" strike="noStrike" cap="none" normalizeH="0" baseline="0" smtClean="0">
                <a:ln>
                  <a:noFill/>
                </a:ln>
                <a:solidFill>
                  <a:schemeClr val="tx1"/>
                </a:solidFill>
                <a:effectLst/>
                <a:latin typeface="Arial" pitchFamily="34" charset="0"/>
              </a:endParaRPr>
            </a:p>
          </p:txBody>
        </p:sp>
      </p:grpSp>
      <p:graphicFrame>
        <p:nvGraphicFramePr>
          <p:cNvPr id="44" name="43 Tablo"/>
          <p:cNvGraphicFramePr>
            <a:graphicFrameLocks noGrp="1"/>
          </p:cNvGraphicFramePr>
          <p:nvPr/>
        </p:nvGraphicFramePr>
        <p:xfrm>
          <a:off x="5747" y="1522295"/>
          <a:ext cx="2287071" cy="1219200"/>
        </p:xfrm>
        <a:graphic>
          <a:graphicData uri="http://schemas.openxmlformats.org/drawingml/2006/table">
            <a:tbl>
              <a:tblPr/>
              <a:tblGrid>
                <a:gridCol w="1386049">
                  <a:extLst>
                    <a:ext uri="{9D8B030D-6E8A-4147-A177-3AD203B41FA5}">
                      <a16:colId xmlns:a16="http://schemas.microsoft.com/office/drawing/2014/main" val="20000"/>
                    </a:ext>
                  </a:extLst>
                </a:gridCol>
                <a:gridCol w="901022">
                  <a:extLst>
                    <a:ext uri="{9D8B030D-6E8A-4147-A177-3AD203B41FA5}">
                      <a16:colId xmlns:a16="http://schemas.microsoft.com/office/drawing/2014/main" val="20001"/>
                    </a:ext>
                  </a:extLst>
                </a:gridCol>
              </a:tblGrid>
              <a:tr h="0">
                <a:tc>
                  <a:txBody>
                    <a:bodyPr/>
                    <a:lstStyle/>
                    <a:p>
                      <a:pPr algn="l">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10h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1600">
                          <a:latin typeface="Calibri"/>
                          <a:ea typeface="Times New Roman"/>
                        </a:rPr>
                        <a:t>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12h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1600">
                          <a:latin typeface="Calibri"/>
                          <a:ea typeface="Times New Roman"/>
                        </a:rPr>
                        <a:t>          T3:AR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34h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tr-TR" sz="1600">
                          <a:latin typeface="Calibri"/>
                          <a:ea typeface="Times New Roman"/>
                        </a:rPr>
                        <a:t>          T4:PC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
        <p:nvSpPr>
          <p:cNvPr id="86" name="85 Dikdörtgen"/>
          <p:cNvSpPr/>
          <p:nvPr/>
        </p:nvSpPr>
        <p:spPr>
          <a:xfrm>
            <a:off x="2668135" y="1743702"/>
            <a:ext cx="5875361" cy="830997"/>
          </a:xfrm>
          <a:prstGeom prst="rect">
            <a:avLst/>
          </a:prstGeom>
        </p:spPr>
        <p:txBody>
          <a:bodyPr wrap="square">
            <a:spAutoFit/>
          </a:bodyPr>
          <a:lstStyle/>
          <a:p>
            <a:pPr algn="just"/>
            <a:r>
              <a:rPr lang="tr-TR" dirty="0" smtClean="0"/>
              <a:t>İvedi moda sahip ADD komutunun önceki adımlarında PC, 2 kere arttırılmıştır. Bu komut 3 </a:t>
            </a:r>
            <a:r>
              <a:rPr lang="tr-TR" dirty="0" err="1" smtClean="0"/>
              <a:t>byte’lık</a:t>
            </a:r>
            <a:r>
              <a:rPr lang="tr-TR" dirty="0" smtClean="0"/>
              <a:t> olduğundan, 1 kere daha arttırılarak PC’nin bir sonraki komutu göstermesi sağlanmıştır</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İvedi </a:t>
            </a:r>
            <a:r>
              <a:rPr lang="tr-TR" sz="2400" b="1" dirty="0" err="1" smtClean="0"/>
              <a:t>Mod</a:t>
            </a:r>
            <a:r>
              <a:rPr lang="tr-TR" sz="2400" b="1" dirty="0" smtClean="0"/>
              <a:t> için T5 Adımı</a:t>
            </a:r>
            <a:endParaRPr lang="tr-TR" sz="2400" dirty="0"/>
          </a:p>
        </p:txBody>
      </p:sp>
      <p:sp>
        <p:nvSpPr>
          <p:cNvPr id="3" name="2 İçerik Yer Tutucusu"/>
          <p:cNvSpPr>
            <a:spLocks noGrp="1"/>
          </p:cNvSpPr>
          <p:nvPr>
            <p:ph idx="1"/>
          </p:nvPr>
        </p:nvSpPr>
        <p:spPr>
          <a:xfrm>
            <a:off x="361002" y="895749"/>
            <a:ext cx="8375650" cy="2407009"/>
          </a:xfrm>
        </p:spPr>
        <p:txBody>
          <a:bodyPr/>
          <a:lstStyle/>
          <a:p>
            <a:pPr algn="just">
              <a:buNone/>
            </a:pPr>
            <a:r>
              <a:rPr lang="tr-TR" sz="2000" dirty="0" smtClean="0"/>
              <a:t>T5 adımında da </a:t>
            </a:r>
            <a:r>
              <a:rPr lang="tr-TR" sz="2000" dirty="0" err="1" smtClean="0"/>
              <a:t>ALU’da</a:t>
            </a:r>
            <a:r>
              <a:rPr lang="tr-TR" sz="2000" dirty="0" smtClean="0"/>
              <a:t> gerekli işlem yapılacak ve sayıcı sıfırlanacaktır:</a:t>
            </a:r>
          </a:p>
          <a:p>
            <a:pPr algn="just">
              <a:buNone/>
            </a:pPr>
            <a:endParaRPr lang="tr-TR" sz="800" dirty="0" smtClean="0"/>
          </a:p>
          <a:p>
            <a:pPr algn="just">
              <a:buNone/>
            </a:pPr>
            <a:r>
              <a:rPr lang="tr-TR" sz="2000" b="1" dirty="0" smtClean="0"/>
              <a:t>T5.</a:t>
            </a:r>
            <a:r>
              <a:rPr lang="tr-TR" sz="2000" b="1" baseline="-25000" dirty="0" smtClean="0"/>
              <a:t> </a:t>
            </a:r>
            <a:r>
              <a:rPr lang="tr-TR" sz="2000" b="1" dirty="0" smtClean="0"/>
              <a:t>IDEC00.ADRMD1:</a:t>
            </a:r>
            <a:r>
              <a:rPr lang="tr-TR" sz="2000" dirty="0" smtClean="0"/>
              <a:t> AC </a:t>
            </a:r>
            <a:r>
              <a:rPr lang="tr-TR" sz="2000" dirty="0" smtClean="0">
                <a:sym typeface="Wingdings"/>
              </a:rPr>
              <a:t></a:t>
            </a:r>
            <a:r>
              <a:rPr lang="tr-TR" sz="2000" dirty="0" smtClean="0"/>
              <a:t> AC+DR, C </a:t>
            </a:r>
            <a:r>
              <a:rPr lang="tr-TR" sz="2000" dirty="0" smtClean="0">
                <a:sym typeface="Wingdings"/>
              </a:rPr>
              <a:t></a:t>
            </a:r>
            <a:r>
              <a:rPr lang="tr-TR" sz="2000" dirty="0" smtClean="0"/>
              <a:t> C</a:t>
            </a:r>
            <a:r>
              <a:rPr lang="tr-TR" sz="2000" baseline="-25000" dirty="0" smtClean="0"/>
              <a:t>out</a:t>
            </a:r>
            <a:r>
              <a:rPr lang="tr-TR" sz="2000" dirty="0" smtClean="0"/>
              <a:t>, SC </a:t>
            </a:r>
            <a:r>
              <a:rPr lang="tr-TR" sz="2000" dirty="0" smtClean="0">
                <a:sym typeface="Wingdings"/>
              </a:rPr>
              <a:t></a:t>
            </a:r>
            <a:r>
              <a:rPr lang="tr-TR" sz="2000" dirty="0" smtClean="0"/>
              <a:t> 0</a:t>
            </a:r>
          </a:p>
          <a:p>
            <a:pPr algn="just">
              <a:buNone/>
            </a:pPr>
            <a:endParaRPr lang="tr-TR" sz="800" dirty="0" smtClean="0"/>
          </a:p>
          <a:p>
            <a:pPr marL="0" indent="0" algn="just">
              <a:buNone/>
            </a:pPr>
            <a:r>
              <a:rPr lang="tr-TR" sz="2000" dirty="0" smtClean="0"/>
              <a:t>T5 zamanlama diliminde </a:t>
            </a:r>
            <a:r>
              <a:rPr lang="tr-TR" sz="2000" dirty="0" err="1" smtClean="0"/>
              <a:t>ALU’da</a:t>
            </a:r>
            <a:r>
              <a:rPr lang="tr-TR" sz="2000" dirty="0" smtClean="0"/>
              <a:t> gerekli toplama işlemi yapılmış, işlemin sonucu </a:t>
            </a:r>
            <a:r>
              <a:rPr lang="tr-TR" sz="2000" dirty="0" err="1" smtClean="0"/>
              <a:t>AC’nin</a:t>
            </a:r>
            <a:r>
              <a:rPr lang="tr-TR" sz="2000" dirty="0" smtClean="0"/>
              <a:t> </a:t>
            </a:r>
            <a:r>
              <a:rPr lang="tr-TR" sz="2000" i="1" dirty="0" smtClean="0"/>
              <a:t>LD </a:t>
            </a:r>
            <a:r>
              <a:rPr lang="tr-TR" sz="2000" dirty="0" smtClean="0"/>
              <a:t>girişi aktive edilerek</a:t>
            </a:r>
            <a:r>
              <a:rPr lang="tr-TR" sz="2000" i="1" dirty="0" smtClean="0"/>
              <a:t> </a:t>
            </a:r>
            <a:r>
              <a:rPr lang="tr-TR" sz="2000" dirty="0" err="1" smtClean="0"/>
              <a:t>AC’ye</a:t>
            </a:r>
            <a:r>
              <a:rPr lang="tr-TR" sz="2000" dirty="0" smtClean="0"/>
              <a:t> aktarılmıştır</a:t>
            </a:r>
            <a:r>
              <a:rPr lang="tr-TR" sz="2000" i="1" dirty="0" smtClean="0"/>
              <a:t>. </a:t>
            </a:r>
            <a:r>
              <a:rPr lang="tr-TR" sz="2000" dirty="0" smtClean="0"/>
              <a:t>Toplama işlemi sonucunda elde oluşabileceğinden elde bayrağı güncellenmiştir. Ayrıca sayıcı da, bir sonraki komutun </a:t>
            </a:r>
            <a:r>
              <a:rPr lang="tr-TR" sz="2000" dirty="0" err="1" smtClean="0"/>
              <a:t>fetch</a:t>
            </a:r>
            <a:r>
              <a:rPr lang="tr-TR" sz="2000" dirty="0" smtClean="0"/>
              <a:t> işlemi için sıfırlanmıştır.</a:t>
            </a:r>
          </a:p>
          <a:p>
            <a:pPr algn="just">
              <a:buNone/>
            </a:pPr>
            <a:endParaRPr lang="tr-TR" sz="2000" dirty="0"/>
          </a:p>
        </p:txBody>
      </p:sp>
      <p:grpSp>
        <p:nvGrpSpPr>
          <p:cNvPr id="24578" name="Group 2"/>
          <p:cNvGrpSpPr>
            <a:grpSpLocks/>
          </p:cNvGrpSpPr>
          <p:nvPr/>
        </p:nvGrpSpPr>
        <p:grpSpPr bwMode="auto">
          <a:xfrm>
            <a:off x="866854" y="3629825"/>
            <a:ext cx="7036176" cy="1343664"/>
            <a:chOff x="564" y="3533"/>
            <a:chExt cx="10914" cy="1590"/>
          </a:xfrm>
        </p:grpSpPr>
        <p:sp>
          <p:nvSpPr>
            <p:cNvPr id="24579" name="Text Box 3"/>
            <p:cNvSpPr txBox="1">
              <a:spLocks noChangeArrowheads="1"/>
            </p:cNvSpPr>
            <p:nvPr/>
          </p:nvSpPr>
          <p:spPr bwMode="auto">
            <a:xfrm>
              <a:off x="9633" y="4028"/>
              <a:ext cx="184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h</a:t>
              </a:r>
              <a:endParaRPr kumimoji="0" lang="tr-TR" b="0" i="0" u="none" strike="noStrike" cap="none" normalizeH="0" baseline="0" smtClean="0">
                <a:ln>
                  <a:noFill/>
                </a:ln>
                <a:solidFill>
                  <a:schemeClr val="tx1"/>
                </a:solidFill>
                <a:effectLst/>
                <a:latin typeface="Arial" pitchFamily="34" charset="0"/>
              </a:endParaRPr>
            </a:p>
          </p:txBody>
        </p:sp>
        <p:sp>
          <p:nvSpPr>
            <p:cNvPr id="24580" name="Text Box 4"/>
            <p:cNvSpPr txBox="1">
              <a:spLocks noChangeArrowheads="1"/>
            </p:cNvSpPr>
            <p:nvPr/>
          </p:nvSpPr>
          <p:spPr bwMode="auto">
            <a:xfrm>
              <a:off x="2883" y="3983"/>
              <a:ext cx="108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&amp;</a:t>
              </a:r>
              <a:endParaRPr kumimoji="0" lang="tr-TR" b="0" i="0" u="none" strike="noStrike" cap="none" normalizeH="0" baseline="0" dirty="0" smtClean="0">
                <a:ln>
                  <a:noFill/>
                </a:ln>
                <a:solidFill>
                  <a:schemeClr val="tx1"/>
                </a:solidFill>
                <a:effectLst/>
                <a:latin typeface="Arial" pitchFamily="34" charset="0"/>
              </a:endParaRPr>
            </a:p>
          </p:txBody>
        </p:sp>
        <p:sp>
          <p:nvSpPr>
            <p:cNvPr id="24581" name="Line 5"/>
            <p:cNvSpPr>
              <a:spLocks noChangeShapeType="1"/>
            </p:cNvSpPr>
            <p:nvPr/>
          </p:nvSpPr>
          <p:spPr bwMode="auto">
            <a:xfrm>
              <a:off x="2523" y="452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4582" name="Line 6"/>
            <p:cNvSpPr>
              <a:spLocks noChangeShapeType="1"/>
            </p:cNvSpPr>
            <p:nvPr/>
          </p:nvSpPr>
          <p:spPr bwMode="auto">
            <a:xfrm>
              <a:off x="2523" y="488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4583" name="Line 7"/>
            <p:cNvSpPr>
              <a:spLocks noChangeShapeType="1"/>
            </p:cNvSpPr>
            <p:nvPr/>
          </p:nvSpPr>
          <p:spPr bwMode="auto">
            <a:xfrm>
              <a:off x="2523" y="416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4584" name="Text Box 8"/>
            <p:cNvSpPr txBox="1">
              <a:spLocks noChangeArrowheads="1"/>
            </p:cNvSpPr>
            <p:nvPr/>
          </p:nvSpPr>
          <p:spPr bwMode="auto">
            <a:xfrm>
              <a:off x="1463" y="4003"/>
              <a:ext cx="138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4585" name="Text Box 9"/>
            <p:cNvSpPr txBox="1">
              <a:spLocks noChangeArrowheads="1"/>
            </p:cNvSpPr>
            <p:nvPr/>
          </p:nvSpPr>
          <p:spPr bwMode="auto">
            <a:xfrm>
              <a:off x="869" y="4373"/>
              <a:ext cx="2483"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4586" name="Text Box 10"/>
            <p:cNvSpPr txBox="1">
              <a:spLocks noChangeArrowheads="1"/>
            </p:cNvSpPr>
            <p:nvPr/>
          </p:nvSpPr>
          <p:spPr bwMode="auto">
            <a:xfrm>
              <a:off x="564" y="4733"/>
              <a:ext cx="208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4587" name="Line 11"/>
            <p:cNvSpPr>
              <a:spLocks noChangeShapeType="1"/>
            </p:cNvSpPr>
            <p:nvPr/>
          </p:nvSpPr>
          <p:spPr bwMode="auto">
            <a:xfrm>
              <a:off x="3963" y="4523"/>
              <a:ext cx="5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4588" name="Text Box 12"/>
            <p:cNvSpPr txBox="1">
              <a:spLocks noChangeArrowheads="1"/>
            </p:cNvSpPr>
            <p:nvPr/>
          </p:nvSpPr>
          <p:spPr bwMode="auto">
            <a:xfrm>
              <a:off x="3450" y="4247"/>
              <a:ext cx="103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4589" name="Rectangle 13"/>
            <p:cNvSpPr>
              <a:spLocks noChangeArrowheads="1"/>
            </p:cNvSpPr>
            <p:nvPr/>
          </p:nvSpPr>
          <p:spPr bwMode="auto">
            <a:xfrm>
              <a:off x="5013" y="4764"/>
              <a:ext cx="2700" cy="3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rgbClr val="000000"/>
                  </a:solidFill>
                  <a:effectLst/>
                  <a:latin typeface="Calibri" pitchFamily="34" charset="0"/>
                </a:rPr>
                <a:t>   CCR                     C</a:t>
              </a:r>
              <a:endParaRPr kumimoji="0" lang="tr-TR" b="0" i="0" u="none" strike="noStrike" cap="none" normalizeH="0" baseline="0" dirty="0" smtClean="0">
                <a:ln>
                  <a:noFill/>
                </a:ln>
                <a:solidFill>
                  <a:schemeClr val="tx1"/>
                </a:solidFill>
                <a:effectLst/>
                <a:latin typeface="Arial" pitchFamily="34" charset="0"/>
              </a:endParaRPr>
            </a:p>
          </p:txBody>
        </p:sp>
        <p:sp>
          <p:nvSpPr>
            <p:cNvPr id="24590" name="Rectangle 14"/>
            <p:cNvSpPr>
              <a:spLocks noChangeArrowheads="1"/>
            </p:cNvSpPr>
            <p:nvPr/>
          </p:nvSpPr>
          <p:spPr bwMode="auto">
            <a:xfrm>
              <a:off x="8208" y="4748"/>
              <a:ext cx="2700"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AC</a:t>
              </a:r>
              <a:endParaRPr kumimoji="0" lang="tr-TR" b="0" i="0" u="none" strike="noStrike" cap="none" normalizeH="0" baseline="0" smtClean="0">
                <a:ln>
                  <a:noFill/>
                </a:ln>
                <a:solidFill>
                  <a:schemeClr val="tx1"/>
                </a:solidFill>
                <a:effectLst/>
                <a:latin typeface="Arial" pitchFamily="34" charset="0"/>
              </a:endParaRPr>
            </a:p>
          </p:txBody>
        </p:sp>
        <p:sp>
          <p:nvSpPr>
            <p:cNvPr id="24591" name="Line 15"/>
            <p:cNvSpPr>
              <a:spLocks noChangeShapeType="1"/>
            </p:cNvSpPr>
            <p:nvPr/>
          </p:nvSpPr>
          <p:spPr bwMode="auto">
            <a:xfrm>
              <a:off x="10548" y="4357"/>
              <a:ext cx="0" cy="3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4592" name="Rectangle 16"/>
            <p:cNvSpPr>
              <a:spLocks noChangeArrowheads="1"/>
            </p:cNvSpPr>
            <p:nvPr/>
          </p:nvSpPr>
          <p:spPr bwMode="auto">
            <a:xfrm>
              <a:off x="9873" y="4688"/>
              <a:ext cx="1260" cy="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24593" name="Text Box 17"/>
            <p:cNvSpPr txBox="1">
              <a:spLocks noChangeArrowheads="1"/>
            </p:cNvSpPr>
            <p:nvPr/>
          </p:nvSpPr>
          <p:spPr bwMode="auto">
            <a:xfrm>
              <a:off x="5013" y="3549"/>
              <a:ext cx="108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lang="tr-TR" sz="800" b="0" dirty="0" smtClean="0"/>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ALU</a:t>
              </a:r>
              <a:endParaRPr kumimoji="0" lang="tr-TR" b="0" i="0" u="none" strike="noStrike" cap="none" normalizeH="0" baseline="0" dirty="0" smtClean="0">
                <a:ln>
                  <a:noFill/>
                </a:ln>
                <a:solidFill>
                  <a:schemeClr val="tx1"/>
                </a:solidFill>
                <a:effectLst/>
                <a:latin typeface="Arial" pitchFamily="34" charset="0"/>
              </a:endParaRPr>
            </a:p>
          </p:txBody>
        </p:sp>
        <p:sp>
          <p:nvSpPr>
            <p:cNvPr id="24594" name="Line 18"/>
            <p:cNvSpPr>
              <a:spLocks noChangeShapeType="1"/>
            </p:cNvSpPr>
            <p:nvPr/>
          </p:nvSpPr>
          <p:spPr bwMode="auto">
            <a:xfrm>
              <a:off x="4473" y="4014"/>
              <a:ext cx="5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4595" name="Text Box 19"/>
            <p:cNvSpPr txBox="1">
              <a:spLocks noChangeArrowheads="1"/>
            </p:cNvSpPr>
            <p:nvPr/>
          </p:nvSpPr>
          <p:spPr bwMode="auto">
            <a:xfrm>
              <a:off x="3920" y="3754"/>
              <a:ext cx="110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4596" name="Text Box 20"/>
            <p:cNvSpPr txBox="1">
              <a:spLocks noChangeArrowheads="1"/>
            </p:cNvSpPr>
            <p:nvPr/>
          </p:nvSpPr>
          <p:spPr bwMode="auto">
            <a:xfrm>
              <a:off x="8373" y="3533"/>
              <a:ext cx="1080" cy="900"/>
            </a:xfrm>
            <a:prstGeom prst="rect">
              <a:avLst/>
            </a:prstGeom>
            <a:solidFill>
              <a:srgbClr val="FFFFFF"/>
            </a:solidFill>
            <a:ln w="9525">
              <a:solidFill>
                <a:srgbClr val="000000"/>
              </a:solidFill>
              <a:miter lim="800000"/>
              <a:headEnd/>
              <a:tailEnd/>
            </a:ln>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Sayıcı</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CLR</a:t>
              </a:r>
              <a:endParaRPr kumimoji="0" lang="tr-TR" b="0" i="0" u="none" strike="noStrike" cap="none" normalizeH="0" baseline="0" dirty="0" smtClean="0">
                <a:ln>
                  <a:noFill/>
                </a:ln>
                <a:solidFill>
                  <a:schemeClr val="tx1"/>
                </a:solidFill>
                <a:effectLst/>
                <a:latin typeface="Arial" pitchFamily="34" charset="0"/>
              </a:endParaRPr>
            </a:p>
          </p:txBody>
        </p:sp>
        <p:sp>
          <p:nvSpPr>
            <p:cNvPr id="24597" name="Line 21"/>
            <p:cNvSpPr>
              <a:spLocks noChangeShapeType="1"/>
            </p:cNvSpPr>
            <p:nvPr/>
          </p:nvSpPr>
          <p:spPr bwMode="auto">
            <a:xfrm>
              <a:off x="7833" y="4043"/>
              <a:ext cx="5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4598" name="Text Box 22"/>
            <p:cNvSpPr txBox="1">
              <a:spLocks noChangeArrowheads="1"/>
            </p:cNvSpPr>
            <p:nvPr/>
          </p:nvSpPr>
          <p:spPr bwMode="auto">
            <a:xfrm>
              <a:off x="7257" y="3786"/>
              <a:ext cx="868"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cxnSp>
          <p:nvCxnSpPr>
            <p:cNvPr id="24599" name="AutoShape 23"/>
            <p:cNvCxnSpPr>
              <a:cxnSpLocks noChangeShapeType="1"/>
            </p:cNvCxnSpPr>
            <p:nvPr/>
          </p:nvCxnSpPr>
          <p:spPr bwMode="auto">
            <a:xfrm>
              <a:off x="7230" y="4764"/>
              <a:ext cx="0" cy="357"/>
            </a:xfrm>
            <a:prstGeom prst="straightConnector1">
              <a:avLst/>
            </a:prstGeom>
            <a:noFill/>
            <a:ln w="9525">
              <a:solidFill>
                <a:srgbClr val="000000"/>
              </a:solidFill>
              <a:round/>
              <a:headEnd/>
              <a:tailEnd/>
            </a:ln>
          </p:spPr>
        </p:cxnSp>
        <p:cxnSp>
          <p:nvCxnSpPr>
            <p:cNvPr id="24600" name="AutoShape 24"/>
            <p:cNvCxnSpPr>
              <a:cxnSpLocks noChangeShapeType="1"/>
            </p:cNvCxnSpPr>
            <p:nvPr/>
          </p:nvCxnSpPr>
          <p:spPr bwMode="auto">
            <a:xfrm>
              <a:off x="6093" y="3998"/>
              <a:ext cx="1302" cy="0"/>
            </a:xfrm>
            <a:prstGeom prst="straightConnector1">
              <a:avLst/>
            </a:prstGeom>
            <a:noFill/>
            <a:ln w="9525">
              <a:solidFill>
                <a:srgbClr val="000000"/>
              </a:solidFill>
              <a:round/>
              <a:headEnd/>
              <a:tailEnd/>
            </a:ln>
          </p:spPr>
        </p:cxnSp>
        <p:cxnSp>
          <p:nvCxnSpPr>
            <p:cNvPr id="24601" name="AutoShape 25"/>
            <p:cNvCxnSpPr>
              <a:cxnSpLocks noChangeShapeType="1"/>
            </p:cNvCxnSpPr>
            <p:nvPr/>
          </p:nvCxnSpPr>
          <p:spPr bwMode="auto">
            <a:xfrm>
              <a:off x="7395" y="3998"/>
              <a:ext cx="0" cy="765"/>
            </a:xfrm>
            <a:prstGeom prst="straightConnector1">
              <a:avLst/>
            </a:prstGeom>
            <a:noFill/>
            <a:ln w="9525">
              <a:solidFill>
                <a:srgbClr val="000000"/>
              </a:solidFill>
              <a:round/>
              <a:headEnd/>
              <a:tailEnd type="triangle" w="med" len="med"/>
            </a:ln>
          </p:spPr>
        </p:cxnSp>
        <p:sp>
          <p:nvSpPr>
            <p:cNvPr id="24602" name="Text Box 26"/>
            <p:cNvSpPr txBox="1">
              <a:spLocks noChangeArrowheads="1"/>
            </p:cNvSpPr>
            <p:nvPr/>
          </p:nvSpPr>
          <p:spPr bwMode="auto">
            <a:xfrm>
              <a:off x="5882" y="3669"/>
              <a:ext cx="153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C</a:t>
              </a:r>
              <a:r>
                <a:rPr kumimoji="0" lang="tr-TR" b="1" i="0" u="none" strike="noStrike" cap="none" normalizeH="0" baseline="-25000" dirty="0" smtClean="0">
                  <a:ln>
                    <a:noFill/>
                  </a:ln>
                  <a:solidFill>
                    <a:schemeClr val="tx1"/>
                  </a:solidFill>
                  <a:effectLst/>
                  <a:latin typeface="Calibri" pitchFamily="34" charset="0"/>
                </a:rPr>
                <a:t>out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6263" y="183075"/>
            <a:ext cx="8443353" cy="790575"/>
          </a:xfrm>
        </p:spPr>
        <p:txBody>
          <a:bodyPr/>
          <a:lstStyle/>
          <a:p>
            <a:pPr algn="just"/>
            <a:r>
              <a:rPr lang="tr-TR" sz="2000" b="1" dirty="0" smtClean="0"/>
              <a:t>Örnek: </a:t>
            </a:r>
            <a:r>
              <a:rPr lang="tr-TR" sz="2000" dirty="0" smtClean="0"/>
              <a:t>Direkt adresleme </a:t>
            </a:r>
            <a:r>
              <a:rPr lang="tr-TR" sz="2000" dirty="0" err="1" smtClean="0"/>
              <a:t>moduna</a:t>
            </a:r>
            <a:r>
              <a:rPr lang="tr-TR" sz="2000" dirty="0" smtClean="0"/>
              <a:t> sahip ADD komutunun </a:t>
            </a:r>
            <a:r>
              <a:rPr lang="tr-TR" sz="2000" dirty="0" err="1" smtClean="0"/>
              <a:t>mikroişlem</a:t>
            </a:r>
            <a:r>
              <a:rPr lang="tr-TR" sz="2000" dirty="0" smtClean="0"/>
              <a:t> adımları.</a:t>
            </a:r>
            <a:endParaRPr lang="tr-TR" dirty="0"/>
          </a:p>
        </p:txBody>
      </p:sp>
      <p:sp>
        <p:nvSpPr>
          <p:cNvPr id="3" name="2 İçerik Yer Tutucusu"/>
          <p:cNvSpPr>
            <a:spLocks noGrp="1"/>
          </p:cNvSpPr>
          <p:nvPr>
            <p:ph idx="1"/>
          </p:nvPr>
        </p:nvSpPr>
        <p:spPr>
          <a:xfrm>
            <a:off x="327150" y="903913"/>
            <a:ext cx="8401214" cy="5271256"/>
          </a:xfrm>
        </p:spPr>
        <p:txBody>
          <a:bodyPr/>
          <a:lstStyle/>
          <a:p>
            <a:pPr marL="0" indent="0" algn="just">
              <a:buNone/>
              <a:tabLst>
                <a:tab pos="0" algn="l"/>
              </a:tabLst>
            </a:pPr>
            <a:r>
              <a:rPr lang="tr-TR" sz="1900" dirty="0" smtClean="0"/>
              <a:t>ADD 1000h komutu gibi. Burada adres kısmının önünde bir işaret kullanılmamıştır, direkt adresleme </a:t>
            </a:r>
            <a:r>
              <a:rPr lang="tr-TR" sz="1900" dirty="0" err="1" smtClean="0"/>
              <a:t>modunu</a:t>
            </a:r>
            <a:r>
              <a:rPr lang="tr-TR" sz="1900" dirty="0" smtClean="0"/>
              <a:t> göstermektedir. 3 </a:t>
            </a:r>
            <a:r>
              <a:rPr lang="tr-TR" sz="1900" dirty="0" err="1" smtClean="0"/>
              <a:t>byte’lık</a:t>
            </a:r>
            <a:r>
              <a:rPr lang="tr-TR" sz="1900" dirty="0" smtClean="0"/>
              <a:t> bir komuttur. </a:t>
            </a:r>
          </a:p>
          <a:p>
            <a:pPr>
              <a:buNone/>
            </a:pPr>
            <a:endParaRPr lang="tr-TR" sz="800" dirty="0" smtClean="0"/>
          </a:p>
          <a:p>
            <a:pPr marL="0" indent="0" algn="just">
              <a:buNone/>
            </a:pPr>
            <a:r>
              <a:rPr lang="tr-TR" sz="1900" dirty="0" smtClean="0"/>
              <a:t>Direkt adresleme </a:t>
            </a:r>
            <a:r>
              <a:rPr lang="tr-TR" sz="1900" dirty="0" err="1" smtClean="0"/>
              <a:t>modunu</a:t>
            </a:r>
            <a:r>
              <a:rPr lang="tr-TR" sz="1900" dirty="0" smtClean="0"/>
              <a:t> kullanan ADD komutunun </a:t>
            </a:r>
            <a:r>
              <a:rPr lang="tr-TR" sz="1900" dirty="0" err="1" smtClean="0"/>
              <a:t>opcode’u</a:t>
            </a:r>
            <a:r>
              <a:rPr lang="tr-TR" sz="1900" dirty="0" smtClean="0"/>
              <a:t>  0 </a:t>
            </a:r>
            <a:r>
              <a:rPr lang="tr-TR" sz="1900" dirty="0" smtClean="0">
                <a:solidFill>
                  <a:schemeClr val="accent6"/>
                </a:solidFill>
              </a:rPr>
              <a:t>010</a:t>
            </a:r>
            <a:r>
              <a:rPr lang="tr-TR" sz="1900" dirty="0" smtClean="0"/>
              <a:t> 0000</a:t>
            </a:r>
            <a:r>
              <a:rPr lang="tr-TR" sz="1900" baseline="-25000" dirty="0" smtClean="0"/>
              <a:t>2</a:t>
            </a:r>
            <a:r>
              <a:rPr lang="tr-TR" sz="1900" dirty="0" smtClean="0"/>
              <a:t> = 20h. 1000h adresindeki değerle akü toplanacak ve sonuç tekrar aküye aktarılacaktır.</a:t>
            </a:r>
          </a:p>
          <a:p>
            <a:pPr>
              <a:buNone/>
            </a:pPr>
            <a:endParaRPr lang="tr-TR" sz="800" dirty="0" smtClean="0"/>
          </a:p>
          <a:p>
            <a:pPr marL="0" indent="0" algn="just">
              <a:buNone/>
            </a:pPr>
            <a:r>
              <a:rPr lang="tr-TR" sz="1900" dirty="0" smtClean="0"/>
              <a:t>Diğer komutlarda olduğu gibi bu komutun da T0, T1 ve T2 adımları aynıdır. </a:t>
            </a:r>
            <a:r>
              <a:rPr lang="tr-TR" sz="1900" dirty="0" err="1" smtClean="0"/>
              <a:t>Execute</a:t>
            </a:r>
            <a:r>
              <a:rPr lang="tr-TR" sz="1900" dirty="0" smtClean="0"/>
              <a:t> </a:t>
            </a:r>
            <a:r>
              <a:rPr lang="tr-TR" sz="1900" dirty="0" err="1" smtClean="0"/>
              <a:t>saykılı</a:t>
            </a:r>
            <a:r>
              <a:rPr lang="tr-TR" sz="1900" dirty="0" smtClean="0"/>
              <a:t> ise aşağıdaki gibidir.  </a:t>
            </a:r>
          </a:p>
          <a:p>
            <a:pPr>
              <a:buNone/>
            </a:pPr>
            <a:endParaRPr lang="tr-TR" sz="2000" dirty="0"/>
          </a:p>
        </p:txBody>
      </p:sp>
      <p:graphicFrame>
        <p:nvGraphicFramePr>
          <p:cNvPr id="4" name="3 Tablo"/>
          <p:cNvGraphicFramePr>
            <a:graphicFrameLocks noGrp="1"/>
          </p:cNvGraphicFramePr>
          <p:nvPr/>
        </p:nvGraphicFramePr>
        <p:xfrm>
          <a:off x="2346626" y="3320785"/>
          <a:ext cx="4802319" cy="2286508"/>
        </p:xfrm>
        <a:graphic>
          <a:graphicData uri="http://schemas.openxmlformats.org/drawingml/2006/table">
            <a:tbl>
              <a:tblPr/>
              <a:tblGrid>
                <a:gridCol w="1987867">
                  <a:extLst>
                    <a:ext uri="{9D8B030D-6E8A-4147-A177-3AD203B41FA5}">
                      <a16:colId xmlns:a16="http://schemas.microsoft.com/office/drawing/2014/main" val="20000"/>
                    </a:ext>
                  </a:extLst>
                </a:gridCol>
                <a:gridCol w="2814452">
                  <a:extLst>
                    <a:ext uri="{9D8B030D-6E8A-4147-A177-3AD203B41FA5}">
                      <a16:colId xmlns:a16="http://schemas.microsoft.com/office/drawing/2014/main" val="20001"/>
                    </a:ext>
                  </a:extLst>
                </a:gridCol>
              </a:tblGrid>
              <a:tr h="0">
                <a:tc gridSpan="2">
                  <a:txBody>
                    <a:bodyPr/>
                    <a:lstStyle/>
                    <a:p>
                      <a:pPr algn="ctr">
                        <a:lnSpc>
                          <a:spcPct val="150000"/>
                        </a:lnSpc>
                        <a:spcAft>
                          <a:spcPts val="0"/>
                        </a:spcAft>
                      </a:pPr>
                      <a:r>
                        <a:rPr lang="tr-TR" sz="1600" b="1" dirty="0">
                          <a:latin typeface="Calibri"/>
                          <a:ea typeface="Times New Roman"/>
                        </a:rPr>
                        <a:t>KOMUTUN MİKRO İŞLEM ADIMLARI</a:t>
                      </a:r>
                      <a:endParaRPr lang="tr-TR" sz="16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extLst>
                  <a:ext uri="{0D108BD9-81ED-4DB2-BD59-A6C34878D82A}">
                    <a16:rowId xmlns:a16="http://schemas.microsoft.com/office/drawing/2014/main" val="10000"/>
                  </a:ext>
                </a:extLst>
              </a:tr>
              <a:tr h="0">
                <a:tc>
                  <a:txBody>
                    <a:bodyPr/>
                    <a:lstStyle/>
                    <a:p>
                      <a:pPr algn="ctr">
                        <a:lnSpc>
                          <a:spcPct val="150000"/>
                        </a:lnSpc>
                        <a:spcAft>
                          <a:spcPts val="0"/>
                        </a:spcAft>
                      </a:pPr>
                      <a:r>
                        <a:rPr lang="tr-TR" sz="1600" b="1" dirty="0">
                          <a:latin typeface="Calibri"/>
                          <a:ea typeface="Times New Roman"/>
                        </a:rPr>
                        <a:t>T3.IDEC00.ADRMD2:</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dirty="0">
                          <a:latin typeface="Calibri"/>
                          <a:ea typeface="Times New Roman"/>
                        </a:rPr>
                        <a:t>TR</a:t>
                      </a:r>
                      <a:r>
                        <a:rPr lang="tr-TR" sz="1600" baseline="-25000" dirty="0">
                          <a:latin typeface="Calibri"/>
                          <a:ea typeface="Times New Roman"/>
                        </a:rPr>
                        <a:t>H </a:t>
                      </a:r>
                      <a:r>
                        <a:rPr lang="tr-TR" sz="1600" dirty="0">
                          <a:latin typeface="Calibri"/>
                          <a:ea typeface="Times New Roman"/>
                          <a:sym typeface="Wingdings"/>
                        </a:rPr>
                        <a:t></a:t>
                      </a:r>
                      <a:r>
                        <a:rPr lang="tr-TR" sz="1600" dirty="0">
                          <a:latin typeface="Calibri"/>
                          <a:ea typeface="Times New Roman"/>
                        </a:rPr>
                        <a:t> M[AR], AR </a:t>
                      </a:r>
                      <a:r>
                        <a:rPr lang="tr-TR" sz="1600" dirty="0">
                          <a:latin typeface="Calibri"/>
                          <a:ea typeface="Times New Roman"/>
                          <a:sym typeface="Wingdings"/>
                        </a:rPr>
                        <a:t></a:t>
                      </a:r>
                      <a:r>
                        <a:rPr lang="tr-TR" sz="1600" dirty="0">
                          <a:latin typeface="Calibri"/>
                          <a:ea typeface="Times New Roman"/>
                        </a:rPr>
                        <a:t> AR+1</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tr-TR" sz="1600" b="1">
                          <a:latin typeface="Calibri"/>
                          <a:ea typeface="Times New Roman"/>
                        </a:rPr>
                        <a:t>T4.IDEC00.ADRMD2: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TR</a:t>
                      </a:r>
                      <a:r>
                        <a:rPr lang="tr-TR" sz="1600" baseline="-25000">
                          <a:latin typeface="Calibri"/>
                          <a:ea typeface="Times New Roman"/>
                        </a:rPr>
                        <a:t>L </a:t>
                      </a:r>
                      <a:r>
                        <a:rPr lang="tr-TR" sz="1600">
                          <a:latin typeface="Calibri"/>
                          <a:ea typeface="Times New Roman"/>
                          <a:sym typeface="Wingdings"/>
                        </a:rPr>
                        <a:t></a:t>
                      </a:r>
                      <a:r>
                        <a:rPr lang="tr-TR" sz="1600">
                          <a:latin typeface="Calibri"/>
                          <a:ea typeface="Times New Roman"/>
                        </a:rPr>
                        <a:t> M[AR], PC </a:t>
                      </a:r>
                      <a:r>
                        <a:rPr lang="tr-TR" sz="1600">
                          <a:latin typeface="Calibri"/>
                          <a:ea typeface="Times New Roman"/>
                          <a:sym typeface="Wingdings"/>
                        </a:rPr>
                        <a:t></a:t>
                      </a:r>
                      <a:r>
                        <a:rPr lang="tr-TR" sz="1600">
                          <a:latin typeface="Calibri"/>
                          <a:ea typeface="Times New Roman"/>
                        </a:rPr>
                        <a:t> PC+1</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tr-TR" sz="1600" b="1">
                          <a:latin typeface="Calibri"/>
                          <a:ea typeface="Times New Roman"/>
                        </a:rPr>
                        <a:t>T5.IDEC00.ADRMD2: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TR</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tr-TR" sz="1600" b="1">
                          <a:latin typeface="Calibri"/>
                          <a:ea typeface="Times New Roman"/>
                        </a:rPr>
                        <a:t>T6.IDEC00.ADRMD2: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DR</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AR </a:t>
                      </a:r>
                      <a:r>
                        <a:rPr lang="tr-TR" sz="1600">
                          <a:latin typeface="Calibri"/>
                          <a:ea typeface="Times New Roman"/>
                          <a:sym typeface="Wingdings"/>
                        </a:rPr>
                        <a:t></a:t>
                      </a:r>
                      <a:r>
                        <a:rPr lang="tr-TR" sz="1600">
                          <a:latin typeface="Calibri"/>
                          <a:ea typeface="Times New Roman"/>
                        </a:rPr>
                        <a:t> AR+1</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tr-TR" sz="1600" b="1">
                          <a:latin typeface="Calibri"/>
                          <a:ea typeface="Times New Roman"/>
                        </a:rPr>
                        <a:t>T7.IDEC00.ADRMD2: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DR</a:t>
                      </a:r>
                      <a:r>
                        <a:rPr lang="tr-TR" sz="1600" baseline="-25000">
                          <a:latin typeface="Calibri"/>
                          <a:ea typeface="Times New Roman"/>
                        </a:rPr>
                        <a:t>L </a:t>
                      </a:r>
                      <a:r>
                        <a:rPr lang="tr-TR" sz="1600">
                          <a:latin typeface="Calibri"/>
                          <a:ea typeface="Times New Roman"/>
                          <a:sym typeface="Wingdings"/>
                        </a:rPr>
                        <a:t></a:t>
                      </a:r>
                      <a:r>
                        <a:rPr lang="tr-TR" sz="1600">
                          <a:latin typeface="Calibri"/>
                          <a:ea typeface="Times New Roman"/>
                        </a:rPr>
                        <a:t> M[AR]</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23190">
                <a:tc>
                  <a:txBody>
                    <a:bodyPr/>
                    <a:lstStyle/>
                    <a:p>
                      <a:pPr algn="ctr">
                        <a:lnSpc>
                          <a:spcPct val="150000"/>
                        </a:lnSpc>
                        <a:spcAft>
                          <a:spcPts val="0"/>
                        </a:spcAft>
                      </a:pPr>
                      <a:r>
                        <a:rPr lang="tr-TR" sz="1600" b="1">
                          <a:latin typeface="Calibri"/>
                          <a:ea typeface="Times New Roman"/>
                        </a:rPr>
                        <a:t>T8.IDEC00.ADRMD2: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dirty="0">
                          <a:latin typeface="Calibri"/>
                          <a:ea typeface="Times New Roman"/>
                        </a:rPr>
                        <a:t>AC </a:t>
                      </a:r>
                      <a:r>
                        <a:rPr lang="tr-TR" sz="1600" dirty="0">
                          <a:latin typeface="Calibri"/>
                          <a:ea typeface="Times New Roman"/>
                          <a:sym typeface="Wingdings"/>
                        </a:rPr>
                        <a:t></a:t>
                      </a:r>
                      <a:r>
                        <a:rPr lang="tr-TR" sz="1600" dirty="0">
                          <a:latin typeface="Calibri"/>
                          <a:ea typeface="Times New Roman"/>
                        </a:rPr>
                        <a:t> AC+DR, C </a:t>
                      </a:r>
                      <a:r>
                        <a:rPr lang="tr-TR" sz="1600" dirty="0">
                          <a:latin typeface="Calibri"/>
                          <a:ea typeface="Times New Roman"/>
                          <a:sym typeface="Wingdings"/>
                        </a:rPr>
                        <a:t></a:t>
                      </a:r>
                      <a:r>
                        <a:rPr lang="tr-TR" sz="1600" dirty="0">
                          <a:latin typeface="Calibri"/>
                          <a:ea typeface="Times New Roman"/>
                        </a:rPr>
                        <a:t> C</a:t>
                      </a:r>
                      <a:r>
                        <a:rPr lang="tr-TR" sz="1600" baseline="-25000" dirty="0">
                          <a:latin typeface="Calibri"/>
                          <a:ea typeface="Times New Roman"/>
                        </a:rPr>
                        <a:t>out</a:t>
                      </a:r>
                      <a:r>
                        <a:rPr lang="tr-TR" sz="1600" dirty="0">
                          <a:latin typeface="Calibri"/>
                          <a:ea typeface="Times New Roman"/>
                        </a:rPr>
                        <a:t>  ,SC </a:t>
                      </a:r>
                      <a:r>
                        <a:rPr lang="tr-TR" sz="1600" dirty="0">
                          <a:latin typeface="Calibri"/>
                          <a:ea typeface="Times New Roman"/>
                          <a:sym typeface="Wingdings"/>
                        </a:rPr>
                        <a:t></a:t>
                      </a:r>
                      <a:r>
                        <a:rPr lang="tr-TR" sz="1600" dirty="0">
                          <a:latin typeface="Calibri"/>
                          <a:ea typeface="Times New Roman"/>
                        </a:rPr>
                        <a:t> 0</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Direkt </a:t>
            </a:r>
            <a:r>
              <a:rPr lang="tr-TR" sz="2400" b="1" dirty="0" err="1" smtClean="0"/>
              <a:t>Mod</a:t>
            </a:r>
            <a:r>
              <a:rPr lang="tr-TR" sz="2400" b="1" dirty="0" smtClean="0"/>
              <a:t> için T3 ve T4 Adımları</a:t>
            </a:r>
            <a:endParaRPr lang="tr-TR" sz="2400" dirty="0"/>
          </a:p>
        </p:txBody>
      </p:sp>
      <p:sp>
        <p:nvSpPr>
          <p:cNvPr id="3" name="2 İçerik Yer Tutucusu"/>
          <p:cNvSpPr>
            <a:spLocks noGrp="1"/>
          </p:cNvSpPr>
          <p:nvPr>
            <p:ph idx="1"/>
          </p:nvPr>
        </p:nvSpPr>
        <p:spPr>
          <a:xfrm>
            <a:off x="350901" y="892038"/>
            <a:ext cx="8318086" cy="3418705"/>
          </a:xfrm>
        </p:spPr>
        <p:txBody>
          <a:bodyPr/>
          <a:lstStyle/>
          <a:p>
            <a:pPr marL="0" indent="0" algn="just">
              <a:buNone/>
            </a:pPr>
            <a:r>
              <a:rPr lang="tr-TR" sz="2000" dirty="0" smtClean="0">
                <a:latin typeface="Calibri" pitchFamily="34" charset="0"/>
              </a:rPr>
              <a:t>T2 </a:t>
            </a:r>
            <a:r>
              <a:rPr lang="tr-TR" sz="2000" dirty="0" err="1" smtClean="0">
                <a:latin typeface="Calibri" pitchFamily="34" charset="0"/>
              </a:rPr>
              <a:t>saykılının</a:t>
            </a:r>
            <a:r>
              <a:rPr lang="tr-TR" sz="2000" dirty="0" smtClean="0">
                <a:latin typeface="Calibri" pitchFamily="34" charset="0"/>
              </a:rPr>
              <a:t> sonunda belleğin ve kaydedicilerin gösterdiği değerler:</a:t>
            </a:r>
          </a:p>
          <a:p>
            <a:pPr marL="0" indent="0" algn="just">
              <a:buNone/>
            </a:pPr>
            <a:endParaRPr lang="tr-TR" sz="2000" dirty="0" smtClean="0">
              <a:latin typeface="Calibri" pitchFamily="34" charset="0"/>
            </a:endParaRPr>
          </a:p>
          <a:p>
            <a:pPr marL="0" indent="0" algn="just">
              <a:buNone/>
            </a:pPr>
            <a:endParaRPr lang="tr-TR" sz="2000" dirty="0" smtClean="0">
              <a:latin typeface="Calibri" pitchFamily="34" charset="0"/>
            </a:endParaRPr>
          </a:p>
          <a:p>
            <a:pPr marL="0" indent="0" algn="just">
              <a:buNone/>
            </a:pPr>
            <a:endParaRPr lang="tr-TR" sz="2000" dirty="0" smtClean="0">
              <a:latin typeface="Calibri" pitchFamily="34" charset="0"/>
            </a:endParaRPr>
          </a:p>
          <a:p>
            <a:pPr marL="0" indent="0" algn="just">
              <a:buNone/>
            </a:pPr>
            <a:endParaRPr lang="tr-TR" sz="2000" dirty="0" smtClean="0">
              <a:latin typeface="Calibri" pitchFamily="34" charset="0"/>
            </a:endParaRPr>
          </a:p>
          <a:p>
            <a:pPr marL="0" indent="0" algn="just">
              <a:buNone/>
            </a:pPr>
            <a:endParaRPr lang="tr-TR" sz="2000" dirty="0" smtClean="0">
              <a:latin typeface="Calibri" pitchFamily="34" charset="0"/>
            </a:endParaRPr>
          </a:p>
          <a:p>
            <a:pPr marL="0" indent="0" algn="just">
              <a:buNone/>
            </a:pPr>
            <a:endParaRPr lang="tr-TR" sz="1000" dirty="0" smtClean="0">
              <a:latin typeface="Calibri" pitchFamily="34" charset="0"/>
            </a:endParaRPr>
          </a:p>
          <a:p>
            <a:pPr marL="0" indent="0" algn="just">
              <a:buNone/>
            </a:pPr>
            <a:endParaRPr lang="tr-TR" sz="800" dirty="0" smtClean="0">
              <a:latin typeface="Calibri" pitchFamily="34" charset="0"/>
            </a:endParaRPr>
          </a:p>
          <a:p>
            <a:pPr marL="0" lvl="0" indent="0" eaLnBrk="1" hangingPunct="1">
              <a:spcBef>
                <a:spcPct val="0"/>
              </a:spcBef>
              <a:buNone/>
            </a:pPr>
            <a:endParaRPr lang="tr-TR" sz="1000" b="1" dirty="0" smtClean="0">
              <a:latin typeface="Calibri" pitchFamily="34" charset="0"/>
              <a:ea typeface="Times New Roman" pitchFamily="18" charset="0"/>
            </a:endParaRPr>
          </a:p>
          <a:p>
            <a:pPr marL="0" lvl="0" indent="0" eaLnBrk="1" hangingPunct="1">
              <a:spcBef>
                <a:spcPct val="0"/>
              </a:spcBef>
              <a:buNone/>
            </a:pPr>
            <a:r>
              <a:rPr lang="tr-TR" sz="2000" b="1" dirty="0" smtClean="0">
                <a:latin typeface="Calibri" pitchFamily="34" charset="0"/>
                <a:ea typeface="Times New Roman" pitchFamily="18" charset="0"/>
              </a:rPr>
              <a:t>T3.</a:t>
            </a:r>
            <a:r>
              <a:rPr lang="tr-TR" sz="2000" b="1" baseline="-30000" dirty="0" smtClean="0">
                <a:latin typeface="Calibri" pitchFamily="34" charset="0"/>
                <a:ea typeface="Times New Roman" pitchFamily="18" charset="0"/>
              </a:rPr>
              <a:t> </a:t>
            </a:r>
            <a:r>
              <a:rPr lang="tr-TR" sz="2000" b="1" dirty="0" smtClean="0">
                <a:latin typeface="Calibri" pitchFamily="34" charset="0"/>
                <a:ea typeface="Times New Roman" pitchFamily="18" charset="0"/>
              </a:rPr>
              <a:t>IDEC00.ADRMD2:</a:t>
            </a:r>
            <a:r>
              <a:rPr lang="tr-TR" sz="2000" dirty="0" smtClean="0">
                <a:latin typeface="Calibri" pitchFamily="34" charset="0"/>
                <a:ea typeface="Times New Roman" pitchFamily="18" charset="0"/>
              </a:rPr>
              <a:t> TR</a:t>
            </a:r>
            <a:r>
              <a:rPr lang="tr-TR" sz="2000" baseline="-30000" dirty="0" smtClean="0">
                <a:latin typeface="Calibri" pitchFamily="34" charset="0"/>
                <a:ea typeface="Times New Roman" pitchFamily="18" charset="0"/>
              </a:rPr>
              <a:t>H </a:t>
            </a:r>
            <a:r>
              <a:rPr lang="tr-TR" sz="2000" dirty="0" smtClean="0">
                <a:latin typeface="Calibri" pitchFamily="34" charset="0"/>
                <a:ea typeface="Times New Roman" pitchFamily="18" charset="0"/>
                <a:sym typeface="Wingdings" pitchFamily="2" charset="2"/>
              </a:rPr>
              <a:t></a:t>
            </a:r>
            <a:r>
              <a:rPr lang="tr-TR" sz="2000" dirty="0" smtClean="0">
                <a:latin typeface="Calibri" pitchFamily="34" charset="0"/>
                <a:ea typeface="Times New Roman" pitchFamily="18" charset="0"/>
              </a:rPr>
              <a:t> M[AR], AR </a:t>
            </a:r>
            <a:r>
              <a:rPr lang="tr-TR" sz="2000" dirty="0" smtClean="0">
                <a:latin typeface="Calibri" pitchFamily="34" charset="0"/>
                <a:ea typeface="Times New Roman" pitchFamily="18" charset="0"/>
                <a:sym typeface="Wingdings" pitchFamily="2" charset="2"/>
              </a:rPr>
              <a:t></a:t>
            </a:r>
            <a:r>
              <a:rPr lang="tr-TR" sz="2000" dirty="0" smtClean="0">
                <a:latin typeface="Calibri" pitchFamily="34" charset="0"/>
                <a:ea typeface="Times New Roman" pitchFamily="18" charset="0"/>
              </a:rPr>
              <a:t> AR+1</a:t>
            </a:r>
            <a:endParaRPr lang="tr-TR" sz="2000" dirty="0" smtClean="0">
              <a:latin typeface="Arial" pitchFamily="34" charset="0"/>
              <a:sym typeface="Wingdings" pitchFamily="2" charset="2"/>
            </a:endParaRPr>
          </a:p>
          <a:p>
            <a:pPr marL="0" lvl="0" indent="0">
              <a:spcBef>
                <a:spcPct val="0"/>
              </a:spcBef>
              <a:buNone/>
            </a:pPr>
            <a:r>
              <a:rPr lang="tr-TR" sz="2000" b="1" dirty="0" smtClean="0">
                <a:latin typeface="Calibri" pitchFamily="34" charset="0"/>
                <a:ea typeface="Times New Roman" pitchFamily="18" charset="0"/>
                <a:sym typeface="Wingdings" pitchFamily="2" charset="2"/>
              </a:rPr>
              <a:t>T4.</a:t>
            </a:r>
            <a:r>
              <a:rPr lang="tr-TR" sz="2000" b="1" baseline="-30000" dirty="0" smtClean="0">
                <a:latin typeface="Calibri" pitchFamily="34" charset="0"/>
                <a:ea typeface="Times New Roman" pitchFamily="18" charset="0"/>
                <a:sym typeface="Wingdings" pitchFamily="2" charset="2"/>
              </a:rPr>
              <a:t> </a:t>
            </a:r>
            <a:r>
              <a:rPr lang="tr-TR" sz="2000" b="1" dirty="0" smtClean="0">
                <a:latin typeface="Calibri" pitchFamily="34" charset="0"/>
                <a:ea typeface="Times New Roman" pitchFamily="18" charset="0"/>
                <a:sym typeface="Wingdings" pitchFamily="2" charset="2"/>
              </a:rPr>
              <a:t>IDEC00.ADRMD2:</a:t>
            </a:r>
            <a:r>
              <a:rPr lang="tr-TR" sz="2000" dirty="0" smtClean="0">
                <a:latin typeface="Calibri" pitchFamily="34" charset="0"/>
                <a:ea typeface="Times New Roman" pitchFamily="18" charset="0"/>
                <a:sym typeface="Wingdings" pitchFamily="2" charset="2"/>
              </a:rPr>
              <a:t> TR</a:t>
            </a:r>
            <a:r>
              <a:rPr lang="tr-TR" sz="2000" baseline="-30000" dirty="0" smtClean="0">
                <a:latin typeface="Calibri" pitchFamily="34" charset="0"/>
                <a:ea typeface="Times New Roman" pitchFamily="18" charset="0"/>
                <a:sym typeface="Wingdings" pitchFamily="2" charset="2"/>
              </a:rPr>
              <a:t>L </a:t>
            </a:r>
            <a:r>
              <a:rPr lang="tr-TR" sz="2000" dirty="0" smtClean="0">
                <a:latin typeface="Calibri" pitchFamily="34" charset="0"/>
                <a:ea typeface="Times New Roman" pitchFamily="18" charset="0"/>
                <a:sym typeface="Wingdings" pitchFamily="2" charset="2"/>
              </a:rPr>
              <a:t></a:t>
            </a:r>
            <a:r>
              <a:rPr lang="tr-TR" sz="2000" dirty="0" smtClean="0">
                <a:latin typeface="Calibri" pitchFamily="34" charset="0"/>
                <a:ea typeface="Times New Roman" pitchFamily="18" charset="0"/>
              </a:rPr>
              <a:t> M[AR], PC </a:t>
            </a:r>
            <a:r>
              <a:rPr lang="tr-TR" sz="2000" dirty="0" smtClean="0">
                <a:latin typeface="Calibri" pitchFamily="34" charset="0"/>
                <a:ea typeface="Times New Roman" pitchFamily="18" charset="0"/>
                <a:sym typeface="Wingdings" pitchFamily="2" charset="2"/>
              </a:rPr>
              <a:t></a:t>
            </a:r>
            <a:r>
              <a:rPr lang="tr-TR" sz="2000" dirty="0" smtClean="0">
                <a:latin typeface="Calibri" pitchFamily="34" charset="0"/>
                <a:ea typeface="Times New Roman" pitchFamily="18" charset="0"/>
              </a:rPr>
              <a:t> PC+1</a:t>
            </a:r>
            <a:endParaRPr lang="tr-TR" sz="2000" dirty="0" smtClean="0">
              <a:latin typeface="Calibri" pitchFamily="34" charset="0"/>
              <a:ea typeface="Times New Roman" pitchFamily="18" charset="0"/>
              <a:sym typeface="Wingdings" pitchFamily="2" charset="2"/>
            </a:endParaRPr>
          </a:p>
          <a:p>
            <a:pPr marL="0" indent="0" algn="just">
              <a:buNone/>
            </a:pPr>
            <a:endParaRPr lang="tr-TR" sz="2000" dirty="0" smtClean="0">
              <a:latin typeface="Calibri" pitchFamily="34" charset="0"/>
            </a:endParaRPr>
          </a:p>
          <a:p>
            <a:pPr marL="0" indent="0" algn="just">
              <a:buNone/>
            </a:pPr>
            <a:endParaRPr lang="tr-TR" sz="2000" dirty="0">
              <a:latin typeface="Calibri" pitchFamily="34" charset="0"/>
            </a:endParaRPr>
          </a:p>
        </p:txBody>
      </p:sp>
      <p:graphicFrame>
        <p:nvGraphicFramePr>
          <p:cNvPr id="4" name="3 Tablo"/>
          <p:cNvGraphicFramePr>
            <a:graphicFrameLocks noGrp="1"/>
          </p:cNvGraphicFramePr>
          <p:nvPr/>
        </p:nvGraphicFramePr>
        <p:xfrm>
          <a:off x="3338480" y="1332711"/>
          <a:ext cx="1851037" cy="1950720"/>
        </p:xfrm>
        <a:graphic>
          <a:graphicData uri="http://schemas.openxmlformats.org/drawingml/2006/table">
            <a:tbl>
              <a:tblPr/>
              <a:tblGrid>
                <a:gridCol w="1117727">
                  <a:extLst>
                    <a:ext uri="{9D8B030D-6E8A-4147-A177-3AD203B41FA5}">
                      <a16:colId xmlns:a16="http://schemas.microsoft.com/office/drawing/2014/main" val="20000"/>
                    </a:ext>
                  </a:extLst>
                </a:gridCol>
                <a:gridCol w="733310">
                  <a:extLst>
                    <a:ext uri="{9D8B030D-6E8A-4147-A177-3AD203B41FA5}">
                      <a16:colId xmlns:a16="http://schemas.microsoft.com/office/drawing/2014/main" val="20001"/>
                    </a:ext>
                  </a:extLst>
                </a:gridCol>
              </a:tblGrid>
              <a:tr h="0">
                <a:tc>
                  <a:txBody>
                    <a:bodyPr/>
                    <a:lstStyle/>
                    <a:p>
                      <a:pPr algn="l">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20h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1600">
                          <a:latin typeface="Calibri"/>
                          <a:ea typeface="Times New Roman"/>
                        </a:rPr>
                        <a:t>     T2:AR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10h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1600">
                          <a:latin typeface="Calibri"/>
                          <a:ea typeface="Times New Roman"/>
                        </a:rPr>
                        <a:t>     T2:PC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00h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r">
                        <a:spcAft>
                          <a:spcPts val="0"/>
                        </a:spcAft>
                      </a:pPr>
                      <a:r>
                        <a:rPr lang="tr-TR" sz="1600">
                          <a:latin typeface="Calibri"/>
                          <a:ea typeface="Times New Roman"/>
                        </a:rPr>
                        <a:t>1000h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12h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r">
                        <a:spcAft>
                          <a:spcPts val="0"/>
                        </a:spcAft>
                      </a:pPr>
                      <a:r>
                        <a:rPr lang="tr-TR" sz="1600">
                          <a:latin typeface="Calibri"/>
                          <a:ea typeface="Times New Roman"/>
                        </a:rPr>
                        <a:t>1001h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34h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l">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bl>
          </a:graphicData>
        </a:graphic>
      </p:graphicFrame>
      <p:graphicFrame>
        <p:nvGraphicFramePr>
          <p:cNvPr id="6" name="5 Tablo"/>
          <p:cNvGraphicFramePr>
            <a:graphicFrameLocks noGrp="1"/>
          </p:cNvGraphicFramePr>
          <p:nvPr/>
        </p:nvGraphicFramePr>
        <p:xfrm>
          <a:off x="3055724" y="4254737"/>
          <a:ext cx="2145687" cy="1950720"/>
        </p:xfrm>
        <a:graphic>
          <a:graphicData uri="http://schemas.openxmlformats.org/drawingml/2006/table">
            <a:tbl>
              <a:tblPr/>
              <a:tblGrid>
                <a:gridCol w="1422438">
                  <a:extLst>
                    <a:ext uri="{9D8B030D-6E8A-4147-A177-3AD203B41FA5}">
                      <a16:colId xmlns:a16="http://schemas.microsoft.com/office/drawing/2014/main" val="20000"/>
                    </a:ext>
                  </a:extLst>
                </a:gridCol>
                <a:gridCol w="723249">
                  <a:extLst>
                    <a:ext uri="{9D8B030D-6E8A-4147-A177-3AD203B41FA5}">
                      <a16:colId xmlns:a16="http://schemas.microsoft.com/office/drawing/2014/main" val="20001"/>
                    </a:ext>
                  </a:extLst>
                </a:gridCol>
              </a:tblGrid>
              <a:tr h="223479">
                <a:tc>
                  <a:txBody>
                    <a:bodyPr/>
                    <a:lstStyle/>
                    <a:p>
                      <a:pPr algn="l">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479">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20h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3479">
                <a:tc>
                  <a:txBody>
                    <a:bodyPr/>
                    <a:lstStyle/>
                    <a:p>
                      <a:pPr algn="r">
                        <a:spcAft>
                          <a:spcPts val="0"/>
                        </a:spcAft>
                      </a:pPr>
                      <a:r>
                        <a:rPr lang="tr-TR" sz="1600">
                          <a:latin typeface="Calibri"/>
                          <a:ea typeface="Times New Roman"/>
                        </a:rPr>
                        <a:t> T2:AR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10h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3479">
                <a:tc>
                  <a:txBody>
                    <a:bodyPr/>
                    <a:lstStyle/>
                    <a:p>
                      <a:pPr algn="r">
                        <a:spcAft>
                          <a:spcPts val="0"/>
                        </a:spcAft>
                      </a:pPr>
                      <a:r>
                        <a:rPr lang="tr-TR" sz="1600">
                          <a:latin typeface="Calibri"/>
                          <a:ea typeface="Times New Roman"/>
                        </a:rPr>
                        <a:t>  T3:PC,AR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00h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3479">
                <a:tc>
                  <a:txBody>
                    <a:bodyPr/>
                    <a:lstStyle/>
                    <a:p>
                      <a:pPr algn="r">
                        <a:spcAft>
                          <a:spcPts val="0"/>
                        </a:spcAft>
                      </a:pPr>
                      <a:r>
                        <a:rPr lang="tr-TR" sz="1600">
                          <a:latin typeface="Calibri"/>
                          <a:ea typeface="Times New Roman"/>
                        </a:rPr>
                        <a:t>T4:PC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3479">
                <a:tc>
                  <a:txBody>
                    <a:bodyPr/>
                    <a:lstStyle/>
                    <a:p>
                      <a:pPr algn="r">
                        <a:spcAft>
                          <a:spcPts val="0"/>
                        </a:spcAft>
                      </a:pPr>
                      <a:r>
                        <a:rPr lang="tr-TR" sz="1600">
                          <a:latin typeface="Calibri"/>
                          <a:ea typeface="Times New Roman"/>
                        </a:rPr>
                        <a:t>1000h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12h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3479">
                <a:tc>
                  <a:txBody>
                    <a:bodyPr/>
                    <a:lstStyle/>
                    <a:p>
                      <a:pPr algn="r">
                        <a:spcAft>
                          <a:spcPts val="0"/>
                        </a:spcAft>
                      </a:pPr>
                      <a:r>
                        <a:rPr lang="tr-TR" sz="1600">
                          <a:latin typeface="Calibri"/>
                          <a:ea typeface="Times New Roman"/>
                        </a:rPr>
                        <a:t>1001h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34h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3479">
                <a:tc>
                  <a:txBody>
                    <a:bodyPr/>
                    <a:lstStyle/>
                    <a:p>
                      <a:pPr algn="l">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Direkt </a:t>
            </a:r>
            <a:r>
              <a:rPr lang="tr-TR" sz="2400" b="1" dirty="0" err="1" smtClean="0"/>
              <a:t>Mod</a:t>
            </a:r>
            <a:r>
              <a:rPr lang="tr-TR" sz="2400" b="1" dirty="0" smtClean="0"/>
              <a:t> için T3 ve T4 Adımları</a:t>
            </a:r>
            <a:endParaRPr lang="tr-TR" sz="2400" dirty="0"/>
          </a:p>
        </p:txBody>
      </p:sp>
      <p:sp>
        <p:nvSpPr>
          <p:cNvPr id="3" name="2 İçerik Yer Tutucusu"/>
          <p:cNvSpPr>
            <a:spLocks noGrp="1"/>
          </p:cNvSpPr>
          <p:nvPr>
            <p:ph idx="1"/>
          </p:nvPr>
        </p:nvSpPr>
        <p:spPr>
          <a:xfrm>
            <a:off x="327150" y="963288"/>
            <a:ext cx="8375650" cy="639886"/>
          </a:xfrm>
        </p:spPr>
        <p:txBody>
          <a:bodyPr/>
          <a:lstStyle/>
          <a:p>
            <a:pPr>
              <a:buNone/>
            </a:pPr>
            <a:r>
              <a:rPr lang="tr-TR" sz="2000" b="1" dirty="0" smtClean="0"/>
              <a:t>T3.</a:t>
            </a:r>
            <a:r>
              <a:rPr lang="tr-TR" sz="2000" b="1" baseline="-25000" dirty="0" smtClean="0"/>
              <a:t> </a:t>
            </a:r>
            <a:r>
              <a:rPr lang="tr-TR" sz="2000" b="1" dirty="0" smtClean="0"/>
              <a:t>IDEC00.ADRMD2:</a:t>
            </a:r>
            <a:r>
              <a:rPr lang="tr-TR" sz="2000" dirty="0" smtClean="0"/>
              <a:t> TR</a:t>
            </a:r>
            <a:r>
              <a:rPr lang="tr-TR" sz="2000" baseline="-25000" dirty="0" smtClean="0"/>
              <a:t>H </a:t>
            </a:r>
            <a:r>
              <a:rPr lang="tr-TR" sz="2000" dirty="0" smtClean="0">
                <a:sym typeface="Wingdings"/>
              </a:rPr>
              <a:t></a:t>
            </a:r>
            <a:r>
              <a:rPr lang="tr-TR" sz="2000" dirty="0" smtClean="0"/>
              <a:t> M[AR], AR </a:t>
            </a:r>
            <a:r>
              <a:rPr lang="tr-TR" sz="2000" dirty="0" smtClean="0">
                <a:sym typeface="Wingdings"/>
              </a:rPr>
              <a:t></a:t>
            </a:r>
            <a:r>
              <a:rPr lang="tr-TR" sz="2000" dirty="0" smtClean="0"/>
              <a:t> AR+1</a:t>
            </a:r>
          </a:p>
          <a:p>
            <a:pPr>
              <a:buNone/>
            </a:pPr>
            <a:r>
              <a:rPr lang="tr-TR" sz="2000" b="1" dirty="0" smtClean="0"/>
              <a:t>T4.</a:t>
            </a:r>
            <a:r>
              <a:rPr lang="tr-TR" sz="2000" b="1" baseline="-25000" dirty="0" smtClean="0"/>
              <a:t> </a:t>
            </a:r>
            <a:r>
              <a:rPr lang="tr-TR" sz="2000" b="1" dirty="0" smtClean="0"/>
              <a:t>IDEC00.ADRMD2:</a:t>
            </a:r>
            <a:r>
              <a:rPr lang="tr-TR" sz="2000" dirty="0" smtClean="0"/>
              <a:t> TR</a:t>
            </a:r>
            <a:r>
              <a:rPr lang="tr-TR" sz="2000" baseline="-25000" dirty="0" smtClean="0"/>
              <a:t>L </a:t>
            </a:r>
            <a:r>
              <a:rPr lang="tr-TR" sz="2000" dirty="0" smtClean="0">
                <a:sym typeface="Wingdings"/>
              </a:rPr>
              <a:t></a:t>
            </a:r>
            <a:r>
              <a:rPr lang="tr-TR" sz="2000" dirty="0" smtClean="0"/>
              <a:t> M[AR], PC </a:t>
            </a:r>
            <a:r>
              <a:rPr lang="tr-TR" sz="2000" dirty="0" smtClean="0">
                <a:sym typeface="Wingdings"/>
              </a:rPr>
              <a:t></a:t>
            </a:r>
            <a:r>
              <a:rPr lang="tr-TR" sz="2000" dirty="0" smtClean="0"/>
              <a:t> PC+1</a:t>
            </a:r>
          </a:p>
          <a:p>
            <a:pPr>
              <a:buNone/>
            </a:pPr>
            <a:endParaRPr lang="tr-TR" sz="2000" dirty="0"/>
          </a:p>
        </p:txBody>
      </p:sp>
      <p:grpSp>
        <p:nvGrpSpPr>
          <p:cNvPr id="74" name="73 Grup"/>
          <p:cNvGrpSpPr/>
          <p:nvPr/>
        </p:nvGrpSpPr>
        <p:grpSpPr>
          <a:xfrm>
            <a:off x="285022" y="2325167"/>
            <a:ext cx="8265209" cy="2852489"/>
            <a:chOff x="546272" y="2883292"/>
            <a:chExt cx="8265209" cy="2852489"/>
          </a:xfrm>
        </p:grpSpPr>
        <p:sp>
          <p:nvSpPr>
            <p:cNvPr id="27651" name="Text Box 3"/>
            <p:cNvSpPr txBox="1">
              <a:spLocks noChangeArrowheads="1"/>
            </p:cNvSpPr>
            <p:nvPr/>
          </p:nvSpPr>
          <p:spPr bwMode="auto">
            <a:xfrm>
              <a:off x="7343069" y="4851447"/>
              <a:ext cx="868461"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a</a:t>
              </a:r>
              <a:endParaRPr kumimoji="0" lang="tr-TR" b="0" i="0" u="none" strike="noStrike" cap="none" normalizeH="0" baseline="0" dirty="0" smtClean="0">
                <a:ln>
                  <a:noFill/>
                </a:ln>
                <a:solidFill>
                  <a:schemeClr val="tx1"/>
                </a:solidFill>
                <a:effectLst/>
                <a:latin typeface="Arial" pitchFamily="34" charset="0"/>
              </a:endParaRPr>
            </a:p>
          </p:txBody>
        </p:sp>
        <p:sp>
          <p:nvSpPr>
            <p:cNvPr id="27652" name="Rectangle 4"/>
            <p:cNvSpPr>
              <a:spLocks noChangeArrowheads="1"/>
            </p:cNvSpPr>
            <p:nvPr/>
          </p:nvSpPr>
          <p:spPr bwMode="auto">
            <a:xfrm>
              <a:off x="2914273" y="4117905"/>
              <a:ext cx="411899"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t>
              </a:r>
              <a:endParaRPr kumimoji="0" lang="tr-TR" b="0" i="0" u="none" strike="noStrike" cap="none" normalizeH="0" baseline="0" smtClean="0">
                <a:ln>
                  <a:noFill/>
                </a:ln>
                <a:solidFill>
                  <a:schemeClr val="tx1"/>
                </a:solidFill>
                <a:effectLst/>
                <a:latin typeface="Arial" pitchFamily="34" charset="0"/>
              </a:endParaRPr>
            </a:p>
          </p:txBody>
        </p:sp>
        <p:sp>
          <p:nvSpPr>
            <p:cNvPr id="27653" name="Text Box 5"/>
            <p:cNvSpPr txBox="1">
              <a:spLocks noChangeArrowheads="1"/>
            </p:cNvSpPr>
            <p:nvPr/>
          </p:nvSpPr>
          <p:spPr bwMode="auto">
            <a:xfrm>
              <a:off x="6250581" y="2906853"/>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7654" name="Text Box 6"/>
            <p:cNvSpPr txBox="1">
              <a:spLocks noChangeArrowheads="1"/>
            </p:cNvSpPr>
            <p:nvPr/>
          </p:nvSpPr>
          <p:spPr bwMode="auto">
            <a:xfrm>
              <a:off x="5878384" y="2906853"/>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27655" name="Text Box 7"/>
            <p:cNvSpPr txBox="1">
              <a:spLocks noChangeArrowheads="1"/>
            </p:cNvSpPr>
            <p:nvPr/>
          </p:nvSpPr>
          <p:spPr bwMode="auto">
            <a:xfrm>
              <a:off x="5623163" y="2907042"/>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a:t>
              </a:r>
              <a:endParaRPr kumimoji="0" lang="tr-TR" b="0" i="0" u="none" strike="noStrike" cap="none" normalizeH="0" baseline="0" dirty="0" smtClean="0">
                <a:ln>
                  <a:noFill/>
                </a:ln>
                <a:solidFill>
                  <a:schemeClr val="tx1"/>
                </a:solidFill>
                <a:effectLst/>
                <a:latin typeface="Arial" pitchFamily="34" charset="0"/>
              </a:endParaRPr>
            </a:p>
          </p:txBody>
        </p:sp>
        <p:sp>
          <p:nvSpPr>
            <p:cNvPr id="27656" name="Text Box 8"/>
            <p:cNvSpPr txBox="1">
              <a:spLocks noChangeArrowheads="1"/>
            </p:cNvSpPr>
            <p:nvPr/>
          </p:nvSpPr>
          <p:spPr bwMode="auto">
            <a:xfrm>
              <a:off x="6590876" y="2895167"/>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a:t>
              </a:r>
              <a:endParaRPr kumimoji="0" lang="tr-TR" b="0" i="0" u="none" strike="noStrike" cap="none" normalizeH="0" baseline="0" dirty="0" smtClean="0">
                <a:ln>
                  <a:noFill/>
                </a:ln>
                <a:solidFill>
                  <a:schemeClr val="tx1"/>
                </a:solidFill>
                <a:effectLst/>
                <a:latin typeface="Arial" pitchFamily="34" charset="0"/>
              </a:endParaRPr>
            </a:p>
          </p:txBody>
        </p:sp>
        <p:sp>
          <p:nvSpPr>
            <p:cNvPr id="27657" name="Text Box 9"/>
            <p:cNvSpPr txBox="1">
              <a:spLocks noChangeArrowheads="1"/>
            </p:cNvSpPr>
            <p:nvPr/>
          </p:nvSpPr>
          <p:spPr bwMode="auto">
            <a:xfrm>
              <a:off x="2081969" y="3130686"/>
              <a:ext cx="397011" cy="8482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&amp;</a:t>
              </a:r>
              <a:endParaRPr kumimoji="0" lang="tr-TR" b="0" i="0" u="none" strike="noStrike" cap="none" normalizeH="0" baseline="0" dirty="0" smtClean="0">
                <a:ln>
                  <a:noFill/>
                </a:ln>
                <a:solidFill>
                  <a:schemeClr val="tx1"/>
                </a:solidFill>
                <a:effectLst/>
                <a:latin typeface="Arial" pitchFamily="34" charset="0"/>
              </a:endParaRPr>
            </a:p>
          </p:txBody>
        </p:sp>
        <p:sp>
          <p:nvSpPr>
            <p:cNvPr id="27658" name="Line 10"/>
            <p:cNvSpPr>
              <a:spLocks noChangeShapeType="1"/>
            </p:cNvSpPr>
            <p:nvPr/>
          </p:nvSpPr>
          <p:spPr bwMode="auto">
            <a:xfrm>
              <a:off x="1826748" y="3554789"/>
              <a:ext cx="2552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7659" name="Line 11"/>
            <p:cNvSpPr>
              <a:spLocks noChangeShapeType="1"/>
            </p:cNvSpPr>
            <p:nvPr/>
          </p:nvSpPr>
          <p:spPr bwMode="auto">
            <a:xfrm>
              <a:off x="1826748" y="3837525"/>
              <a:ext cx="2552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7660" name="Line 12"/>
            <p:cNvSpPr>
              <a:spLocks noChangeShapeType="1"/>
            </p:cNvSpPr>
            <p:nvPr/>
          </p:nvSpPr>
          <p:spPr bwMode="auto">
            <a:xfrm>
              <a:off x="1826748" y="3272054"/>
              <a:ext cx="2552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7661" name="Text Box 13"/>
            <p:cNvSpPr txBox="1">
              <a:spLocks noChangeArrowheads="1"/>
            </p:cNvSpPr>
            <p:nvPr/>
          </p:nvSpPr>
          <p:spPr bwMode="auto">
            <a:xfrm>
              <a:off x="1111591" y="3142278"/>
              <a:ext cx="717224" cy="3134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62" name="Text Box 14"/>
            <p:cNvSpPr txBox="1">
              <a:spLocks noChangeArrowheads="1"/>
            </p:cNvSpPr>
            <p:nvPr/>
          </p:nvSpPr>
          <p:spPr bwMode="auto">
            <a:xfrm>
              <a:off x="731949" y="3436983"/>
              <a:ext cx="1536255" cy="2087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63" name="Text Box 15"/>
            <p:cNvSpPr txBox="1">
              <a:spLocks noChangeArrowheads="1"/>
            </p:cNvSpPr>
            <p:nvPr/>
          </p:nvSpPr>
          <p:spPr bwMode="auto">
            <a:xfrm>
              <a:off x="546272" y="3707843"/>
              <a:ext cx="1295715" cy="2941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64" name="Text Box 16"/>
            <p:cNvSpPr txBox="1">
              <a:spLocks noChangeArrowheads="1"/>
            </p:cNvSpPr>
            <p:nvPr/>
          </p:nvSpPr>
          <p:spPr bwMode="auto">
            <a:xfrm>
              <a:off x="3549490" y="3154247"/>
              <a:ext cx="1148495" cy="1552690"/>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R’/W</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64 KB, 8bitlik BELLEK</a:t>
              </a:r>
              <a:endParaRPr kumimoji="0" lang="tr-TR" b="0" i="0" u="none" strike="noStrike" cap="none" normalizeH="0" baseline="0" dirty="0" smtClean="0">
                <a:ln>
                  <a:noFill/>
                </a:ln>
                <a:solidFill>
                  <a:schemeClr val="tx1"/>
                </a:solidFill>
                <a:effectLst/>
                <a:latin typeface="Arial" pitchFamily="34" charset="0"/>
              </a:endParaRPr>
            </a:p>
          </p:txBody>
        </p:sp>
        <p:sp>
          <p:nvSpPr>
            <p:cNvPr id="27665" name="Line 17"/>
            <p:cNvSpPr>
              <a:spLocks noChangeShapeType="1"/>
            </p:cNvSpPr>
            <p:nvPr/>
          </p:nvSpPr>
          <p:spPr bwMode="auto">
            <a:xfrm flipV="1">
              <a:off x="3294269" y="3291655"/>
              <a:ext cx="255221" cy="235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66" name="Line 18"/>
            <p:cNvSpPr>
              <a:spLocks noChangeShapeType="1"/>
            </p:cNvSpPr>
            <p:nvPr/>
          </p:nvSpPr>
          <p:spPr bwMode="auto">
            <a:xfrm>
              <a:off x="3294269" y="4141466"/>
              <a:ext cx="255221"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67" name="Line 19"/>
            <p:cNvSpPr>
              <a:spLocks noChangeShapeType="1"/>
            </p:cNvSpPr>
            <p:nvPr/>
          </p:nvSpPr>
          <p:spPr bwMode="auto">
            <a:xfrm>
              <a:off x="3294269" y="4565569"/>
              <a:ext cx="255221"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68" name="Rectangle 20"/>
            <p:cNvSpPr>
              <a:spLocks noChangeArrowheads="1"/>
            </p:cNvSpPr>
            <p:nvPr/>
          </p:nvSpPr>
          <p:spPr bwMode="auto">
            <a:xfrm>
              <a:off x="2783827" y="3952975"/>
              <a:ext cx="638053"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AR0</a:t>
              </a:r>
              <a:endParaRPr kumimoji="0" lang="tr-TR" b="0" i="0" u="none" strike="noStrike" cap="none" normalizeH="0" baseline="0" smtClean="0">
                <a:ln>
                  <a:noFill/>
                </a:ln>
                <a:solidFill>
                  <a:schemeClr val="tx1"/>
                </a:solidFill>
                <a:effectLst/>
                <a:latin typeface="Arial" pitchFamily="34" charset="0"/>
              </a:endParaRPr>
            </a:p>
          </p:txBody>
        </p:sp>
        <p:sp>
          <p:nvSpPr>
            <p:cNvPr id="27669" name="Rectangle 21"/>
            <p:cNvSpPr>
              <a:spLocks noChangeArrowheads="1"/>
            </p:cNvSpPr>
            <p:nvPr/>
          </p:nvSpPr>
          <p:spPr bwMode="auto">
            <a:xfrm>
              <a:off x="2741290" y="4388860"/>
              <a:ext cx="638053"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AR15</a:t>
              </a:r>
              <a:endParaRPr kumimoji="0" lang="tr-TR" b="0" i="0" u="none" strike="noStrike" cap="none" normalizeH="0" baseline="0" smtClean="0">
                <a:ln>
                  <a:noFill/>
                </a:ln>
                <a:solidFill>
                  <a:schemeClr val="tx1"/>
                </a:solidFill>
                <a:effectLst/>
                <a:latin typeface="Arial" pitchFamily="34" charset="0"/>
              </a:endParaRPr>
            </a:p>
          </p:txBody>
        </p:sp>
        <p:sp>
          <p:nvSpPr>
            <p:cNvPr id="27671" name="Line 23"/>
            <p:cNvSpPr>
              <a:spLocks noChangeShapeType="1"/>
            </p:cNvSpPr>
            <p:nvPr/>
          </p:nvSpPr>
          <p:spPr bwMode="auto">
            <a:xfrm>
              <a:off x="5750773" y="3201370"/>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72" name="AutoShape 24"/>
            <p:cNvSpPr>
              <a:spLocks noChangeArrowheads="1"/>
            </p:cNvSpPr>
            <p:nvPr/>
          </p:nvSpPr>
          <p:spPr bwMode="auto">
            <a:xfrm>
              <a:off x="4697986" y="3905853"/>
              <a:ext cx="638053" cy="282736"/>
            </a:xfrm>
            <a:prstGeom prst="rightArrow">
              <a:avLst>
                <a:gd name="adj1" fmla="val 50000"/>
                <a:gd name="adj2" fmla="val 62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27673" name="Line 25"/>
            <p:cNvSpPr>
              <a:spLocks noChangeShapeType="1"/>
            </p:cNvSpPr>
            <p:nvPr/>
          </p:nvSpPr>
          <p:spPr bwMode="auto">
            <a:xfrm flipV="1">
              <a:off x="4910670" y="4141466"/>
              <a:ext cx="0" cy="56547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74" name="Line 26"/>
            <p:cNvSpPr>
              <a:spLocks noChangeShapeType="1"/>
            </p:cNvSpPr>
            <p:nvPr/>
          </p:nvSpPr>
          <p:spPr bwMode="auto">
            <a:xfrm>
              <a:off x="2486069" y="3554789"/>
              <a:ext cx="17369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75" name="Text Box 27"/>
            <p:cNvSpPr txBox="1">
              <a:spLocks noChangeArrowheads="1"/>
            </p:cNvSpPr>
            <p:nvPr/>
          </p:nvSpPr>
          <p:spPr bwMode="auto">
            <a:xfrm>
              <a:off x="2097383" y="3281384"/>
              <a:ext cx="681456" cy="2812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76" name="Text Box 28"/>
            <p:cNvSpPr txBox="1">
              <a:spLocks noChangeArrowheads="1"/>
            </p:cNvSpPr>
            <p:nvPr/>
          </p:nvSpPr>
          <p:spPr bwMode="auto">
            <a:xfrm>
              <a:off x="2809168" y="3057360"/>
              <a:ext cx="705938" cy="2796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77" name="Text Box 29"/>
            <p:cNvSpPr txBox="1">
              <a:spLocks noChangeArrowheads="1"/>
            </p:cNvSpPr>
            <p:nvPr/>
          </p:nvSpPr>
          <p:spPr bwMode="auto">
            <a:xfrm>
              <a:off x="2081969" y="4082563"/>
              <a:ext cx="397011" cy="8482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&amp;</a:t>
              </a:r>
              <a:endParaRPr kumimoji="0" lang="tr-TR" b="0" i="0" u="none" strike="noStrike" cap="none" normalizeH="0" baseline="0" smtClean="0">
                <a:ln>
                  <a:noFill/>
                </a:ln>
                <a:solidFill>
                  <a:schemeClr val="tx1"/>
                </a:solidFill>
                <a:effectLst/>
                <a:latin typeface="Arial" pitchFamily="34" charset="0"/>
              </a:endParaRPr>
            </a:p>
          </p:txBody>
        </p:sp>
        <p:sp>
          <p:nvSpPr>
            <p:cNvPr id="27678" name="Line 30"/>
            <p:cNvSpPr>
              <a:spLocks noChangeShapeType="1"/>
            </p:cNvSpPr>
            <p:nvPr/>
          </p:nvSpPr>
          <p:spPr bwMode="auto">
            <a:xfrm>
              <a:off x="1826748" y="4506666"/>
              <a:ext cx="2552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7679" name="Line 31"/>
            <p:cNvSpPr>
              <a:spLocks noChangeShapeType="1"/>
            </p:cNvSpPr>
            <p:nvPr/>
          </p:nvSpPr>
          <p:spPr bwMode="auto">
            <a:xfrm>
              <a:off x="1826748" y="4789402"/>
              <a:ext cx="2552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7680" name="Line 32"/>
            <p:cNvSpPr>
              <a:spLocks noChangeShapeType="1"/>
            </p:cNvSpPr>
            <p:nvPr/>
          </p:nvSpPr>
          <p:spPr bwMode="auto">
            <a:xfrm>
              <a:off x="1826748" y="4223930"/>
              <a:ext cx="2552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7681" name="Text Box 33"/>
            <p:cNvSpPr txBox="1">
              <a:spLocks noChangeArrowheads="1"/>
            </p:cNvSpPr>
            <p:nvPr/>
          </p:nvSpPr>
          <p:spPr bwMode="auto">
            <a:xfrm>
              <a:off x="1148456" y="4106030"/>
              <a:ext cx="882237" cy="299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82" name="Text Box 34"/>
            <p:cNvSpPr txBox="1">
              <a:spLocks noChangeArrowheads="1"/>
            </p:cNvSpPr>
            <p:nvPr/>
          </p:nvSpPr>
          <p:spPr bwMode="auto">
            <a:xfrm>
              <a:off x="742583" y="4376985"/>
              <a:ext cx="1204987" cy="2900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83" name="Text Box 35"/>
            <p:cNvSpPr txBox="1">
              <a:spLocks noChangeArrowheads="1"/>
            </p:cNvSpPr>
            <p:nvPr/>
          </p:nvSpPr>
          <p:spPr bwMode="auto">
            <a:xfrm>
              <a:off x="570021" y="4671595"/>
              <a:ext cx="1319466" cy="209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84" name="Line 36"/>
            <p:cNvSpPr>
              <a:spLocks noChangeShapeType="1"/>
            </p:cNvSpPr>
            <p:nvPr/>
          </p:nvSpPr>
          <p:spPr bwMode="auto">
            <a:xfrm>
              <a:off x="2486069" y="4506666"/>
              <a:ext cx="17369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85" name="Text Box 37"/>
            <p:cNvSpPr txBox="1">
              <a:spLocks noChangeArrowheads="1"/>
            </p:cNvSpPr>
            <p:nvPr/>
          </p:nvSpPr>
          <p:spPr bwMode="auto">
            <a:xfrm>
              <a:off x="2078195" y="4245138"/>
              <a:ext cx="641262" cy="2081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86" name="Rectangle 38"/>
            <p:cNvSpPr>
              <a:spLocks noChangeArrowheads="1"/>
            </p:cNvSpPr>
            <p:nvPr/>
          </p:nvSpPr>
          <p:spPr bwMode="auto">
            <a:xfrm>
              <a:off x="4843320" y="5427913"/>
              <a:ext cx="1559685" cy="2960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PC</a:t>
              </a:r>
              <a:endParaRPr kumimoji="0" lang="tr-TR" b="0" i="0" u="none" strike="noStrike" cap="none" normalizeH="0" baseline="0" smtClean="0">
                <a:ln>
                  <a:noFill/>
                </a:ln>
                <a:solidFill>
                  <a:schemeClr val="tx1"/>
                </a:solidFill>
                <a:effectLst/>
                <a:latin typeface="Arial" pitchFamily="34" charset="0"/>
              </a:endParaRPr>
            </a:p>
          </p:txBody>
        </p:sp>
        <p:sp>
          <p:nvSpPr>
            <p:cNvPr id="27687" name="Line 39"/>
            <p:cNvSpPr>
              <a:spLocks noChangeShapeType="1"/>
            </p:cNvSpPr>
            <p:nvPr/>
          </p:nvSpPr>
          <p:spPr bwMode="auto">
            <a:xfrm>
              <a:off x="6147784" y="5120831"/>
              <a:ext cx="0" cy="30708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88" name="Rectangle 40"/>
            <p:cNvSpPr>
              <a:spLocks noChangeArrowheads="1"/>
            </p:cNvSpPr>
            <p:nvPr/>
          </p:nvSpPr>
          <p:spPr bwMode="auto">
            <a:xfrm>
              <a:off x="5637341" y="5427913"/>
              <a:ext cx="893274" cy="3078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INC</a:t>
              </a:r>
              <a:endParaRPr kumimoji="0" lang="tr-TR" b="0" i="0" u="none" strike="noStrike" cap="none" normalizeH="0" baseline="0" smtClean="0">
                <a:ln>
                  <a:noFill/>
                </a:ln>
                <a:solidFill>
                  <a:schemeClr val="tx1"/>
                </a:solidFill>
                <a:effectLst/>
                <a:latin typeface="Arial" pitchFamily="34" charset="0"/>
              </a:endParaRPr>
            </a:p>
          </p:txBody>
        </p:sp>
        <p:sp>
          <p:nvSpPr>
            <p:cNvPr id="27689" name="Rectangle 41"/>
            <p:cNvSpPr>
              <a:spLocks noChangeArrowheads="1"/>
            </p:cNvSpPr>
            <p:nvPr/>
          </p:nvSpPr>
          <p:spPr bwMode="auto">
            <a:xfrm>
              <a:off x="3042593" y="5427913"/>
              <a:ext cx="1347001" cy="3078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TR(L)</a:t>
              </a:r>
              <a:endParaRPr kumimoji="0" lang="tr-TR" b="0" i="0" u="none" strike="noStrike" cap="none" normalizeH="0" baseline="0" smtClean="0">
                <a:ln>
                  <a:noFill/>
                </a:ln>
                <a:solidFill>
                  <a:schemeClr val="tx1"/>
                </a:solidFill>
                <a:effectLst/>
                <a:latin typeface="Arial" pitchFamily="34" charset="0"/>
              </a:endParaRPr>
            </a:p>
          </p:txBody>
        </p:sp>
        <p:sp>
          <p:nvSpPr>
            <p:cNvPr id="27690" name="Line 42"/>
            <p:cNvSpPr>
              <a:spLocks noChangeShapeType="1"/>
            </p:cNvSpPr>
            <p:nvPr/>
          </p:nvSpPr>
          <p:spPr bwMode="auto">
            <a:xfrm>
              <a:off x="4134372" y="5109050"/>
              <a:ext cx="0" cy="30708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91" name="Rectangle 43"/>
            <p:cNvSpPr>
              <a:spLocks noChangeArrowheads="1"/>
            </p:cNvSpPr>
            <p:nvPr/>
          </p:nvSpPr>
          <p:spPr bwMode="auto">
            <a:xfrm>
              <a:off x="3655833" y="5416133"/>
              <a:ext cx="893274" cy="3078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27692" name="Text Box 44"/>
            <p:cNvSpPr txBox="1">
              <a:spLocks noChangeArrowheads="1"/>
            </p:cNvSpPr>
            <p:nvPr/>
          </p:nvSpPr>
          <p:spPr bwMode="auto">
            <a:xfrm>
              <a:off x="5562369" y="4850567"/>
              <a:ext cx="1308009"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b</a:t>
              </a:r>
              <a:endParaRPr kumimoji="0" lang="tr-TR" b="0" i="0" u="none" strike="noStrike" cap="none" normalizeH="0" baseline="0" dirty="0" smtClean="0">
                <a:ln>
                  <a:noFill/>
                </a:ln>
                <a:solidFill>
                  <a:schemeClr val="tx1"/>
                </a:solidFill>
                <a:effectLst/>
                <a:latin typeface="Arial" pitchFamily="34" charset="0"/>
              </a:endParaRPr>
            </a:p>
          </p:txBody>
        </p:sp>
        <p:sp>
          <p:nvSpPr>
            <p:cNvPr id="27693" name="Text Box 45"/>
            <p:cNvSpPr txBox="1">
              <a:spLocks noChangeArrowheads="1"/>
            </p:cNvSpPr>
            <p:nvPr/>
          </p:nvSpPr>
          <p:spPr bwMode="auto">
            <a:xfrm>
              <a:off x="3485685" y="4838881"/>
              <a:ext cx="1308009"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7694" name="Rectangle 46"/>
            <p:cNvSpPr>
              <a:spLocks noChangeArrowheads="1"/>
            </p:cNvSpPr>
            <p:nvPr/>
          </p:nvSpPr>
          <p:spPr bwMode="auto">
            <a:xfrm>
              <a:off x="6665316" y="5427913"/>
              <a:ext cx="1506514" cy="3078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AR</a:t>
              </a:r>
              <a:endParaRPr kumimoji="0" lang="tr-TR" b="0" i="0" u="none" strike="noStrike" cap="none" normalizeH="0" baseline="0" smtClean="0">
                <a:ln>
                  <a:noFill/>
                </a:ln>
                <a:solidFill>
                  <a:schemeClr val="tx1"/>
                </a:solidFill>
                <a:effectLst/>
                <a:latin typeface="Arial" pitchFamily="34" charset="0"/>
              </a:endParaRPr>
            </a:p>
          </p:txBody>
        </p:sp>
        <p:sp>
          <p:nvSpPr>
            <p:cNvPr id="27695" name="Line 47"/>
            <p:cNvSpPr>
              <a:spLocks noChangeShapeType="1"/>
            </p:cNvSpPr>
            <p:nvPr/>
          </p:nvSpPr>
          <p:spPr bwMode="auto">
            <a:xfrm>
              <a:off x="7916608" y="5120831"/>
              <a:ext cx="0" cy="30708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96" name="Rectangle 48"/>
            <p:cNvSpPr>
              <a:spLocks noChangeArrowheads="1"/>
            </p:cNvSpPr>
            <p:nvPr/>
          </p:nvSpPr>
          <p:spPr bwMode="auto">
            <a:xfrm>
              <a:off x="7406166" y="5427913"/>
              <a:ext cx="893274" cy="3078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INC</a:t>
              </a:r>
              <a:endParaRPr kumimoji="0" lang="tr-TR" b="0" i="0" u="none" strike="noStrike" cap="none" normalizeH="0" baseline="0" smtClean="0">
                <a:ln>
                  <a:noFill/>
                </a:ln>
                <a:solidFill>
                  <a:schemeClr val="tx1"/>
                </a:solidFill>
                <a:effectLst/>
                <a:latin typeface="Arial" pitchFamily="34" charset="0"/>
              </a:endParaRPr>
            </a:p>
          </p:txBody>
        </p:sp>
        <p:sp>
          <p:nvSpPr>
            <p:cNvPr id="27697" name="Rectangle 49"/>
            <p:cNvSpPr>
              <a:spLocks noChangeArrowheads="1"/>
            </p:cNvSpPr>
            <p:nvPr/>
          </p:nvSpPr>
          <p:spPr bwMode="auto">
            <a:xfrm>
              <a:off x="1677868" y="5427913"/>
              <a:ext cx="1371814" cy="3078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TR(H)</a:t>
              </a:r>
              <a:endParaRPr kumimoji="0" lang="tr-TR" b="0" i="0" u="none" strike="noStrike" cap="none" normalizeH="0" baseline="0" smtClean="0">
                <a:ln>
                  <a:noFill/>
                </a:ln>
                <a:solidFill>
                  <a:schemeClr val="tx1"/>
                </a:solidFill>
                <a:effectLst/>
                <a:latin typeface="Arial" pitchFamily="34" charset="0"/>
              </a:endParaRPr>
            </a:p>
          </p:txBody>
        </p:sp>
        <p:sp>
          <p:nvSpPr>
            <p:cNvPr id="27698" name="Line 50"/>
            <p:cNvSpPr>
              <a:spLocks noChangeShapeType="1"/>
            </p:cNvSpPr>
            <p:nvPr/>
          </p:nvSpPr>
          <p:spPr bwMode="auto">
            <a:xfrm>
              <a:off x="2805095" y="5120831"/>
              <a:ext cx="0" cy="30708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699" name="Rectangle 51"/>
            <p:cNvSpPr>
              <a:spLocks noChangeArrowheads="1"/>
            </p:cNvSpPr>
            <p:nvPr/>
          </p:nvSpPr>
          <p:spPr bwMode="auto">
            <a:xfrm>
              <a:off x="2294653" y="5427913"/>
              <a:ext cx="893274" cy="3078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27700" name="Text Box 52"/>
            <p:cNvSpPr txBox="1">
              <a:spLocks noChangeArrowheads="1"/>
            </p:cNvSpPr>
            <p:nvPr/>
          </p:nvSpPr>
          <p:spPr bwMode="auto">
            <a:xfrm>
              <a:off x="2167042" y="4815319"/>
              <a:ext cx="1308009"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a:t>
              </a:r>
              <a:endParaRPr kumimoji="0" lang="tr-TR" b="0" i="0" u="none" strike="noStrike" cap="none" normalizeH="0" baseline="0" smtClean="0">
                <a:ln>
                  <a:noFill/>
                </a:ln>
                <a:solidFill>
                  <a:schemeClr val="tx1"/>
                </a:solidFill>
                <a:effectLst/>
                <a:latin typeface="Arial" pitchFamily="34" charset="0"/>
              </a:endParaRPr>
            </a:p>
          </p:txBody>
        </p:sp>
        <p:sp>
          <p:nvSpPr>
            <p:cNvPr id="27701" name="Line 53"/>
            <p:cNvSpPr>
              <a:spLocks noChangeShapeType="1"/>
            </p:cNvSpPr>
            <p:nvPr/>
          </p:nvSpPr>
          <p:spPr bwMode="auto">
            <a:xfrm>
              <a:off x="6041442" y="3187233"/>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702" name="Line 54"/>
            <p:cNvSpPr>
              <a:spLocks noChangeShapeType="1"/>
            </p:cNvSpPr>
            <p:nvPr/>
          </p:nvSpPr>
          <p:spPr bwMode="auto">
            <a:xfrm>
              <a:off x="6381737" y="3175452"/>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703" name="Line 55"/>
            <p:cNvSpPr>
              <a:spLocks noChangeShapeType="1"/>
            </p:cNvSpPr>
            <p:nvPr/>
          </p:nvSpPr>
          <p:spPr bwMode="auto">
            <a:xfrm>
              <a:off x="6722031" y="3187233"/>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704" name="Text Box 56"/>
            <p:cNvSpPr txBox="1">
              <a:spLocks noChangeArrowheads="1"/>
            </p:cNvSpPr>
            <p:nvPr/>
          </p:nvSpPr>
          <p:spPr bwMode="auto">
            <a:xfrm>
              <a:off x="8040146" y="2883292"/>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Times New Roman" pitchFamily="18" charset="0"/>
                </a:rPr>
                <a:t>0</a:t>
              </a:r>
              <a:endParaRPr kumimoji="0" lang="tr-TR" b="0" i="0" u="none" strike="noStrike" cap="none" normalizeH="0" baseline="0" dirty="0" smtClean="0">
                <a:ln>
                  <a:noFill/>
                </a:ln>
                <a:solidFill>
                  <a:schemeClr val="tx1"/>
                </a:solidFill>
                <a:effectLst/>
                <a:latin typeface="Arial" pitchFamily="34" charset="0"/>
              </a:endParaRPr>
            </a:p>
          </p:txBody>
        </p:sp>
        <p:sp>
          <p:nvSpPr>
            <p:cNvPr id="27705" name="Text Box 57"/>
            <p:cNvSpPr txBox="1">
              <a:spLocks noChangeArrowheads="1"/>
            </p:cNvSpPr>
            <p:nvPr/>
          </p:nvSpPr>
          <p:spPr bwMode="auto">
            <a:xfrm>
              <a:off x="7652351" y="2883292"/>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0</a:t>
              </a:r>
              <a:endParaRPr kumimoji="0" lang="tr-TR" b="0" i="0" u="none" strike="noStrike" cap="none" normalizeH="0" baseline="0" dirty="0" smtClean="0">
                <a:ln>
                  <a:noFill/>
                </a:ln>
                <a:solidFill>
                  <a:schemeClr val="tx1"/>
                </a:solidFill>
                <a:effectLst/>
                <a:latin typeface="Arial" pitchFamily="34" charset="0"/>
              </a:endParaRPr>
            </a:p>
          </p:txBody>
        </p:sp>
        <p:sp>
          <p:nvSpPr>
            <p:cNvPr id="27706" name="Text Box 58"/>
            <p:cNvSpPr txBox="1">
              <a:spLocks noChangeArrowheads="1"/>
            </p:cNvSpPr>
            <p:nvPr/>
          </p:nvSpPr>
          <p:spPr bwMode="auto">
            <a:xfrm>
              <a:off x="7365228" y="2895073"/>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b</a:t>
              </a:r>
              <a:endParaRPr kumimoji="0" lang="tr-TR" b="0" i="0" u="none" strike="noStrike" cap="none" normalizeH="0" baseline="0" smtClean="0">
                <a:ln>
                  <a:noFill/>
                </a:ln>
                <a:solidFill>
                  <a:schemeClr val="tx1"/>
                </a:solidFill>
                <a:effectLst/>
                <a:latin typeface="Arial" pitchFamily="34" charset="0"/>
              </a:endParaRPr>
            </a:p>
          </p:txBody>
        </p:sp>
        <p:sp>
          <p:nvSpPr>
            <p:cNvPr id="27707" name="Text Box 59"/>
            <p:cNvSpPr txBox="1">
              <a:spLocks noChangeArrowheads="1"/>
            </p:cNvSpPr>
            <p:nvPr/>
          </p:nvSpPr>
          <p:spPr bwMode="auto">
            <a:xfrm>
              <a:off x="8301039" y="2895073"/>
              <a:ext cx="510442" cy="424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b</a:t>
              </a:r>
              <a:endParaRPr kumimoji="0" lang="tr-TR" b="0" i="0" u="none" strike="noStrike" cap="none" normalizeH="0" baseline="0" smtClean="0">
                <a:ln>
                  <a:noFill/>
                </a:ln>
                <a:solidFill>
                  <a:schemeClr val="tx1"/>
                </a:solidFill>
                <a:effectLst/>
                <a:latin typeface="Arial" pitchFamily="34" charset="0"/>
              </a:endParaRPr>
            </a:p>
          </p:txBody>
        </p:sp>
        <p:sp>
          <p:nvSpPr>
            <p:cNvPr id="27709" name="Line 61"/>
            <p:cNvSpPr>
              <a:spLocks noChangeShapeType="1"/>
            </p:cNvSpPr>
            <p:nvPr/>
          </p:nvSpPr>
          <p:spPr bwMode="auto">
            <a:xfrm>
              <a:off x="7503472" y="3177808"/>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710" name="Line 62"/>
            <p:cNvSpPr>
              <a:spLocks noChangeShapeType="1"/>
            </p:cNvSpPr>
            <p:nvPr/>
          </p:nvSpPr>
          <p:spPr bwMode="auto">
            <a:xfrm>
              <a:off x="7837919" y="3175547"/>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711" name="Line 63"/>
            <p:cNvSpPr>
              <a:spLocks noChangeShapeType="1"/>
            </p:cNvSpPr>
            <p:nvPr/>
          </p:nvSpPr>
          <p:spPr bwMode="auto">
            <a:xfrm>
              <a:off x="8181936" y="3175452"/>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7712" name="Line 64"/>
            <p:cNvSpPr>
              <a:spLocks noChangeShapeType="1"/>
            </p:cNvSpPr>
            <p:nvPr/>
          </p:nvSpPr>
          <p:spPr bwMode="auto">
            <a:xfrm>
              <a:off x="8453462" y="3175452"/>
              <a:ext cx="0" cy="38876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cxnSp>
          <p:nvCxnSpPr>
            <p:cNvPr id="27713" name="AutoShape 65"/>
            <p:cNvCxnSpPr>
              <a:cxnSpLocks noChangeShapeType="1"/>
            </p:cNvCxnSpPr>
            <p:nvPr/>
          </p:nvCxnSpPr>
          <p:spPr bwMode="auto">
            <a:xfrm>
              <a:off x="4910670" y="4706937"/>
              <a:ext cx="3770192" cy="1588"/>
            </a:xfrm>
            <a:prstGeom prst="straightConnector1">
              <a:avLst/>
            </a:prstGeom>
            <a:noFill/>
            <a:ln w="9525">
              <a:solidFill>
                <a:srgbClr val="000000"/>
              </a:solidFill>
              <a:round/>
              <a:headEnd/>
              <a:tailEnd/>
            </a:ln>
          </p:spPr>
        </p:cxnSp>
        <p:cxnSp>
          <p:nvCxnSpPr>
            <p:cNvPr id="27714" name="AutoShape 66"/>
            <p:cNvCxnSpPr>
              <a:cxnSpLocks noChangeShapeType="1"/>
            </p:cNvCxnSpPr>
            <p:nvPr/>
          </p:nvCxnSpPr>
          <p:spPr bwMode="auto">
            <a:xfrm flipV="1">
              <a:off x="8681214" y="4066070"/>
              <a:ext cx="0" cy="640868"/>
            </a:xfrm>
            <a:prstGeom prst="straightConnector1">
              <a:avLst/>
            </a:prstGeom>
            <a:noFill/>
            <a:ln w="9525">
              <a:solidFill>
                <a:srgbClr val="000000"/>
              </a:solidFill>
              <a:round/>
              <a:headEnd/>
              <a:tailEnd/>
            </a:ln>
          </p:spPr>
        </p:cxnSp>
        <p:cxnSp>
          <p:nvCxnSpPr>
            <p:cNvPr id="27715" name="AutoShape 67"/>
            <p:cNvCxnSpPr>
              <a:cxnSpLocks noChangeShapeType="1"/>
            </p:cNvCxnSpPr>
            <p:nvPr/>
          </p:nvCxnSpPr>
          <p:spPr bwMode="auto">
            <a:xfrm flipV="1">
              <a:off x="5084362" y="4153246"/>
              <a:ext cx="0" cy="311795"/>
            </a:xfrm>
            <a:prstGeom prst="straightConnector1">
              <a:avLst/>
            </a:prstGeom>
            <a:noFill/>
            <a:ln w="9525">
              <a:solidFill>
                <a:srgbClr val="000000"/>
              </a:solidFill>
              <a:round/>
              <a:headEnd/>
              <a:tailEnd type="triangle" w="med" len="med"/>
            </a:ln>
          </p:spPr>
        </p:cxnSp>
        <p:cxnSp>
          <p:nvCxnSpPr>
            <p:cNvPr id="27716" name="AutoShape 68"/>
            <p:cNvCxnSpPr>
              <a:cxnSpLocks noChangeShapeType="1"/>
            </p:cNvCxnSpPr>
            <p:nvPr/>
          </p:nvCxnSpPr>
          <p:spPr bwMode="auto">
            <a:xfrm>
              <a:off x="5084362" y="4465041"/>
              <a:ext cx="1945830" cy="1588"/>
            </a:xfrm>
            <a:prstGeom prst="straightConnector1">
              <a:avLst/>
            </a:prstGeom>
            <a:noFill/>
            <a:ln w="9525">
              <a:solidFill>
                <a:srgbClr val="000000"/>
              </a:solidFill>
              <a:round/>
              <a:headEnd/>
              <a:tailEnd/>
            </a:ln>
          </p:spPr>
        </p:cxnSp>
        <p:cxnSp>
          <p:nvCxnSpPr>
            <p:cNvPr id="27717" name="AutoShape 69"/>
            <p:cNvCxnSpPr>
              <a:cxnSpLocks noChangeShapeType="1"/>
            </p:cNvCxnSpPr>
            <p:nvPr/>
          </p:nvCxnSpPr>
          <p:spPr bwMode="auto">
            <a:xfrm flipV="1">
              <a:off x="7027945" y="4066070"/>
              <a:ext cx="0" cy="398971"/>
            </a:xfrm>
            <a:prstGeom prst="straightConnector1">
              <a:avLst/>
            </a:prstGeom>
            <a:noFill/>
            <a:ln w="9525">
              <a:solidFill>
                <a:srgbClr val="000000"/>
              </a:solidFill>
              <a:round/>
              <a:headEnd/>
              <a:tailEnd/>
            </a:ln>
          </p:spPr>
        </p:cxnSp>
        <p:sp>
          <p:nvSpPr>
            <p:cNvPr id="27708" name="Rectangle 60"/>
            <p:cNvSpPr>
              <a:spLocks noChangeArrowheads="1"/>
            </p:cNvSpPr>
            <p:nvPr/>
          </p:nvSpPr>
          <p:spPr bwMode="auto">
            <a:xfrm>
              <a:off x="7229817" y="3575994"/>
              <a:ext cx="1534168" cy="568494"/>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(Düşük anlamlı)  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7670" name="Rectangle 22"/>
            <p:cNvSpPr>
              <a:spLocks noChangeArrowheads="1"/>
            </p:cNvSpPr>
            <p:nvPr/>
          </p:nvSpPr>
          <p:spPr bwMode="auto">
            <a:xfrm>
              <a:off x="5522025" y="3578351"/>
              <a:ext cx="1626919" cy="578013"/>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(Yüksek anlamlı)  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Direkt </a:t>
            </a:r>
            <a:r>
              <a:rPr lang="tr-TR" sz="2400" b="1" dirty="0" err="1" smtClean="0"/>
              <a:t>Mod</a:t>
            </a:r>
            <a:r>
              <a:rPr lang="tr-TR" sz="2400" b="1" dirty="0" smtClean="0"/>
              <a:t> için T5 Adımı</a:t>
            </a:r>
            <a:endParaRPr lang="tr-TR" sz="2400" dirty="0"/>
          </a:p>
        </p:txBody>
      </p:sp>
      <p:sp>
        <p:nvSpPr>
          <p:cNvPr id="3" name="2 İçerik Yer Tutucusu"/>
          <p:cNvSpPr>
            <a:spLocks noGrp="1"/>
          </p:cNvSpPr>
          <p:nvPr>
            <p:ph idx="1"/>
          </p:nvPr>
        </p:nvSpPr>
        <p:spPr>
          <a:xfrm>
            <a:off x="362775" y="951413"/>
            <a:ext cx="8375650" cy="5078412"/>
          </a:xfrm>
        </p:spPr>
        <p:txBody>
          <a:bodyPr/>
          <a:lstStyle/>
          <a:p>
            <a:pPr marL="0" indent="0" algn="just">
              <a:buNone/>
            </a:pPr>
            <a:r>
              <a:rPr lang="tr-TR" sz="2000" b="1" dirty="0" smtClean="0"/>
              <a:t>T5.</a:t>
            </a:r>
            <a:r>
              <a:rPr lang="tr-TR" sz="2000" b="1" baseline="-25000" dirty="0" smtClean="0"/>
              <a:t> </a:t>
            </a:r>
            <a:r>
              <a:rPr lang="tr-TR" sz="2000" b="1" dirty="0" smtClean="0"/>
              <a:t>IDEC00.ADRMD2:</a:t>
            </a:r>
            <a:r>
              <a:rPr lang="tr-TR" sz="2000" dirty="0" smtClean="0"/>
              <a:t> AR </a:t>
            </a:r>
            <a:r>
              <a:rPr lang="tr-TR" sz="2000" dirty="0" smtClean="0">
                <a:sym typeface="Wingdings"/>
              </a:rPr>
              <a:t></a:t>
            </a:r>
            <a:r>
              <a:rPr lang="tr-TR" sz="2000" dirty="0" smtClean="0"/>
              <a:t> TR          </a:t>
            </a:r>
          </a:p>
          <a:p>
            <a:pPr marL="0" indent="0" algn="just">
              <a:buNone/>
            </a:pPr>
            <a:r>
              <a:rPr lang="tr-TR" sz="2000" dirty="0" smtClean="0"/>
              <a:t>(</a:t>
            </a:r>
            <a:r>
              <a:rPr lang="tr-TR" sz="2000" dirty="0" err="1" smtClean="0"/>
              <a:t>TR’nin</a:t>
            </a:r>
            <a:r>
              <a:rPr lang="tr-TR" sz="2000" dirty="0" smtClean="0"/>
              <a:t> gösterdiği yerdeki veriye erişmek için aktarım yapılmıştır)</a:t>
            </a:r>
          </a:p>
          <a:p>
            <a:pPr>
              <a:buNone/>
            </a:pPr>
            <a:endParaRPr lang="tr-TR" sz="2000" dirty="0"/>
          </a:p>
        </p:txBody>
      </p:sp>
      <p:grpSp>
        <p:nvGrpSpPr>
          <p:cNvPr id="40" name="39 Grup"/>
          <p:cNvGrpSpPr/>
          <p:nvPr/>
        </p:nvGrpSpPr>
        <p:grpSpPr>
          <a:xfrm>
            <a:off x="248321" y="2163741"/>
            <a:ext cx="8183154" cy="2302560"/>
            <a:chOff x="248321" y="2163741"/>
            <a:chExt cx="8183154" cy="2302560"/>
          </a:xfrm>
        </p:grpSpPr>
        <p:sp>
          <p:nvSpPr>
            <p:cNvPr id="28675" name="Text Box 3"/>
            <p:cNvSpPr txBox="1">
              <a:spLocks noChangeArrowheads="1"/>
            </p:cNvSpPr>
            <p:nvPr/>
          </p:nvSpPr>
          <p:spPr bwMode="auto">
            <a:xfrm>
              <a:off x="3568169" y="2177236"/>
              <a:ext cx="536677"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t>
              </a:r>
              <a:endParaRPr kumimoji="0" lang="tr-TR" b="0" i="0" u="none" strike="noStrike" cap="none" normalizeH="0" baseline="0" smtClean="0">
                <a:ln>
                  <a:noFill/>
                </a:ln>
                <a:solidFill>
                  <a:schemeClr val="tx1"/>
                </a:solidFill>
                <a:effectLst/>
                <a:latin typeface="Arial" pitchFamily="34" charset="0"/>
              </a:endParaRPr>
            </a:p>
          </p:txBody>
        </p:sp>
        <p:sp>
          <p:nvSpPr>
            <p:cNvPr id="28676" name="Text Box 4"/>
            <p:cNvSpPr txBox="1">
              <a:spLocks noChangeArrowheads="1"/>
            </p:cNvSpPr>
            <p:nvPr/>
          </p:nvSpPr>
          <p:spPr bwMode="auto">
            <a:xfrm>
              <a:off x="3188023" y="2202605"/>
              <a:ext cx="391327"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k</a:t>
              </a:r>
              <a:endParaRPr kumimoji="0" lang="tr-TR" b="0" i="0" u="none" strike="noStrike" cap="none" normalizeH="0" baseline="0" smtClean="0">
                <a:ln>
                  <a:noFill/>
                </a:ln>
                <a:solidFill>
                  <a:schemeClr val="tx1"/>
                </a:solidFill>
                <a:effectLst/>
                <a:latin typeface="Arial" pitchFamily="34" charset="0"/>
              </a:endParaRPr>
            </a:p>
          </p:txBody>
        </p:sp>
        <p:sp>
          <p:nvSpPr>
            <p:cNvPr id="28677" name="Text Box 5"/>
            <p:cNvSpPr txBox="1">
              <a:spLocks noChangeArrowheads="1"/>
            </p:cNvSpPr>
            <p:nvPr/>
          </p:nvSpPr>
          <p:spPr bwMode="auto">
            <a:xfrm>
              <a:off x="2897323" y="2202605"/>
              <a:ext cx="324242"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8678" name="Text Box 6"/>
            <p:cNvSpPr txBox="1">
              <a:spLocks noChangeArrowheads="1"/>
            </p:cNvSpPr>
            <p:nvPr/>
          </p:nvSpPr>
          <p:spPr bwMode="auto">
            <a:xfrm>
              <a:off x="3985329" y="2177236"/>
              <a:ext cx="536677"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t>
              </a:r>
              <a:endParaRPr kumimoji="0" lang="tr-TR" b="0" i="0" u="none" strike="noStrike" cap="none" normalizeH="0" baseline="0" smtClean="0">
                <a:ln>
                  <a:noFill/>
                </a:ln>
                <a:solidFill>
                  <a:schemeClr val="tx1"/>
                </a:solidFill>
                <a:effectLst/>
                <a:latin typeface="Arial" pitchFamily="34" charset="0"/>
              </a:endParaRPr>
            </a:p>
          </p:txBody>
        </p:sp>
        <p:sp>
          <p:nvSpPr>
            <p:cNvPr id="28679" name="Text Box 7"/>
            <p:cNvSpPr txBox="1">
              <a:spLocks noChangeArrowheads="1"/>
            </p:cNvSpPr>
            <p:nvPr/>
          </p:nvSpPr>
          <p:spPr bwMode="auto">
            <a:xfrm>
              <a:off x="1771536" y="2225438"/>
              <a:ext cx="417415" cy="9133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&amp;</a:t>
              </a:r>
              <a:endParaRPr kumimoji="0" lang="tr-TR" b="0" i="0" u="none" strike="noStrike" cap="none" normalizeH="0" baseline="0" dirty="0" smtClean="0">
                <a:ln>
                  <a:noFill/>
                </a:ln>
                <a:solidFill>
                  <a:schemeClr val="tx1"/>
                </a:solidFill>
                <a:effectLst/>
                <a:latin typeface="Arial" pitchFamily="34" charset="0"/>
              </a:endParaRPr>
            </a:p>
          </p:txBody>
        </p:sp>
        <p:sp>
          <p:nvSpPr>
            <p:cNvPr id="28680" name="Line 8"/>
            <p:cNvSpPr>
              <a:spLocks noChangeShapeType="1"/>
            </p:cNvSpPr>
            <p:nvPr/>
          </p:nvSpPr>
          <p:spPr bwMode="auto">
            <a:xfrm>
              <a:off x="1503198" y="2681246"/>
              <a:ext cx="26833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8681" name="Line 9"/>
            <p:cNvSpPr>
              <a:spLocks noChangeShapeType="1"/>
            </p:cNvSpPr>
            <p:nvPr/>
          </p:nvSpPr>
          <p:spPr bwMode="auto">
            <a:xfrm>
              <a:off x="1503198" y="2986528"/>
              <a:ext cx="26833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8682" name="Line 10"/>
            <p:cNvSpPr>
              <a:spLocks noChangeShapeType="1"/>
            </p:cNvSpPr>
            <p:nvPr/>
          </p:nvSpPr>
          <p:spPr bwMode="auto">
            <a:xfrm>
              <a:off x="1503198" y="2377656"/>
              <a:ext cx="26833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8683" name="Text Box 11"/>
            <p:cNvSpPr txBox="1">
              <a:spLocks noChangeArrowheads="1"/>
            </p:cNvSpPr>
            <p:nvPr/>
          </p:nvSpPr>
          <p:spPr bwMode="auto">
            <a:xfrm>
              <a:off x="830414" y="2239742"/>
              <a:ext cx="737139" cy="3044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8684" name="Text Box 12"/>
            <p:cNvSpPr txBox="1">
              <a:spLocks noChangeArrowheads="1"/>
            </p:cNvSpPr>
            <p:nvPr/>
          </p:nvSpPr>
          <p:spPr bwMode="auto">
            <a:xfrm>
              <a:off x="416727" y="2541749"/>
              <a:ext cx="1210204" cy="3044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8685" name="Text Box 13"/>
            <p:cNvSpPr txBox="1">
              <a:spLocks noChangeArrowheads="1"/>
            </p:cNvSpPr>
            <p:nvPr/>
          </p:nvSpPr>
          <p:spPr bwMode="auto">
            <a:xfrm>
              <a:off x="248321" y="2846185"/>
              <a:ext cx="1414236" cy="3044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8686" name="Rectangle 14"/>
            <p:cNvSpPr>
              <a:spLocks noChangeArrowheads="1"/>
            </p:cNvSpPr>
            <p:nvPr/>
          </p:nvSpPr>
          <p:spPr bwMode="auto">
            <a:xfrm>
              <a:off x="2731326" y="2900271"/>
              <a:ext cx="1585700" cy="527689"/>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(Yüksek anlamlı)  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8687" name="Line 15"/>
            <p:cNvSpPr>
              <a:spLocks noChangeShapeType="1"/>
            </p:cNvSpPr>
            <p:nvPr/>
          </p:nvSpPr>
          <p:spPr bwMode="auto">
            <a:xfrm>
              <a:off x="3042673" y="2494356"/>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688" name="Line 16"/>
            <p:cNvSpPr>
              <a:spLocks noChangeShapeType="1"/>
            </p:cNvSpPr>
            <p:nvPr/>
          </p:nvSpPr>
          <p:spPr bwMode="auto">
            <a:xfrm>
              <a:off x="2196406" y="2681246"/>
              <a:ext cx="18261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689" name="Text Box 17"/>
            <p:cNvSpPr txBox="1">
              <a:spLocks noChangeArrowheads="1"/>
            </p:cNvSpPr>
            <p:nvPr/>
          </p:nvSpPr>
          <p:spPr bwMode="auto">
            <a:xfrm>
              <a:off x="1799670" y="2424239"/>
              <a:ext cx="682285" cy="3044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8690" name="Rectangle 18"/>
            <p:cNvSpPr>
              <a:spLocks noChangeArrowheads="1"/>
            </p:cNvSpPr>
            <p:nvPr/>
          </p:nvSpPr>
          <p:spPr bwMode="auto">
            <a:xfrm>
              <a:off x="6302459" y="2912956"/>
              <a:ext cx="1583942" cy="3314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rgbClr val="000000"/>
                  </a:solidFill>
                  <a:effectLst/>
                  <a:latin typeface="Calibri" pitchFamily="34" charset="0"/>
                </a:rPr>
                <a:t>  AR</a:t>
              </a:r>
              <a:endParaRPr kumimoji="0" lang="tr-TR" b="0" i="0" u="none" strike="noStrike" cap="none" normalizeH="0" baseline="0" dirty="0" smtClean="0">
                <a:ln>
                  <a:noFill/>
                </a:ln>
                <a:solidFill>
                  <a:schemeClr val="tx1"/>
                </a:solidFill>
                <a:effectLst/>
                <a:latin typeface="Arial" pitchFamily="34" charset="0"/>
              </a:endParaRPr>
            </a:p>
          </p:txBody>
        </p:sp>
        <p:sp>
          <p:nvSpPr>
            <p:cNvPr id="28691" name="Line 19"/>
            <p:cNvSpPr>
              <a:spLocks noChangeShapeType="1"/>
            </p:cNvSpPr>
            <p:nvPr/>
          </p:nvSpPr>
          <p:spPr bwMode="auto">
            <a:xfrm>
              <a:off x="7653681" y="2581459"/>
              <a:ext cx="0" cy="33065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692" name="Rectangle 20"/>
            <p:cNvSpPr>
              <a:spLocks noChangeArrowheads="1"/>
            </p:cNvSpPr>
            <p:nvPr/>
          </p:nvSpPr>
          <p:spPr bwMode="auto">
            <a:xfrm>
              <a:off x="7128879" y="2912956"/>
              <a:ext cx="939185" cy="331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a:t>
              </a:r>
              <a:r>
                <a:rPr kumimoji="0" lang="tr-TR" b="0" i="1" u="none" strike="noStrike" cap="none" normalizeH="0" baseline="0" dirty="0" smtClean="0">
                  <a:ln>
                    <a:noFill/>
                  </a:ln>
                  <a:solidFill>
                    <a:schemeClr val="tx1"/>
                  </a:solidFill>
                  <a:effectLst/>
                  <a:latin typeface="Calibri" pitchFamily="34" charset="0"/>
                </a:rPr>
                <a:t>LD</a:t>
              </a:r>
              <a:endParaRPr kumimoji="0" lang="tr-TR" b="0" i="0" u="none" strike="noStrike" cap="none" normalizeH="0" baseline="0" dirty="0" smtClean="0">
                <a:ln>
                  <a:noFill/>
                </a:ln>
                <a:solidFill>
                  <a:schemeClr val="tx1"/>
                </a:solidFill>
                <a:effectLst/>
                <a:latin typeface="Arial" pitchFamily="34" charset="0"/>
              </a:endParaRPr>
            </a:p>
          </p:txBody>
        </p:sp>
        <p:sp>
          <p:nvSpPr>
            <p:cNvPr id="28693" name="Text Box 21"/>
            <p:cNvSpPr txBox="1">
              <a:spLocks noChangeArrowheads="1"/>
            </p:cNvSpPr>
            <p:nvPr/>
          </p:nvSpPr>
          <p:spPr bwMode="auto">
            <a:xfrm>
              <a:off x="7056240" y="2304084"/>
              <a:ext cx="1375235"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k</a:t>
              </a:r>
              <a:endParaRPr kumimoji="0" lang="tr-TR" b="0" i="0" u="none" strike="noStrike" cap="none" normalizeH="0" baseline="0" dirty="0" smtClean="0">
                <a:ln>
                  <a:noFill/>
                </a:ln>
                <a:solidFill>
                  <a:schemeClr val="tx1"/>
                </a:solidFill>
                <a:effectLst/>
                <a:latin typeface="Arial" pitchFamily="34" charset="0"/>
              </a:endParaRPr>
            </a:p>
          </p:txBody>
        </p:sp>
        <p:sp>
          <p:nvSpPr>
            <p:cNvPr id="28694" name="Line 22"/>
            <p:cNvSpPr>
              <a:spLocks noChangeShapeType="1"/>
            </p:cNvSpPr>
            <p:nvPr/>
          </p:nvSpPr>
          <p:spPr bwMode="auto">
            <a:xfrm>
              <a:off x="3348281" y="2479135"/>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695" name="Line 23"/>
            <p:cNvSpPr>
              <a:spLocks noChangeShapeType="1"/>
            </p:cNvSpPr>
            <p:nvPr/>
          </p:nvSpPr>
          <p:spPr bwMode="auto">
            <a:xfrm>
              <a:off x="3706065" y="2466450"/>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696" name="Line 24"/>
            <p:cNvSpPr>
              <a:spLocks noChangeShapeType="1"/>
            </p:cNvSpPr>
            <p:nvPr/>
          </p:nvSpPr>
          <p:spPr bwMode="auto">
            <a:xfrm>
              <a:off x="4063850" y="2479135"/>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697" name="Text Box 25"/>
            <p:cNvSpPr txBox="1">
              <a:spLocks noChangeArrowheads="1"/>
            </p:cNvSpPr>
            <p:nvPr/>
          </p:nvSpPr>
          <p:spPr bwMode="auto">
            <a:xfrm>
              <a:off x="5264540" y="2163741"/>
              <a:ext cx="536677"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k</a:t>
              </a:r>
              <a:endParaRPr kumimoji="0" lang="tr-TR" b="0" i="0" u="none" strike="noStrike" cap="none" normalizeH="0" baseline="0" dirty="0" smtClean="0">
                <a:ln>
                  <a:noFill/>
                </a:ln>
                <a:solidFill>
                  <a:schemeClr val="tx1"/>
                </a:solidFill>
                <a:effectLst/>
                <a:latin typeface="Arial" pitchFamily="34" charset="0"/>
              </a:endParaRPr>
            </a:p>
          </p:txBody>
        </p:sp>
        <p:sp>
          <p:nvSpPr>
            <p:cNvPr id="28698" name="Text Box 26"/>
            <p:cNvSpPr txBox="1">
              <a:spLocks noChangeArrowheads="1"/>
            </p:cNvSpPr>
            <p:nvPr/>
          </p:nvSpPr>
          <p:spPr bwMode="auto">
            <a:xfrm>
              <a:off x="4894881" y="2164551"/>
              <a:ext cx="368965"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k</a:t>
              </a:r>
              <a:endParaRPr kumimoji="0" lang="tr-TR" b="0" i="0" u="none" strike="noStrike" cap="none" normalizeH="0" baseline="0" smtClean="0">
                <a:ln>
                  <a:noFill/>
                </a:ln>
                <a:solidFill>
                  <a:schemeClr val="tx1"/>
                </a:solidFill>
                <a:effectLst/>
                <a:latin typeface="Arial" pitchFamily="34" charset="0"/>
              </a:endParaRPr>
            </a:p>
          </p:txBody>
        </p:sp>
        <p:sp>
          <p:nvSpPr>
            <p:cNvPr id="28699" name="Text Box 27"/>
            <p:cNvSpPr txBox="1">
              <a:spLocks noChangeArrowheads="1"/>
            </p:cNvSpPr>
            <p:nvPr/>
          </p:nvSpPr>
          <p:spPr bwMode="auto">
            <a:xfrm>
              <a:off x="4581819" y="2177236"/>
              <a:ext cx="536677"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8700" name="Text Box 28"/>
            <p:cNvSpPr txBox="1">
              <a:spLocks noChangeArrowheads="1"/>
            </p:cNvSpPr>
            <p:nvPr/>
          </p:nvSpPr>
          <p:spPr bwMode="auto">
            <a:xfrm>
              <a:off x="5576908" y="2164551"/>
              <a:ext cx="536677" cy="456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t>
              </a:r>
              <a:endParaRPr kumimoji="0" lang="tr-TR" b="0" i="0" u="none" strike="noStrike" cap="none" normalizeH="0" baseline="0" smtClean="0">
                <a:ln>
                  <a:noFill/>
                </a:ln>
                <a:solidFill>
                  <a:schemeClr val="tx1"/>
                </a:solidFill>
                <a:effectLst/>
                <a:latin typeface="Arial" pitchFamily="34" charset="0"/>
              </a:endParaRPr>
            </a:p>
          </p:txBody>
        </p:sp>
        <p:sp>
          <p:nvSpPr>
            <p:cNvPr id="28701" name="Rectangle 29"/>
            <p:cNvSpPr>
              <a:spLocks noChangeArrowheads="1"/>
            </p:cNvSpPr>
            <p:nvPr/>
          </p:nvSpPr>
          <p:spPr bwMode="auto">
            <a:xfrm>
              <a:off x="4469828" y="2897734"/>
              <a:ext cx="1586587" cy="534235"/>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(Düşük anlamlı)  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8702" name="Line 30"/>
            <p:cNvSpPr>
              <a:spLocks noChangeShapeType="1"/>
            </p:cNvSpPr>
            <p:nvPr/>
          </p:nvSpPr>
          <p:spPr bwMode="auto">
            <a:xfrm>
              <a:off x="4738350" y="2468987"/>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703" name="Line 31"/>
            <p:cNvSpPr>
              <a:spLocks noChangeShapeType="1"/>
            </p:cNvSpPr>
            <p:nvPr/>
          </p:nvSpPr>
          <p:spPr bwMode="auto">
            <a:xfrm>
              <a:off x="5077500" y="2453765"/>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704" name="Line 32"/>
            <p:cNvSpPr>
              <a:spLocks noChangeShapeType="1"/>
            </p:cNvSpPr>
            <p:nvPr/>
          </p:nvSpPr>
          <p:spPr bwMode="auto">
            <a:xfrm>
              <a:off x="5401742" y="2466450"/>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8705" name="Line 33"/>
            <p:cNvSpPr>
              <a:spLocks noChangeShapeType="1"/>
            </p:cNvSpPr>
            <p:nvPr/>
          </p:nvSpPr>
          <p:spPr bwMode="auto">
            <a:xfrm>
              <a:off x="5737165" y="2466450"/>
              <a:ext cx="0" cy="4185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cxnSp>
          <p:nvCxnSpPr>
            <p:cNvPr id="28706" name="AutoShape 34"/>
            <p:cNvCxnSpPr>
              <a:cxnSpLocks noChangeShapeType="1"/>
            </p:cNvCxnSpPr>
            <p:nvPr/>
          </p:nvCxnSpPr>
          <p:spPr bwMode="auto">
            <a:xfrm>
              <a:off x="4244569" y="3438107"/>
              <a:ext cx="0" cy="195346"/>
            </a:xfrm>
            <a:prstGeom prst="straightConnector1">
              <a:avLst/>
            </a:prstGeom>
            <a:noFill/>
            <a:ln w="9525">
              <a:solidFill>
                <a:srgbClr val="000000"/>
              </a:solidFill>
              <a:round/>
              <a:headEnd/>
              <a:tailEnd type="triangle" w="med" len="med"/>
            </a:ln>
          </p:spPr>
        </p:cxnSp>
        <p:cxnSp>
          <p:nvCxnSpPr>
            <p:cNvPr id="28707" name="AutoShape 35"/>
            <p:cNvCxnSpPr>
              <a:cxnSpLocks noChangeShapeType="1"/>
            </p:cNvCxnSpPr>
            <p:nvPr/>
          </p:nvCxnSpPr>
          <p:spPr bwMode="auto">
            <a:xfrm>
              <a:off x="5954898" y="3437297"/>
              <a:ext cx="0" cy="195346"/>
            </a:xfrm>
            <a:prstGeom prst="straightConnector1">
              <a:avLst/>
            </a:prstGeom>
            <a:noFill/>
            <a:ln w="9525">
              <a:solidFill>
                <a:srgbClr val="000000"/>
              </a:solidFill>
              <a:round/>
              <a:headEnd/>
              <a:tailEnd type="triangle" w="med" len="med"/>
            </a:ln>
          </p:spPr>
        </p:cxnSp>
        <p:sp>
          <p:nvSpPr>
            <p:cNvPr id="28708" name="AutoShape 36"/>
            <p:cNvSpPr>
              <a:spLocks/>
            </p:cNvSpPr>
            <p:nvPr/>
          </p:nvSpPr>
          <p:spPr bwMode="auto">
            <a:xfrm rot="16200000">
              <a:off x="5047800" y="2862740"/>
              <a:ext cx="81553" cy="1721921"/>
            </a:xfrm>
            <a:prstGeom prst="leftBrace">
              <a:avLst>
                <a:gd name="adj1" fmla="val 97804"/>
                <a:gd name="adj2" fmla="val 4928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8709" name="Text Box 37"/>
            <p:cNvSpPr txBox="1">
              <a:spLocks noChangeArrowheads="1"/>
            </p:cNvSpPr>
            <p:nvPr/>
          </p:nvSpPr>
          <p:spPr bwMode="auto">
            <a:xfrm>
              <a:off x="3776080" y="3881526"/>
              <a:ext cx="2636598"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err="1" smtClean="0">
                  <a:ln>
                    <a:noFill/>
                  </a:ln>
                  <a:solidFill>
                    <a:schemeClr val="tx1"/>
                  </a:solidFill>
                  <a:effectLst/>
                  <a:latin typeface="Calibri" pitchFamily="34" charset="0"/>
                </a:rPr>
                <a:t>TR’nin</a:t>
              </a:r>
              <a:r>
                <a:rPr kumimoji="0" lang="tr-TR" b="0" i="0" u="none" strike="noStrike" cap="none" normalizeH="0" baseline="0" dirty="0" smtClean="0">
                  <a:ln>
                    <a:noFill/>
                  </a:ln>
                  <a:solidFill>
                    <a:schemeClr val="tx1"/>
                  </a:solidFill>
                  <a:effectLst/>
                  <a:latin typeface="Calibri" pitchFamily="34" charset="0"/>
                </a:rPr>
                <a:t> içeriğini yola aktaran </a:t>
              </a:r>
              <a:r>
                <a:rPr kumimoji="0" lang="tr-TR" b="0" i="0" u="none" strike="noStrike" cap="none" normalizeH="0" baseline="0" dirty="0" err="1" smtClean="0">
                  <a:ln>
                    <a:noFill/>
                  </a:ln>
                  <a:solidFill>
                    <a:schemeClr val="tx1"/>
                  </a:solidFill>
                  <a:effectLst/>
                  <a:latin typeface="Calibri" pitchFamily="34" charset="0"/>
                </a:rPr>
                <a:t>tri</a:t>
              </a:r>
              <a:r>
                <a:rPr kumimoji="0" lang="tr-TR" b="0" i="0" u="none" strike="noStrike" cap="none" normalizeH="0" baseline="0" dirty="0" smtClean="0">
                  <a:ln>
                    <a:noFill/>
                  </a:ln>
                  <a:solidFill>
                    <a:schemeClr val="tx1"/>
                  </a:solidFill>
                  <a:effectLst/>
                  <a:latin typeface="Calibri" pitchFamily="34" charset="0"/>
                </a:rPr>
                <a:t>-</a:t>
              </a:r>
              <a:r>
                <a:rPr kumimoji="0" lang="tr-TR" b="0" i="0" u="none" strike="noStrike" cap="none" normalizeH="0" baseline="0" dirty="0" err="1" smtClean="0">
                  <a:ln>
                    <a:noFill/>
                  </a:ln>
                  <a:solidFill>
                    <a:schemeClr val="tx1"/>
                  </a:solidFill>
                  <a:effectLst/>
                  <a:latin typeface="Calibri" pitchFamily="34" charset="0"/>
                </a:rPr>
                <a:t>state’lere</a:t>
              </a:r>
              <a:r>
                <a:rPr kumimoji="0" lang="tr-TR" b="0" i="0" u="none" strike="noStrike" cap="none" normalizeH="0" baseline="0" dirty="0" smtClean="0">
                  <a:ln>
                    <a:noFill/>
                  </a:ln>
                  <a:solidFill>
                    <a:schemeClr val="tx1"/>
                  </a:solidFill>
                  <a:effectLst/>
                  <a:latin typeface="Calibri" pitchFamily="34" charset="0"/>
                </a:rPr>
                <a:t> gider</a:t>
              </a:r>
              <a:endParaRPr kumimoji="0" lang="tr-TR" b="0" i="0" u="none" strike="noStrike" cap="none" normalizeH="0" baseline="0" dirty="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Direkt </a:t>
            </a:r>
            <a:r>
              <a:rPr lang="tr-TR" sz="2400" b="1" dirty="0" err="1" smtClean="0"/>
              <a:t>Mod</a:t>
            </a:r>
            <a:r>
              <a:rPr lang="tr-TR" sz="2400" b="1" dirty="0" smtClean="0"/>
              <a:t> için T6 ve T7 Adımları</a:t>
            </a:r>
            <a:endParaRPr lang="tr-TR" sz="2400" dirty="0"/>
          </a:p>
        </p:txBody>
      </p:sp>
      <p:sp>
        <p:nvSpPr>
          <p:cNvPr id="3" name="2 İçerik Yer Tutucusu"/>
          <p:cNvSpPr>
            <a:spLocks noGrp="1"/>
          </p:cNvSpPr>
          <p:nvPr>
            <p:ph idx="1"/>
          </p:nvPr>
        </p:nvSpPr>
        <p:spPr>
          <a:xfrm>
            <a:off x="362775" y="868288"/>
            <a:ext cx="8375650" cy="1031764"/>
          </a:xfrm>
        </p:spPr>
        <p:txBody>
          <a:bodyPr/>
          <a:lstStyle/>
          <a:p>
            <a:pPr>
              <a:buNone/>
            </a:pPr>
            <a:r>
              <a:rPr lang="tr-TR" sz="2000" b="1" dirty="0" smtClean="0"/>
              <a:t>T6.</a:t>
            </a:r>
            <a:r>
              <a:rPr lang="tr-TR" sz="2000" b="1" baseline="-25000" dirty="0" smtClean="0"/>
              <a:t> </a:t>
            </a:r>
            <a:r>
              <a:rPr lang="tr-TR" sz="2000" b="1" dirty="0" smtClean="0"/>
              <a:t>IDEC00.ADRMD2 :</a:t>
            </a:r>
            <a:r>
              <a:rPr lang="tr-TR" sz="2000" dirty="0" smtClean="0"/>
              <a:t> DR</a:t>
            </a:r>
            <a:r>
              <a:rPr lang="tr-TR" sz="2000" baseline="-25000" dirty="0" smtClean="0"/>
              <a:t>H </a:t>
            </a:r>
            <a:r>
              <a:rPr lang="tr-TR" sz="2000" dirty="0" smtClean="0">
                <a:sym typeface="Wingdings"/>
              </a:rPr>
              <a:t></a:t>
            </a:r>
            <a:r>
              <a:rPr lang="tr-TR" sz="2000" dirty="0" smtClean="0"/>
              <a:t> M[AR], AR </a:t>
            </a:r>
            <a:r>
              <a:rPr lang="tr-TR" sz="2000" dirty="0" smtClean="0">
                <a:sym typeface="Wingdings"/>
              </a:rPr>
              <a:t></a:t>
            </a:r>
            <a:r>
              <a:rPr lang="tr-TR" sz="2000" dirty="0" smtClean="0"/>
              <a:t> AR+1</a:t>
            </a:r>
          </a:p>
          <a:p>
            <a:pPr>
              <a:buNone/>
            </a:pPr>
            <a:r>
              <a:rPr lang="tr-TR" sz="2000" b="1" dirty="0" smtClean="0"/>
              <a:t>T7.</a:t>
            </a:r>
            <a:r>
              <a:rPr lang="tr-TR" sz="2000" b="1" baseline="-25000" dirty="0" smtClean="0"/>
              <a:t> </a:t>
            </a:r>
            <a:r>
              <a:rPr lang="tr-TR" sz="2000" b="1" dirty="0" smtClean="0"/>
              <a:t>IDEC00.ADRMD2 :</a:t>
            </a:r>
            <a:r>
              <a:rPr lang="tr-TR" sz="2000" dirty="0" smtClean="0"/>
              <a:t> DR</a:t>
            </a:r>
            <a:r>
              <a:rPr lang="tr-TR" sz="2000" baseline="-25000" dirty="0" smtClean="0"/>
              <a:t>L </a:t>
            </a:r>
            <a:r>
              <a:rPr lang="tr-TR" sz="2000" dirty="0" smtClean="0">
                <a:sym typeface="Wingdings"/>
              </a:rPr>
              <a:t></a:t>
            </a:r>
            <a:r>
              <a:rPr lang="tr-TR" sz="2000" dirty="0" smtClean="0"/>
              <a:t> M[AR]</a:t>
            </a:r>
          </a:p>
          <a:p>
            <a:pPr>
              <a:buNone/>
            </a:pPr>
            <a:endParaRPr lang="tr-TR" sz="2000" dirty="0"/>
          </a:p>
        </p:txBody>
      </p:sp>
      <p:grpSp>
        <p:nvGrpSpPr>
          <p:cNvPr id="29698" name="Group 2"/>
          <p:cNvGrpSpPr>
            <a:grpSpLocks/>
          </p:cNvGrpSpPr>
          <p:nvPr/>
        </p:nvGrpSpPr>
        <p:grpSpPr bwMode="auto">
          <a:xfrm>
            <a:off x="24438" y="1947432"/>
            <a:ext cx="8585357" cy="2945205"/>
            <a:chOff x="383" y="2222"/>
            <a:chExt cx="11099" cy="3692"/>
          </a:xfrm>
        </p:grpSpPr>
        <p:sp>
          <p:nvSpPr>
            <p:cNvPr id="29699" name="Text Box 3"/>
            <p:cNvSpPr txBox="1">
              <a:spLocks noChangeArrowheads="1"/>
            </p:cNvSpPr>
            <p:nvPr/>
          </p:nvSpPr>
          <p:spPr bwMode="auto">
            <a:xfrm>
              <a:off x="8245" y="2252"/>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9700" name="Text Box 4"/>
            <p:cNvSpPr txBox="1">
              <a:spLocks noChangeArrowheads="1"/>
            </p:cNvSpPr>
            <p:nvPr/>
          </p:nvSpPr>
          <p:spPr bwMode="auto">
            <a:xfrm>
              <a:off x="7720" y="2252"/>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29701" name="Text Box 5"/>
            <p:cNvSpPr txBox="1">
              <a:spLocks noChangeArrowheads="1"/>
            </p:cNvSpPr>
            <p:nvPr/>
          </p:nvSpPr>
          <p:spPr bwMode="auto">
            <a:xfrm>
              <a:off x="7360" y="2222"/>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p</a:t>
              </a:r>
              <a:endParaRPr kumimoji="0" lang="tr-TR" b="0" i="0" u="none" strike="noStrike" cap="none" normalizeH="0" baseline="0" smtClean="0">
                <a:ln>
                  <a:noFill/>
                </a:ln>
                <a:solidFill>
                  <a:schemeClr val="tx1"/>
                </a:solidFill>
                <a:effectLst/>
                <a:latin typeface="Arial" pitchFamily="34" charset="0"/>
              </a:endParaRPr>
            </a:p>
          </p:txBody>
        </p:sp>
        <p:sp>
          <p:nvSpPr>
            <p:cNvPr id="29702" name="Text Box 6"/>
            <p:cNvSpPr txBox="1">
              <a:spLocks noChangeArrowheads="1"/>
            </p:cNvSpPr>
            <p:nvPr/>
          </p:nvSpPr>
          <p:spPr bwMode="auto">
            <a:xfrm>
              <a:off x="8725" y="2222"/>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p</a:t>
              </a:r>
              <a:endParaRPr kumimoji="0" lang="tr-TR" b="0" i="0" u="none" strike="noStrike" cap="none" normalizeH="0" baseline="0" smtClean="0">
                <a:ln>
                  <a:noFill/>
                </a:ln>
                <a:solidFill>
                  <a:schemeClr val="tx1"/>
                </a:solidFill>
                <a:effectLst/>
                <a:latin typeface="Arial" pitchFamily="34" charset="0"/>
              </a:endParaRPr>
            </a:p>
          </p:txBody>
        </p:sp>
        <p:sp>
          <p:nvSpPr>
            <p:cNvPr id="29703" name="Text Box 7"/>
            <p:cNvSpPr txBox="1">
              <a:spLocks noChangeArrowheads="1"/>
            </p:cNvSpPr>
            <p:nvPr/>
          </p:nvSpPr>
          <p:spPr bwMode="auto">
            <a:xfrm>
              <a:off x="2365" y="2537"/>
              <a:ext cx="56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&amp;</a:t>
              </a:r>
              <a:endParaRPr kumimoji="0" lang="tr-TR" b="0" i="0" u="none" strike="noStrike" cap="none" normalizeH="0" baseline="0" smtClean="0">
                <a:ln>
                  <a:noFill/>
                </a:ln>
                <a:solidFill>
                  <a:schemeClr val="tx1"/>
                </a:solidFill>
                <a:effectLst/>
                <a:latin typeface="Arial" pitchFamily="34" charset="0"/>
              </a:endParaRPr>
            </a:p>
          </p:txBody>
        </p:sp>
        <p:sp>
          <p:nvSpPr>
            <p:cNvPr id="29704" name="Line 8"/>
            <p:cNvSpPr>
              <a:spLocks noChangeShapeType="1"/>
            </p:cNvSpPr>
            <p:nvPr/>
          </p:nvSpPr>
          <p:spPr bwMode="auto">
            <a:xfrm>
              <a:off x="2005" y="307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9705" name="Line 9"/>
            <p:cNvSpPr>
              <a:spLocks noChangeShapeType="1"/>
            </p:cNvSpPr>
            <p:nvPr/>
          </p:nvSpPr>
          <p:spPr bwMode="auto">
            <a:xfrm>
              <a:off x="2005" y="343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9706" name="Line 10"/>
            <p:cNvSpPr>
              <a:spLocks noChangeShapeType="1"/>
            </p:cNvSpPr>
            <p:nvPr/>
          </p:nvSpPr>
          <p:spPr bwMode="auto">
            <a:xfrm>
              <a:off x="2005" y="271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9707" name="Text Box 11"/>
            <p:cNvSpPr txBox="1">
              <a:spLocks noChangeArrowheads="1"/>
            </p:cNvSpPr>
            <p:nvPr/>
          </p:nvSpPr>
          <p:spPr bwMode="auto">
            <a:xfrm>
              <a:off x="1121" y="2567"/>
              <a:ext cx="919" cy="3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08" name="Text Box 12"/>
            <p:cNvSpPr txBox="1">
              <a:spLocks noChangeArrowheads="1"/>
            </p:cNvSpPr>
            <p:nvPr/>
          </p:nvSpPr>
          <p:spPr bwMode="auto">
            <a:xfrm>
              <a:off x="609" y="2927"/>
              <a:ext cx="1493" cy="3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09" name="Text Box 13"/>
            <p:cNvSpPr txBox="1">
              <a:spLocks noChangeArrowheads="1"/>
            </p:cNvSpPr>
            <p:nvPr/>
          </p:nvSpPr>
          <p:spPr bwMode="auto">
            <a:xfrm>
              <a:off x="383" y="3272"/>
              <a:ext cx="1749" cy="3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10" name="Text Box 14"/>
            <p:cNvSpPr txBox="1">
              <a:spLocks noChangeArrowheads="1"/>
            </p:cNvSpPr>
            <p:nvPr/>
          </p:nvSpPr>
          <p:spPr bwMode="auto">
            <a:xfrm>
              <a:off x="4435" y="2567"/>
              <a:ext cx="1620" cy="2112"/>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R’/W</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64 KB, 8bitlik BELLEK</a:t>
              </a:r>
              <a:endParaRPr kumimoji="0" lang="tr-TR" b="0" i="0" u="none" strike="noStrike" cap="none" normalizeH="0" baseline="0" dirty="0" smtClean="0">
                <a:ln>
                  <a:noFill/>
                </a:ln>
                <a:solidFill>
                  <a:schemeClr val="tx1"/>
                </a:solidFill>
                <a:effectLst/>
                <a:latin typeface="Arial" pitchFamily="34" charset="0"/>
              </a:endParaRPr>
            </a:p>
          </p:txBody>
        </p:sp>
        <p:sp>
          <p:nvSpPr>
            <p:cNvPr id="29711" name="Line 15"/>
            <p:cNvSpPr>
              <a:spLocks noChangeShapeType="1"/>
            </p:cNvSpPr>
            <p:nvPr/>
          </p:nvSpPr>
          <p:spPr bwMode="auto">
            <a:xfrm flipV="1">
              <a:off x="4075" y="2731"/>
              <a:ext cx="360" cy="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12" name="Line 16"/>
            <p:cNvSpPr>
              <a:spLocks noChangeShapeType="1"/>
            </p:cNvSpPr>
            <p:nvPr/>
          </p:nvSpPr>
          <p:spPr bwMode="auto">
            <a:xfrm>
              <a:off x="4075" y="3824"/>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13" name="Line 17"/>
            <p:cNvSpPr>
              <a:spLocks noChangeShapeType="1"/>
            </p:cNvSpPr>
            <p:nvPr/>
          </p:nvSpPr>
          <p:spPr bwMode="auto">
            <a:xfrm>
              <a:off x="4075" y="4364"/>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14" name="Rectangle 18"/>
            <p:cNvSpPr>
              <a:spLocks noChangeArrowheads="1"/>
            </p:cNvSpPr>
            <p:nvPr/>
          </p:nvSpPr>
          <p:spPr bwMode="auto">
            <a:xfrm>
              <a:off x="3415" y="359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AR0</a:t>
              </a:r>
              <a:endParaRPr kumimoji="0" lang="tr-TR" b="0" i="0" u="none" strike="noStrike" cap="none" normalizeH="0" baseline="0" smtClean="0">
                <a:ln>
                  <a:noFill/>
                </a:ln>
                <a:solidFill>
                  <a:schemeClr val="tx1"/>
                </a:solidFill>
                <a:effectLst/>
                <a:latin typeface="Arial" pitchFamily="34" charset="0"/>
              </a:endParaRPr>
            </a:p>
          </p:txBody>
        </p:sp>
        <p:sp>
          <p:nvSpPr>
            <p:cNvPr id="29715" name="Rectangle 19"/>
            <p:cNvSpPr>
              <a:spLocks noChangeArrowheads="1"/>
            </p:cNvSpPr>
            <p:nvPr/>
          </p:nvSpPr>
          <p:spPr bwMode="auto">
            <a:xfrm>
              <a:off x="3370" y="413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AR15</a:t>
              </a:r>
              <a:endParaRPr kumimoji="0" lang="tr-TR" b="0" i="0" u="none" strike="noStrike" cap="none" normalizeH="0" baseline="0" smtClean="0">
                <a:ln>
                  <a:noFill/>
                </a:ln>
                <a:solidFill>
                  <a:schemeClr val="tx1"/>
                </a:solidFill>
                <a:effectLst/>
                <a:latin typeface="Arial" pitchFamily="34" charset="0"/>
              </a:endParaRPr>
            </a:p>
          </p:txBody>
        </p:sp>
        <p:sp>
          <p:nvSpPr>
            <p:cNvPr id="29717" name="Line 21"/>
            <p:cNvSpPr>
              <a:spLocks noChangeShapeType="1"/>
            </p:cNvSpPr>
            <p:nvPr/>
          </p:nvSpPr>
          <p:spPr bwMode="auto">
            <a:xfrm>
              <a:off x="7540" y="2627"/>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18" name="AutoShape 22"/>
            <p:cNvSpPr>
              <a:spLocks noChangeArrowheads="1"/>
            </p:cNvSpPr>
            <p:nvPr/>
          </p:nvSpPr>
          <p:spPr bwMode="auto">
            <a:xfrm>
              <a:off x="6055" y="3524"/>
              <a:ext cx="900" cy="360"/>
            </a:xfrm>
            <a:prstGeom prst="rightArrow">
              <a:avLst>
                <a:gd name="adj1" fmla="val 50000"/>
                <a:gd name="adj2" fmla="val 62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29719" name="Line 23"/>
            <p:cNvSpPr>
              <a:spLocks noChangeShapeType="1"/>
            </p:cNvSpPr>
            <p:nvPr/>
          </p:nvSpPr>
          <p:spPr bwMode="auto">
            <a:xfrm flipV="1">
              <a:off x="6355" y="3824"/>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20" name="Line 24"/>
            <p:cNvSpPr>
              <a:spLocks noChangeShapeType="1"/>
            </p:cNvSpPr>
            <p:nvPr/>
          </p:nvSpPr>
          <p:spPr bwMode="auto">
            <a:xfrm>
              <a:off x="2935" y="3077"/>
              <a:ext cx="24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21" name="Text Box 25"/>
            <p:cNvSpPr txBox="1">
              <a:spLocks noChangeArrowheads="1"/>
            </p:cNvSpPr>
            <p:nvPr/>
          </p:nvSpPr>
          <p:spPr bwMode="auto">
            <a:xfrm>
              <a:off x="2457" y="2729"/>
              <a:ext cx="812" cy="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22" name="Text Box 26"/>
            <p:cNvSpPr txBox="1">
              <a:spLocks noChangeArrowheads="1"/>
            </p:cNvSpPr>
            <p:nvPr/>
          </p:nvSpPr>
          <p:spPr bwMode="auto">
            <a:xfrm>
              <a:off x="3480" y="2420"/>
              <a:ext cx="817" cy="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23" name="Text Box 27"/>
            <p:cNvSpPr txBox="1">
              <a:spLocks noChangeArrowheads="1"/>
            </p:cNvSpPr>
            <p:nvPr/>
          </p:nvSpPr>
          <p:spPr bwMode="auto">
            <a:xfrm>
              <a:off x="2365" y="3749"/>
              <a:ext cx="56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&amp;</a:t>
              </a:r>
              <a:endParaRPr kumimoji="0" lang="tr-TR" b="0" i="0" u="none" strike="noStrike" cap="none" normalizeH="0" baseline="0" smtClean="0">
                <a:ln>
                  <a:noFill/>
                </a:ln>
                <a:solidFill>
                  <a:schemeClr val="tx1"/>
                </a:solidFill>
                <a:effectLst/>
                <a:latin typeface="Arial" pitchFamily="34" charset="0"/>
              </a:endParaRPr>
            </a:p>
          </p:txBody>
        </p:sp>
        <p:sp>
          <p:nvSpPr>
            <p:cNvPr id="29724" name="Line 28"/>
            <p:cNvSpPr>
              <a:spLocks noChangeShapeType="1"/>
            </p:cNvSpPr>
            <p:nvPr/>
          </p:nvSpPr>
          <p:spPr bwMode="auto">
            <a:xfrm>
              <a:off x="2005" y="4289"/>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9725" name="Line 29"/>
            <p:cNvSpPr>
              <a:spLocks noChangeShapeType="1"/>
            </p:cNvSpPr>
            <p:nvPr/>
          </p:nvSpPr>
          <p:spPr bwMode="auto">
            <a:xfrm>
              <a:off x="2005" y="4649"/>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9726" name="Line 30"/>
            <p:cNvSpPr>
              <a:spLocks noChangeShapeType="1"/>
            </p:cNvSpPr>
            <p:nvPr/>
          </p:nvSpPr>
          <p:spPr bwMode="auto">
            <a:xfrm>
              <a:off x="2005" y="3929"/>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9727" name="Text Box 31"/>
            <p:cNvSpPr txBox="1">
              <a:spLocks noChangeArrowheads="1"/>
            </p:cNvSpPr>
            <p:nvPr/>
          </p:nvSpPr>
          <p:spPr bwMode="auto">
            <a:xfrm>
              <a:off x="1152" y="3770"/>
              <a:ext cx="981" cy="3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28" name="Text Box 32"/>
            <p:cNvSpPr txBox="1">
              <a:spLocks noChangeArrowheads="1"/>
            </p:cNvSpPr>
            <p:nvPr/>
          </p:nvSpPr>
          <p:spPr bwMode="auto">
            <a:xfrm>
              <a:off x="593" y="4139"/>
              <a:ext cx="1585" cy="3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29" name="Text Box 33"/>
            <p:cNvSpPr txBox="1">
              <a:spLocks noChangeArrowheads="1"/>
            </p:cNvSpPr>
            <p:nvPr/>
          </p:nvSpPr>
          <p:spPr bwMode="auto">
            <a:xfrm>
              <a:off x="398" y="4484"/>
              <a:ext cx="1841" cy="3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30" name="Line 34"/>
            <p:cNvSpPr>
              <a:spLocks noChangeShapeType="1"/>
            </p:cNvSpPr>
            <p:nvPr/>
          </p:nvSpPr>
          <p:spPr bwMode="auto">
            <a:xfrm>
              <a:off x="2935" y="4289"/>
              <a:ext cx="24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31" name="Text Box 35"/>
            <p:cNvSpPr txBox="1">
              <a:spLocks noChangeArrowheads="1"/>
            </p:cNvSpPr>
            <p:nvPr/>
          </p:nvSpPr>
          <p:spPr bwMode="auto">
            <a:xfrm>
              <a:off x="2487" y="3994"/>
              <a:ext cx="842" cy="2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32" name="Rectangle 36"/>
            <p:cNvSpPr>
              <a:spLocks noChangeArrowheads="1"/>
            </p:cNvSpPr>
            <p:nvPr/>
          </p:nvSpPr>
          <p:spPr bwMode="auto">
            <a:xfrm>
              <a:off x="5150" y="5522"/>
              <a:ext cx="1900" cy="3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DR(L)</a:t>
              </a:r>
              <a:endParaRPr kumimoji="0" lang="tr-TR" b="0" i="0" u="none" strike="noStrike" cap="none" normalizeH="0" baseline="0" smtClean="0">
                <a:ln>
                  <a:noFill/>
                </a:ln>
                <a:solidFill>
                  <a:schemeClr val="tx1"/>
                </a:solidFill>
                <a:effectLst/>
                <a:latin typeface="Arial" pitchFamily="34" charset="0"/>
              </a:endParaRPr>
            </a:p>
          </p:txBody>
        </p:sp>
        <p:sp>
          <p:nvSpPr>
            <p:cNvPr id="29733" name="Line 37"/>
            <p:cNvSpPr>
              <a:spLocks noChangeShapeType="1"/>
            </p:cNvSpPr>
            <p:nvPr/>
          </p:nvSpPr>
          <p:spPr bwMode="auto">
            <a:xfrm>
              <a:off x="6690" y="5116"/>
              <a:ext cx="0" cy="3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34" name="Rectangle 38"/>
            <p:cNvSpPr>
              <a:spLocks noChangeArrowheads="1"/>
            </p:cNvSpPr>
            <p:nvPr/>
          </p:nvSpPr>
          <p:spPr bwMode="auto">
            <a:xfrm>
              <a:off x="6015" y="5507"/>
              <a:ext cx="1260" cy="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29735" name="Text Box 39"/>
            <p:cNvSpPr txBox="1">
              <a:spLocks noChangeArrowheads="1"/>
            </p:cNvSpPr>
            <p:nvPr/>
          </p:nvSpPr>
          <p:spPr bwMode="auto">
            <a:xfrm>
              <a:off x="5775" y="4757"/>
              <a:ext cx="184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9736" name="Rectangle 40"/>
            <p:cNvSpPr>
              <a:spLocks noChangeArrowheads="1"/>
            </p:cNvSpPr>
            <p:nvPr/>
          </p:nvSpPr>
          <p:spPr bwMode="auto">
            <a:xfrm>
              <a:off x="7510" y="5522"/>
              <a:ext cx="2125" cy="3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AR</a:t>
              </a:r>
              <a:endParaRPr kumimoji="0" lang="tr-TR" b="0" i="0" u="none" strike="noStrike" cap="none" normalizeH="0" baseline="0" smtClean="0">
                <a:ln>
                  <a:noFill/>
                </a:ln>
                <a:solidFill>
                  <a:schemeClr val="tx1"/>
                </a:solidFill>
                <a:effectLst/>
                <a:latin typeface="Arial" pitchFamily="34" charset="0"/>
              </a:endParaRPr>
            </a:p>
          </p:txBody>
        </p:sp>
        <p:sp>
          <p:nvSpPr>
            <p:cNvPr id="29737" name="Line 41"/>
            <p:cNvSpPr>
              <a:spLocks noChangeShapeType="1"/>
            </p:cNvSpPr>
            <p:nvPr/>
          </p:nvSpPr>
          <p:spPr bwMode="auto">
            <a:xfrm>
              <a:off x="9275" y="5131"/>
              <a:ext cx="0" cy="3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38" name="Rectangle 42"/>
            <p:cNvSpPr>
              <a:spLocks noChangeArrowheads="1"/>
            </p:cNvSpPr>
            <p:nvPr/>
          </p:nvSpPr>
          <p:spPr bwMode="auto">
            <a:xfrm>
              <a:off x="8555" y="5522"/>
              <a:ext cx="1260" cy="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INC</a:t>
              </a:r>
              <a:endParaRPr kumimoji="0" lang="tr-TR" b="0" i="0" u="none" strike="noStrike" cap="none" normalizeH="0" baseline="0" smtClean="0">
                <a:ln>
                  <a:noFill/>
                </a:ln>
                <a:solidFill>
                  <a:schemeClr val="tx1"/>
                </a:solidFill>
                <a:effectLst/>
                <a:latin typeface="Arial" pitchFamily="34" charset="0"/>
              </a:endParaRPr>
            </a:p>
          </p:txBody>
        </p:sp>
        <p:sp>
          <p:nvSpPr>
            <p:cNvPr id="29739" name="Text Box 43"/>
            <p:cNvSpPr txBox="1">
              <a:spLocks noChangeArrowheads="1"/>
            </p:cNvSpPr>
            <p:nvPr/>
          </p:nvSpPr>
          <p:spPr bwMode="auto">
            <a:xfrm>
              <a:off x="8539" y="4757"/>
              <a:ext cx="184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p</a:t>
              </a:r>
              <a:endParaRPr kumimoji="0" lang="tr-TR" b="0" i="0" u="none" strike="noStrike" cap="none" normalizeH="0" baseline="0" dirty="0" smtClean="0">
                <a:ln>
                  <a:noFill/>
                </a:ln>
                <a:solidFill>
                  <a:schemeClr val="tx1"/>
                </a:solidFill>
                <a:effectLst/>
                <a:latin typeface="Arial" pitchFamily="34" charset="0"/>
              </a:endParaRPr>
            </a:p>
          </p:txBody>
        </p:sp>
        <p:sp>
          <p:nvSpPr>
            <p:cNvPr id="29740" name="Rectangle 44"/>
            <p:cNvSpPr>
              <a:spLocks noChangeArrowheads="1"/>
            </p:cNvSpPr>
            <p:nvPr/>
          </p:nvSpPr>
          <p:spPr bwMode="auto">
            <a:xfrm>
              <a:off x="3225" y="5522"/>
              <a:ext cx="1935" cy="3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DR(H)</a:t>
              </a:r>
              <a:endParaRPr kumimoji="0" lang="tr-TR" b="0" i="0" u="none" strike="noStrike" cap="none" normalizeH="0" baseline="0" smtClean="0">
                <a:ln>
                  <a:noFill/>
                </a:ln>
                <a:solidFill>
                  <a:schemeClr val="tx1"/>
                </a:solidFill>
                <a:effectLst/>
                <a:latin typeface="Arial" pitchFamily="34" charset="0"/>
              </a:endParaRPr>
            </a:p>
          </p:txBody>
        </p:sp>
        <p:sp>
          <p:nvSpPr>
            <p:cNvPr id="29741" name="Line 45"/>
            <p:cNvSpPr>
              <a:spLocks noChangeShapeType="1"/>
            </p:cNvSpPr>
            <p:nvPr/>
          </p:nvSpPr>
          <p:spPr bwMode="auto">
            <a:xfrm>
              <a:off x="4815" y="5131"/>
              <a:ext cx="0" cy="3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42" name="Rectangle 46"/>
            <p:cNvSpPr>
              <a:spLocks noChangeArrowheads="1"/>
            </p:cNvSpPr>
            <p:nvPr/>
          </p:nvSpPr>
          <p:spPr bwMode="auto">
            <a:xfrm>
              <a:off x="4095" y="5522"/>
              <a:ext cx="1260" cy="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29743" name="Text Box 47"/>
            <p:cNvSpPr txBox="1">
              <a:spLocks noChangeArrowheads="1"/>
            </p:cNvSpPr>
            <p:nvPr/>
          </p:nvSpPr>
          <p:spPr bwMode="auto">
            <a:xfrm>
              <a:off x="3915" y="4742"/>
              <a:ext cx="184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p</a:t>
              </a:r>
              <a:endParaRPr kumimoji="0" lang="tr-TR" b="0" i="0" u="none" strike="noStrike" cap="none" normalizeH="0" baseline="0" smtClean="0">
                <a:ln>
                  <a:noFill/>
                </a:ln>
                <a:solidFill>
                  <a:schemeClr val="tx1"/>
                </a:solidFill>
                <a:effectLst/>
                <a:latin typeface="Arial" pitchFamily="34" charset="0"/>
              </a:endParaRPr>
            </a:p>
          </p:txBody>
        </p:sp>
        <p:sp>
          <p:nvSpPr>
            <p:cNvPr id="29744" name="Line 48"/>
            <p:cNvSpPr>
              <a:spLocks noChangeShapeType="1"/>
            </p:cNvSpPr>
            <p:nvPr/>
          </p:nvSpPr>
          <p:spPr bwMode="auto">
            <a:xfrm>
              <a:off x="7950" y="2609"/>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45" name="Line 49"/>
            <p:cNvSpPr>
              <a:spLocks noChangeShapeType="1"/>
            </p:cNvSpPr>
            <p:nvPr/>
          </p:nvSpPr>
          <p:spPr bwMode="auto">
            <a:xfrm>
              <a:off x="8430" y="2594"/>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46" name="Line 50"/>
            <p:cNvSpPr>
              <a:spLocks noChangeShapeType="1"/>
            </p:cNvSpPr>
            <p:nvPr/>
          </p:nvSpPr>
          <p:spPr bwMode="auto">
            <a:xfrm>
              <a:off x="8910" y="2609"/>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47" name="Text Box 51"/>
            <p:cNvSpPr txBox="1">
              <a:spLocks noChangeArrowheads="1"/>
            </p:cNvSpPr>
            <p:nvPr/>
          </p:nvSpPr>
          <p:spPr bwMode="auto">
            <a:xfrm>
              <a:off x="10250" y="2222"/>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9748" name="Text Box 52"/>
            <p:cNvSpPr txBox="1">
              <a:spLocks noChangeArrowheads="1"/>
            </p:cNvSpPr>
            <p:nvPr/>
          </p:nvSpPr>
          <p:spPr bwMode="auto">
            <a:xfrm>
              <a:off x="9770" y="2222"/>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29749" name="Text Box 53"/>
            <p:cNvSpPr txBox="1">
              <a:spLocks noChangeArrowheads="1"/>
            </p:cNvSpPr>
            <p:nvPr/>
          </p:nvSpPr>
          <p:spPr bwMode="auto">
            <a:xfrm>
              <a:off x="9365" y="2237"/>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r</a:t>
              </a:r>
              <a:endParaRPr kumimoji="0" lang="tr-TR" b="0" i="0" u="none" strike="noStrike" cap="none" normalizeH="0" baseline="0" smtClean="0">
                <a:ln>
                  <a:noFill/>
                </a:ln>
                <a:solidFill>
                  <a:schemeClr val="tx1"/>
                </a:solidFill>
                <a:effectLst/>
                <a:latin typeface="Arial" pitchFamily="34" charset="0"/>
              </a:endParaRPr>
            </a:p>
          </p:txBody>
        </p:sp>
        <p:sp>
          <p:nvSpPr>
            <p:cNvPr id="29750" name="Text Box 54"/>
            <p:cNvSpPr txBox="1">
              <a:spLocks noChangeArrowheads="1"/>
            </p:cNvSpPr>
            <p:nvPr/>
          </p:nvSpPr>
          <p:spPr bwMode="auto">
            <a:xfrm>
              <a:off x="10685" y="2237"/>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r</a:t>
              </a:r>
              <a:endParaRPr kumimoji="0" lang="tr-TR" b="0" i="0" u="none" strike="noStrike" cap="none" normalizeH="0" baseline="0" smtClean="0">
                <a:ln>
                  <a:noFill/>
                </a:ln>
                <a:solidFill>
                  <a:schemeClr val="tx1"/>
                </a:solidFill>
                <a:effectLst/>
                <a:latin typeface="Arial" pitchFamily="34" charset="0"/>
              </a:endParaRPr>
            </a:p>
          </p:txBody>
        </p:sp>
        <p:sp>
          <p:nvSpPr>
            <p:cNvPr id="29752" name="Line 56"/>
            <p:cNvSpPr>
              <a:spLocks noChangeShapeType="1"/>
            </p:cNvSpPr>
            <p:nvPr/>
          </p:nvSpPr>
          <p:spPr bwMode="auto">
            <a:xfrm>
              <a:off x="9560" y="2597"/>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53" name="Line 57"/>
            <p:cNvSpPr>
              <a:spLocks noChangeShapeType="1"/>
            </p:cNvSpPr>
            <p:nvPr/>
          </p:nvSpPr>
          <p:spPr bwMode="auto">
            <a:xfrm>
              <a:off x="10015" y="2579"/>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54" name="Line 58"/>
            <p:cNvSpPr>
              <a:spLocks noChangeShapeType="1"/>
            </p:cNvSpPr>
            <p:nvPr/>
          </p:nvSpPr>
          <p:spPr bwMode="auto">
            <a:xfrm>
              <a:off x="10450" y="2594"/>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9755" name="Line 59"/>
            <p:cNvSpPr>
              <a:spLocks noChangeShapeType="1"/>
            </p:cNvSpPr>
            <p:nvPr/>
          </p:nvSpPr>
          <p:spPr bwMode="auto">
            <a:xfrm>
              <a:off x="10900" y="2594"/>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cxnSp>
          <p:nvCxnSpPr>
            <p:cNvPr id="29756" name="AutoShape 60"/>
            <p:cNvCxnSpPr>
              <a:cxnSpLocks noChangeShapeType="1"/>
            </p:cNvCxnSpPr>
            <p:nvPr/>
          </p:nvCxnSpPr>
          <p:spPr bwMode="auto">
            <a:xfrm>
              <a:off x="6355" y="4544"/>
              <a:ext cx="4958" cy="2"/>
            </a:xfrm>
            <a:prstGeom prst="straightConnector1">
              <a:avLst/>
            </a:prstGeom>
            <a:noFill/>
            <a:ln w="9525">
              <a:solidFill>
                <a:srgbClr val="000000"/>
              </a:solidFill>
              <a:round/>
              <a:headEnd/>
              <a:tailEnd/>
            </a:ln>
          </p:spPr>
        </p:cxnSp>
        <p:cxnSp>
          <p:nvCxnSpPr>
            <p:cNvPr id="29757" name="AutoShape 61"/>
            <p:cNvCxnSpPr>
              <a:cxnSpLocks noChangeShapeType="1"/>
            </p:cNvCxnSpPr>
            <p:nvPr/>
          </p:nvCxnSpPr>
          <p:spPr bwMode="auto">
            <a:xfrm flipV="1">
              <a:off x="11308" y="3728"/>
              <a:ext cx="0" cy="816"/>
            </a:xfrm>
            <a:prstGeom prst="straightConnector1">
              <a:avLst/>
            </a:prstGeom>
            <a:noFill/>
            <a:ln w="9525">
              <a:solidFill>
                <a:srgbClr val="000000"/>
              </a:solidFill>
              <a:round/>
              <a:headEnd/>
              <a:tailEnd/>
            </a:ln>
          </p:spPr>
        </p:cxnSp>
        <p:cxnSp>
          <p:nvCxnSpPr>
            <p:cNvPr id="29758" name="AutoShape 62"/>
            <p:cNvCxnSpPr>
              <a:cxnSpLocks noChangeShapeType="1"/>
            </p:cNvCxnSpPr>
            <p:nvPr/>
          </p:nvCxnSpPr>
          <p:spPr bwMode="auto">
            <a:xfrm flipV="1">
              <a:off x="6600" y="3839"/>
              <a:ext cx="0" cy="397"/>
            </a:xfrm>
            <a:prstGeom prst="straightConnector1">
              <a:avLst/>
            </a:prstGeom>
            <a:noFill/>
            <a:ln w="9525">
              <a:solidFill>
                <a:srgbClr val="000000"/>
              </a:solidFill>
              <a:round/>
              <a:headEnd/>
              <a:tailEnd type="triangle" w="med" len="med"/>
            </a:ln>
          </p:spPr>
        </p:cxnSp>
        <p:cxnSp>
          <p:nvCxnSpPr>
            <p:cNvPr id="29759" name="AutoShape 63"/>
            <p:cNvCxnSpPr>
              <a:cxnSpLocks noChangeShapeType="1"/>
            </p:cNvCxnSpPr>
            <p:nvPr/>
          </p:nvCxnSpPr>
          <p:spPr bwMode="auto">
            <a:xfrm>
              <a:off x="6600" y="4236"/>
              <a:ext cx="2548" cy="2"/>
            </a:xfrm>
            <a:prstGeom prst="straightConnector1">
              <a:avLst/>
            </a:prstGeom>
            <a:noFill/>
            <a:ln w="9525">
              <a:solidFill>
                <a:srgbClr val="000000"/>
              </a:solidFill>
              <a:round/>
              <a:headEnd/>
              <a:tailEnd/>
            </a:ln>
          </p:spPr>
        </p:cxnSp>
        <p:cxnSp>
          <p:nvCxnSpPr>
            <p:cNvPr id="29760" name="AutoShape 64"/>
            <p:cNvCxnSpPr>
              <a:cxnSpLocks noChangeShapeType="1"/>
            </p:cNvCxnSpPr>
            <p:nvPr/>
          </p:nvCxnSpPr>
          <p:spPr bwMode="auto">
            <a:xfrm flipV="1">
              <a:off x="9149" y="3728"/>
              <a:ext cx="0" cy="508"/>
            </a:xfrm>
            <a:prstGeom prst="straightConnector1">
              <a:avLst/>
            </a:prstGeom>
            <a:noFill/>
            <a:ln w="9525">
              <a:solidFill>
                <a:srgbClr val="000000"/>
              </a:solidFill>
              <a:round/>
              <a:headEnd/>
              <a:tailEnd/>
            </a:ln>
          </p:spPr>
        </p:cxnSp>
        <p:sp>
          <p:nvSpPr>
            <p:cNvPr id="29761" name="Rectangle 65"/>
            <p:cNvSpPr>
              <a:spLocks noChangeArrowheads="1"/>
            </p:cNvSpPr>
            <p:nvPr/>
          </p:nvSpPr>
          <p:spPr bwMode="auto">
            <a:xfrm>
              <a:off x="3655" y="3806"/>
              <a:ext cx="581"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t>
              </a:r>
              <a:endParaRPr kumimoji="0" lang="tr-TR" b="0" i="0" u="none" strike="noStrike" cap="none" normalizeH="0" baseline="0" smtClean="0">
                <a:ln>
                  <a:noFill/>
                </a:ln>
                <a:solidFill>
                  <a:schemeClr val="tx1"/>
                </a:solidFill>
                <a:effectLst/>
                <a:latin typeface="Arial" pitchFamily="34" charset="0"/>
              </a:endParaRPr>
            </a:p>
          </p:txBody>
        </p:sp>
        <p:sp>
          <p:nvSpPr>
            <p:cNvPr id="29716" name="Rectangle 20"/>
            <p:cNvSpPr>
              <a:spLocks noChangeArrowheads="1"/>
            </p:cNvSpPr>
            <p:nvPr/>
          </p:nvSpPr>
          <p:spPr bwMode="auto">
            <a:xfrm>
              <a:off x="7214" y="3107"/>
              <a:ext cx="2073" cy="693"/>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(Yüksek anlamlı)  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9751" name="Rectangle 55"/>
            <p:cNvSpPr>
              <a:spLocks noChangeArrowheads="1"/>
            </p:cNvSpPr>
            <p:nvPr/>
          </p:nvSpPr>
          <p:spPr bwMode="auto">
            <a:xfrm>
              <a:off x="9375" y="3104"/>
              <a:ext cx="2107" cy="696"/>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(Düşük anlamlı)  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Direkt </a:t>
            </a:r>
            <a:r>
              <a:rPr lang="tr-TR" sz="2400" b="1" dirty="0" err="1" smtClean="0"/>
              <a:t>Mod</a:t>
            </a:r>
            <a:r>
              <a:rPr lang="tr-TR" sz="2400" b="1" dirty="0" smtClean="0"/>
              <a:t> için T8 Adımı</a:t>
            </a:r>
            <a:endParaRPr lang="tr-TR" sz="2400" dirty="0"/>
          </a:p>
        </p:txBody>
      </p:sp>
      <p:sp>
        <p:nvSpPr>
          <p:cNvPr id="3" name="2 İçerik Yer Tutucusu"/>
          <p:cNvSpPr>
            <a:spLocks noGrp="1"/>
          </p:cNvSpPr>
          <p:nvPr>
            <p:ph idx="1"/>
          </p:nvPr>
        </p:nvSpPr>
        <p:spPr>
          <a:xfrm>
            <a:off x="350900" y="915788"/>
            <a:ext cx="8375650" cy="5078412"/>
          </a:xfrm>
        </p:spPr>
        <p:txBody>
          <a:bodyPr/>
          <a:lstStyle/>
          <a:p>
            <a:pPr>
              <a:buNone/>
            </a:pPr>
            <a:r>
              <a:rPr lang="tr-TR" sz="2000" b="1" dirty="0" smtClean="0"/>
              <a:t>T8.</a:t>
            </a:r>
            <a:r>
              <a:rPr lang="tr-TR" sz="2000" b="1" baseline="-25000" dirty="0" smtClean="0"/>
              <a:t> </a:t>
            </a:r>
            <a:r>
              <a:rPr lang="tr-TR" sz="2000" b="1" dirty="0" smtClean="0"/>
              <a:t>IDEC00.ADRMD2:</a:t>
            </a:r>
            <a:r>
              <a:rPr lang="tr-TR" sz="2000" dirty="0" smtClean="0"/>
              <a:t> AC </a:t>
            </a:r>
            <a:r>
              <a:rPr lang="tr-TR" sz="2000" dirty="0" smtClean="0">
                <a:sym typeface="Wingdings"/>
              </a:rPr>
              <a:t></a:t>
            </a:r>
            <a:r>
              <a:rPr lang="tr-TR" sz="2000" dirty="0" smtClean="0"/>
              <a:t> AC+DR, C </a:t>
            </a:r>
            <a:r>
              <a:rPr lang="tr-TR" sz="2000" dirty="0" smtClean="0">
                <a:sym typeface="Wingdings"/>
              </a:rPr>
              <a:t></a:t>
            </a:r>
            <a:r>
              <a:rPr lang="tr-TR" sz="2000" dirty="0" smtClean="0"/>
              <a:t> C</a:t>
            </a:r>
            <a:r>
              <a:rPr lang="tr-TR" sz="2000" baseline="-25000" dirty="0" smtClean="0"/>
              <a:t>out</a:t>
            </a:r>
            <a:r>
              <a:rPr lang="tr-TR" sz="2000" dirty="0" smtClean="0"/>
              <a:t>  ,SC </a:t>
            </a:r>
            <a:r>
              <a:rPr lang="tr-TR" sz="2000" dirty="0" smtClean="0">
                <a:sym typeface="Wingdings"/>
              </a:rPr>
              <a:t></a:t>
            </a:r>
            <a:r>
              <a:rPr lang="tr-TR" sz="2000" dirty="0" smtClean="0"/>
              <a:t> 0</a:t>
            </a:r>
          </a:p>
          <a:p>
            <a:pPr>
              <a:buNone/>
            </a:pPr>
            <a:endParaRPr lang="tr-TR" dirty="0"/>
          </a:p>
        </p:txBody>
      </p:sp>
      <p:grpSp>
        <p:nvGrpSpPr>
          <p:cNvPr id="4" name="Group 2"/>
          <p:cNvGrpSpPr>
            <a:grpSpLocks/>
          </p:cNvGrpSpPr>
          <p:nvPr/>
        </p:nvGrpSpPr>
        <p:grpSpPr bwMode="auto">
          <a:xfrm>
            <a:off x="854978" y="1919786"/>
            <a:ext cx="7036176" cy="1343664"/>
            <a:chOff x="564" y="3533"/>
            <a:chExt cx="10914" cy="1590"/>
          </a:xfrm>
        </p:grpSpPr>
        <p:sp>
          <p:nvSpPr>
            <p:cNvPr id="5" name="Text Box 3"/>
            <p:cNvSpPr txBox="1">
              <a:spLocks noChangeArrowheads="1"/>
            </p:cNvSpPr>
            <p:nvPr/>
          </p:nvSpPr>
          <p:spPr bwMode="auto">
            <a:xfrm>
              <a:off x="9633" y="4028"/>
              <a:ext cx="184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h</a:t>
              </a:r>
              <a:endParaRPr kumimoji="0" lang="tr-TR" b="0" i="0" u="none" strike="noStrike" cap="none" normalizeH="0" baseline="0" smtClean="0">
                <a:ln>
                  <a:noFill/>
                </a:ln>
                <a:solidFill>
                  <a:schemeClr val="tx1"/>
                </a:solidFill>
                <a:effectLst/>
                <a:latin typeface="Arial" pitchFamily="34" charset="0"/>
              </a:endParaRPr>
            </a:p>
          </p:txBody>
        </p:sp>
        <p:sp>
          <p:nvSpPr>
            <p:cNvPr id="6" name="Text Box 4"/>
            <p:cNvSpPr txBox="1">
              <a:spLocks noChangeArrowheads="1"/>
            </p:cNvSpPr>
            <p:nvPr/>
          </p:nvSpPr>
          <p:spPr bwMode="auto">
            <a:xfrm>
              <a:off x="2883" y="3983"/>
              <a:ext cx="108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&amp;</a:t>
              </a:r>
              <a:endParaRPr kumimoji="0" lang="tr-TR" b="0" i="0" u="none" strike="noStrike" cap="none" normalizeH="0" baseline="0" dirty="0" smtClean="0">
                <a:ln>
                  <a:noFill/>
                </a:ln>
                <a:solidFill>
                  <a:schemeClr val="tx1"/>
                </a:solidFill>
                <a:effectLst/>
                <a:latin typeface="Arial" pitchFamily="34" charset="0"/>
              </a:endParaRPr>
            </a:p>
          </p:txBody>
        </p:sp>
        <p:sp>
          <p:nvSpPr>
            <p:cNvPr id="7" name="Line 5"/>
            <p:cNvSpPr>
              <a:spLocks noChangeShapeType="1"/>
            </p:cNvSpPr>
            <p:nvPr/>
          </p:nvSpPr>
          <p:spPr bwMode="auto">
            <a:xfrm>
              <a:off x="2523" y="452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8" name="Line 6"/>
            <p:cNvSpPr>
              <a:spLocks noChangeShapeType="1"/>
            </p:cNvSpPr>
            <p:nvPr/>
          </p:nvSpPr>
          <p:spPr bwMode="auto">
            <a:xfrm>
              <a:off x="2523" y="488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9" name="Line 7"/>
            <p:cNvSpPr>
              <a:spLocks noChangeShapeType="1"/>
            </p:cNvSpPr>
            <p:nvPr/>
          </p:nvSpPr>
          <p:spPr bwMode="auto">
            <a:xfrm>
              <a:off x="2523" y="416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 name="Text Box 8"/>
            <p:cNvSpPr txBox="1">
              <a:spLocks noChangeArrowheads="1"/>
            </p:cNvSpPr>
            <p:nvPr/>
          </p:nvSpPr>
          <p:spPr bwMode="auto">
            <a:xfrm>
              <a:off x="1463" y="4003"/>
              <a:ext cx="138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T8</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1" name="Text Box 9"/>
            <p:cNvSpPr txBox="1">
              <a:spLocks noChangeArrowheads="1"/>
            </p:cNvSpPr>
            <p:nvPr/>
          </p:nvSpPr>
          <p:spPr bwMode="auto">
            <a:xfrm>
              <a:off x="869" y="4373"/>
              <a:ext cx="2483"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2" name="Text Box 10"/>
            <p:cNvSpPr txBox="1">
              <a:spLocks noChangeArrowheads="1"/>
            </p:cNvSpPr>
            <p:nvPr/>
          </p:nvSpPr>
          <p:spPr bwMode="auto">
            <a:xfrm>
              <a:off x="564" y="4733"/>
              <a:ext cx="208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3" name="Line 11"/>
            <p:cNvSpPr>
              <a:spLocks noChangeShapeType="1"/>
            </p:cNvSpPr>
            <p:nvPr/>
          </p:nvSpPr>
          <p:spPr bwMode="auto">
            <a:xfrm>
              <a:off x="3963" y="4523"/>
              <a:ext cx="5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4" name="Text Box 12"/>
            <p:cNvSpPr txBox="1">
              <a:spLocks noChangeArrowheads="1"/>
            </p:cNvSpPr>
            <p:nvPr/>
          </p:nvSpPr>
          <p:spPr bwMode="auto">
            <a:xfrm>
              <a:off x="3450" y="4247"/>
              <a:ext cx="103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5" name="Rectangle 13"/>
            <p:cNvSpPr>
              <a:spLocks noChangeArrowheads="1"/>
            </p:cNvSpPr>
            <p:nvPr/>
          </p:nvSpPr>
          <p:spPr bwMode="auto">
            <a:xfrm>
              <a:off x="5013" y="4764"/>
              <a:ext cx="2700" cy="3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rgbClr val="000000"/>
                  </a:solidFill>
                  <a:effectLst/>
                  <a:latin typeface="Calibri" pitchFamily="34" charset="0"/>
                </a:rPr>
                <a:t>   CCR                     C</a:t>
              </a:r>
              <a:endParaRPr kumimoji="0" lang="tr-TR" b="0" i="0" u="none" strike="noStrike" cap="none" normalizeH="0" baseline="0" dirty="0" smtClean="0">
                <a:ln>
                  <a:noFill/>
                </a:ln>
                <a:solidFill>
                  <a:schemeClr val="tx1"/>
                </a:solidFill>
                <a:effectLst/>
                <a:latin typeface="Arial" pitchFamily="34" charset="0"/>
              </a:endParaRPr>
            </a:p>
          </p:txBody>
        </p:sp>
        <p:sp>
          <p:nvSpPr>
            <p:cNvPr id="16" name="Rectangle 14"/>
            <p:cNvSpPr>
              <a:spLocks noChangeArrowheads="1"/>
            </p:cNvSpPr>
            <p:nvPr/>
          </p:nvSpPr>
          <p:spPr bwMode="auto">
            <a:xfrm>
              <a:off x="8208" y="4748"/>
              <a:ext cx="2700"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AC</a:t>
              </a:r>
              <a:endParaRPr kumimoji="0" lang="tr-TR" b="0" i="0" u="none" strike="noStrike" cap="none" normalizeH="0" baseline="0" smtClean="0">
                <a:ln>
                  <a:noFill/>
                </a:ln>
                <a:solidFill>
                  <a:schemeClr val="tx1"/>
                </a:solidFill>
                <a:effectLst/>
                <a:latin typeface="Arial" pitchFamily="34" charset="0"/>
              </a:endParaRPr>
            </a:p>
          </p:txBody>
        </p:sp>
        <p:sp>
          <p:nvSpPr>
            <p:cNvPr id="17" name="Line 15"/>
            <p:cNvSpPr>
              <a:spLocks noChangeShapeType="1"/>
            </p:cNvSpPr>
            <p:nvPr/>
          </p:nvSpPr>
          <p:spPr bwMode="auto">
            <a:xfrm>
              <a:off x="10548" y="4357"/>
              <a:ext cx="0" cy="3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 name="Rectangle 16"/>
            <p:cNvSpPr>
              <a:spLocks noChangeArrowheads="1"/>
            </p:cNvSpPr>
            <p:nvPr/>
          </p:nvSpPr>
          <p:spPr bwMode="auto">
            <a:xfrm>
              <a:off x="9873" y="4688"/>
              <a:ext cx="1260" cy="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19" name="Text Box 17"/>
            <p:cNvSpPr txBox="1">
              <a:spLocks noChangeArrowheads="1"/>
            </p:cNvSpPr>
            <p:nvPr/>
          </p:nvSpPr>
          <p:spPr bwMode="auto">
            <a:xfrm>
              <a:off x="5013" y="3549"/>
              <a:ext cx="108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lang="tr-TR" sz="800" b="0" dirty="0" smtClean="0"/>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ALU</a:t>
              </a:r>
              <a:endParaRPr kumimoji="0" lang="tr-TR" b="0" i="0" u="none" strike="noStrike" cap="none" normalizeH="0" baseline="0" dirty="0" smtClean="0">
                <a:ln>
                  <a:noFill/>
                </a:ln>
                <a:solidFill>
                  <a:schemeClr val="tx1"/>
                </a:solidFill>
                <a:effectLst/>
                <a:latin typeface="Arial" pitchFamily="34" charset="0"/>
              </a:endParaRPr>
            </a:p>
          </p:txBody>
        </p:sp>
        <p:sp>
          <p:nvSpPr>
            <p:cNvPr id="20" name="Line 18"/>
            <p:cNvSpPr>
              <a:spLocks noChangeShapeType="1"/>
            </p:cNvSpPr>
            <p:nvPr/>
          </p:nvSpPr>
          <p:spPr bwMode="auto">
            <a:xfrm>
              <a:off x="4473" y="4014"/>
              <a:ext cx="5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 name="Text Box 19"/>
            <p:cNvSpPr txBox="1">
              <a:spLocks noChangeArrowheads="1"/>
            </p:cNvSpPr>
            <p:nvPr/>
          </p:nvSpPr>
          <p:spPr bwMode="auto">
            <a:xfrm>
              <a:off x="3920" y="3754"/>
              <a:ext cx="110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2" name="Text Box 20"/>
            <p:cNvSpPr txBox="1">
              <a:spLocks noChangeArrowheads="1"/>
            </p:cNvSpPr>
            <p:nvPr/>
          </p:nvSpPr>
          <p:spPr bwMode="auto">
            <a:xfrm>
              <a:off x="8373" y="3533"/>
              <a:ext cx="1080" cy="900"/>
            </a:xfrm>
            <a:prstGeom prst="rect">
              <a:avLst/>
            </a:prstGeom>
            <a:solidFill>
              <a:srgbClr val="FFFFFF"/>
            </a:solidFill>
            <a:ln w="9525">
              <a:solidFill>
                <a:srgbClr val="000000"/>
              </a:solidFill>
              <a:miter lim="800000"/>
              <a:headEnd/>
              <a:tailEnd/>
            </a:ln>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Sayıcı</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CLR</a:t>
              </a:r>
              <a:endParaRPr kumimoji="0" lang="tr-TR" b="0" i="0" u="none" strike="noStrike" cap="none" normalizeH="0" baseline="0" dirty="0" smtClean="0">
                <a:ln>
                  <a:noFill/>
                </a:ln>
                <a:solidFill>
                  <a:schemeClr val="tx1"/>
                </a:solidFill>
                <a:effectLst/>
                <a:latin typeface="Arial" pitchFamily="34" charset="0"/>
              </a:endParaRPr>
            </a:p>
          </p:txBody>
        </p:sp>
        <p:sp>
          <p:nvSpPr>
            <p:cNvPr id="23" name="Line 21"/>
            <p:cNvSpPr>
              <a:spLocks noChangeShapeType="1"/>
            </p:cNvSpPr>
            <p:nvPr/>
          </p:nvSpPr>
          <p:spPr bwMode="auto">
            <a:xfrm>
              <a:off x="7833" y="4043"/>
              <a:ext cx="5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4" name="Text Box 22"/>
            <p:cNvSpPr txBox="1">
              <a:spLocks noChangeArrowheads="1"/>
            </p:cNvSpPr>
            <p:nvPr/>
          </p:nvSpPr>
          <p:spPr bwMode="auto">
            <a:xfrm>
              <a:off x="7257" y="3786"/>
              <a:ext cx="868"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cxnSp>
          <p:nvCxnSpPr>
            <p:cNvPr id="25" name="AutoShape 23"/>
            <p:cNvCxnSpPr>
              <a:cxnSpLocks noChangeShapeType="1"/>
            </p:cNvCxnSpPr>
            <p:nvPr/>
          </p:nvCxnSpPr>
          <p:spPr bwMode="auto">
            <a:xfrm>
              <a:off x="7230" y="4764"/>
              <a:ext cx="0" cy="357"/>
            </a:xfrm>
            <a:prstGeom prst="straightConnector1">
              <a:avLst/>
            </a:prstGeom>
            <a:noFill/>
            <a:ln w="9525">
              <a:solidFill>
                <a:srgbClr val="000000"/>
              </a:solidFill>
              <a:round/>
              <a:headEnd/>
              <a:tailEnd/>
            </a:ln>
          </p:spPr>
        </p:cxnSp>
        <p:cxnSp>
          <p:nvCxnSpPr>
            <p:cNvPr id="26" name="AutoShape 24"/>
            <p:cNvCxnSpPr>
              <a:cxnSpLocks noChangeShapeType="1"/>
            </p:cNvCxnSpPr>
            <p:nvPr/>
          </p:nvCxnSpPr>
          <p:spPr bwMode="auto">
            <a:xfrm>
              <a:off x="6093" y="3998"/>
              <a:ext cx="1302" cy="0"/>
            </a:xfrm>
            <a:prstGeom prst="straightConnector1">
              <a:avLst/>
            </a:prstGeom>
            <a:noFill/>
            <a:ln w="9525">
              <a:solidFill>
                <a:srgbClr val="000000"/>
              </a:solidFill>
              <a:round/>
              <a:headEnd/>
              <a:tailEnd/>
            </a:ln>
          </p:spPr>
        </p:cxnSp>
        <p:cxnSp>
          <p:nvCxnSpPr>
            <p:cNvPr id="27" name="AutoShape 25"/>
            <p:cNvCxnSpPr>
              <a:cxnSpLocks noChangeShapeType="1"/>
            </p:cNvCxnSpPr>
            <p:nvPr/>
          </p:nvCxnSpPr>
          <p:spPr bwMode="auto">
            <a:xfrm>
              <a:off x="7395" y="3998"/>
              <a:ext cx="0" cy="765"/>
            </a:xfrm>
            <a:prstGeom prst="straightConnector1">
              <a:avLst/>
            </a:prstGeom>
            <a:noFill/>
            <a:ln w="9525">
              <a:solidFill>
                <a:srgbClr val="000000"/>
              </a:solidFill>
              <a:round/>
              <a:headEnd/>
              <a:tailEnd type="triangle" w="med" len="med"/>
            </a:ln>
          </p:spPr>
        </p:cxnSp>
        <p:sp>
          <p:nvSpPr>
            <p:cNvPr id="28" name="Text Box 26"/>
            <p:cNvSpPr txBox="1">
              <a:spLocks noChangeArrowheads="1"/>
            </p:cNvSpPr>
            <p:nvPr/>
          </p:nvSpPr>
          <p:spPr bwMode="auto">
            <a:xfrm>
              <a:off x="5882" y="3669"/>
              <a:ext cx="1535"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C</a:t>
              </a:r>
              <a:r>
                <a:rPr kumimoji="0" lang="tr-TR" b="1" i="0" u="none" strike="noStrike" cap="none" normalizeH="0" baseline="-25000" dirty="0" smtClean="0">
                  <a:ln>
                    <a:noFill/>
                  </a:ln>
                  <a:solidFill>
                    <a:schemeClr val="tx1"/>
                  </a:solidFill>
                  <a:effectLst/>
                  <a:latin typeface="Calibri" pitchFamily="34" charset="0"/>
                </a:rPr>
                <a:t>out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8750" y="218700"/>
            <a:ext cx="8455025" cy="790575"/>
          </a:xfrm>
        </p:spPr>
        <p:txBody>
          <a:bodyPr/>
          <a:lstStyle/>
          <a:p>
            <a:r>
              <a:rPr lang="tr-TR" sz="2000" b="1" dirty="0" smtClean="0"/>
              <a:t>Örnek: </a:t>
            </a:r>
            <a:r>
              <a:rPr lang="tr-TR" sz="2000" dirty="0" smtClean="0"/>
              <a:t>Dolaylı adresleme </a:t>
            </a:r>
            <a:r>
              <a:rPr lang="tr-TR" sz="2000" dirty="0" err="1" smtClean="0"/>
              <a:t>moduna</a:t>
            </a:r>
            <a:r>
              <a:rPr lang="tr-TR" sz="2000" dirty="0" smtClean="0"/>
              <a:t> sahip ADD komutunun </a:t>
            </a:r>
            <a:r>
              <a:rPr lang="tr-TR" sz="2000" dirty="0" err="1" smtClean="0"/>
              <a:t>mikroişlem</a:t>
            </a:r>
            <a:r>
              <a:rPr lang="tr-TR" sz="2000" dirty="0" smtClean="0"/>
              <a:t> adımları</a:t>
            </a:r>
            <a:endParaRPr lang="tr-TR" sz="2000" dirty="0"/>
          </a:p>
        </p:txBody>
      </p:sp>
      <p:sp>
        <p:nvSpPr>
          <p:cNvPr id="3" name="2 İçerik Yer Tutucusu"/>
          <p:cNvSpPr>
            <a:spLocks noGrp="1"/>
          </p:cNvSpPr>
          <p:nvPr>
            <p:ph idx="1"/>
          </p:nvPr>
        </p:nvSpPr>
        <p:spPr>
          <a:xfrm>
            <a:off x="374650" y="903913"/>
            <a:ext cx="8375650" cy="1791786"/>
          </a:xfrm>
        </p:spPr>
        <p:txBody>
          <a:bodyPr/>
          <a:lstStyle/>
          <a:p>
            <a:pPr marL="0" indent="0" algn="just">
              <a:buNone/>
            </a:pPr>
            <a:r>
              <a:rPr lang="tr-TR" sz="1900" dirty="0" smtClean="0"/>
              <a:t>ADD (1000h) komutu gibi. Burada adres kısmında parantezler kullanılmıştır, dolaylı adresleme </a:t>
            </a:r>
            <a:r>
              <a:rPr lang="tr-TR" sz="1900" dirty="0" err="1" smtClean="0"/>
              <a:t>modunu</a:t>
            </a:r>
            <a:r>
              <a:rPr lang="tr-TR" sz="1900" dirty="0" smtClean="0"/>
              <a:t> göstermektedir. 3 </a:t>
            </a:r>
            <a:r>
              <a:rPr lang="tr-TR" sz="1900" dirty="0" err="1" smtClean="0"/>
              <a:t>byte’lık</a:t>
            </a:r>
            <a:r>
              <a:rPr lang="tr-TR" sz="1900" dirty="0" smtClean="0"/>
              <a:t> bir komuttur. </a:t>
            </a:r>
          </a:p>
          <a:p>
            <a:pPr>
              <a:buNone/>
            </a:pPr>
            <a:endParaRPr lang="tr-TR" sz="800" dirty="0" smtClean="0"/>
          </a:p>
          <a:p>
            <a:pPr marL="0" indent="0" algn="just">
              <a:buNone/>
            </a:pPr>
            <a:r>
              <a:rPr lang="tr-TR" sz="1900" dirty="0" smtClean="0"/>
              <a:t>Dolaylı adresleme </a:t>
            </a:r>
            <a:r>
              <a:rPr lang="tr-TR" sz="1900" dirty="0" err="1" smtClean="0"/>
              <a:t>modunu</a:t>
            </a:r>
            <a:r>
              <a:rPr lang="tr-TR" sz="1900" dirty="0" smtClean="0"/>
              <a:t> kullanan ADD komutunun </a:t>
            </a:r>
            <a:r>
              <a:rPr lang="tr-TR" sz="1900" dirty="0" err="1" smtClean="0"/>
              <a:t>opcode’u</a:t>
            </a:r>
            <a:r>
              <a:rPr lang="tr-TR" sz="1900" dirty="0" smtClean="0"/>
              <a:t>  0 </a:t>
            </a:r>
            <a:r>
              <a:rPr lang="tr-TR" sz="1900" dirty="0" smtClean="0">
                <a:solidFill>
                  <a:schemeClr val="accent6"/>
                </a:solidFill>
              </a:rPr>
              <a:t>011</a:t>
            </a:r>
            <a:r>
              <a:rPr lang="tr-TR" sz="1900" dirty="0" smtClean="0"/>
              <a:t> 0000</a:t>
            </a:r>
            <a:r>
              <a:rPr lang="tr-TR" sz="1900" baseline="-25000" dirty="0" smtClean="0"/>
              <a:t>2</a:t>
            </a:r>
            <a:r>
              <a:rPr lang="tr-TR" sz="1900" dirty="0" smtClean="0"/>
              <a:t> = 30h. 1000h adresinde, operandın adresi bulunmaktadır. Belirtilen adresteki değerle (0123h) akü toplanacak ve sonuç tekrar aküye aktarılacaktır.</a:t>
            </a:r>
          </a:p>
          <a:p>
            <a:pPr>
              <a:buNone/>
            </a:pPr>
            <a:endParaRPr lang="tr-TR" sz="2000" dirty="0"/>
          </a:p>
        </p:txBody>
      </p:sp>
      <p:graphicFrame>
        <p:nvGraphicFramePr>
          <p:cNvPr id="4" name="3 Tablo"/>
          <p:cNvGraphicFramePr>
            <a:graphicFrameLocks noGrp="1"/>
          </p:cNvGraphicFramePr>
          <p:nvPr/>
        </p:nvGraphicFramePr>
        <p:xfrm>
          <a:off x="0" y="2733303"/>
          <a:ext cx="1962785" cy="2438400"/>
        </p:xfrm>
        <a:graphic>
          <a:graphicData uri="http://schemas.openxmlformats.org/drawingml/2006/table">
            <a:tbl>
              <a:tblPr/>
              <a:tblGrid>
                <a:gridCol w="123888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algn="l">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30h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r">
                        <a:spcAft>
                          <a:spcPts val="0"/>
                        </a:spcAft>
                      </a:pPr>
                      <a:r>
                        <a:rPr lang="tr-TR" sz="1600">
                          <a:latin typeface="Calibri"/>
                          <a:ea typeface="Times New Roman"/>
                        </a:rPr>
                        <a:t>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10h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r">
                        <a:spcAft>
                          <a:spcPts val="0"/>
                        </a:spcAft>
                      </a:pPr>
                      <a:r>
                        <a:rPr lang="tr-TR" sz="1600">
                          <a:latin typeface="Calibri"/>
                          <a:ea typeface="Times New Roman"/>
                        </a:rPr>
                        <a:t>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00h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r">
                        <a:spcAft>
                          <a:spcPts val="0"/>
                        </a:spcAft>
                      </a:pPr>
                      <a:r>
                        <a:rPr lang="tr-TR" sz="1600">
                          <a:latin typeface="Calibri"/>
                          <a:ea typeface="Times New Roman"/>
                        </a:rPr>
                        <a:t>1000h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12h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r">
                        <a:spcAft>
                          <a:spcPts val="0"/>
                        </a:spcAft>
                      </a:pPr>
                      <a:r>
                        <a:rPr lang="tr-TR" sz="1600">
                          <a:latin typeface="Calibri"/>
                          <a:ea typeface="Times New Roman"/>
                        </a:rPr>
                        <a:t>1001h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34h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l">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r">
                        <a:spcAft>
                          <a:spcPts val="0"/>
                        </a:spcAft>
                      </a:pPr>
                      <a:r>
                        <a:rPr lang="tr-TR" sz="1600">
                          <a:latin typeface="Calibri"/>
                          <a:ea typeface="Times New Roman"/>
                        </a:rPr>
                        <a:t>1234h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01h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r">
                        <a:spcAft>
                          <a:spcPts val="0"/>
                        </a:spcAft>
                      </a:pPr>
                      <a:r>
                        <a:rPr lang="tr-TR" sz="1600">
                          <a:latin typeface="Calibri"/>
                          <a:ea typeface="Times New Roman"/>
                        </a:rPr>
                        <a:t>1235h</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23h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30722" name="Text Box 2"/>
          <p:cNvSpPr txBox="1">
            <a:spLocks noChangeArrowheads="1"/>
          </p:cNvSpPr>
          <p:nvPr/>
        </p:nvSpPr>
        <p:spPr bwMode="auto">
          <a:xfrm>
            <a:off x="2036103" y="4076288"/>
            <a:ext cx="1526494"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err="1" smtClean="0">
                <a:ln>
                  <a:noFill/>
                </a:ln>
                <a:solidFill>
                  <a:schemeClr val="tx1"/>
                </a:solidFill>
                <a:effectLst/>
                <a:latin typeface="Calibri" pitchFamily="34" charset="0"/>
              </a:rPr>
              <a:t>Operand’ın</a:t>
            </a:r>
            <a:r>
              <a:rPr kumimoji="0" lang="tr-TR" sz="1400" b="0" i="0" u="none" strike="noStrike" cap="none" normalizeH="0" baseline="0" dirty="0" smtClean="0">
                <a:ln>
                  <a:noFill/>
                </a:ln>
                <a:solidFill>
                  <a:schemeClr val="tx1"/>
                </a:solidFill>
                <a:effectLst/>
                <a:latin typeface="Calibri" pitchFamily="34" charset="0"/>
              </a:rPr>
              <a:t> adresi</a:t>
            </a:r>
            <a:endParaRPr kumimoji="0" lang="tr-TR" sz="1400" b="0" i="0" u="none" strike="noStrike" cap="none" normalizeH="0" baseline="0" dirty="0" smtClean="0">
              <a:ln>
                <a:noFill/>
              </a:ln>
              <a:solidFill>
                <a:schemeClr val="tx1"/>
              </a:solidFill>
              <a:effectLst/>
              <a:latin typeface="Arial" pitchFamily="34" charset="0"/>
            </a:endParaRPr>
          </a:p>
        </p:txBody>
      </p:sp>
      <p:sp>
        <p:nvSpPr>
          <p:cNvPr id="30723" name="Text Box 3"/>
          <p:cNvSpPr txBox="1">
            <a:spLocks noChangeArrowheads="1"/>
          </p:cNvSpPr>
          <p:nvPr/>
        </p:nvSpPr>
        <p:spPr bwMode="auto">
          <a:xfrm>
            <a:off x="2044041" y="4819444"/>
            <a:ext cx="1637310"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err="1" smtClean="0">
                <a:ln>
                  <a:noFill/>
                </a:ln>
                <a:solidFill>
                  <a:schemeClr val="tx1"/>
                </a:solidFill>
                <a:effectLst/>
                <a:latin typeface="Calibri" pitchFamily="34" charset="0"/>
              </a:rPr>
              <a:t>Operand’ın</a:t>
            </a:r>
            <a:r>
              <a:rPr kumimoji="0" lang="tr-TR" sz="1400" b="0" i="0" u="none" strike="noStrike" cap="none" normalizeH="0" baseline="0" dirty="0" smtClean="0">
                <a:ln>
                  <a:noFill/>
                </a:ln>
                <a:solidFill>
                  <a:schemeClr val="tx1"/>
                </a:solidFill>
                <a:effectLst/>
                <a:latin typeface="Calibri" pitchFamily="34" charset="0"/>
              </a:rPr>
              <a:t> kendisi</a:t>
            </a:r>
            <a:endParaRPr kumimoji="0" lang="tr-TR" sz="1400" b="0" i="0" u="none" strike="noStrike" cap="none" normalizeH="0" baseline="0" dirty="0" smtClean="0">
              <a:ln>
                <a:noFill/>
              </a:ln>
              <a:solidFill>
                <a:schemeClr val="tx1"/>
              </a:solidFill>
              <a:effectLst/>
              <a:latin typeface="Arial" pitchFamily="34" charset="0"/>
            </a:endParaRPr>
          </a:p>
        </p:txBody>
      </p:sp>
      <p:graphicFrame>
        <p:nvGraphicFramePr>
          <p:cNvPr id="9" name="8 Tablo"/>
          <p:cNvGraphicFramePr>
            <a:graphicFrameLocks noGrp="1"/>
          </p:cNvGraphicFramePr>
          <p:nvPr/>
        </p:nvGraphicFramePr>
        <p:xfrm>
          <a:off x="4023255" y="2743202"/>
          <a:ext cx="4610097" cy="3266440"/>
        </p:xfrm>
        <a:graphic>
          <a:graphicData uri="http://schemas.openxmlformats.org/drawingml/2006/table">
            <a:tbl>
              <a:tblPr/>
              <a:tblGrid>
                <a:gridCol w="1961900">
                  <a:extLst>
                    <a:ext uri="{9D8B030D-6E8A-4147-A177-3AD203B41FA5}">
                      <a16:colId xmlns:a16="http://schemas.microsoft.com/office/drawing/2014/main" val="20000"/>
                    </a:ext>
                  </a:extLst>
                </a:gridCol>
                <a:gridCol w="2648197">
                  <a:extLst>
                    <a:ext uri="{9D8B030D-6E8A-4147-A177-3AD203B41FA5}">
                      <a16:colId xmlns:a16="http://schemas.microsoft.com/office/drawing/2014/main" val="20001"/>
                    </a:ext>
                  </a:extLst>
                </a:gridCol>
              </a:tblGrid>
              <a:tr h="183404">
                <a:tc gridSpan="2">
                  <a:txBody>
                    <a:bodyPr/>
                    <a:lstStyle/>
                    <a:p>
                      <a:pPr algn="ctr">
                        <a:lnSpc>
                          <a:spcPct val="150000"/>
                        </a:lnSpc>
                        <a:spcAft>
                          <a:spcPts val="0"/>
                        </a:spcAft>
                      </a:pPr>
                      <a:r>
                        <a:rPr lang="tr-TR" sz="1600" b="1" dirty="0">
                          <a:latin typeface="Calibri"/>
                          <a:ea typeface="Times New Roman"/>
                        </a:rPr>
                        <a:t>KOMUTUN MİKRO İŞLEM ADIMLARI</a:t>
                      </a:r>
                      <a:endParaRPr lang="tr-TR" sz="1600" dirty="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extLst>
                  <a:ext uri="{0D108BD9-81ED-4DB2-BD59-A6C34878D82A}">
                    <a16:rowId xmlns:a16="http://schemas.microsoft.com/office/drawing/2014/main" val="10000"/>
                  </a:ext>
                </a:extLst>
              </a:tr>
              <a:tr h="188890">
                <a:tc>
                  <a:txBody>
                    <a:bodyPr/>
                    <a:lstStyle/>
                    <a:p>
                      <a:pPr algn="ctr">
                        <a:lnSpc>
                          <a:spcPct val="150000"/>
                        </a:lnSpc>
                        <a:spcAft>
                          <a:spcPts val="0"/>
                        </a:spcAft>
                      </a:pPr>
                      <a:r>
                        <a:rPr lang="tr-TR" sz="1600" b="1">
                          <a:latin typeface="Calibri"/>
                          <a:ea typeface="Times New Roman"/>
                        </a:rPr>
                        <a:t>T3.</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TR</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AR </a:t>
                      </a:r>
                      <a:r>
                        <a:rPr lang="tr-TR" sz="1600">
                          <a:latin typeface="Calibri"/>
                          <a:ea typeface="Times New Roman"/>
                          <a:sym typeface="Wingdings"/>
                        </a:rPr>
                        <a:t></a:t>
                      </a:r>
                      <a:r>
                        <a:rPr lang="tr-TR" sz="1600">
                          <a:latin typeface="Calibri"/>
                          <a:ea typeface="Times New Roman"/>
                        </a:rPr>
                        <a:t> AR+1</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4755">
                <a:tc>
                  <a:txBody>
                    <a:bodyPr/>
                    <a:lstStyle/>
                    <a:p>
                      <a:pPr algn="ctr">
                        <a:lnSpc>
                          <a:spcPct val="150000"/>
                        </a:lnSpc>
                        <a:spcAft>
                          <a:spcPts val="0"/>
                        </a:spcAft>
                      </a:pPr>
                      <a:r>
                        <a:rPr lang="tr-TR" sz="1600" b="1">
                          <a:latin typeface="Calibri"/>
                          <a:ea typeface="Times New Roman"/>
                        </a:rPr>
                        <a:t>T4.</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TR</a:t>
                      </a:r>
                      <a:r>
                        <a:rPr lang="tr-TR" sz="1600" baseline="-25000">
                          <a:latin typeface="Calibri"/>
                          <a:ea typeface="Times New Roman"/>
                        </a:rPr>
                        <a:t>L </a:t>
                      </a:r>
                      <a:r>
                        <a:rPr lang="tr-TR" sz="1600">
                          <a:latin typeface="Calibri"/>
                          <a:ea typeface="Times New Roman"/>
                          <a:sym typeface="Wingdings"/>
                        </a:rPr>
                        <a:t></a:t>
                      </a:r>
                      <a:r>
                        <a:rPr lang="tr-TR" sz="1600">
                          <a:latin typeface="Calibri"/>
                          <a:ea typeface="Times New Roman"/>
                        </a:rPr>
                        <a:t> M[AR], PC </a:t>
                      </a:r>
                      <a:r>
                        <a:rPr lang="tr-TR" sz="1600">
                          <a:latin typeface="Calibri"/>
                          <a:ea typeface="Times New Roman"/>
                          <a:sym typeface="Wingdings"/>
                        </a:rPr>
                        <a:t></a:t>
                      </a:r>
                      <a:r>
                        <a:rPr lang="tr-TR" sz="1600">
                          <a:latin typeface="Calibri"/>
                          <a:ea typeface="Times New Roman"/>
                        </a:rPr>
                        <a:t> PC+1</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5618">
                <a:tc>
                  <a:txBody>
                    <a:bodyPr/>
                    <a:lstStyle/>
                    <a:p>
                      <a:pPr algn="ctr">
                        <a:lnSpc>
                          <a:spcPct val="150000"/>
                        </a:lnSpc>
                        <a:spcAft>
                          <a:spcPts val="0"/>
                        </a:spcAft>
                      </a:pPr>
                      <a:r>
                        <a:rPr lang="tr-TR" sz="1600" b="1">
                          <a:latin typeface="Calibri"/>
                          <a:ea typeface="Times New Roman"/>
                        </a:rPr>
                        <a:t>T5.</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dirty="0">
                          <a:latin typeface="Calibri"/>
                          <a:ea typeface="Times New Roman"/>
                        </a:rPr>
                        <a:t>AR </a:t>
                      </a:r>
                      <a:r>
                        <a:rPr lang="tr-TR" sz="1600" dirty="0">
                          <a:latin typeface="Calibri"/>
                          <a:ea typeface="Times New Roman"/>
                          <a:sym typeface="Wingdings"/>
                        </a:rPr>
                        <a:t></a:t>
                      </a:r>
                      <a:r>
                        <a:rPr lang="tr-TR" sz="1600" dirty="0">
                          <a:latin typeface="Calibri"/>
                          <a:ea typeface="Times New Roman"/>
                        </a:rPr>
                        <a:t> TR</a:t>
                      </a:r>
                      <a:endParaRPr lang="tr-TR" sz="1600" dirty="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231">
                <a:tc>
                  <a:txBody>
                    <a:bodyPr/>
                    <a:lstStyle/>
                    <a:p>
                      <a:pPr algn="ctr">
                        <a:lnSpc>
                          <a:spcPct val="150000"/>
                        </a:lnSpc>
                        <a:spcAft>
                          <a:spcPts val="0"/>
                        </a:spcAft>
                      </a:pPr>
                      <a:r>
                        <a:rPr lang="tr-TR" sz="1600" b="1">
                          <a:latin typeface="Calibri"/>
                          <a:ea typeface="Times New Roman"/>
                        </a:rPr>
                        <a:t>T6.</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TR</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AR</a:t>
                      </a:r>
                      <a:r>
                        <a:rPr lang="tr-TR" sz="1600">
                          <a:latin typeface="Calibri"/>
                          <a:ea typeface="Times New Roman"/>
                          <a:sym typeface="Wingdings"/>
                        </a:rPr>
                        <a:t></a:t>
                      </a:r>
                      <a:r>
                        <a:rPr lang="tr-TR" sz="1600">
                          <a:latin typeface="Calibri"/>
                          <a:ea typeface="Times New Roman"/>
                        </a:rPr>
                        <a:t>AR+1</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600">
                <a:tc>
                  <a:txBody>
                    <a:bodyPr/>
                    <a:lstStyle/>
                    <a:p>
                      <a:pPr algn="ctr">
                        <a:lnSpc>
                          <a:spcPct val="150000"/>
                        </a:lnSpc>
                        <a:spcAft>
                          <a:spcPts val="0"/>
                        </a:spcAft>
                      </a:pPr>
                      <a:r>
                        <a:rPr lang="tr-TR" sz="1600" b="1">
                          <a:latin typeface="Calibri"/>
                          <a:ea typeface="Times New Roman"/>
                        </a:rPr>
                        <a:t>T7.</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TR</a:t>
                      </a:r>
                      <a:r>
                        <a:rPr lang="tr-TR" sz="1600" baseline="-25000">
                          <a:latin typeface="Calibri"/>
                          <a:ea typeface="Times New Roman"/>
                        </a:rPr>
                        <a:t>L </a:t>
                      </a:r>
                      <a:r>
                        <a:rPr lang="tr-TR" sz="1600">
                          <a:latin typeface="Calibri"/>
                          <a:ea typeface="Times New Roman"/>
                          <a:sym typeface="Wingdings"/>
                        </a:rPr>
                        <a:t></a:t>
                      </a:r>
                      <a:r>
                        <a:rPr lang="tr-TR" sz="1600">
                          <a:latin typeface="Calibri"/>
                          <a:ea typeface="Times New Roman"/>
                        </a:rPr>
                        <a:t> M[AR]</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0091">
                <a:tc>
                  <a:txBody>
                    <a:bodyPr/>
                    <a:lstStyle/>
                    <a:p>
                      <a:pPr algn="ctr">
                        <a:lnSpc>
                          <a:spcPct val="150000"/>
                        </a:lnSpc>
                        <a:spcAft>
                          <a:spcPts val="0"/>
                        </a:spcAft>
                      </a:pPr>
                      <a:r>
                        <a:rPr lang="tr-TR" sz="1600" b="1">
                          <a:latin typeface="Calibri"/>
                          <a:ea typeface="Times New Roman"/>
                        </a:rPr>
                        <a:t>T8.</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TR</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2205">
                <a:tc>
                  <a:txBody>
                    <a:bodyPr/>
                    <a:lstStyle/>
                    <a:p>
                      <a:pPr algn="ctr">
                        <a:lnSpc>
                          <a:spcPct val="150000"/>
                        </a:lnSpc>
                        <a:spcAft>
                          <a:spcPts val="0"/>
                        </a:spcAft>
                      </a:pPr>
                      <a:r>
                        <a:rPr lang="tr-TR" sz="1600" b="1">
                          <a:latin typeface="Calibri"/>
                          <a:ea typeface="Times New Roman"/>
                        </a:rPr>
                        <a:t>T9.IDEC00.ADRMD3: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DR</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AR</a:t>
                      </a:r>
                      <a:r>
                        <a:rPr lang="tr-TR" sz="1600">
                          <a:latin typeface="Calibri"/>
                          <a:ea typeface="Times New Roman"/>
                          <a:sym typeface="Wingdings"/>
                        </a:rPr>
                        <a:t></a:t>
                      </a:r>
                      <a:r>
                        <a:rPr lang="tr-TR" sz="1600">
                          <a:latin typeface="Calibri"/>
                          <a:ea typeface="Times New Roman"/>
                        </a:rPr>
                        <a:t>AR+1</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4320">
                <a:tc>
                  <a:txBody>
                    <a:bodyPr/>
                    <a:lstStyle/>
                    <a:p>
                      <a:pPr algn="ctr">
                        <a:lnSpc>
                          <a:spcPct val="150000"/>
                        </a:lnSpc>
                        <a:spcAft>
                          <a:spcPts val="0"/>
                        </a:spcAft>
                      </a:pPr>
                      <a:r>
                        <a:rPr lang="tr-TR" sz="1600" b="1">
                          <a:latin typeface="Calibri"/>
                          <a:ea typeface="Times New Roman"/>
                        </a:rPr>
                        <a:t>T10.</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a:latin typeface="Calibri"/>
                          <a:ea typeface="Times New Roman"/>
                        </a:rPr>
                        <a:t>DR</a:t>
                      </a:r>
                      <a:r>
                        <a:rPr lang="tr-TR" sz="1600" baseline="-25000">
                          <a:latin typeface="Calibri"/>
                          <a:ea typeface="Times New Roman"/>
                        </a:rPr>
                        <a:t>L </a:t>
                      </a:r>
                      <a:r>
                        <a:rPr lang="tr-TR" sz="1600">
                          <a:latin typeface="Calibri"/>
                          <a:ea typeface="Times New Roman"/>
                          <a:sym typeface="Wingdings"/>
                        </a:rPr>
                        <a:t></a:t>
                      </a:r>
                      <a:r>
                        <a:rPr lang="tr-TR" sz="1600">
                          <a:latin typeface="Calibri"/>
                          <a:ea typeface="Times New Roman"/>
                        </a:rPr>
                        <a:t> M[AR]</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93307">
                <a:tc>
                  <a:txBody>
                    <a:bodyPr/>
                    <a:lstStyle/>
                    <a:p>
                      <a:pPr algn="ctr">
                        <a:lnSpc>
                          <a:spcPct val="150000"/>
                        </a:lnSpc>
                        <a:spcAft>
                          <a:spcPts val="0"/>
                        </a:spcAft>
                      </a:pPr>
                      <a:r>
                        <a:rPr lang="tr-TR" sz="1600" b="1">
                          <a:latin typeface="Calibri"/>
                          <a:ea typeface="Times New Roman"/>
                        </a:rPr>
                        <a:t>T11.</a:t>
                      </a:r>
                      <a:r>
                        <a:rPr lang="tr-TR" sz="1600" b="1" baseline="-25000">
                          <a:latin typeface="Calibri"/>
                          <a:ea typeface="Times New Roman"/>
                        </a:rPr>
                        <a:t> </a:t>
                      </a:r>
                      <a:r>
                        <a:rPr lang="tr-TR" sz="1600" b="1">
                          <a:latin typeface="Calibri"/>
                          <a:ea typeface="Times New Roman"/>
                        </a:rPr>
                        <a:t>IDEC00.ADRMD3:</a:t>
                      </a:r>
                      <a:endParaRPr lang="tr-TR" sz="160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600" dirty="0">
                          <a:latin typeface="Calibri"/>
                          <a:ea typeface="Times New Roman"/>
                        </a:rPr>
                        <a:t>AC </a:t>
                      </a:r>
                      <a:r>
                        <a:rPr lang="tr-TR" sz="1600" dirty="0">
                          <a:latin typeface="Calibri"/>
                          <a:ea typeface="Times New Roman"/>
                          <a:sym typeface="Wingdings"/>
                        </a:rPr>
                        <a:t></a:t>
                      </a:r>
                      <a:r>
                        <a:rPr lang="tr-TR" sz="1600" dirty="0">
                          <a:latin typeface="Calibri"/>
                          <a:ea typeface="Times New Roman"/>
                        </a:rPr>
                        <a:t> AC+DR, C</a:t>
                      </a:r>
                      <a:r>
                        <a:rPr lang="tr-TR" sz="1600" dirty="0">
                          <a:latin typeface="Calibri"/>
                          <a:ea typeface="Times New Roman"/>
                          <a:sym typeface="Wingdings"/>
                        </a:rPr>
                        <a:t></a:t>
                      </a:r>
                      <a:r>
                        <a:rPr lang="tr-TR" sz="1600" dirty="0">
                          <a:latin typeface="Calibri"/>
                          <a:ea typeface="Times New Roman"/>
                        </a:rPr>
                        <a:t>C</a:t>
                      </a:r>
                      <a:r>
                        <a:rPr lang="tr-TR" sz="1600" baseline="-25000" dirty="0">
                          <a:latin typeface="Calibri"/>
                          <a:ea typeface="Times New Roman"/>
                        </a:rPr>
                        <a:t>out</a:t>
                      </a:r>
                      <a:r>
                        <a:rPr lang="tr-TR" sz="1600" dirty="0">
                          <a:latin typeface="Calibri"/>
                          <a:ea typeface="Times New Roman"/>
                        </a:rPr>
                        <a:t>  ,SC </a:t>
                      </a:r>
                      <a:r>
                        <a:rPr lang="tr-TR" sz="1600" dirty="0">
                          <a:latin typeface="Calibri"/>
                          <a:ea typeface="Times New Roman"/>
                          <a:sym typeface="Wingdings"/>
                        </a:rPr>
                        <a:t></a:t>
                      </a:r>
                      <a:r>
                        <a:rPr lang="tr-TR" sz="1600" dirty="0">
                          <a:latin typeface="Calibri"/>
                          <a:ea typeface="Times New Roman"/>
                        </a:rPr>
                        <a:t> 0</a:t>
                      </a:r>
                      <a:endParaRPr lang="tr-TR" sz="1600" dirty="0">
                        <a:latin typeface="Times New Roman"/>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0725" name="AutoShape 5"/>
          <p:cNvSpPr>
            <a:spLocks/>
          </p:cNvSpPr>
          <p:nvPr/>
        </p:nvSpPr>
        <p:spPr bwMode="auto">
          <a:xfrm>
            <a:off x="1994765" y="3994686"/>
            <a:ext cx="83416" cy="434810"/>
          </a:xfrm>
          <a:prstGeom prst="rightBrace">
            <a:avLst>
              <a:gd name="adj1" fmla="val 2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1" name="AutoShape 5"/>
          <p:cNvSpPr>
            <a:spLocks/>
          </p:cNvSpPr>
          <p:nvPr/>
        </p:nvSpPr>
        <p:spPr bwMode="auto">
          <a:xfrm>
            <a:off x="1994765" y="4695330"/>
            <a:ext cx="83416" cy="434810"/>
          </a:xfrm>
          <a:prstGeom prst="rightBrace">
            <a:avLst>
              <a:gd name="adj1" fmla="val 2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104336"/>
            <a:ext cx="8778240" cy="790575"/>
          </a:xfrm>
        </p:spPr>
        <p:txBody>
          <a:bodyPr/>
          <a:lstStyle/>
          <a:p>
            <a:r>
              <a:rPr lang="tr-TR" sz="2400" b="1" dirty="0" smtClean="0"/>
              <a:t>Komut </a:t>
            </a:r>
            <a:r>
              <a:rPr lang="tr-TR" sz="2400" b="1" dirty="0" err="1" smtClean="0"/>
              <a:t>Saykılı</a:t>
            </a:r>
            <a:endParaRPr lang="tr-TR" sz="2400" dirty="0"/>
          </a:p>
        </p:txBody>
      </p:sp>
      <p:sp>
        <p:nvSpPr>
          <p:cNvPr id="377859" name="Rectangle 3"/>
          <p:cNvSpPr>
            <a:spLocks noGrp="1" noChangeArrowheads="1"/>
          </p:cNvSpPr>
          <p:nvPr>
            <p:ph type="body" idx="1"/>
          </p:nvPr>
        </p:nvSpPr>
        <p:spPr>
          <a:xfrm>
            <a:off x="393896" y="3857467"/>
            <a:ext cx="8328074" cy="2712141"/>
          </a:xfrm>
        </p:spPr>
        <p:txBody>
          <a:bodyPr/>
          <a:lstStyle/>
          <a:p>
            <a:pPr>
              <a:buNone/>
            </a:pPr>
            <a:r>
              <a:rPr lang="tr-TR" sz="1600" dirty="0" smtClean="0"/>
              <a:t> </a:t>
            </a:r>
          </a:p>
          <a:p>
            <a:pPr marL="0" indent="0" algn="just">
              <a:lnSpc>
                <a:spcPct val="90000"/>
              </a:lnSpc>
              <a:buFontTx/>
              <a:buNone/>
            </a:pPr>
            <a:endParaRPr lang="tr-TR" sz="1600" dirty="0" smtClean="0"/>
          </a:p>
          <a:p>
            <a:pPr marL="0" indent="0" algn="just">
              <a:lnSpc>
                <a:spcPct val="90000"/>
              </a:lnSpc>
              <a:buFontTx/>
              <a:buNone/>
            </a:pPr>
            <a:endParaRPr lang="tr-TR" sz="1600" dirty="0"/>
          </a:p>
        </p:txBody>
      </p:sp>
      <p:sp>
        <p:nvSpPr>
          <p:cNvPr id="140" name="139 Metin kutusu"/>
          <p:cNvSpPr txBox="1"/>
          <p:nvPr/>
        </p:nvSpPr>
        <p:spPr>
          <a:xfrm>
            <a:off x="368488" y="928044"/>
            <a:ext cx="8256896" cy="3170099"/>
          </a:xfrm>
          <a:prstGeom prst="rect">
            <a:avLst/>
          </a:prstGeom>
          <a:noFill/>
        </p:spPr>
        <p:txBody>
          <a:bodyPr wrap="square" rtlCol="0">
            <a:spAutoFit/>
          </a:bodyPr>
          <a:lstStyle/>
          <a:p>
            <a:pPr algn="just"/>
            <a:r>
              <a:rPr lang="tr-TR" sz="2000" b="0" dirty="0" smtClean="0"/>
              <a:t>Bilgisayarın bellekte bulunan komutları sırayla işlemesi beklenir. Bir komutun yerine getirmesi gereken işlemlerin bütününe komut </a:t>
            </a:r>
            <a:r>
              <a:rPr lang="tr-TR" sz="2000" b="0" dirty="0" err="1" smtClean="0"/>
              <a:t>saykılı</a:t>
            </a:r>
            <a:r>
              <a:rPr lang="tr-TR" sz="2000" b="0" dirty="0" smtClean="0"/>
              <a:t> adı verilir.  Komut </a:t>
            </a:r>
            <a:r>
              <a:rPr lang="tr-TR" sz="2000" b="0" dirty="0" err="1" smtClean="0"/>
              <a:t>saykılı</a:t>
            </a:r>
            <a:r>
              <a:rPr lang="tr-TR" sz="2000" b="0" dirty="0" smtClean="0"/>
              <a:t> 3 aşamadan oluşur bunlar; </a:t>
            </a:r>
            <a:r>
              <a:rPr lang="tr-TR" sz="2000" b="0" dirty="0" err="1" smtClean="0"/>
              <a:t>fetch</a:t>
            </a:r>
            <a:r>
              <a:rPr lang="tr-TR" sz="2000" b="0" dirty="0" smtClean="0"/>
              <a:t> (al-getir), </a:t>
            </a:r>
            <a:r>
              <a:rPr lang="tr-TR" sz="2000" b="0" dirty="0" err="1" smtClean="0"/>
              <a:t>decode</a:t>
            </a:r>
            <a:r>
              <a:rPr lang="tr-TR" sz="2000" b="0" dirty="0" smtClean="0"/>
              <a:t> (çöz) ve </a:t>
            </a:r>
            <a:r>
              <a:rPr lang="tr-TR" sz="2000" b="0" dirty="0" err="1" smtClean="0"/>
              <a:t>execute</a:t>
            </a:r>
            <a:r>
              <a:rPr lang="tr-TR" sz="2000" b="0" dirty="0" smtClean="0"/>
              <a:t> (icra et) safhalarıdır.  Komutun </a:t>
            </a:r>
            <a:r>
              <a:rPr lang="tr-TR" sz="2000" b="0" dirty="0" err="1" smtClean="0"/>
              <a:t>opcode</a:t>
            </a:r>
            <a:r>
              <a:rPr lang="tr-TR" sz="2000" b="0" dirty="0" smtClean="0"/>
              <a:t> kısmının bellekten alınıp komut kaydedicisine (IR) koyulması birlikte, adresleme </a:t>
            </a:r>
            <a:r>
              <a:rPr lang="tr-TR" sz="2000" b="0" dirty="0" err="1" smtClean="0"/>
              <a:t>modu</a:t>
            </a:r>
            <a:r>
              <a:rPr lang="tr-TR" sz="2000" b="0" dirty="0" smtClean="0"/>
              <a:t> ile ilgili kısmı adresleme </a:t>
            </a:r>
            <a:r>
              <a:rPr lang="tr-TR" sz="2000" b="0" dirty="0" err="1" smtClean="0"/>
              <a:t>modu</a:t>
            </a:r>
            <a:r>
              <a:rPr lang="tr-TR" sz="2000" b="0" dirty="0" smtClean="0"/>
              <a:t> kod çözücüsüne, işlem tipi ile ilgili kısmı da komut kod çözücüsüne giriş olarak uygulanır. Daha sonra bu kod çözücülerden alınan sinyaller, ilgili komut için gerekli alt işlemlerin (</a:t>
            </a:r>
            <a:r>
              <a:rPr lang="tr-TR" sz="2000" b="0" dirty="0" err="1" smtClean="0"/>
              <a:t>mikroişlem</a:t>
            </a:r>
            <a:r>
              <a:rPr lang="tr-TR" sz="2000" b="0" dirty="0" smtClean="0"/>
              <a:t>) başlatılmasını sağlayan düzeneği aktif hale getirir. </a:t>
            </a:r>
          </a:p>
          <a:p>
            <a:pPr algn="just"/>
            <a:endParaRPr lang="tr-TR" sz="2000" b="0" dirty="0"/>
          </a:p>
        </p:txBody>
      </p:sp>
      <p:sp>
        <p:nvSpPr>
          <p:cNvPr id="141" name="Text Box 4"/>
          <p:cNvSpPr txBox="1">
            <a:spLocks noChangeArrowheads="1"/>
          </p:cNvSpPr>
          <p:nvPr/>
        </p:nvSpPr>
        <p:spPr bwMode="auto">
          <a:xfrm>
            <a:off x="2541588" y="4162579"/>
            <a:ext cx="936625" cy="376238"/>
          </a:xfrm>
          <a:prstGeom prst="rect">
            <a:avLst/>
          </a:prstGeom>
          <a:noFill/>
          <a:ln w="9525">
            <a:solidFill>
              <a:schemeClr val="tx1"/>
            </a:solid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tr-TR"/>
              <a:t>Fetch</a:t>
            </a:r>
          </a:p>
        </p:txBody>
      </p:sp>
      <p:sp>
        <p:nvSpPr>
          <p:cNvPr id="142" name="Text Box 5"/>
          <p:cNvSpPr txBox="1">
            <a:spLocks noChangeArrowheads="1"/>
          </p:cNvSpPr>
          <p:nvPr/>
        </p:nvSpPr>
        <p:spPr bwMode="auto">
          <a:xfrm>
            <a:off x="3981450" y="4162579"/>
            <a:ext cx="1008063" cy="376238"/>
          </a:xfrm>
          <a:prstGeom prst="rect">
            <a:avLst/>
          </a:prstGeom>
          <a:noFill/>
          <a:ln w="9525">
            <a:solidFill>
              <a:schemeClr val="tx1"/>
            </a:solid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tr-TR" dirty="0" err="1"/>
              <a:t>Decode</a:t>
            </a:r>
            <a:endParaRPr lang="tr-TR" dirty="0"/>
          </a:p>
        </p:txBody>
      </p:sp>
      <p:sp>
        <p:nvSpPr>
          <p:cNvPr id="143" name="Text Box 6"/>
          <p:cNvSpPr txBox="1">
            <a:spLocks noChangeArrowheads="1"/>
          </p:cNvSpPr>
          <p:nvPr/>
        </p:nvSpPr>
        <p:spPr bwMode="auto">
          <a:xfrm>
            <a:off x="5494338" y="4162579"/>
            <a:ext cx="1152525" cy="376238"/>
          </a:xfrm>
          <a:prstGeom prst="rect">
            <a:avLst/>
          </a:prstGeom>
          <a:noFill/>
          <a:ln w="9525">
            <a:solidFill>
              <a:schemeClr val="tx1"/>
            </a:solid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tr-TR"/>
              <a:t>Execute</a:t>
            </a:r>
          </a:p>
        </p:txBody>
      </p:sp>
      <p:sp>
        <p:nvSpPr>
          <p:cNvPr id="144" name="Line 7"/>
          <p:cNvSpPr>
            <a:spLocks noChangeShapeType="1"/>
          </p:cNvSpPr>
          <p:nvPr/>
        </p:nvSpPr>
        <p:spPr bwMode="auto">
          <a:xfrm>
            <a:off x="3478213" y="4378479"/>
            <a:ext cx="503237"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5" name="Line 8"/>
          <p:cNvSpPr>
            <a:spLocks noChangeShapeType="1"/>
          </p:cNvSpPr>
          <p:nvPr/>
        </p:nvSpPr>
        <p:spPr bwMode="auto">
          <a:xfrm>
            <a:off x="4989513" y="4378479"/>
            <a:ext cx="503237"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6" name="Line 9"/>
          <p:cNvSpPr>
            <a:spLocks noChangeShapeType="1"/>
          </p:cNvSpPr>
          <p:nvPr/>
        </p:nvSpPr>
        <p:spPr bwMode="auto">
          <a:xfrm>
            <a:off x="1893888" y="4378479"/>
            <a:ext cx="647700"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7" name="Line 10"/>
          <p:cNvSpPr>
            <a:spLocks noChangeShapeType="1"/>
          </p:cNvSpPr>
          <p:nvPr/>
        </p:nvSpPr>
        <p:spPr bwMode="auto">
          <a:xfrm>
            <a:off x="6646863" y="4378479"/>
            <a:ext cx="647700"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8" name="Line 11"/>
          <p:cNvSpPr>
            <a:spLocks noChangeShapeType="1"/>
          </p:cNvSpPr>
          <p:nvPr/>
        </p:nvSpPr>
        <p:spPr bwMode="auto">
          <a:xfrm>
            <a:off x="6934200" y="4378479"/>
            <a:ext cx="0" cy="576263"/>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9" name="Line 12"/>
          <p:cNvSpPr>
            <a:spLocks noChangeShapeType="1"/>
          </p:cNvSpPr>
          <p:nvPr/>
        </p:nvSpPr>
        <p:spPr bwMode="auto">
          <a:xfrm flipH="1">
            <a:off x="2254250" y="4954742"/>
            <a:ext cx="4679950"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50" name="Line 13"/>
          <p:cNvSpPr>
            <a:spLocks noChangeShapeType="1"/>
          </p:cNvSpPr>
          <p:nvPr/>
        </p:nvSpPr>
        <p:spPr bwMode="auto">
          <a:xfrm flipV="1">
            <a:off x="2254250" y="4378479"/>
            <a:ext cx="0" cy="576263"/>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51" name="AutoShape 14"/>
          <p:cNvSpPr>
            <a:spLocks noChangeArrowheads="1"/>
          </p:cNvSpPr>
          <p:nvPr/>
        </p:nvSpPr>
        <p:spPr bwMode="auto">
          <a:xfrm>
            <a:off x="7294563" y="4191154"/>
            <a:ext cx="792162" cy="360363"/>
          </a:xfrm>
          <a:prstGeom prst="roundRect">
            <a:avLst>
              <a:gd name="adj" fmla="val 16667"/>
            </a:avLst>
          </a:prstGeom>
          <a:solidFill>
            <a:schemeClr val="accent1"/>
          </a:solidFill>
          <a:ln w="9525">
            <a:solidFill>
              <a:schemeClr val="tx1"/>
            </a:solidFill>
            <a:round/>
            <a:headEnd/>
            <a:tailEnd/>
          </a:ln>
          <a:effectLst/>
        </p:spPr>
        <p:txBody>
          <a:bodyPr wrap="none" anchor="ct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a:t>halt</a:t>
            </a:r>
          </a:p>
        </p:txBody>
      </p:sp>
      <p:sp>
        <p:nvSpPr>
          <p:cNvPr id="152" name="AutoShape 15"/>
          <p:cNvSpPr>
            <a:spLocks noChangeArrowheads="1"/>
          </p:cNvSpPr>
          <p:nvPr/>
        </p:nvSpPr>
        <p:spPr bwMode="auto">
          <a:xfrm>
            <a:off x="1057275" y="4176867"/>
            <a:ext cx="792163" cy="360362"/>
          </a:xfrm>
          <a:prstGeom prst="roundRect">
            <a:avLst>
              <a:gd name="adj" fmla="val 16667"/>
            </a:avLst>
          </a:prstGeom>
          <a:solidFill>
            <a:schemeClr val="accent1"/>
          </a:solidFill>
          <a:ln w="9525">
            <a:solidFill>
              <a:schemeClr val="tx1"/>
            </a:solidFill>
            <a:round/>
            <a:headEnd/>
            <a:tailEnd/>
          </a:ln>
          <a:effectLst/>
        </p:spPr>
        <p:txBody>
          <a:bodyPr wrap="none" anchor="ct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dirty="0"/>
              <a:t>start</a:t>
            </a:r>
          </a:p>
        </p:txBody>
      </p:sp>
      <p:sp>
        <p:nvSpPr>
          <p:cNvPr id="2049" name="Rectangle 1"/>
          <p:cNvSpPr>
            <a:spLocks noChangeArrowheads="1"/>
          </p:cNvSpPr>
          <p:nvPr/>
        </p:nvSpPr>
        <p:spPr bwMode="auto">
          <a:xfrm>
            <a:off x="2333769" y="5168128"/>
            <a:ext cx="4230806"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350963" algn="l"/>
              </a:tabLst>
            </a:pPr>
            <a:r>
              <a:rPr kumimoji="0" lang="tr-TR" i="0" u="none" strike="noStrike" cap="none" normalizeH="0" baseline="0" dirty="0" smtClean="0">
                <a:ln>
                  <a:noFill/>
                </a:ln>
                <a:solidFill>
                  <a:schemeClr val="tx1"/>
                </a:solidFill>
                <a:effectLst/>
                <a:latin typeface="Calibri" pitchFamily="34" charset="0"/>
                <a:ea typeface="Times New Roman" pitchFamily="18" charset="0"/>
              </a:rPr>
              <a:t>- Komut </a:t>
            </a:r>
            <a:r>
              <a:rPr kumimoji="0" lang="tr-TR" i="0" u="none" strike="noStrike" cap="none" normalizeH="0" baseline="0" dirty="0" err="1" smtClean="0">
                <a:ln>
                  <a:noFill/>
                </a:ln>
                <a:solidFill>
                  <a:schemeClr val="tx1"/>
                </a:solidFill>
                <a:effectLst/>
                <a:latin typeface="Calibri" pitchFamily="34" charset="0"/>
                <a:ea typeface="Times New Roman" pitchFamily="18" charset="0"/>
              </a:rPr>
              <a:t>saykılı</a:t>
            </a:r>
            <a:r>
              <a:rPr kumimoji="0" lang="tr-TR" i="0" u="none" strike="noStrike" cap="none" normalizeH="0" baseline="0" dirty="0" smtClean="0">
                <a:ln>
                  <a:noFill/>
                </a:ln>
                <a:solidFill>
                  <a:schemeClr val="tx1"/>
                </a:solidFill>
                <a:effectLst/>
                <a:latin typeface="Calibri" pitchFamily="34" charset="0"/>
                <a:ea typeface="Times New Roman" pitchFamily="18" charset="0"/>
              </a:rPr>
              <a:t> -</a:t>
            </a:r>
            <a:endParaRPr kumimoji="0" lang="tr-TR"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Zamanlama Düzeneği</a:t>
            </a:r>
            <a:endParaRPr lang="tr-TR" sz="2400" dirty="0"/>
          </a:p>
        </p:txBody>
      </p:sp>
      <p:sp>
        <p:nvSpPr>
          <p:cNvPr id="3" name="2 İçerik Yer Tutucusu"/>
          <p:cNvSpPr>
            <a:spLocks noGrp="1"/>
          </p:cNvSpPr>
          <p:nvPr>
            <p:ph idx="1"/>
          </p:nvPr>
        </p:nvSpPr>
        <p:spPr>
          <a:xfrm>
            <a:off x="374650" y="909397"/>
            <a:ext cx="8375650" cy="1110472"/>
          </a:xfrm>
        </p:spPr>
        <p:txBody>
          <a:bodyPr/>
          <a:lstStyle/>
          <a:p>
            <a:pPr marL="0" indent="0" algn="just">
              <a:buNone/>
            </a:pPr>
            <a:r>
              <a:rPr lang="tr-TR" sz="2000" dirty="0" smtClean="0"/>
              <a:t>Bir bilgisayar sisteminden, bellekteki komutları ve her bir komutun da sahip olduğu </a:t>
            </a:r>
            <a:r>
              <a:rPr lang="tr-TR" sz="2000" dirty="0" err="1" smtClean="0"/>
              <a:t>mikroişlemleri</a:t>
            </a:r>
            <a:r>
              <a:rPr lang="tr-TR" sz="2000" dirty="0" smtClean="0"/>
              <a:t> sıra ile işletmesi beklendiğinden dolayı donanımsal bir düzeneğe ihtiyaç vardır. </a:t>
            </a:r>
          </a:p>
          <a:p>
            <a:pPr>
              <a:buNone/>
            </a:pPr>
            <a:endParaRPr lang="tr-TR" dirty="0"/>
          </a:p>
        </p:txBody>
      </p:sp>
      <p:grpSp>
        <p:nvGrpSpPr>
          <p:cNvPr id="16386" name="Group 2"/>
          <p:cNvGrpSpPr>
            <a:grpSpLocks noChangeAspect="1"/>
          </p:cNvGrpSpPr>
          <p:nvPr/>
        </p:nvGrpSpPr>
        <p:grpSpPr bwMode="auto">
          <a:xfrm>
            <a:off x="331855" y="2138813"/>
            <a:ext cx="3625996" cy="3743497"/>
            <a:chOff x="3934" y="3363"/>
            <a:chExt cx="4110" cy="3960"/>
          </a:xfrm>
        </p:grpSpPr>
        <p:sp>
          <p:nvSpPr>
            <p:cNvPr id="16387" name="Text Box 3"/>
            <p:cNvSpPr txBox="1">
              <a:spLocks noChangeArrowheads="1"/>
            </p:cNvSpPr>
            <p:nvPr/>
          </p:nvSpPr>
          <p:spPr bwMode="auto">
            <a:xfrm>
              <a:off x="4624" y="4083"/>
              <a:ext cx="3060" cy="1080"/>
            </a:xfrm>
            <a:prstGeom prst="rect">
              <a:avLst/>
            </a:prstGeom>
            <a:solidFill>
              <a:srgbClr val="FFFFFF"/>
            </a:solidFill>
            <a:ln w="9525">
              <a:solidFill>
                <a:srgbClr val="000000"/>
              </a:solidFill>
              <a:miter lim="800000"/>
              <a:headEnd/>
              <a:tailEnd/>
            </a:ln>
          </p:spPr>
          <p:txBody>
            <a:bodyPr vert="horz" wrap="square" lIns="54000" tIns="10800" rIns="5400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15 14          …….       3   2   1   0</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4×16 Decoder</a:t>
              </a:r>
              <a:endParaRPr kumimoji="0" lang="tr-TR" b="0" i="0" u="none" strike="noStrike" cap="none" normalizeH="0" baseline="0" dirty="0" smtClean="0">
                <a:ln>
                  <a:noFill/>
                </a:ln>
                <a:solidFill>
                  <a:schemeClr val="tx1"/>
                </a:solidFill>
                <a:effectLst/>
                <a:latin typeface="Arial" pitchFamily="34" charset="0"/>
              </a:endParaRPr>
            </a:p>
          </p:txBody>
        </p:sp>
        <p:sp>
          <p:nvSpPr>
            <p:cNvPr id="16388" name="Line 4"/>
            <p:cNvSpPr>
              <a:spLocks noChangeShapeType="1"/>
            </p:cNvSpPr>
            <p:nvPr/>
          </p:nvSpPr>
          <p:spPr bwMode="auto">
            <a:xfrm>
              <a:off x="5344" y="516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89" name="Line 5"/>
            <p:cNvSpPr>
              <a:spLocks noChangeShapeType="1"/>
            </p:cNvSpPr>
            <p:nvPr/>
          </p:nvSpPr>
          <p:spPr bwMode="auto">
            <a:xfrm>
              <a:off x="5704" y="516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0" name="Line 6"/>
            <p:cNvSpPr>
              <a:spLocks noChangeShapeType="1"/>
            </p:cNvSpPr>
            <p:nvPr/>
          </p:nvSpPr>
          <p:spPr bwMode="auto">
            <a:xfrm>
              <a:off x="6064" y="516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1" name="Line 7"/>
            <p:cNvSpPr>
              <a:spLocks noChangeShapeType="1"/>
            </p:cNvSpPr>
            <p:nvPr/>
          </p:nvSpPr>
          <p:spPr bwMode="auto">
            <a:xfrm>
              <a:off x="6424" y="516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2" name="Text Box 8"/>
            <p:cNvSpPr txBox="1">
              <a:spLocks noChangeArrowheads="1"/>
            </p:cNvSpPr>
            <p:nvPr/>
          </p:nvSpPr>
          <p:spPr bwMode="auto">
            <a:xfrm>
              <a:off x="4714" y="5523"/>
              <a:ext cx="234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3     2     1     0</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4 bit binary sayıcı  SC</a:t>
              </a:r>
              <a:endParaRPr kumimoji="0" lang="tr-TR" b="0" i="0" u="none" strike="noStrike" cap="none" normalizeH="0" baseline="0" dirty="0" smtClean="0">
                <a:ln>
                  <a:noFill/>
                </a:ln>
                <a:solidFill>
                  <a:schemeClr val="tx1"/>
                </a:solidFill>
                <a:effectLst/>
                <a:latin typeface="Arial" pitchFamily="34" charset="0"/>
              </a:endParaRPr>
            </a:p>
          </p:txBody>
        </p:sp>
        <p:sp>
          <p:nvSpPr>
            <p:cNvPr id="16393" name="Line 9"/>
            <p:cNvSpPr>
              <a:spLocks noChangeShapeType="1"/>
            </p:cNvSpPr>
            <p:nvPr/>
          </p:nvSpPr>
          <p:spPr bwMode="auto">
            <a:xfrm>
              <a:off x="5344" y="642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4" name="Line 10"/>
            <p:cNvSpPr>
              <a:spLocks noChangeShapeType="1"/>
            </p:cNvSpPr>
            <p:nvPr/>
          </p:nvSpPr>
          <p:spPr bwMode="auto">
            <a:xfrm flipV="1">
              <a:off x="7459" y="372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5" name="Line 11"/>
            <p:cNvSpPr>
              <a:spLocks noChangeShapeType="1"/>
            </p:cNvSpPr>
            <p:nvPr/>
          </p:nvSpPr>
          <p:spPr bwMode="auto">
            <a:xfrm flipV="1">
              <a:off x="7159" y="372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6" name="Line 12"/>
            <p:cNvSpPr>
              <a:spLocks noChangeShapeType="1"/>
            </p:cNvSpPr>
            <p:nvPr/>
          </p:nvSpPr>
          <p:spPr bwMode="auto">
            <a:xfrm flipV="1">
              <a:off x="6889" y="372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7" name="Line 13"/>
            <p:cNvSpPr>
              <a:spLocks noChangeShapeType="1"/>
            </p:cNvSpPr>
            <p:nvPr/>
          </p:nvSpPr>
          <p:spPr bwMode="auto">
            <a:xfrm flipV="1">
              <a:off x="6604" y="372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398" name="Text Box 14"/>
            <p:cNvSpPr txBox="1">
              <a:spLocks noChangeArrowheads="1"/>
            </p:cNvSpPr>
            <p:nvPr/>
          </p:nvSpPr>
          <p:spPr bwMode="auto">
            <a:xfrm>
              <a:off x="4474" y="3363"/>
              <a:ext cx="357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T15 T14                     T3  T2  T1  T0</a:t>
              </a:r>
              <a:endParaRPr kumimoji="0" lang="tr-TR" b="0" i="0" u="none" strike="noStrike" cap="none" normalizeH="0" baseline="0" dirty="0" smtClean="0">
                <a:ln>
                  <a:noFill/>
                </a:ln>
                <a:solidFill>
                  <a:schemeClr val="tx1"/>
                </a:solidFill>
                <a:effectLst/>
                <a:latin typeface="Arial" pitchFamily="34" charset="0"/>
              </a:endParaRPr>
            </a:p>
          </p:txBody>
        </p:sp>
        <p:sp>
          <p:nvSpPr>
            <p:cNvPr id="16399" name="Line 15"/>
            <p:cNvSpPr>
              <a:spLocks noChangeShapeType="1"/>
            </p:cNvSpPr>
            <p:nvPr/>
          </p:nvSpPr>
          <p:spPr bwMode="auto">
            <a:xfrm flipV="1">
              <a:off x="5164" y="372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00" name="Line 16"/>
            <p:cNvSpPr>
              <a:spLocks noChangeShapeType="1"/>
            </p:cNvSpPr>
            <p:nvPr/>
          </p:nvSpPr>
          <p:spPr bwMode="auto">
            <a:xfrm flipV="1">
              <a:off x="4879" y="3723"/>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01" name="Text Box 17"/>
            <p:cNvSpPr txBox="1">
              <a:spLocks noChangeArrowheads="1"/>
            </p:cNvSpPr>
            <p:nvPr/>
          </p:nvSpPr>
          <p:spPr bwMode="auto">
            <a:xfrm>
              <a:off x="4624" y="6783"/>
              <a:ext cx="16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CLR</a:t>
              </a:r>
              <a:endParaRPr kumimoji="0" lang="tr-TR" b="0" i="0" u="none" strike="noStrike" cap="none" normalizeH="0" baseline="0" smtClean="0">
                <a:ln>
                  <a:noFill/>
                </a:ln>
                <a:solidFill>
                  <a:schemeClr val="tx1"/>
                </a:solidFill>
                <a:effectLst/>
                <a:latin typeface="Arial" pitchFamily="34" charset="0"/>
              </a:endParaRPr>
            </a:p>
          </p:txBody>
        </p:sp>
        <p:sp>
          <p:nvSpPr>
            <p:cNvPr id="16402" name="Line 18"/>
            <p:cNvSpPr>
              <a:spLocks noChangeShapeType="1"/>
            </p:cNvSpPr>
            <p:nvPr/>
          </p:nvSpPr>
          <p:spPr bwMode="auto">
            <a:xfrm>
              <a:off x="4339" y="595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03" name="Text Box 19"/>
            <p:cNvSpPr txBox="1">
              <a:spLocks noChangeArrowheads="1"/>
            </p:cNvSpPr>
            <p:nvPr/>
          </p:nvSpPr>
          <p:spPr bwMode="auto">
            <a:xfrm>
              <a:off x="3934" y="5883"/>
              <a:ext cx="14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clock</a:t>
              </a:r>
              <a:endParaRPr kumimoji="0" lang="tr-TR" b="0" i="0" u="none" strike="noStrike" cap="none" normalizeH="0" baseline="0" dirty="0" smtClean="0">
                <a:ln>
                  <a:noFill/>
                </a:ln>
                <a:solidFill>
                  <a:schemeClr val="tx1"/>
                </a:solidFill>
                <a:effectLst/>
                <a:latin typeface="Arial" pitchFamily="34" charset="0"/>
              </a:endParaRPr>
            </a:p>
          </p:txBody>
        </p:sp>
      </p:grpSp>
      <p:grpSp>
        <p:nvGrpSpPr>
          <p:cNvPr id="89" name="88 Grup"/>
          <p:cNvGrpSpPr/>
          <p:nvPr/>
        </p:nvGrpSpPr>
        <p:grpSpPr>
          <a:xfrm>
            <a:off x="4059617" y="2485979"/>
            <a:ext cx="4448175" cy="2072373"/>
            <a:chOff x="3950435" y="4014528"/>
            <a:chExt cx="4448175" cy="1703410"/>
          </a:xfrm>
        </p:grpSpPr>
        <p:sp>
          <p:nvSpPr>
            <p:cNvPr id="16405" name="Line 21"/>
            <p:cNvSpPr>
              <a:spLocks noChangeShapeType="1"/>
            </p:cNvSpPr>
            <p:nvPr/>
          </p:nvSpPr>
          <p:spPr bwMode="auto">
            <a:xfrm>
              <a:off x="4064735"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06" name="Line 22"/>
            <p:cNvSpPr>
              <a:spLocks noChangeShapeType="1"/>
            </p:cNvSpPr>
            <p:nvPr/>
          </p:nvSpPr>
          <p:spPr bwMode="auto">
            <a:xfrm flipV="1">
              <a:off x="4407635" y="4072608"/>
              <a:ext cx="0" cy="17710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6407" name="Line 23"/>
            <p:cNvSpPr>
              <a:spLocks noChangeShapeType="1"/>
            </p:cNvSpPr>
            <p:nvPr/>
          </p:nvSpPr>
          <p:spPr bwMode="auto">
            <a:xfrm>
              <a:off x="4407635" y="407260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08" name="Line 24"/>
            <p:cNvSpPr>
              <a:spLocks noChangeShapeType="1"/>
            </p:cNvSpPr>
            <p:nvPr/>
          </p:nvSpPr>
          <p:spPr bwMode="auto">
            <a:xfrm>
              <a:off x="4638140" y="407260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09" name="Line 25"/>
            <p:cNvSpPr>
              <a:spLocks noChangeShapeType="1"/>
            </p:cNvSpPr>
            <p:nvPr/>
          </p:nvSpPr>
          <p:spPr bwMode="auto">
            <a:xfrm>
              <a:off x="4636235"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10" name="Line 26"/>
            <p:cNvSpPr>
              <a:spLocks noChangeShapeType="1"/>
            </p:cNvSpPr>
            <p:nvPr/>
          </p:nvSpPr>
          <p:spPr bwMode="auto">
            <a:xfrm flipV="1">
              <a:off x="4979135" y="4072608"/>
              <a:ext cx="0" cy="17710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6411" name="Line 27"/>
            <p:cNvSpPr>
              <a:spLocks noChangeShapeType="1"/>
            </p:cNvSpPr>
            <p:nvPr/>
          </p:nvSpPr>
          <p:spPr bwMode="auto">
            <a:xfrm>
              <a:off x="4979135" y="407260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12" name="Line 28"/>
            <p:cNvSpPr>
              <a:spLocks noChangeShapeType="1"/>
            </p:cNvSpPr>
            <p:nvPr/>
          </p:nvSpPr>
          <p:spPr bwMode="auto">
            <a:xfrm>
              <a:off x="5207735" y="407260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13" name="Line 29"/>
            <p:cNvSpPr>
              <a:spLocks noChangeShapeType="1"/>
            </p:cNvSpPr>
            <p:nvPr/>
          </p:nvSpPr>
          <p:spPr bwMode="auto">
            <a:xfrm>
              <a:off x="5207735"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14" name="Line 30"/>
            <p:cNvSpPr>
              <a:spLocks noChangeShapeType="1"/>
            </p:cNvSpPr>
            <p:nvPr/>
          </p:nvSpPr>
          <p:spPr bwMode="auto">
            <a:xfrm flipV="1">
              <a:off x="5552540" y="4072608"/>
              <a:ext cx="0" cy="17710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6415" name="Line 31"/>
            <p:cNvSpPr>
              <a:spLocks noChangeShapeType="1"/>
            </p:cNvSpPr>
            <p:nvPr/>
          </p:nvSpPr>
          <p:spPr bwMode="auto">
            <a:xfrm>
              <a:off x="5550635" y="407260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16" name="Line 32"/>
            <p:cNvSpPr>
              <a:spLocks noChangeShapeType="1"/>
            </p:cNvSpPr>
            <p:nvPr/>
          </p:nvSpPr>
          <p:spPr bwMode="auto">
            <a:xfrm>
              <a:off x="5779235" y="407260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17" name="Line 33"/>
            <p:cNvSpPr>
              <a:spLocks noChangeShapeType="1"/>
            </p:cNvSpPr>
            <p:nvPr/>
          </p:nvSpPr>
          <p:spPr bwMode="auto">
            <a:xfrm>
              <a:off x="5779235"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18" name="Line 34"/>
            <p:cNvSpPr>
              <a:spLocks noChangeShapeType="1"/>
            </p:cNvSpPr>
            <p:nvPr/>
          </p:nvSpPr>
          <p:spPr bwMode="auto">
            <a:xfrm flipV="1">
              <a:off x="6122135" y="4072608"/>
              <a:ext cx="0" cy="17710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6419" name="Line 35"/>
            <p:cNvSpPr>
              <a:spLocks noChangeShapeType="1"/>
            </p:cNvSpPr>
            <p:nvPr/>
          </p:nvSpPr>
          <p:spPr bwMode="auto">
            <a:xfrm>
              <a:off x="6122135" y="407260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20" name="Line 36"/>
            <p:cNvSpPr>
              <a:spLocks noChangeShapeType="1"/>
            </p:cNvSpPr>
            <p:nvPr/>
          </p:nvSpPr>
          <p:spPr bwMode="auto">
            <a:xfrm>
              <a:off x="6350735" y="407260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21" name="Line 37"/>
            <p:cNvSpPr>
              <a:spLocks noChangeShapeType="1"/>
            </p:cNvSpPr>
            <p:nvPr/>
          </p:nvSpPr>
          <p:spPr bwMode="auto">
            <a:xfrm>
              <a:off x="6350735"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22" name="Line 38"/>
            <p:cNvSpPr>
              <a:spLocks noChangeShapeType="1"/>
            </p:cNvSpPr>
            <p:nvPr/>
          </p:nvSpPr>
          <p:spPr bwMode="auto">
            <a:xfrm flipV="1">
              <a:off x="6693635" y="4072608"/>
              <a:ext cx="0" cy="17710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6423" name="Line 39"/>
            <p:cNvSpPr>
              <a:spLocks noChangeShapeType="1"/>
            </p:cNvSpPr>
            <p:nvPr/>
          </p:nvSpPr>
          <p:spPr bwMode="auto">
            <a:xfrm>
              <a:off x="6693635" y="407260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24" name="Text Box 40"/>
            <p:cNvSpPr txBox="1">
              <a:spLocks noChangeArrowheads="1"/>
            </p:cNvSpPr>
            <p:nvPr/>
          </p:nvSpPr>
          <p:spPr bwMode="auto">
            <a:xfrm>
              <a:off x="3950435" y="4014528"/>
              <a:ext cx="457200" cy="2981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Clock</a:t>
              </a:r>
              <a:endParaRPr kumimoji="0" lang="tr-TR" b="0" i="0" u="none" strike="noStrike" cap="none" normalizeH="0" baseline="0" dirty="0" smtClean="0">
                <a:ln>
                  <a:noFill/>
                </a:ln>
                <a:solidFill>
                  <a:schemeClr val="tx1"/>
                </a:solidFill>
                <a:effectLst/>
                <a:latin typeface="Arial" pitchFamily="34" charset="0"/>
              </a:endParaRPr>
            </a:p>
          </p:txBody>
        </p:sp>
        <p:sp>
          <p:nvSpPr>
            <p:cNvPr id="16425" name="Text Box 41"/>
            <p:cNvSpPr txBox="1">
              <a:spLocks noChangeArrowheads="1"/>
            </p:cNvSpPr>
            <p:nvPr/>
          </p:nvSpPr>
          <p:spPr bwMode="auto">
            <a:xfrm>
              <a:off x="4055210" y="4339212"/>
              <a:ext cx="457200" cy="1764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T</a:t>
              </a:r>
              <a:r>
                <a:rPr kumimoji="0" lang="tr-TR" b="0" i="0" u="none" strike="noStrike" cap="none" normalizeH="0" baseline="0" dirty="0" smtClean="0">
                  <a:ln>
                    <a:noFill/>
                  </a:ln>
                  <a:solidFill>
                    <a:schemeClr val="tx1"/>
                  </a:solidFill>
                  <a:effectLst/>
                  <a:latin typeface="Times New Roman" pitchFamily="18" charset="0"/>
                </a:rPr>
                <a:t>0</a:t>
              </a:r>
              <a:endParaRPr kumimoji="0" lang="tr-TR" b="0" i="0" u="none" strike="noStrike" cap="none" normalizeH="0" baseline="0" dirty="0" smtClean="0">
                <a:ln>
                  <a:noFill/>
                </a:ln>
                <a:solidFill>
                  <a:schemeClr val="tx1"/>
                </a:solidFill>
                <a:effectLst/>
                <a:latin typeface="Arial" pitchFamily="34" charset="0"/>
              </a:endParaRPr>
            </a:p>
          </p:txBody>
        </p:sp>
        <p:sp>
          <p:nvSpPr>
            <p:cNvPr id="16426" name="Line 42"/>
            <p:cNvSpPr>
              <a:spLocks noChangeShapeType="1"/>
            </p:cNvSpPr>
            <p:nvPr/>
          </p:nvSpPr>
          <p:spPr bwMode="auto">
            <a:xfrm>
              <a:off x="4401920" y="4337943"/>
              <a:ext cx="577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27" name="Line 43"/>
            <p:cNvSpPr>
              <a:spLocks noChangeShapeType="1"/>
            </p:cNvSpPr>
            <p:nvPr/>
          </p:nvSpPr>
          <p:spPr bwMode="auto">
            <a:xfrm>
              <a:off x="6920330" y="407260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28" name="Line 44"/>
            <p:cNvSpPr>
              <a:spLocks noChangeShapeType="1"/>
            </p:cNvSpPr>
            <p:nvPr/>
          </p:nvSpPr>
          <p:spPr bwMode="auto">
            <a:xfrm>
              <a:off x="6922235"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29" name="Line 45"/>
            <p:cNvSpPr>
              <a:spLocks noChangeShapeType="1"/>
            </p:cNvSpPr>
            <p:nvPr/>
          </p:nvSpPr>
          <p:spPr bwMode="auto">
            <a:xfrm flipV="1">
              <a:off x="7255610" y="4072608"/>
              <a:ext cx="0" cy="17710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6430" name="Line 46"/>
            <p:cNvSpPr>
              <a:spLocks noChangeShapeType="1"/>
            </p:cNvSpPr>
            <p:nvPr/>
          </p:nvSpPr>
          <p:spPr bwMode="auto">
            <a:xfrm>
              <a:off x="7255610" y="407260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31" name="Line 47"/>
            <p:cNvSpPr>
              <a:spLocks noChangeShapeType="1"/>
            </p:cNvSpPr>
            <p:nvPr/>
          </p:nvSpPr>
          <p:spPr bwMode="auto">
            <a:xfrm>
              <a:off x="7486115" y="407260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32" name="Line 48"/>
            <p:cNvSpPr>
              <a:spLocks noChangeShapeType="1"/>
            </p:cNvSpPr>
            <p:nvPr/>
          </p:nvSpPr>
          <p:spPr bwMode="auto">
            <a:xfrm>
              <a:off x="7484210"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33" name="Line 49"/>
            <p:cNvSpPr>
              <a:spLocks noChangeShapeType="1"/>
            </p:cNvSpPr>
            <p:nvPr/>
          </p:nvSpPr>
          <p:spPr bwMode="auto">
            <a:xfrm flipV="1">
              <a:off x="7827110" y="4072608"/>
              <a:ext cx="0" cy="17710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6434" name="Line 50"/>
            <p:cNvSpPr>
              <a:spLocks noChangeShapeType="1"/>
            </p:cNvSpPr>
            <p:nvPr/>
          </p:nvSpPr>
          <p:spPr bwMode="auto">
            <a:xfrm>
              <a:off x="7827110" y="407260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35" name="Line 51"/>
            <p:cNvSpPr>
              <a:spLocks noChangeShapeType="1"/>
            </p:cNvSpPr>
            <p:nvPr/>
          </p:nvSpPr>
          <p:spPr bwMode="auto">
            <a:xfrm>
              <a:off x="8055710" y="407260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36" name="Line 52"/>
            <p:cNvSpPr>
              <a:spLocks noChangeShapeType="1"/>
            </p:cNvSpPr>
            <p:nvPr/>
          </p:nvSpPr>
          <p:spPr bwMode="auto">
            <a:xfrm>
              <a:off x="8055710" y="4249709"/>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37" name="Text Box 53"/>
            <p:cNvSpPr txBox="1">
              <a:spLocks noChangeArrowheads="1"/>
            </p:cNvSpPr>
            <p:nvPr/>
          </p:nvSpPr>
          <p:spPr bwMode="auto">
            <a:xfrm>
              <a:off x="4055210" y="4596930"/>
              <a:ext cx="457200" cy="177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T1</a:t>
              </a:r>
              <a:endParaRPr kumimoji="0" lang="tr-TR" b="0" i="0" u="none" strike="noStrike" cap="none" normalizeH="0" baseline="0" smtClean="0">
                <a:ln>
                  <a:noFill/>
                </a:ln>
                <a:solidFill>
                  <a:schemeClr val="tx1"/>
                </a:solidFill>
                <a:effectLst/>
                <a:latin typeface="Arial" pitchFamily="34" charset="0"/>
              </a:endParaRPr>
            </a:p>
          </p:txBody>
        </p:sp>
        <p:sp>
          <p:nvSpPr>
            <p:cNvPr id="16438" name="Line 54"/>
            <p:cNvSpPr>
              <a:spLocks noChangeShapeType="1"/>
            </p:cNvSpPr>
            <p:nvPr/>
          </p:nvSpPr>
          <p:spPr bwMode="auto">
            <a:xfrm>
              <a:off x="4398110" y="4337943"/>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39" name="Line 55"/>
            <p:cNvSpPr>
              <a:spLocks noChangeShapeType="1"/>
            </p:cNvSpPr>
            <p:nvPr/>
          </p:nvSpPr>
          <p:spPr bwMode="auto">
            <a:xfrm>
              <a:off x="4979135" y="4337943"/>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0" name="Line 56"/>
            <p:cNvSpPr>
              <a:spLocks noChangeShapeType="1"/>
            </p:cNvSpPr>
            <p:nvPr/>
          </p:nvSpPr>
          <p:spPr bwMode="auto">
            <a:xfrm>
              <a:off x="4994375" y="4603278"/>
              <a:ext cx="577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1" name="Line 57"/>
            <p:cNvSpPr>
              <a:spLocks noChangeShapeType="1"/>
            </p:cNvSpPr>
            <p:nvPr/>
          </p:nvSpPr>
          <p:spPr bwMode="auto">
            <a:xfrm>
              <a:off x="4990565" y="460327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2" name="Line 58"/>
            <p:cNvSpPr>
              <a:spLocks noChangeShapeType="1"/>
            </p:cNvSpPr>
            <p:nvPr/>
          </p:nvSpPr>
          <p:spPr bwMode="auto">
            <a:xfrm>
              <a:off x="5571590" y="4603278"/>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3" name="Line 59"/>
            <p:cNvSpPr>
              <a:spLocks noChangeShapeType="1"/>
            </p:cNvSpPr>
            <p:nvPr/>
          </p:nvSpPr>
          <p:spPr bwMode="auto">
            <a:xfrm>
              <a:off x="5571590" y="4868612"/>
              <a:ext cx="577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4" name="Line 60"/>
            <p:cNvSpPr>
              <a:spLocks noChangeShapeType="1"/>
            </p:cNvSpPr>
            <p:nvPr/>
          </p:nvSpPr>
          <p:spPr bwMode="auto">
            <a:xfrm>
              <a:off x="5567780" y="4868612"/>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5" name="Line 61"/>
            <p:cNvSpPr>
              <a:spLocks noChangeShapeType="1"/>
            </p:cNvSpPr>
            <p:nvPr/>
          </p:nvSpPr>
          <p:spPr bwMode="auto">
            <a:xfrm>
              <a:off x="6148805" y="4868612"/>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6" name="Line 62"/>
            <p:cNvSpPr>
              <a:spLocks noChangeShapeType="1"/>
            </p:cNvSpPr>
            <p:nvPr/>
          </p:nvSpPr>
          <p:spPr bwMode="auto">
            <a:xfrm>
              <a:off x="6148805" y="5196790"/>
              <a:ext cx="577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7" name="Line 63"/>
            <p:cNvSpPr>
              <a:spLocks noChangeShapeType="1"/>
            </p:cNvSpPr>
            <p:nvPr/>
          </p:nvSpPr>
          <p:spPr bwMode="auto">
            <a:xfrm>
              <a:off x="6144995" y="5196790"/>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48" name="Line 64"/>
            <p:cNvSpPr>
              <a:spLocks noChangeShapeType="1"/>
            </p:cNvSpPr>
            <p:nvPr/>
          </p:nvSpPr>
          <p:spPr bwMode="auto">
            <a:xfrm>
              <a:off x="6726020" y="5196790"/>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cxnSp>
          <p:nvCxnSpPr>
            <p:cNvPr id="16449" name="AutoShape 65"/>
            <p:cNvCxnSpPr>
              <a:cxnSpLocks noChangeShapeType="1"/>
            </p:cNvCxnSpPr>
            <p:nvPr/>
          </p:nvCxnSpPr>
          <p:spPr bwMode="auto">
            <a:xfrm flipH="1">
              <a:off x="4064735" y="4515044"/>
              <a:ext cx="333375" cy="0"/>
            </a:xfrm>
            <a:prstGeom prst="straightConnector1">
              <a:avLst/>
            </a:prstGeom>
            <a:noFill/>
            <a:ln w="9525">
              <a:solidFill>
                <a:srgbClr val="000000"/>
              </a:solidFill>
              <a:round/>
              <a:headEnd/>
              <a:tailEnd/>
            </a:ln>
          </p:spPr>
        </p:cxnSp>
        <p:cxnSp>
          <p:nvCxnSpPr>
            <p:cNvPr id="16450" name="AutoShape 66"/>
            <p:cNvCxnSpPr>
              <a:cxnSpLocks noChangeShapeType="1"/>
            </p:cNvCxnSpPr>
            <p:nvPr/>
          </p:nvCxnSpPr>
          <p:spPr bwMode="auto">
            <a:xfrm flipH="1">
              <a:off x="4055210" y="4780379"/>
              <a:ext cx="939165" cy="0"/>
            </a:xfrm>
            <a:prstGeom prst="straightConnector1">
              <a:avLst/>
            </a:prstGeom>
            <a:noFill/>
            <a:ln w="9525">
              <a:solidFill>
                <a:srgbClr val="000000"/>
              </a:solidFill>
              <a:round/>
              <a:headEnd/>
              <a:tailEnd/>
            </a:ln>
          </p:spPr>
        </p:cxnSp>
        <p:cxnSp>
          <p:nvCxnSpPr>
            <p:cNvPr id="16451" name="AutoShape 67"/>
            <p:cNvCxnSpPr>
              <a:cxnSpLocks noChangeShapeType="1"/>
            </p:cNvCxnSpPr>
            <p:nvPr/>
          </p:nvCxnSpPr>
          <p:spPr bwMode="auto">
            <a:xfrm flipH="1">
              <a:off x="4055210" y="5045714"/>
              <a:ext cx="1516380" cy="0"/>
            </a:xfrm>
            <a:prstGeom prst="straightConnector1">
              <a:avLst/>
            </a:prstGeom>
            <a:noFill/>
            <a:ln w="9525">
              <a:solidFill>
                <a:srgbClr val="000000"/>
              </a:solidFill>
              <a:round/>
              <a:headEnd/>
              <a:tailEnd/>
            </a:ln>
          </p:spPr>
        </p:cxnSp>
        <p:cxnSp>
          <p:nvCxnSpPr>
            <p:cNvPr id="16452" name="AutoShape 68"/>
            <p:cNvCxnSpPr>
              <a:cxnSpLocks noChangeShapeType="1"/>
            </p:cNvCxnSpPr>
            <p:nvPr/>
          </p:nvCxnSpPr>
          <p:spPr bwMode="auto">
            <a:xfrm flipH="1">
              <a:off x="4064735" y="5373891"/>
              <a:ext cx="2084070" cy="0"/>
            </a:xfrm>
            <a:prstGeom prst="straightConnector1">
              <a:avLst/>
            </a:prstGeom>
            <a:noFill/>
            <a:ln w="9525">
              <a:solidFill>
                <a:srgbClr val="000000"/>
              </a:solidFill>
              <a:round/>
              <a:headEnd/>
              <a:tailEnd/>
            </a:ln>
          </p:spPr>
        </p:cxnSp>
        <p:sp>
          <p:nvSpPr>
            <p:cNvPr id="16453" name="Text Box 69"/>
            <p:cNvSpPr txBox="1">
              <a:spLocks noChangeArrowheads="1"/>
            </p:cNvSpPr>
            <p:nvPr/>
          </p:nvSpPr>
          <p:spPr bwMode="auto">
            <a:xfrm>
              <a:off x="4055210" y="4868612"/>
              <a:ext cx="457200" cy="177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T2</a:t>
              </a:r>
              <a:endParaRPr kumimoji="0" lang="tr-TR" b="0" i="0" u="none" strike="noStrike" cap="none" normalizeH="0" baseline="0" smtClean="0">
                <a:ln>
                  <a:noFill/>
                </a:ln>
                <a:solidFill>
                  <a:schemeClr val="tx1"/>
                </a:solidFill>
                <a:effectLst/>
                <a:latin typeface="Arial" pitchFamily="34" charset="0"/>
              </a:endParaRPr>
            </a:p>
          </p:txBody>
        </p:sp>
        <p:sp>
          <p:nvSpPr>
            <p:cNvPr id="16454" name="Text Box 70"/>
            <p:cNvSpPr txBox="1">
              <a:spLocks noChangeArrowheads="1"/>
            </p:cNvSpPr>
            <p:nvPr/>
          </p:nvSpPr>
          <p:spPr bwMode="auto">
            <a:xfrm>
              <a:off x="4055210" y="5196790"/>
              <a:ext cx="457200" cy="177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T3</a:t>
              </a:r>
              <a:endParaRPr kumimoji="0" lang="tr-TR" b="0" i="0" u="none" strike="noStrike" cap="none" normalizeH="0" baseline="0" smtClean="0">
                <a:ln>
                  <a:noFill/>
                </a:ln>
                <a:solidFill>
                  <a:schemeClr val="tx1"/>
                </a:solidFill>
                <a:effectLst/>
                <a:latin typeface="Arial" pitchFamily="34" charset="0"/>
              </a:endParaRPr>
            </a:p>
          </p:txBody>
        </p:sp>
        <p:sp>
          <p:nvSpPr>
            <p:cNvPr id="16455" name="Text Box 71"/>
            <p:cNvSpPr txBox="1">
              <a:spLocks noChangeArrowheads="1"/>
            </p:cNvSpPr>
            <p:nvPr/>
          </p:nvSpPr>
          <p:spPr bwMode="auto">
            <a:xfrm>
              <a:off x="4021555" y="5540836"/>
              <a:ext cx="336550" cy="177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CLR</a:t>
              </a:r>
              <a:endParaRPr kumimoji="0" lang="tr-TR" b="0" i="0" u="none" strike="noStrike" cap="none" normalizeH="0" baseline="0" smtClean="0">
                <a:ln>
                  <a:noFill/>
                </a:ln>
                <a:solidFill>
                  <a:schemeClr val="tx1"/>
                </a:solidFill>
                <a:effectLst/>
                <a:latin typeface="Arial" pitchFamily="34" charset="0"/>
              </a:endParaRPr>
            </a:p>
          </p:txBody>
        </p:sp>
        <p:sp>
          <p:nvSpPr>
            <p:cNvPr id="16456" name="Line 72"/>
            <p:cNvSpPr>
              <a:spLocks noChangeShapeType="1"/>
            </p:cNvSpPr>
            <p:nvPr/>
          </p:nvSpPr>
          <p:spPr bwMode="auto">
            <a:xfrm>
              <a:off x="6726020" y="5477359"/>
              <a:ext cx="3740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57" name="Line 73"/>
            <p:cNvSpPr>
              <a:spLocks noChangeShapeType="1"/>
            </p:cNvSpPr>
            <p:nvPr/>
          </p:nvSpPr>
          <p:spPr bwMode="auto">
            <a:xfrm>
              <a:off x="6722210" y="5477359"/>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58" name="Line 74"/>
            <p:cNvSpPr>
              <a:spLocks noChangeShapeType="1"/>
            </p:cNvSpPr>
            <p:nvPr/>
          </p:nvSpPr>
          <p:spPr bwMode="auto">
            <a:xfrm>
              <a:off x="7100035" y="5477359"/>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cxnSp>
          <p:nvCxnSpPr>
            <p:cNvPr id="16459" name="AutoShape 75"/>
            <p:cNvCxnSpPr>
              <a:cxnSpLocks noChangeShapeType="1"/>
            </p:cNvCxnSpPr>
            <p:nvPr/>
          </p:nvCxnSpPr>
          <p:spPr bwMode="auto">
            <a:xfrm>
              <a:off x="4979135" y="4515044"/>
              <a:ext cx="2286000" cy="0"/>
            </a:xfrm>
            <a:prstGeom prst="straightConnector1">
              <a:avLst/>
            </a:prstGeom>
            <a:noFill/>
            <a:ln w="9525">
              <a:solidFill>
                <a:srgbClr val="000000"/>
              </a:solidFill>
              <a:round/>
              <a:headEnd/>
              <a:tailEnd/>
            </a:ln>
          </p:spPr>
        </p:cxnSp>
        <p:cxnSp>
          <p:nvCxnSpPr>
            <p:cNvPr id="16460" name="AutoShape 76"/>
            <p:cNvCxnSpPr>
              <a:cxnSpLocks noChangeShapeType="1"/>
            </p:cNvCxnSpPr>
            <p:nvPr/>
          </p:nvCxnSpPr>
          <p:spPr bwMode="auto">
            <a:xfrm>
              <a:off x="5571590" y="4780379"/>
              <a:ext cx="2827020" cy="0"/>
            </a:xfrm>
            <a:prstGeom prst="straightConnector1">
              <a:avLst/>
            </a:prstGeom>
            <a:noFill/>
            <a:ln w="9525">
              <a:solidFill>
                <a:srgbClr val="000000"/>
              </a:solidFill>
              <a:round/>
              <a:headEnd/>
              <a:tailEnd/>
            </a:ln>
          </p:spPr>
        </p:cxnSp>
        <p:cxnSp>
          <p:nvCxnSpPr>
            <p:cNvPr id="16461" name="AutoShape 77"/>
            <p:cNvCxnSpPr>
              <a:cxnSpLocks noChangeShapeType="1"/>
            </p:cNvCxnSpPr>
            <p:nvPr/>
          </p:nvCxnSpPr>
          <p:spPr bwMode="auto">
            <a:xfrm>
              <a:off x="6148805" y="5045714"/>
              <a:ext cx="2249805" cy="0"/>
            </a:xfrm>
            <a:prstGeom prst="straightConnector1">
              <a:avLst/>
            </a:prstGeom>
            <a:noFill/>
            <a:ln w="9525">
              <a:solidFill>
                <a:srgbClr val="000000"/>
              </a:solidFill>
              <a:round/>
              <a:headEnd/>
              <a:tailEnd/>
            </a:ln>
          </p:spPr>
        </p:cxnSp>
        <p:cxnSp>
          <p:nvCxnSpPr>
            <p:cNvPr id="16462" name="AutoShape 78"/>
            <p:cNvCxnSpPr>
              <a:cxnSpLocks noChangeShapeType="1"/>
            </p:cNvCxnSpPr>
            <p:nvPr/>
          </p:nvCxnSpPr>
          <p:spPr bwMode="auto">
            <a:xfrm>
              <a:off x="6726020" y="5373891"/>
              <a:ext cx="1672590" cy="0"/>
            </a:xfrm>
            <a:prstGeom prst="straightConnector1">
              <a:avLst/>
            </a:prstGeom>
            <a:noFill/>
            <a:ln w="9525">
              <a:solidFill>
                <a:srgbClr val="000000"/>
              </a:solidFill>
              <a:round/>
              <a:headEnd/>
              <a:tailEnd/>
            </a:ln>
          </p:spPr>
        </p:cxnSp>
        <p:sp>
          <p:nvSpPr>
            <p:cNvPr id="16463" name="Line 79"/>
            <p:cNvSpPr>
              <a:spLocks noChangeShapeType="1"/>
            </p:cNvSpPr>
            <p:nvPr/>
          </p:nvSpPr>
          <p:spPr bwMode="auto">
            <a:xfrm>
              <a:off x="7265135" y="4337943"/>
              <a:ext cx="577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64" name="Line 80"/>
            <p:cNvSpPr>
              <a:spLocks noChangeShapeType="1"/>
            </p:cNvSpPr>
            <p:nvPr/>
          </p:nvSpPr>
          <p:spPr bwMode="auto">
            <a:xfrm>
              <a:off x="7261325" y="4337943"/>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65" name="Line 81"/>
            <p:cNvSpPr>
              <a:spLocks noChangeShapeType="1"/>
            </p:cNvSpPr>
            <p:nvPr/>
          </p:nvSpPr>
          <p:spPr bwMode="auto">
            <a:xfrm>
              <a:off x="7842350" y="4337943"/>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cxnSp>
          <p:nvCxnSpPr>
            <p:cNvPr id="16466" name="AutoShape 82"/>
            <p:cNvCxnSpPr>
              <a:cxnSpLocks noChangeShapeType="1"/>
            </p:cNvCxnSpPr>
            <p:nvPr/>
          </p:nvCxnSpPr>
          <p:spPr bwMode="auto">
            <a:xfrm>
              <a:off x="7842350" y="4515044"/>
              <a:ext cx="556260" cy="0"/>
            </a:xfrm>
            <a:prstGeom prst="straightConnector1">
              <a:avLst/>
            </a:prstGeom>
            <a:noFill/>
            <a:ln w="9525">
              <a:solidFill>
                <a:srgbClr val="000000"/>
              </a:solidFill>
              <a:round/>
              <a:headEnd/>
              <a:tailEnd/>
            </a:ln>
          </p:spPr>
        </p:cxnSp>
        <p:cxnSp>
          <p:nvCxnSpPr>
            <p:cNvPr id="16467" name="AutoShape 83"/>
            <p:cNvCxnSpPr>
              <a:cxnSpLocks noChangeShapeType="1"/>
            </p:cNvCxnSpPr>
            <p:nvPr/>
          </p:nvCxnSpPr>
          <p:spPr bwMode="auto">
            <a:xfrm>
              <a:off x="7100035" y="5654461"/>
              <a:ext cx="1298575" cy="0"/>
            </a:xfrm>
            <a:prstGeom prst="straightConnector1">
              <a:avLst/>
            </a:prstGeom>
            <a:noFill/>
            <a:ln w="9525">
              <a:solidFill>
                <a:srgbClr val="000000"/>
              </a:solidFill>
              <a:round/>
              <a:headEnd/>
              <a:tailEnd/>
            </a:ln>
          </p:spPr>
        </p:cxnSp>
        <p:sp>
          <p:nvSpPr>
            <p:cNvPr id="16468" name="Line 84"/>
            <p:cNvSpPr>
              <a:spLocks noChangeShapeType="1"/>
            </p:cNvSpPr>
            <p:nvPr/>
          </p:nvSpPr>
          <p:spPr bwMode="auto">
            <a:xfrm>
              <a:off x="4064735" y="5477359"/>
              <a:ext cx="3333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6469" name="Line 85"/>
            <p:cNvSpPr>
              <a:spLocks noChangeShapeType="1"/>
            </p:cNvSpPr>
            <p:nvPr/>
          </p:nvSpPr>
          <p:spPr bwMode="auto">
            <a:xfrm>
              <a:off x="4407635" y="5477359"/>
              <a:ext cx="0" cy="1771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cxnSp>
          <p:nvCxnSpPr>
            <p:cNvPr id="16470" name="AutoShape 86"/>
            <p:cNvCxnSpPr>
              <a:cxnSpLocks noChangeShapeType="1"/>
            </p:cNvCxnSpPr>
            <p:nvPr/>
          </p:nvCxnSpPr>
          <p:spPr bwMode="auto">
            <a:xfrm>
              <a:off x="4407635" y="5654461"/>
              <a:ext cx="2314575" cy="0"/>
            </a:xfrm>
            <a:prstGeom prst="straightConnector1">
              <a:avLst/>
            </a:prstGeom>
            <a:noFill/>
            <a:ln w="9525">
              <a:solidFill>
                <a:srgbClr val="000000"/>
              </a:solidFill>
              <a:round/>
              <a:headEnd/>
              <a:tailEnd/>
            </a:ln>
          </p:spPr>
        </p:cxnSp>
      </p:grpSp>
      <p:sp>
        <p:nvSpPr>
          <p:cNvPr id="16471" name="Rectangle 87"/>
          <p:cNvSpPr>
            <a:spLocks noChangeArrowheads="1"/>
          </p:cNvSpPr>
          <p:nvPr/>
        </p:nvSpPr>
        <p:spPr bwMode="auto">
          <a:xfrm>
            <a:off x="313900" y="5736792"/>
            <a:ext cx="309804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i="0" u="none" strike="noStrike" cap="none" normalizeH="0" baseline="0" dirty="0" smtClean="0">
                <a:ln>
                  <a:noFill/>
                </a:ln>
                <a:solidFill>
                  <a:schemeClr val="tx1"/>
                </a:solidFill>
                <a:effectLst/>
                <a:latin typeface="Calibri" pitchFamily="34" charset="0"/>
                <a:ea typeface="Times New Roman" pitchFamily="18" charset="0"/>
              </a:rPr>
              <a:t>- Zamanlama düzeneği -</a:t>
            </a:r>
            <a:endParaRPr kumimoji="0" lang="tr-TR" i="0" u="none" strike="noStrike" cap="none" normalizeH="0" baseline="0" dirty="0" smtClean="0">
              <a:ln>
                <a:noFill/>
              </a:ln>
              <a:solidFill>
                <a:schemeClr val="tx1"/>
              </a:solidFill>
              <a:effectLst/>
              <a:latin typeface="Arial" pitchFamily="34" charset="0"/>
            </a:endParaRPr>
          </a:p>
        </p:txBody>
      </p:sp>
      <p:sp>
        <p:nvSpPr>
          <p:cNvPr id="16472" name="Rectangle 88"/>
          <p:cNvSpPr>
            <a:spLocks noChangeArrowheads="1"/>
          </p:cNvSpPr>
          <p:nvPr/>
        </p:nvSpPr>
        <p:spPr bwMode="auto">
          <a:xfrm>
            <a:off x="4531057" y="4917926"/>
            <a:ext cx="3930555"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595438" algn="l"/>
              </a:tabLst>
            </a:pPr>
            <a:r>
              <a:rPr kumimoji="0" lang="tr-TR" i="0" u="none" strike="noStrike" cap="none" normalizeH="0" baseline="0" dirty="0" smtClean="0">
                <a:ln>
                  <a:noFill/>
                </a:ln>
                <a:solidFill>
                  <a:schemeClr val="tx1"/>
                </a:solidFill>
                <a:effectLst/>
                <a:latin typeface="Calibri" pitchFamily="34" charset="0"/>
                <a:ea typeface="Times New Roman" pitchFamily="18" charset="0"/>
              </a:rPr>
              <a:t>- Zamanlama Sinyalleri -</a:t>
            </a:r>
            <a:endParaRPr kumimoji="0" lang="tr-TR"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a:t>
            </a:r>
            <a:r>
              <a:rPr lang="tr-TR" sz="2400" b="1" dirty="0" err="1" smtClean="0"/>
              <a:t>Saykılının</a:t>
            </a:r>
            <a:r>
              <a:rPr lang="tr-TR" sz="2400" b="1" dirty="0" smtClean="0"/>
              <a:t> </a:t>
            </a:r>
            <a:r>
              <a:rPr lang="tr-TR" sz="2400" b="1" dirty="0" err="1" smtClean="0"/>
              <a:t>Fetch</a:t>
            </a:r>
            <a:r>
              <a:rPr lang="tr-TR" sz="2400" b="1" dirty="0" smtClean="0"/>
              <a:t> ve </a:t>
            </a:r>
            <a:r>
              <a:rPr lang="tr-TR" sz="2400" b="1" dirty="0" err="1" smtClean="0"/>
              <a:t>Decode</a:t>
            </a:r>
            <a:r>
              <a:rPr lang="tr-TR" sz="2400" b="1" dirty="0" smtClean="0"/>
              <a:t> Safhaları</a:t>
            </a:r>
            <a:endParaRPr lang="tr-TR" sz="2400" dirty="0"/>
          </a:p>
        </p:txBody>
      </p:sp>
      <p:sp>
        <p:nvSpPr>
          <p:cNvPr id="3" name="2 İçerik Yer Tutucusu"/>
          <p:cNvSpPr>
            <a:spLocks noGrp="1"/>
          </p:cNvSpPr>
          <p:nvPr>
            <p:ph idx="1"/>
          </p:nvPr>
        </p:nvSpPr>
        <p:spPr>
          <a:xfrm>
            <a:off x="361002" y="868453"/>
            <a:ext cx="8375650" cy="5078412"/>
          </a:xfrm>
        </p:spPr>
        <p:txBody>
          <a:bodyPr/>
          <a:lstStyle/>
          <a:p>
            <a:pPr marL="0" indent="0" algn="just">
              <a:buNone/>
            </a:pPr>
            <a:r>
              <a:rPr lang="tr-TR" sz="2000" dirty="0" smtClean="0"/>
              <a:t>Komuta ait alt işlemler, komutun tipine bağlı olarak farklı sayıda adımlardan oluşur. Ama tüm komutların </a:t>
            </a:r>
            <a:r>
              <a:rPr lang="tr-TR" sz="2000" dirty="0" err="1" smtClean="0"/>
              <a:t>fetch</a:t>
            </a:r>
            <a:r>
              <a:rPr lang="tr-TR" sz="2000" dirty="0" smtClean="0"/>
              <a:t> ve </a:t>
            </a:r>
            <a:r>
              <a:rPr lang="tr-TR" sz="2000" dirty="0" err="1" smtClean="0"/>
              <a:t>decode</a:t>
            </a:r>
            <a:r>
              <a:rPr lang="tr-TR" sz="2000" dirty="0" smtClean="0"/>
              <a:t> safhaları aynı yapıda olup 3 adımdan oluşmaktadır. Bu adımların zamanlaması bir sayıcı vasıtasıyla yerine getirilir. </a:t>
            </a:r>
            <a:r>
              <a:rPr lang="tr-TR" sz="2000" dirty="0" err="1" smtClean="0"/>
              <a:t>Fetch</a:t>
            </a:r>
            <a:r>
              <a:rPr lang="tr-TR" sz="2000" dirty="0" smtClean="0"/>
              <a:t> safhası iki adımda yerine getirilir (T0 ve T1). </a:t>
            </a:r>
            <a:r>
              <a:rPr lang="tr-TR" sz="2000" dirty="0" err="1" smtClean="0"/>
              <a:t>Decode</a:t>
            </a:r>
            <a:r>
              <a:rPr lang="tr-TR" sz="2000" dirty="0" smtClean="0"/>
              <a:t> safhası tek adım olup, T2 zaman diliminde yerine getirilir. </a:t>
            </a:r>
            <a:r>
              <a:rPr lang="tr-TR" sz="2000" dirty="0" err="1" smtClean="0"/>
              <a:t>Execute</a:t>
            </a:r>
            <a:r>
              <a:rPr lang="tr-TR" sz="2000" dirty="0" smtClean="0"/>
              <a:t> safhası ise T3 zaman diliminden başlayıp, komutun tipine bağlı olarak çeşitli sayıda adımdan oluşur. Ancak, doğal adresleme </a:t>
            </a:r>
            <a:r>
              <a:rPr lang="tr-TR" sz="2000" dirty="0" err="1" smtClean="0"/>
              <a:t>moduna</a:t>
            </a:r>
            <a:r>
              <a:rPr lang="tr-TR" sz="2000" dirty="0" smtClean="0"/>
              <a:t> sahip komutlar, 1 </a:t>
            </a:r>
            <a:r>
              <a:rPr lang="tr-TR" sz="2000" dirty="0" err="1" smtClean="0"/>
              <a:t>byte’lık</a:t>
            </a:r>
            <a:r>
              <a:rPr lang="tr-TR" sz="2000" dirty="0" smtClean="0"/>
              <a:t> komutlar olduğundan T2 zaman dilimindeki işlemler yapılmayacaktır.  </a:t>
            </a:r>
          </a:p>
          <a:p>
            <a:pPr marL="0" indent="0" algn="just">
              <a:buNone/>
            </a:pPr>
            <a:endParaRPr lang="tr-TR" sz="2000" dirty="0" smtClean="0"/>
          </a:p>
          <a:p>
            <a:pPr>
              <a:buNone/>
            </a:pPr>
            <a:r>
              <a:rPr lang="tr-TR" sz="2000" b="1" dirty="0" smtClean="0"/>
              <a:t>T0</a:t>
            </a:r>
            <a:r>
              <a:rPr lang="tr-TR" sz="2000" dirty="0" smtClean="0"/>
              <a:t>		        : AR </a:t>
            </a:r>
            <a:r>
              <a:rPr lang="tr-TR" sz="2000" dirty="0" smtClean="0">
                <a:sym typeface="Wingdings"/>
              </a:rPr>
              <a:t></a:t>
            </a:r>
            <a:r>
              <a:rPr lang="tr-TR" sz="2000" dirty="0" smtClean="0"/>
              <a:t> PC</a:t>
            </a:r>
            <a:r>
              <a:rPr lang="tr-TR" sz="2000" b="1" dirty="0" smtClean="0"/>
              <a:t> </a:t>
            </a:r>
            <a:endParaRPr lang="tr-TR" sz="2000" dirty="0" smtClean="0"/>
          </a:p>
          <a:p>
            <a:pPr>
              <a:buNone/>
            </a:pPr>
            <a:r>
              <a:rPr lang="tr-TR" sz="2000" b="1" dirty="0" smtClean="0"/>
              <a:t>T1</a:t>
            </a:r>
            <a:r>
              <a:rPr lang="tr-TR" sz="2000" dirty="0" smtClean="0"/>
              <a:t>		        : IR </a:t>
            </a:r>
            <a:r>
              <a:rPr lang="tr-TR" sz="2000" dirty="0" smtClean="0">
                <a:sym typeface="Wingdings"/>
              </a:rPr>
              <a:t></a:t>
            </a:r>
            <a:r>
              <a:rPr lang="tr-TR" sz="2000" dirty="0" smtClean="0"/>
              <a:t> M[AR], PC </a:t>
            </a:r>
            <a:r>
              <a:rPr lang="tr-TR" sz="2000" dirty="0" smtClean="0">
                <a:sym typeface="Wingdings"/>
              </a:rPr>
              <a:t></a:t>
            </a:r>
            <a:r>
              <a:rPr lang="tr-TR" sz="2000" dirty="0" smtClean="0"/>
              <a:t> PC+1</a:t>
            </a:r>
            <a:r>
              <a:rPr lang="tr-TR" sz="2000" b="1" dirty="0" smtClean="0"/>
              <a:t> </a:t>
            </a:r>
            <a:endParaRPr lang="tr-TR" sz="2000" dirty="0" smtClean="0"/>
          </a:p>
          <a:p>
            <a:pPr>
              <a:buNone/>
            </a:pPr>
            <a:r>
              <a:rPr lang="tr-TR" sz="2000" b="1" dirty="0" smtClean="0"/>
              <a:t>T2.</a:t>
            </a:r>
            <a:r>
              <a:rPr lang="tr-TR" sz="2000" dirty="0" smtClean="0"/>
              <a:t> </a:t>
            </a:r>
            <a:r>
              <a:rPr lang="tr-TR" sz="2000" b="1" dirty="0" smtClean="0"/>
              <a:t>                </a:t>
            </a:r>
            <a:r>
              <a:rPr lang="tr-TR" sz="2000" dirty="0" smtClean="0"/>
              <a:t>:</a:t>
            </a:r>
            <a:r>
              <a:rPr lang="tr-TR" sz="2000" b="1" dirty="0" smtClean="0"/>
              <a:t> </a:t>
            </a:r>
            <a:r>
              <a:rPr lang="tr-TR" sz="2000" dirty="0" smtClean="0"/>
              <a:t>AR</a:t>
            </a:r>
            <a:r>
              <a:rPr lang="tr-TR" sz="2000" dirty="0" smtClean="0">
                <a:sym typeface="Wingdings"/>
              </a:rPr>
              <a:t></a:t>
            </a:r>
            <a:r>
              <a:rPr lang="tr-TR" sz="2000" dirty="0" smtClean="0"/>
              <a:t>PC, PC </a:t>
            </a:r>
            <a:r>
              <a:rPr lang="tr-TR" sz="2000" dirty="0" smtClean="0">
                <a:sym typeface="Wingdings"/>
              </a:rPr>
              <a:t></a:t>
            </a:r>
            <a:r>
              <a:rPr lang="tr-TR" sz="2000" dirty="0" smtClean="0"/>
              <a:t> PC+1, kod çözme aşaması </a:t>
            </a:r>
          </a:p>
          <a:p>
            <a:pPr marL="0" indent="0" algn="just">
              <a:buNone/>
            </a:pPr>
            <a:endParaRPr lang="tr-TR" sz="2000" dirty="0" smtClean="0"/>
          </a:p>
          <a:p>
            <a:pPr>
              <a:buNone/>
            </a:pPr>
            <a:endParaRPr lang="tr-TR" dirty="0"/>
          </a:p>
        </p:txBody>
      </p:sp>
      <p:sp>
        <p:nvSpPr>
          <p:cNvPr id="1741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14" name="Rectangle 6"/>
          <p:cNvSpPr>
            <a:spLocks noChangeArrowheads="1"/>
          </p:cNvSpPr>
          <p:nvPr/>
        </p:nvSpPr>
        <p:spPr bwMode="auto">
          <a:xfrm>
            <a:off x="0" y="171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rPr>
              <a:t> </a:t>
            </a:r>
            <a:endParaRPr kumimoji="0" lang="tr-TR" sz="1800" b="0" i="0" u="none" strike="noStrike" cap="none" normalizeH="0" baseline="0" smtClean="0">
              <a:ln>
                <a:noFill/>
              </a:ln>
              <a:solidFill>
                <a:schemeClr val="tx1"/>
              </a:solidFill>
              <a:effectLst/>
              <a:latin typeface="Arial" pitchFamily="34" charset="0"/>
            </a:endParaRPr>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17" name="Rectangle 9"/>
          <p:cNvSpPr>
            <a:spLocks noChangeArrowheads="1"/>
          </p:cNvSpPr>
          <p:nvPr/>
        </p:nvSpPr>
        <p:spPr bwMode="auto">
          <a:xfrm>
            <a:off x="0" y="247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rPr>
              <a:t> </a:t>
            </a:r>
            <a:endParaRPr kumimoji="0" lang="tr-TR" sz="1800" b="0" i="0" u="none" strike="noStrike" cap="none" normalizeH="0" baseline="0" smtClean="0">
              <a:ln>
                <a:noFill/>
              </a:ln>
              <a:solidFill>
                <a:schemeClr val="tx1"/>
              </a:solidFill>
              <a:effectLst/>
              <a:latin typeface="Arial" pitchFamily="34" charset="0"/>
            </a:endParaRPr>
          </a:p>
        </p:txBody>
      </p:sp>
      <p:sp>
        <p:nvSpPr>
          <p:cNvPr id="1741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7418"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73457" y="4544704"/>
            <a:ext cx="1047750" cy="2762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T0 Zaman Dilimi</a:t>
            </a:r>
            <a:endParaRPr lang="tr-TR" sz="2400" b="1" dirty="0"/>
          </a:p>
        </p:txBody>
      </p:sp>
      <p:sp>
        <p:nvSpPr>
          <p:cNvPr id="3" name="2 İçerik Yer Tutucusu"/>
          <p:cNvSpPr>
            <a:spLocks noGrp="1"/>
          </p:cNvSpPr>
          <p:nvPr>
            <p:ph idx="1"/>
          </p:nvPr>
        </p:nvSpPr>
        <p:spPr>
          <a:xfrm>
            <a:off x="361002" y="909397"/>
            <a:ext cx="8375650" cy="1233302"/>
          </a:xfrm>
        </p:spPr>
        <p:txBody>
          <a:bodyPr/>
          <a:lstStyle/>
          <a:p>
            <a:pPr marL="0" indent="0" algn="just">
              <a:buNone/>
            </a:pPr>
            <a:r>
              <a:rPr lang="tr-TR" sz="2000" dirty="0" smtClean="0"/>
              <a:t>T0 zaman diliminde PC aracılığıyla bir sonraki komutun adresi, adres kaydedicisine yüklenir. Bu işlem için, adres kaydedicisinin </a:t>
            </a:r>
            <a:r>
              <a:rPr lang="tr-TR" sz="2000" i="1" dirty="0" smtClean="0"/>
              <a:t>LD</a:t>
            </a:r>
            <a:r>
              <a:rPr lang="tr-TR" sz="2000" dirty="0" smtClean="0"/>
              <a:t> girişi aktif edilir, PC’nin içeriği ise ortak yola aktarılır. </a:t>
            </a:r>
            <a:endParaRPr lang="tr-TR" sz="2000" dirty="0"/>
          </a:p>
        </p:txBody>
      </p:sp>
      <p:grpSp>
        <p:nvGrpSpPr>
          <p:cNvPr id="33" name="32 Grup"/>
          <p:cNvGrpSpPr/>
          <p:nvPr/>
        </p:nvGrpSpPr>
        <p:grpSpPr>
          <a:xfrm>
            <a:off x="1805131" y="2352528"/>
            <a:ext cx="6192457" cy="3174820"/>
            <a:chOff x="1805131" y="2352528"/>
            <a:chExt cx="6192457" cy="3174820"/>
          </a:xfrm>
        </p:grpSpPr>
        <p:sp>
          <p:nvSpPr>
            <p:cNvPr id="18435" name="Rectangle 3"/>
            <p:cNvSpPr>
              <a:spLocks noChangeArrowheads="1"/>
            </p:cNvSpPr>
            <p:nvPr/>
          </p:nvSpPr>
          <p:spPr bwMode="auto">
            <a:xfrm>
              <a:off x="1805131" y="3208526"/>
              <a:ext cx="1906626" cy="5628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ctr"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(yüksek anlamlı)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36" name="Rectangle 4"/>
            <p:cNvSpPr>
              <a:spLocks noChangeArrowheads="1"/>
            </p:cNvSpPr>
            <p:nvPr/>
          </p:nvSpPr>
          <p:spPr bwMode="auto">
            <a:xfrm>
              <a:off x="4800125" y="4543927"/>
              <a:ext cx="889759"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T0</a:t>
              </a:r>
              <a:endParaRPr kumimoji="0" lang="tr-TR" b="0" i="0" u="none" strike="noStrike" cap="none" normalizeH="0" baseline="0" smtClean="0">
                <a:ln>
                  <a:noFill/>
                </a:ln>
                <a:solidFill>
                  <a:schemeClr val="tx1"/>
                </a:solidFill>
                <a:effectLst/>
                <a:latin typeface="Arial" pitchFamily="34" charset="0"/>
              </a:endParaRPr>
            </a:p>
          </p:txBody>
        </p:sp>
        <p:grpSp>
          <p:nvGrpSpPr>
            <p:cNvPr id="18437" name="Group 5"/>
            <p:cNvGrpSpPr>
              <a:grpSpLocks/>
            </p:cNvGrpSpPr>
            <p:nvPr/>
          </p:nvGrpSpPr>
          <p:grpSpPr bwMode="auto">
            <a:xfrm>
              <a:off x="3592595" y="4813625"/>
              <a:ext cx="2033735" cy="713723"/>
              <a:chOff x="1597" y="4117"/>
              <a:chExt cx="2880" cy="1260"/>
            </a:xfrm>
          </p:grpSpPr>
          <p:sp>
            <p:nvSpPr>
              <p:cNvPr id="18438" name="Rectangle 6"/>
              <p:cNvSpPr>
                <a:spLocks noChangeArrowheads="1"/>
              </p:cNvSpPr>
              <p:nvPr/>
            </p:nvSpPr>
            <p:spPr bwMode="auto">
              <a:xfrm>
                <a:off x="1597" y="4657"/>
                <a:ext cx="270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AR</a:t>
                </a:r>
                <a:endParaRPr kumimoji="0" lang="tr-TR" b="0" i="0" u="none" strike="noStrike" cap="none" normalizeH="0" baseline="0" smtClean="0">
                  <a:ln>
                    <a:noFill/>
                  </a:ln>
                  <a:solidFill>
                    <a:schemeClr val="tx1"/>
                  </a:solidFill>
                  <a:effectLst/>
                  <a:latin typeface="Arial" pitchFamily="34" charset="0"/>
                </a:endParaRPr>
              </a:p>
            </p:txBody>
          </p:sp>
          <p:sp>
            <p:nvSpPr>
              <p:cNvPr id="18439" name="Line 7"/>
              <p:cNvSpPr>
                <a:spLocks noChangeShapeType="1"/>
              </p:cNvSpPr>
              <p:nvPr/>
            </p:nvSpPr>
            <p:spPr bwMode="auto">
              <a:xfrm>
                <a:off x="3937" y="4117"/>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40" name="Rectangle 8"/>
              <p:cNvSpPr>
                <a:spLocks noChangeArrowheads="1"/>
              </p:cNvSpPr>
              <p:nvPr/>
            </p:nvSpPr>
            <p:spPr bwMode="auto">
              <a:xfrm>
                <a:off x="3217" y="4657"/>
                <a:ext cx="126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grpSp>
        <p:sp>
          <p:nvSpPr>
            <p:cNvPr id="18441" name="Line 9"/>
            <p:cNvSpPr>
              <a:spLocks noChangeShapeType="1"/>
            </p:cNvSpPr>
            <p:nvPr/>
          </p:nvSpPr>
          <p:spPr bwMode="auto">
            <a:xfrm>
              <a:off x="3457541"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42" name="Line 10"/>
            <p:cNvSpPr>
              <a:spLocks noChangeShapeType="1"/>
            </p:cNvSpPr>
            <p:nvPr/>
          </p:nvSpPr>
          <p:spPr bwMode="auto">
            <a:xfrm>
              <a:off x="2949107"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43" name="Line 11"/>
            <p:cNvSpPr>
              <a:spLocks noChangeShapeType="1"/>
            </p:cNvSpPr>
            <p:nvPr/>
          </p:nvSpPr>
          <p:spPr bwMode="auto">
            <a:xfrm>
              <a:off x="2440673"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44" name="Line 12"/>
            <p:cNvSpPr>
              <a:spLocks noChangeShapeType="1"/>
            </p:cNvSpPr>
            <p:nvPr/>
          </p:nvSpPr>
          <p:spPr bwMode="auto">
            <a:xfrm>
              <a:off x="1932239"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45" name="Text Box 13"/>
            <p:cNvSpPr txBox="1">
              <a:spLocks noChangeArrowheads="1"/>
            </p:cNvSpPr>
            <p:nvPr/>
          </p:nvSpPr>
          <p:spPr bwMode="auto">
            <a:xfrm>
              <a:off x="3294174" y="2366176"/>
              <a:ext cx="1461747"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T0    (0011)</a:t>
              </a:r>
              <a:endParaRPr kumimoji="0" lang="tr-TR" b="0" i="0" u="none" strike="noStrike" cap="none" normalizeH="0" baseline="0" dirty="0" smtClean="0">
                <a:ln>
                  <a:noFill/>
                </a:ln>
                <a:solidFill>
                  <a:schemeClr val="tx1"/>
                </a:solidFill>
                <a:effectLst/>
                <a:latin typeface="Arial" pitchFamily="34" charset="0"/>
              </a:endParaRPr>
            </a:p>
          </p:txBody>
        </p:sp>
        <p:sp>
          <p:nvSpPr>
            <p:cNvPr id="18446" name="Text Box 14"/>
            <p:cNvSpPr txBox="1">
              <a:spLocks noChangeArrowheads="1"/>
            </p:cNvSpPr>
            <p:nvPr/>
          </p:nvSpPr>
          <p:spPr bwMode="auto">
            <a:xfrm>
              <a:off x="2790221" y="2364254"/>
              <a:ext cx="508434"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T0</a:t>
              </a:r>
              <a:endParaRPr kumimoji="0" lang="tr-TR" b="0" i="0" u="none" strike="noStrike" cap="none" normalizeH="0" baseline="0" dirty="0" smtClean="0">
                <a:ln>
                  <a:noFill/>
                </a:ln>
                <a:solidFill>
                  <a:schemeClr val="tx1"/>
                </a:solidFill>
                <a:effectLst/>
                <a:latin typeface="Arial" pitchFamily="34" charset="0"/>
              </a:endParaRPr>
            </a:p>
          </p:txBody>
        </p:sp>
        <p:sp>
          <p:nvSpPr>
            <p:cNvPr id="18447" name="Text Box 15"/>
            <p:cNvSpPr txBox="1">
              <a:spLocks noChangeArrowheads="1"/>
            </p:cNvSpPr>
            <p:nvPr/>
          </p:nvSpPr>
          <p:spPr bwMode="auto">
            <a:xfrm>
              <a:off x="2186456" y="2364254"/>
              <a:ext cx="508434"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18448" name="Text Box 16"/>
            <p:cNvSpPr txBox="1">
              <a:spLocks noChangeArrowheads="1"/>
            </p:cNvSpPr>
            <p:nvPr/>
          </p:nvSpPr>
          <p:spPr bwMode="auto">
            <a:xfrm>
              <a:off x="1805131" y="2364254"/>
              <a:ext cx="508434"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0 </a:t>
              </a:r>
              <a:endParaRPr kumimoji="0" lang="tr-TR" b="0" i="0" u="none" strike="noStrike" cap="none" normalizeH="0" baseline="0" smtClean="0">
                <a:ln>
                  <a:noFill/>
                </a:ln>
                <a:solidFill>
                  <a:schemeClr val="tx1"/>
                </a:solidFill>
                <a:effectLst/>
                <a:latin typeface="Arial" pitchFamily="34" charset="0"/>
              </a:endParaRPr>
            </a:p>
          </p:txBody>
        </p:sp>
        <p:sp>
          <p:nvSpPr>
            <p:cNvPr id="18449" name="Rectangle 17"/>
            <p:cNvSpPr>
              <a:spLocks noChangeArrowheads="1"/>
            </p:cNvSpPr>
            <p:nvPr/>
          </p:nvSpPr>
          <p:spPr bwMode="auto">
            <a:xfrm>
              <a:off x="4855733" y="3208526"/>
              <a:ext cx="1906626" cy="5628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ctr"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(düşük anlamlı)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50" name="Line 18"/>
            <p:cNvSpPr>
              <a:spLocks noChangeShapeType="1"/>
            </p:cNvSpPr>
            <p:nvPr/>
          </p:nvSpPr>
          <p:spPr bwMode="auto">
            <a:xfrm>
              <a:off x="6508143"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1" name="Line 19"/>
            <p:cNvSpPr>
              <a:spLocks noChangeShapeType="1"/>
            </p:cNvSpPr>
            <p:nvPr/>
          </p:nvSpPr>
          <p:spPr bwMode="auto">
            <a:xfrm>
              <a:off x="5999709"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2" name="Line 20"/>
            <p:cNvSpPr>
              <a:spLocks noChangeShapeType="1"/>
            </p:cNvSpPr>
            <p:nvPr/>
          </p:nvSpPr>
          <p:spPr bwMode="auto">
            <a:xfrm>
              <a:off x="5491275"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3" name="Line 21"/>
            <p:cNvSpPr>
              <a:spLocks noChangeShapeType="1"/>
            </p:cNvSpPr>
            <p:nvPr/>
          </p:nvSpPr>
          <p:spPr bwMode="auto">
            <a:xfrm>
              <a:off x="4982842" y="2645678"/>
              <a:ext cx="0" cy="56284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4" name="Text Box 22"/>
            <p:cNvSpPr txBox="1">
              <a:spLocks noChangeArrowheads="1"/>
            </p:cNvSpPr>
            <p:nvPr/>
          </p:nvSpPr>
          <p:spPr bwMode="auto">
            <a:xfrm>
              <a:off x="6317480" y="2352528"/>
              <a:ext cx="1461747"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T0    (0011)</a:t>
              </a:r>
              <a:endParaRPr kumimoji="0" lang="tr-TR" b="0" i="0" u="none" strike="noStrike" cap="none" normalizeH="0" baseline="0" smtClean="0">
                <a:ln>
                  <a:noFill/>
                </a:ln>
                <a:solidFill>
                  <a:schemeClr val="tx1"/>
                </a:solidFill>
                <a:effectLst/>
                <a:latin typeface="Arial" pitchFamily="34" charset="0"/>
              </a:endParaRPr>
            </a:p>
          </p:txBody>
        </p:sp>
        <p:sp>
          <p:nvSpPr>
            <p:cNvPr id="18455" name="Text Box 23"/>
            <p:cNvSpPr txBox="1">
              <a:spLocks noChangeArrowheads="1"/>
            </p:cNvSpPr>
            <p:nvPr/>
          </p:nvSpPr>
          <p:spPr bwMode="auto">
            <a:xfrm>
              <a:off x="5840824" y="2364254"/>
              <a:ext cx="508434"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T0</a:t>
              </a:r>
              <a:endParaRPr kumimoji="0" lang="tr-TR" b="0" i="0" u="none" strike="noStrike" cap="none" normalizeH="0" baseline="0" smtClean="0">
                <a:ln>
                  <a:noFill/>
                </a:ln>
                <a:solidFill>
                  <a:schemeClr val="tx1"/>
                </a:solidFill>
                <a:effectLst/>
                <a:latin typeface="Arial" pitchFamily="34" charset="0"/>
              </a:endParaRPr>
            </a:p>
          </p:txBody>
        </p:sp>
        <p:sp>
          <p:nvSpPr>
            <p:cNvPr id="18456" name="Text Box 24"/>
            <p:cNvSpPr txBox="1">
              <a:spLocks noChangeArrowheads="1"/>
            </p:cNvSpPr>
            <p:nvPr/>
          </p:nvSpPr>
          <p:spPr bwMode="auto">
            <a:xfrm>
              <a:off x="5237058" y="2364254"/>
              <a:ext cx="508434"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18457" name="Text Box 25"/>
            <p:cNvSpPr txBox="1">
              <a:spLocks noChangeArrowheads="1"/>
            </p:cNvSpPr>
            <p:nvPr/>
          </p:nvSpPr>
          <p:spPr bwMode="auto">
            <a:xfrm>
              <a:off x="4842085" y="2364254"/>
              <a:ext cx="508434" cy="42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0 </a:t>
              </a:r>
              <a:endParaRPr kumimoji="0" lang="tr-TR" b="0" i="0" u="none" strike="noStrike" cap="none" normalizeH="0" baseline="0" dirty="0" smtClean="0">
                <a:ln>
                  <a:noFill/>
                </a:ln>
                <a:solidFill>
                  <a:schemeClr val="tx1"/>
                </a:solidFill>
                <a:effectLst/>
                <a:latin typeface="Arial" pitchFamily="34" charset="0"/>
              </a:endParaRPr>
            </a:p>
          </p:txBody>
        </p:sp>
        <p:sp>
          <p:nvSpPr>
            <p:cNvPr id="18458" name="Line 26"/>
            <p:cNvSpPr>
              <a:spLocks noChangeShapeType="1"/>
            </p:cNvSpPr>
            <p:nvPr/>
          </p:nvSpPr>
          <p:spPr bwMode="auto">
            <a:xfrm>
              <a:off x="3478442" y="3771375"/>
              <a:ext cx="0" cy="28142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9" name="Line 27"/>
            <p:cNvSpPr>
              <a:spLocks noChangeShapeType="1"/>
            </p:cNvSpPr>
            <p:nvPr/>
          </p:nvSpPr>
          <p:spPr bwMode="auto">
            <a:xfrm>
              <a:off x="6562735" y="3771375"/>
              <a:ext cx="0" cy="28142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60" name="Text Box 28"/>
            <p:cNvSpPr txBox="1">
              <a:spLocks noChangeArrowheads="1"/>
            </p:cNvSpPr>
            <p:nvPr/>
          </p:nvSpPr>
          <p:spPr bwMode="auto">
            <a:xfrm>
              <a:off x="2260603" y="3960913"/>
              <a:ext cx="2502466" cy="703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PC’nin içeriğini yola aktaran tri-</a:t>
              </a:r>
              <a:r>
                <a:rPr kumimoji="0" lang="tr-TR" b="0" i="0" u="none" strike="noStrike" cap="none" normalizeH="0" baseline="0" dirty="0" err="1" smtClean="0">
                  <a:ln>
                    <a:noFill/>
                  </a:ln>
                  <a:solidFill>
                    <a:schemeClr val="tx1"/>
                  </a:solidFill>
                  <a:effectLst/>
                  <a:latin typeface="Calibri" pitchFamily="34" charset="0"/>
                </a:rPr>
                <a:t>statelere</a:t>
              </a:r>
              <a:r>
                <a:rPr kumimoji="0" lang="tr-TR" b="0" i="0" u="none" strike="noStrike" cap="none" normalizeH="0" baseline="0" dirty="0" smtClean="0">
                  <a:ln>
                    <a:noFill/>
                  </a:ln>
                  <a:solidFill>
                    <a:schemeClr val="tx1"/>
                  </a:solidFill>
                  <a:effectLst/>
                  <a:latin typeface="Calibri" pitchFamily="34" charset="0"/>
                </a:rPr>
                <a:t> gider</a:t>
              </a:r>
              <a:endParaRPr kumimoji="0" lang="tr-TR" b="0" i="0" u="none" strike="noStrike" cap="none" normalizeH="0" baseline="0" dirty="0" smtClean="0">
                <a:ln>
                  <a:noFill/>
                </a:ln>
                <a:solidFill>
                  <a:schemeClr val="tx1"/>
                </a:solidFill>
                <a:effectLst/>
                <a:latin typeface="Arial" pitchFamily="34" charset="0"/>
              </a:endParaRPr>
            </a:p>
          </p:txBody>
        </p:sp>
        <p:sp>
          <p:nvSpPr>
            <p:cNvPr id="18461" name="Text Box 29"/>
            <p:cNvSpPr txBox="1">
              <a:spLocks noChangeArrowheads="1"/>
            </p:cNvSpPr>
            <p:nvPr/>
          </p:nvSpPr>
          <p:spPr bwMode="auto">
            <a:xfrm>
              <a:off x="5417129" y="3986287"/>
              <a:ext cx="2580459" cy="703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PC’nin içeriğini yola aktaran tri-statelere gider</a:t>
              </a:r>
              <a:endParaRPr kumimoji="0" lang="tr-TR" b="0" i="0" u="none" strike="noStrike" cap="none" normalizeH="0" baseline="0" dirty="0" smtClean="0">
                <a:ln>
                  <a:noFill/>
                </a:ln>
                <a:solidFill>
                  <a:schemeClr val="tx1"/>
                </a:solidFill>
                <a:effectLst/>
                <a:latin typeface="Arial" pitchFamily="34" charset="0"/>
              </a:endParaRPr>
            </a:p>
          </p:txBody>
        </p:sp>
      </p:grpSp>
      <p:sp>
        <p:nvSpPr>
          <p:cNvPr id="32" name="31 Dikdörtgen"/>
          <p:cNvSpPr/>
          <p:nvPr/>
        </p:nvSpPr>
        <p:spPr>
          <a:xfrm>
            <a:off x="365606" y="1908594"/>
            <a:ext cx="1778307" cy="400110"/>
          </a:xfrm>
          <a:prstGeom prst="rect">
            <a:avLst/>
          </a:prstGeom>
        </p:spPr>
        <p:txBody>
          <a:bodyPr wrap="none">
            <a:spAutoFit/>
          </a:bodyPr>
          <a:lstStyle/>
          <a:p>
            <a:pPr>
              <a:buNone/>
            </a:pPr>
            <a:r>
              <a:rPr lang="tr-TR" sz="2000" dirty="0" smtClean="0"/>
              <a:t>T0: AR </a:t>
            </a:r>
            <a:r>
              <a:rPr lang="tr-TR" sz="2000" dirty="0" smtClean="0">
                <a:sym typeface="Wingdings"/>
              </a:rPr>
              <a:t></a:t>
            </a:r>
            <a:r>
              <a:rPr lang="tr-TR" sz="2000" dirty="0" smtClean="0"/>
              <a:t> PC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T1 Zaman Dilimi</a:t>
            </a:r>
            <a:endParaRPr lang="tr-TR" sz="2400" dirty="0"/>
          </a:p>
        </p:txBody>
      </p:sp>
      <p:sp>
        <p:nvSpPr>
          <p:cNvPr id="3" name="2 İçerik Yer Tutucusu"/>
          <p:cNvSpPr>
            <a:spLocks noGrp="1"/>
          </p:cNvSpPr>
          <p:nvPr>
            <p:ph idx="1"/>
          </p:nvPr>
        </p:nvSpPr>
        <p:spPr>
          <a:xfrm>
            <a:off x="374650" y="868453"/>
            <a:ext cx="8375650" cy="5078412"/>
          </a:xfrm>
        </p:spPr>
        <p:txBody>
          <a:bodyPr/>
          <a:lstStyle/>
          <a:p>
            <a:pPr marL="0" indent="0" algn="just">
              <a:buNone/>
            </a:pPr>
            <a:r>
              <a:rPr lang="tr-TR" sz="2000" dirty="0" smtClean="0"/>
              <a:t>T1 zaman diliminde, adres kaydedicisi ile belirtilen bellek bölgesindeki komutun </a:t>
            </a:r>
            <a:r>
              <a:rPr lang="tr-TR" sz="2000" dirty="0" err="1" smtClean="0"/>
              <a:t>opcode’u</a:t>
            </a:r>
            <a:r>
              <a:rPr lang="tr-TR" sz="2000" dirty="0" smtClean="0"/>
              <a:t> ortak yola aktarılır. Komut kaydedicisinin </a:t>
            </a:r>
            <a:r>
              <a:rPr lang="tr-TR" sz="2000" i="1" dirty="0" smtClean="0"/>
              <a:t>LD</a:t>
            </a:r>
            <a:r>
              <a:rPr lang="tr-TR" sz="2000" dirty="0" smtClean="0"/>
              <a:t> girişi aktif edilerek </a:t>
            </a:r>
            <a:r>
              <a:rPr lang="tr-TR" sz="2000" dirty="0" err="1" smtClean="0"/>
              <a:t>opcode</a:t>
            </a:r>
            <a:r>
              <a:rPr lang="tr-TR" sz="2000" dirty="0" smtClean="0"/>
              <a:t>, komut kaydedicisine alınır. Program sayacının içeriği 1 arttırılır (Doğal adresleme </a:t>
            </a:r>
            <a:r>
              <a:rPr lang="tr-TR" sz="2000" dirty="0" err="1" smtClean="0"/>
              <a:t>modu</a:t>
            </a:r>
            <a:r>
              <a:rPr lang="tr-TR" sz="2000" dirty="0" smtClean="0"/>
              <a:t> kullanılıyorsa bir sonraki komutu veya diğer adresleme </a:t>
            </a:r>
            <a:r>
              <a:rPr lang="tr-TR" sz="2000" dirty="0" err="1" smtClean="0"/>
              <a:t>modlarında</a:t>
            </a:r>
            <a:r>
              <a:rPr lang="tr-TR" sz="2000" dirty="0" smtClean="0"/>
              <a:t> operandın adres bilgisini göstermek için). </a:t>
            </a:r>
            <a:endParaRPr lang="tr-TR" sz="2000" dirty="0"/>
          </a:p>
        </p:txBody>
      </p:sp>
      <p:grpSp>
        <p:nvGrpSpPr>
          <p:cNvPr id="19458" name="Group 2"/>
          <p:cNvGrpSpPr>
            <a:grpSpLocks/>
          </p:cNvGrpSpPr>
          <p:nvPr/>
        </p:nvGrpSpPr>
        <p:grpSpPr bwMode="auto">
          <a:xfrm>
            <a:off x="1372803" y="2921618"/>
            <a:ext cx="6720314" cy="3165285"/>
            <a:chOff x="1882" y="11535"/>
            <a:chExt cx="9196" cy="3414"/>
          </a:xfrm>
        </p:grpSpPr>
        <p:sp>
          <p:nvSpPr>
            <p:cNvPr id="19459" name="Text Box 3"/>
            <p:cNvSpPr txBox="1">
              <a:spLocks noChangeArrowheads="1"/>
            </p:cNvSpPr>
            <p:nvPr/>
          </p:nvSpPr>
          <p:spPr bwMode="auto">
            <a:xfrm>
              <a:off x="9008" y="11535"/>
              <a:ext cx="207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T1    (1001)</a:t>
              </a:r>
              <a:endParaRPr kumimoji="0" lang="tr-TR" b="0" i="0" u="none" strike="noStrike" cap="none" normalizeH="0" baseline="0" smtClean="0">
                <a:ln>
                  <a:noFill/>
                </a:ln>
                <a:solidFill>
                  <a:schemeClr val="tx1"/>
                </a:solidFill>
                <a:effectLst/>
                <a:latin typeface="Arial" pitchFamily="34" charset="0"/>
              </a:endParaRPr>
            </a:p>
          </p:txBody>
        </p:sp>
        <p:grpSp>
          <p:nvGrpSpPr>
            <p:cNvPr id="19460" name="Group 4"/>
            <p:cNvGrpSpPr>
              <a:grpSpLocks/>
            </p:cNvGrpSpPr>
            <p:nvPr/>
          </p:nvGrpSpPr>
          <p:grpSpPr bwMode="auto">
            <a:xfrm>
              <a:off x="3082" y="13822"/>
              <a:ext cx="6300" cy="1127"/>
              <a:chOff x="1057" y="13159"/>
              <a:chExt cx="6300" cy="1257"/>
            </a:xfrm>
          </p:grpSpPr>
          <p:sp>
            <p:nvSpPr>
              <p:cNvPr id="19461" name="Rectangle 5"/>
              <p:cNvSpPr>
                <a:spLocks noChangeArrowheads="1"/>
              </p:cNvSpPr>
              <p:nvPr/>
            </p:nvSpPr>
            <p:spPr bwMode="auto">
              <a:xfrm>
                <a:off x="4477" y="13894"/>
                <a:ext cx="2700"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PC</a:t>
                </a:r>
                <a:endParaRPr kumimoji="0" lang="tr-TR" b="0" i="0" u="none" strike="noStrike" cap="none" normalizeH="0" baseline="0" smtClean="0">
                  <a:ln>
                    <a:noFill/>
                  </a:ln>
                  <a:solidFill>
                    <a:schemeClr val="tx1"/>
                  </a:solidFill>
                  <a:effectLst/>
                  <a:latin typeface="Arial" pitchFamily="34" charset="0"/>
                </a:endParaRPr>
              </a:p>
            </p:txBody>
          </p:sp>
          <p:sp>
            <p:nvSpPr>
              <p:cNvPr id="19462" name="Line 6"/>
              <p:cNvSpPr>
                <a:spLocks noChangeShapeType="1"/>
              </p:cNvSpPr>
              <p:nvPr/>
            </p:nvSpPr>
            <p:spPr bwMode="auto">
              <a:xfrm>
                <a:off x="6817" y="13503"/>
                <a:ext cx="0" cy="3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63" name="Rectangle 7"/>
              <p:cNvSpPr>
                <a:spLocks noChangeArrowheads="1"/>
              </p:cNvSpPr>
              <p:nvPr/>
            </p:nvSpPr>
            <p:spPr bwMode="auto">
              <a:xfrm>
                <a:off x="6097" y="13894"/>
                <a:ext cx="1260" cy="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INC</a:t>
                </a:r>
                <a:endParaRPr kumimoji="0" lang="tr-TR" b="0" i="0" u="none" strike="noStrike" cap="none" normalizeH="0" baseline="0" smtClean="0">
                  <a:ln>
                    <a:noFill/>
                  </a:ln>
                  <a:solidFill>
                    <a:schemeClr val="tx1"/>
                  </a:solidFill>
                  <a:effectLst/>
                  <a:latin typeface="Arial" pitchFamily="34" charset="0"/>
                </a:endParaRPr>
              </a:p>
            </p:txBody>
          </p:sp>
          <p:sp>
            <p:nvSpPr>
              <p:cNvPr id="19464" name="Rectangle 8"/>
              <p:cNvSpPr>
                <a:spLocks noChangeArrowheads="1"/>
              </p:cNvSpPr>
              <p:nvPr/>
            </p:nvSpPr>
            <p:spPr bwMode="auto">
              <a:xfrm>
                <a:off x="1057" y="13894"/>
                <a:ext cx="2700"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IR</a:t>
                </a:r>
                <a:endParaRPr kumimoji="0" lang="tr-TR" b="0" i="0" u="none" strike="noStrike" cap="none" normalizeH="0" baseline="0" smtClean="0">
                  <a:ln>
                    <a:noFill/>
                  </a:ln>
                  <a:solidFill>
                    <a:schemeClr val="tx1"/>
                  </a:solidFill>
                  <a:effectLst/>
                  <a:latin typeface="Arial" pitchFamily="34" charset="0"/>
                </a:endParaRPr>
              </a:p>
            </p:txBody>
          </p:sp>
          <p:sp>
            <p:nvSpPr>
              <p:cNvPr id="19465" name="Line 9"/>
              <p:cNvSpPr>
                <a:spLocks noChangeShapeType="1"/>
              </p:cNvSpPr>
              <p:nvPr/>
            </p:nvSpPr>
            <p:spPr bwMode="auto">
              <a:xfrm>
                <a:off x="3397" y="13503"/>
                <a:ext cx="0" cy="3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66" name="Rectangle 10"/>
              <p:cNvSpPr>
                <a:spLocks noChangeArrowheads="1"/>
              </p:cNvSpPr>
              <p:nvPr/>
            </p:nvSpPr>
            <p:spPr bwMode="auto">
              <a:xfrm>
                <a:off x="2677" y="13894"/>
                <a:ext cx="1260" cy="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19467" name="Text Box 11"/>
              <p:cNvSpPr txBox="1">
                <a:spLocks noChangeArrowheads="1"/>
              </p:cNvSpPr>
              <p:nvPr/>
            </p:nvSpPr>
            <p:spPr bwMode="auto">
              <a:xfrm>
                <a:off x="3157" y="13159"/>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T1 </a:t>
                </a:r>
                <a:endParaRPr kumimoji="0" lang="tr-TR" b="0" i="0" u="none" strike="noStrike" cap="none" normalizeH="0" baseline="0" smtClean="0">
                  <a:ln>
                    <a:noFill/>
                  </a:ln>
                  <a:solidFill>
                    <a:schemeClr val="tx1"/>
                  </a:solidFill>
                  <a:effectLst/>
                  <a:latin typeface="Arial" pitchFamily="34" charset="0"/>
                </a:endParaRPr>
              </a:p>
            </p:txBody>
          </p:sp>
          <p:sp>
            <p:nvSpPr>
              <p:cNvPr id="19468" name="Text Box 12"/>
              <p:cNvSpPr txBox="1">
                <a:spLocks noChangeArrowheads="1"/>
              </p:cNvSpPr>
              <p:nvPr/>
            </p:nvSpPr>
            <p:spPr bwMode="auto">
              <a:xfrm>
                <a:off x="6592" y="13174"/>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T1 </a:t>
                </a:r>
                <a:endParaRPr kumimoji="0" lang="tr-TR" b="0" i="0" u="none" strike="noStrike" cap="none" normalizeH="0" baseline="0" smtClean="0">
                  <a:ln>
                    <a:noFill/>
                  </a:ln>
                  <a:solidFill>
                    <a:schemeClr val="tx1"/>
                  </a:solidFill>
                  <a:effectLst/>
                  <a:latin typeface="Arial" pitchFamily="34" charset="0"/>
                </a:endParaRPr>
              </a:p>
            </p:txBody>
          </p:sp>
        </p:grpSp>
        <p:sp>
          <p:nvSpPr>
            <p:cNvPr id="19469" name="Text Box 13"/>
            <p:cNvSpPr txBox="1">
              <a:spLocks noChangeArrowheads="1"/>
            </p:cNvSpPr>
            <p:nvPr/>
          </p:nvSpPr>
          <p:spPr bwMode="auto">
            <a:xfrm>
              <a:off x="3052" y="11722"/>
              <a:ext cx="1620" cy="2160"/>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R’/W</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64 KB, 8bitlik BELLEK</a:t>
              </a:r>
              <a:endParaRPr kumimoji="0" lang="tr-TR" b="0" i="0" u="none" strike="noStrike" cap="none" normalizeH="0" baseline="0" dirty="0" smtClean="0">
                <a:ln>
                  <a:noFill/>
                </a:ln>
                <a:solidFill>
                  <a:schemeClr val="tx1"/>
                </a:solidFill>
                <a:effectLst/>
                <a:latin typeface="Arial" pitchFamily="34" charset="0"/>
              </a:endParaRPr>
            </a:p>
          </p:txBody>
        </p:sp>
        <p:sp>
          <p:nvSpPr>
            <p:cNvPr id="19470" name="Line 14"/>
            <p:cNvSpPr>
              <a:spLocks noChangeShapeType="1"/>
            </p:cNvSpPr>
            <p:nvPr/>
          </p:nvSpPr>
          <p:spPr bwMode="auto">
            <a:xfrm>
              <a:off x="2692" y="12242"/>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71" name="Rectangle 15"/>
            <p:cNvSpPr>
              <a:spLocks noChangeArrowheads="1"/>
            </p:cNvSpPr>
            <p:nvPr/>
          </p:nvSpPr>
          <p:spPr bwMode="auto">
            <a:xfrm>
              <a:off x="2182" y="12061"/>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Times New Roman" pitchFamily="18" charset="0"/>
                </a:rPr>
                <a:t>0</a:t>
              </a:r>
              <a:endParaRPr kumimoji="0" lang="tr-TR" b="0" i="0" u="none" strike="noStrike" cap="none" normalizeH="0" baseline="0" dirty="0" smtClean="0">
                <a:ln>
                  <a:noFill/>
                </a:ln>
                <a:solidFill>
                  <a:schemeClr val="tx1"/>
                </a:solidFill>
                <a:effectLst/>
                <a:latin typeface="Arial" pitchFamily="34" charset="0"/>
              </a:endParaRPr>
            </a:p>
          </p:txBody>
        </p:sp>
        <p:sp>
          <p:nvSpPr>
            <p:cNvPr id="19472" name="Line 16"/>
            <p:cNvSpPr>
              <a:spLocks noChangeShapeType="1"/>
            </p:cNvSpPr>
            <p:nvPr/>
          </p:nvSpPr>
          <p:spPr bwMode="auto">
            <a:xfrm>
              <a:off x="2692" y="12979"/>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73" name="Line 17"/>
            <p:cNvSpPr>
              <a:spLocks noChangeShapeType="1"/>
            </p:cNvSpPr>
            <p:nvPr/>
          </p:nvSpPr>
          <p:spPr bwMode="auto">
            <a:xfrm>
              <a:off x="2692" y="13519"/>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74" name="Rectangle 18"/>
            <p:cNvSpPr>
              <a:spLocks noChangeArrowheads="1"/>
            </p:cNvSpPr>
            <p:nvPr/>
          </p:nvSpPr>
          <p:spPr bwMode="auto">
            <a:xfrm>
              <a:off x="1987" y="12769"/>
              <a:ext cx="900" cy="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AR0</a:t>
              </a:r>
              <a:endParaRPr kumimoji="0" lang="tr-TR" b="0" i="0" u="none" strike="noStrike" cap="none" normalizeH="0" baseline="0" smtClean="0">
                <a:ln>
                  <a:noFill/>
                </a:ln>
                <a:solidFill>
                  <a:schemeClr val="tx1"/>
                </a:solidFill>
                <a:effectLst/>
                <a:latin typeface="Arial" pitchFamily="34" charset="0"/>
              </a:endParaRPr>
            </a:p>
          </p:txBody>
        </p:sp>
        <p:sp>
          <p:nvSpPr>
            <p:cNvPr id="19475" name="Rectangle 19"/>
            <p:cNvSpPr>
              <a:spLocks noChangeArrowheads="1"/>
            </p:cNvSpPr>
            <p:nvPr/>
          </p:nvSpPr>
          <p:spPr bwMode="auto">
            <a:xfrm>
              <a:off x="1912" y="13294"/>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AR15</a:t>
              </a:r>
              <a:endParaRPr kumimoji="0" lang="tr-TR" b="0" i="0" u="none" strike="noStrike" cap="none" normalizeH="0" baseline="0" smtClean="0">
                <a:ln>
                  <a:noFill/>
                </a:ln>
                <a:solidFill>
                  <a:schemeClr val="tx1"/>
                </a:solidFill>
                <a:effectLst/>
                <a:latin typeface="Arial" pitchFamily="34" charset="0"/>
              </a:endParaRPr>
            </a:p>
          </p:txBody>
        </p:sp>
        <p:sp>
          <p:nvSpPr>
            <p:cNvPr id="19476" name="Rectangle 20"/>
            <p:cNvSpPr>
              <a:spLocks noChangeArrowheads="1"/>
            </p:cNvSpPr>
            <p:nvPr/>
          </p:nvSpPr>
          <p:spPr bwMode="auto">
            <a:xfrm>
              <a:off x="6952" y="12634"/>
              <a:ext cx="270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(düşük anlamlı)    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9477" name="Line 21"/>
            <p:cNvSpPr>
              <a:spLocks noChangeShapeType="1"/>
            </p:cNvSpPr>
            <p:nvPr/>
          </p:nvSpPr>
          <p:spPr bwMode="auto">
            <a:xfrm>
              <a:off x="9292" y="11914"/>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78" name="Line 22"/>
            <p:cNvSpPr>
              <a:spLocks noChangeShapeType="1"/>
            </p:cNvSpPr>
            <p:nvPr/>
          </p:nvSpPr>
          <p:spPr bwMode="auto">
            <a:xfrm>
              <a:off x="8572" y="11914"/>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79" name="Line 23"/>
            <p:cNvSpPr>
              <a:spLocks noChangeShapeType="1"/>
            </p:cNvSpPr>
            <p:nvPr/>
          </p:nvSpPr>
          <p:spPr bwMode="auto">
            <a:xfrm>
              <a:off x="7852" y="11914"/>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80" name="Line 24"/>
            <p:cNvSpPr>
              <a:spLocks noChangeShapeType="1"/>
            </p:cNvSpPr>
            <p:nvPr/>
          </p:nvSpPr>
          <p:spPr bwMode="auto">
            <a:xfrm>
              <a:off x="7132" y="11914"/>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81" name="Text Box 25"/>
            <p:cNvSpPr txBox="1">
              <a:spLocks noChangeArrowheads="1"/>
            </p:cNvSpPr>
            <p:nvPr/>
          </p:nvSpPr>
          <p:spPr bwMode="auto">
            <a:xfrm>
              <a:off x="8347" y="11554"/>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19482" name="Text Box 26"/>
            <p:cNvSpPr txBox="1">
              <a:spLocks noChangeArrowheads="1"/>
            </p:cNvSpPr>
            <p:nvPr/>
          </p:nvSpPr>
          <p:spPr bwMode="auto">
            <a:xfrm>
              <a:off x="7492" y="11554"/>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19483" name="Text Box 27"/>
            <p:cNvSpPr txBox="1">
              <a:spLocks noChangeArrowheads="1"/>
            </p:cNvSpPr>
            <p:nvPr/>
          </p:nvSpPr>
          <p:spPr bwMode="auto">
            <a:xfrm>
              <a:off x="6915" y="11554"/>
              <a:ext cx="7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T1 </a:t>
              </a:r>
              <a:endParaRPr kumimoji="0" lang="tr-TR" b="0" i="0" u="none" strike="noStrike" cap="none" normalizeH="0" baseline="0" dirty="0" smtClean="0">
                <a:ln>
                  <a:noFill/>
                </a:ln>
                <a:solidFill>
                  <a:schemeClr val="tx1"/>
                </a:solidFill>
                <a:effectLst/>
                <a:latin typeface="Arial" pitchFamily="34" charset="0"/>
              </a:endParaRPr>
            </a:p>
          </p:txBody>
        </p:sp>
        <p:sp>
          <p:nvSpPr>
            <p:cNvPr id="19484" name="Line 28"/>
            <p:cNvSpPr>
              <a:spLocks noChangeShapeType="1"/>
            </p:cNvSpPr>
            <p:nvPr/>
          </p:nvSpPr>
          <p:spPr bwMode="auto">
            <a:xfrm>
              <a:off x="9292" y="13354"/>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85" name="Text Box 29"/>
            <p:cNvSpPr txBox="1">
              <a:spLocks noChangeArrowheads="1"/>
            </p:cNvSpPr>
            <p:nvPr/>
          </p:nvSpPr>
          <p:spPr bwMode="auto">
            <a:xfrm>
              <a:off x="5512" y="13368"/>
              <a:ext cx="3773" cy="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Belleğin içeriğini yola aktaran tri-</a:t>
              </a:r>
              <a:r>
                <a:rPr kumimoji="0" lang="tr-TR" b="0" i="0" u="none" strike="noStrike" cap="none" normalizeH="0" baseline="0" dirty="0" err="1" smtClean="0">
                  <a:ln>
                    <a:noFill/>
                  </a:ln>
                  <a:solidFill>
                    <a:schemeClr val="tx1"/>
                  </a:solidFill>
                  <a:effectLst/>
                  <a:latin typeface="Calibri" pitchFamily="34" charset="0"/>
                </a:rPr>
                <a:t>statelere</a:t>
              </a:r>
              <a:r>
                <a:rPr kumimoji="0" lang="tr-TR" b="0" i="0" u="none" strike="noStrike" cap="none" normalizeH="0" baseline="0" dirty="0" smtClean="0">
                  <a:ln>
                    <a:noFill/>
                  </a:ln>
                  <a:solidFill>
                    <a:schemeClr val="tx1"/>
                  </a:solidFill>
                  <a:effectLst/>
                  <a:latin typeface="Calibri" pitchFamily="34" charset="0"/>
                </a:rPr>
                <a:t> gider</a:t>
              </a:r>
              <a:endParaRPr kumimoji="0" lang="tr-TR" b="0" i="0" u="none" strike="noStrike" cap="none" normalizeH="0" baseline="0" dirty="0" smtClean="0">
                <a:ln>
                  <a:noFill/>
                </a:ln>
                <a:solidFill>
                  <a:schemeClr val="tx1"/>
                </a:solidFill>
                <a:effectLst/>
                <a:latin typeface="Arial" pitchFamily="34" charset="0"/>
              </a:endParaRPr>
            </a:p>
          </p:txBody>
        </p:sp>
        <p:sp>
          <p:nvSpPr>
            <p:cNvPr id="19486" name="AutoShape 30"/>
            <p:cNvSpPr>
              <a:spLocks noChangeArrowheads="1"/>
            </p:cNvSpPr>
            <p:nvPr/>
          </p:nvSpPr>
          <p:spPr bwMode="auto">
            <a:xfrm>
              <a:off x="4672" y="12679"/>
              <a:ext cx="900" cy="360"/>
            </a:xfrm>
            <a:prstGeom prst="rightArrow">
              <a:avLst>
                <a:gd name="adj1" fmla="val 50000"/>
                <a:gd name="adj2" fmla="val 62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9487" name="Line 31"/>
            <p:cNvSpPr>
              <a:spLocks noChangeShapeType="1"/>
            </p:cNvSpPr>
            <p:nvPr/>
          </p:nvSpPr>
          <p:spPr bwMode="auto">
            <a:xfrm flipH="1">
              <a:off x="4972" y="13699"/>
              <a:ext cx="43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9488" name="Line 32"/>
            <p:cNvSpPr>
              <a:spLocks noChangeShapeType="1"/>
            </p:cNvSpPr>
            <p:nvPr/>
          </p:nvSpPr>
          <p:spPr bwMode="auto">
            <a:xfrm flipV="1">
              <a:off x="4972" y="12979"/>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89" name="Rectangle 33"/>
            <p:cNvSpPr>
              <a:spLocks noChangeArrowheads="1"/>
            </p:cNvSpPr>
            <p:nvPr/>
          </p:nvSpPr>
          <p:spPr bwMode="auto">
            <a:xfrm flipH="1" flipV="1">
              <a:off x="1882" y="13039"/>
              <a:ext cx="900" cy="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t>
              </a:r>
              <a:endParaRPr kumimoji="0" lang="tr-TR" b="0" i="0" u="none" strike="noStrike" cap="none" normalizeH="0" baseline="0" smtClean="0">
                <a:ln>
                  <a:noFill/>
                </a:ln>
                <a:solidFill>
                  <a:schemeClr val="tx1"/>
                </a:solidFill>
                <a:effectLst/>
                <a:latin typeface="Arial" pitchFamily="34" charset="0"/>
              </a:endParaRPr>
            </a:p>
          </p:txBody>
        </p:sp>
      </p:grpSp>
      <p:sp>
        <p:nvSpPr>
          <p:cNvPr id="36" name="35 Dikdörtgen"/>
          <p:cNvSpPr/>
          <p:nvPr/>
        </p:nvSpPr>
        <p:spPr>
          <a:xfrm>
            <a:off x="375313" y="2467873"/>
            <a:ext cx="5029200" cy="400110"/>
          </a:xfrm>
          <a:prstGeom prst="rect">
            <a:avLst/>
          </a:prstGeom>
        </p:spPr>
        <p:txBody>
          <a:bodyPr wrap="square">
            <a:spAutoFit/>
          </a:bodyPr>
          <a:lstStyle/>
          <a:p>
            <a:pPr>
              <a:buNone/>
            </a:pPr>
            <a:r>
              <a:rPr lang="tr-TR" sz="2000" dirty="0" smtClean="0"/>
              <a:t>T1: IR </a:t>
            </a:r>
            <a:r>
              <a:rPr lang="tr-TR" sz="2000" dirty="0" smtClean="0">
                <a:sym typeface="Wingdings"/>
              </a:rPr>
              <a:t></a:t>
            </a:r>
            <a:r>
              <a:rPr lang="tr-TR" sz="2000" dirty="0" smtClean="0"/>
              <a:t> M[AR], PC </a:t>
            </a:r>
            <a:r>
              <a:rPr lang="tr-TR" sz="2000" dirty="0" smtClean="0">
                <a:sym typeface="Wingdings"/>
              </a:rPr>
              <a:t></a:t>
            </a:r>
            <a:r>
              <a:rPr lang="tr-TR" sz="2000" dirty="0" smtClean="0"/>
              <a:t> PC+1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T2 Zaman Dilimi</a:t>
            </a:r>
            <a:endParaRPr lang="tr-TR" sz="2400" dirty="0"/>
          </a:p>
        </p:txBody>
      </p:sp>
      <p:sp>
        <p:nvSpPr>
          <p:cNvPr id="3" name="2 İçerik Yer Tutucusu"/>
          <p:cNvSpPr>
            <a:spLocks noGrp="1"/>
          </p:cNvSpPr>
          <p:nvPr>
            <p:ph idx="1"/>
          </p:nvPr>
        </p:nvSpPr>
        <p:spPr>
          <a:xfrm>
            <a:off x="374650" y="882101"/>
            <a:ext cx="8375650" cy="1397075"/>
          </a:xfrm>
        </p:spPr>
        <p:txBody>
          <a:bodyPr/>
          <a:lstStyle/>
          <a:p>
            <a:pPr marL="0" indent="0" algn="just">
              <a:buNone/>
            </a:pPr>
            <a:r>
              <a:rPr lang="tr-TR" sz="2000" dirty="0" smtClean="0"/>
              <a:t>T2 zaman diliminde, PC’nin içeriği </a:t>
            </a:r>
            <a:r>
              <a:rPr lang="tr-TR" sz="2000" dirty="0" err="1" smtClean="0"/>
              <a:t>AR’ye</a:t>
            </a:r>
            <a:r>
              <a:rPr lang="tr-TR" sz="2000" dirty="0" smtClean="0"/>
              <a:t> aktarılır. PC ise yine 1 arttırılır; şayet 2 </a:t>
            </a:r>
            <a:r>
              <a:rPr lang="tr-TR" sz="2000" dirty="0" err="1" smtClean="0"/>
              <a:t>byte</a:t>
            </a:r>
            <a:r>
              <a:rPr lang="tr-TR" sz="2000" dirty="0" smtClean="0"/>
              <a:t> </a:t>
            </a:r>
            <a:r>
              <a:rPr lang="tr-TR" sz="2000" dirty="0" err="1" smtClean="0"/>
              <a:t>lık</a:t>
            </a:r>
            <a:r>
              <a:rPr lang="tr-TR" sz="2000" dirty="0" smtClean="0"/>
              <a:t> bir komut ise bir sonraki komutu göstermek için, ya da 3 </a:t>
            </a:r>
            <a:r>
              <a:rPr lang="tr-TR" sz="2000" dirty="0" err="1" smtClean="0"/>
              <a:t>byte</a:t>
            </a:r>
            <a:r>
              <a:rPr lang="tr-TR" sz="2000" dirty="0" smtClean="0"/>
              <a:t> </a:t>
            </a:r>
            <a:r>
              <a:rPr lang="tr-TR" sz="2000" dirty="0" err="1" smtClean="0"/>
              <a:t>lık</a:t>
            </a:r>
            <a:r>
              <a:rPr lang="tr-TR" sz="2000" dirty="0" smtClean="0"/>
              <a:t> bir komutsa, komutun adres kısmındaki düşük anlamlı adres bilgisini göstermek için.</a:t>
            </a:r>
          </a:p>
          <a:p>
            <a:pPr>
              <a:buNone/>
            </a:pPr>
            <a:endParaRPr lang="tr-TR" dirty="0"/>
          </a:p>
        </p:txBody>
      </p:sp>
      <p:grpSp>
        <p:nvGrpSpPr>
          <p:cNvPr id="39" name="38 Grup"/>
          <p:cNvGrpSpPr/>
          <p:nvPr/>
        </p:nvGrpSpPr>
        <p:grpSpPr>
          <a:xfrm>
            <a:off x="2020358" y="3098373"/>
            <a:ext cx="5854700" cy="3070417"/>
            <a:chOff x="2020358" y="3098373"/>
            <a:chExt cx="5854700" cy="3070417"/>
          </a:xfrm>
        </p:grpSpPr>
        <p:sp>
          <p:nvSpPr>
            <p:cNvPr id="20483" name="Rectangle 3"/>
            <p:cNvSpPr>
              <a:spLocks noChangeArrowheads="1"/>
            </p:cNvSpPr>
            <p:nvPr/>
          </p:nvSpPr>
          <p:spPr bwMode="auto">
            <a:xfrm>
              <a:off x="2047663" y="3926601"/>
              <a:ext cx="1714500" cy="5445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ctr"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(yüksek anlamlı)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0484" name="Rectangle 4"/>
            <p:cNvSpPr>
              <a:spLocks noChangeArrowheads="1"/>
            </p:cNvSpPr>
            <p:nvPr/>
          </p:nvSpPr>
          <p:spPr bwMode="auto">
            <a:xfrm>
              <a:off x="3197308" y="5210532"/>
              <a:ext cx="8001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a:t>
              </a:r>
              <a:endParaRPr kumimoji="0" lang="tr-TR" b="0" i="0" u="none" strike="noStrike" cap="none" normalizeH="0" baseline="0" dirty="0" smtClean="0">
                <a:ln>
                  <a:noFill/>
                </a:ln>
                <a:solidFill>
                  <a:schemeClr val="tx1"/>
                </a:solidFill>
                <a:effectLst/>
                <a:latin typeface="Arial" pitchFamily="34" charset="0"/>
              </a:endParaRPr>
            </a:p>
          </p:txBody>
        </p:sp>
        <p:grpSp>
          <p:nvGrpSpPr>
            <p:cNvPr id="20485" name="Group 5"/>
            <p:cNvGrpSpPr>
              <a:grpSpLocks/>
            </p:cNvGrpSpPr>
            <p:nvPr/>
          </p:nvGrpSpPr>
          <p:grpSpPr bwMode="auto">
            <a:xfrm>
              <a:off x="2111780" y="5478222"/>
              <a:ext cx="1828800" cy="690568"/>
              <a:chOff x="1597" y="4117"/>
              <a:chExt cx="2880" cy="1260"/>
            </a:xfrm>
          </p:grpSpPr>
          <p:sp>
            <p:nvSpPr>
              <p:cNvPr id="20486" name="Rectangle 6"/>
              <p:cNvSpPr>
                <a:spLocks noChangeArrowheads="1"/>
              </p:cNvSpPr>
              <p:nvPr/>
            </p:nvSpPr>
            <p:spPr bwMode="auto">
              <a:xfrm>
                <a:off x="1597" y="4657"/>
                <a:ext cx="270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rgbClr val="000000"/>
                    </a:solidFill>
                    <a:effectLst/>
                    <a:latin typeface="Calibri" pitchFamily="34" charset="0"/>
                  </a:rPr>
                  <a:t>AR</a:t>
                </a:r>
                <a:endParaRPr kumimoji="0" lang="tr-TR" b="0" i="0" u="none" strike="noStrike" cap="none" normalizeH="0" baseline="0" dirty="0" smtClean="0">
                  <a:ln>
                    <a:noFill/>
                  </a:ln>
                  <a:solidFill>
                    <a:schemeClr val="tx1"/>
                  </a:solidFill>
                  <a:effectLst/>
                  <a:latin typeface="Arial" pitchFamily="34" charset="0"/>
                </a:endParaRPr>
              </a:p>
            </p:txBody>
          </p:sp>
          <p:sp>
            <p:nvSpPr>
              <p:cNvPr id="20487" name="Line 7"/>
              <p:cNvSpPr>
                <a:spLocks noChangeShapeType="1"/>
              </p:cNvSpPr>
              <p:nvPr/>
            </p:nvSpPr>
            <p:spPr bwMode="auto">
              <a:xfrm>
                <a:off x="3937" y="4117"/>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88" name="Rectangle 8"/>
              <p:cNvSpPr>
                <a:spLocks noChangeArrowheads="1"/>
              </p:cNvSpPr>
              <p:nvPr/>
            </p:nvSpPr>
            <p:spPr bwMode="auto">
              <a:xfrm>
                <a:off x="3217" y="4657"/>
                <a:ext cx="126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grpSp>
        <p:sp>
          <p:nvSpPr>
            <p:cNvPr id="20489" name="Line 9"/>
            <p:cNvSpPr>
              <a:spLocks noChangeShapeType="1"/>
            </p:cNvSpPr>
            <p:nvPr/>
          </p:nvSpPr>
          <p:spPr bwMode="auto">
            <a:xfrm>
              <a:off x="35335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90" name="Line 10"/>
            <p:cNvSpPr>
              <a:spLocks noChangeShapeType="1"/>
            </p:cNvSpPr>
            <p:nvPr/>
          </p:nvSpPr>
          <p:spPr bwMode="auto">
            <a:xfrm>
              <a:off x="30763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91" name="Line 11"/>
            <p:cNvSpPr>
              <a:spLocks noChangeShapeType="1"/>
            </p:cNvSpPr>
            <p:nvPr/>
          </p:nvSpPr>
          <p:spPr bwMode="auto">
            <a:xfrm>
              <a:off x="26191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92" name="Line 12"/>
            <p:cNvSpPr>
              <a:spLocks noChangeShapeType="1"/>
            </p:cNvSpPr>
            <p:nvPr/>
          </p:nvSpPr>
          <p:spPr bwMode="auto">
            <a:xfrm>
              <a:off x="21619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93" name="Text Box 13"/>
            <p:cNvSpPr txBox="1">
              <a:spLocks noChangeArrowheads="1"/>
            </p:cNvSpPr>
            <p:nvPr/>
          </p:nvSpPr>
          <p:spPr bwMode="auto">
            <a:xfrm>
              <a:off x="3321473" y="3098373"/>
              <a:ext cx="131445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a    (0011)</a:t>
              </a:r>
              <a:endParaRPr kumimoji="0" lang="tr-TR" b="0" i="0" u="none" strike="noStrike" cap="none" normalizeH="0" baseline="0" dirty="0" smtClean="0">
                <a:ln>
                  <a:noFill/>
                </a:ln>
                <a:solidFill>
                  <a:schemeClr val="tx1"/>
                </a:solidFill>
                <a:effectLst/>
                <a:latin typeface="Arial" pitchFamily="34" charset="0"/>
              </a:endParaRPr>
            </a:p>
          </p:txBody>
        </p:sp>
        <p:sp>
          <p:nvSpPr>
            <p:cNvPr id="20494" name="Text Box 14"/>
            <p:cNvSpPr txBox="1">
              <a:spLocks noChangeArrowheads="1"/>
            </p:cNvSpPr>
            <p:nvPr/>
          </p:nvSpPr>
          <p:spPr bwMode="auto">
            <a:xfrm>
              <a:off x="2934758" y="3098373"/>
              <a:ext cx="4572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a:t>
              </a:r>
              <a:endParaRPr kumimoji="0" lang="tr-TR" b="0" i="0" u="none" strike="noStrike" cap="none" normalizeH="0" baseline="0" dirty="0" smtClean="0">
                <a:ln>
                  <a:noFill/>
                </a:ln>
                <a:solidFill>
                  <a:schemeClr val="tx1"/>
                </a:solidFill>
                <a:effectLst/>
                <a:latin typeface="Arial" pitchFamily="34" charset="0"/>
              </a:endParaRPr>
            </a:p>
          </p:txBody>
        </p:sp>
        <p:sp>
          <p:nvSpPr>
            <p:cNvPr id="20495" name="Text Box 15"/>
            <p:cNvSpPr txBox="1">
              <a:spLocks noChangeArrowheads="1"/>
            </p:cNvSpPr>
            <p:nvPr/>
          </p:nvSpPr>
          <p:spPr bwMode="auto">
            <a:xfrm>
              <a:off x="2363258" y="3109719"/>
              <a:ext cx="4572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0</a:t>
              </a:r>
              <a:endParaRPr kumimoji="0" lang="tr-TR" b="0" i="0" u="none" strike="noStrike" cap="none" normalizeH="0" baseline="0" dirty="0" smtClean="0">
                <a:ln>
                  <a:noFill/>
                </a:ln>
                <a:solidFill>
                  <a:schemeClr val="tx1"/>
                </a:solidFill>
                <a:effectLst/>
                <a:latin typeface="Arial" pitchFamily="34" charset="0"/>
              </a:endParaRPr>
            </a:p>
          </p:txBody>
        </p:sp>
        <p:sp>
          <p:nvSpPr>
            <p:cNvPr id="20496" name="Text Box 16"/>
            <p:cNvSpPr txBox="1">
              <a:spLocks noChangeArrowheads="1"/>
            </p:cNvSpPr>
            <p:nvPr/>
          </p:nvSpPr>
          <p:spPr bwMode="auto">
            <a:xfrm>
              <a:off x="2020358" y="3109719"/>
              <a:ext cx="4572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0 </a:t>
              </a:r>
              <a:endParaRPr kumimoji="0" lang="tr-TR" b="0" i="0" u="none" strike="noStrike" cap="none" normalizeH="0" baseline="0" dirty="0" smtClean="0">
                <a:ln>
                  <a:noFill/>
                </a:ln>
                <a:solidFill>
                  <a:schemeClr val="tx1"/>
                </a:solidFill>
                <a:effectLst/>
                <a:latin typeface="Arial" pitchFamily="34" charset="0"/>
              </a:endParaRPr>
            </a:p>
          </p:txBody>
        </p:sp>
        <p:sp>
          <p:nvSpPr>
            <p:cNvPr id="20497" name="Rectangle 17"/>
            <p:cNvSpPr>
              <a:spLocks noChangeArrowheads="1"/>
            </p:cNvSpPr>
            <p:nvPr/>
          </p:nvSpPr>
          <p:spPr bwMode="auto">
            <a:xfrm>
              <a:off x="4790863" y="3926601"/>
              <a:ext cx="1714500" cy="5445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4×16 Dekoder</a:t>
              </a:r>
            </a:p>
            <a:p>
              <a:pPr marL="0" marR="0" lvl="0" indent="0" algn="ctr"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(düşük anlamlı)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0498" name="Line 18"/>
            <p:cNvSpPr>
              <a:spLocks noChangeShapeType="1"/>
            </p:cNvSpPr>
            <p:nvPr/>
          </p:nvSpPr>
          <p:spPr bwMode="auto">
            <a:xfrm>
              <a:off x="62767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99" name="Line 19"/>
            <p:cNvSpPr>
              <a:spLocks noChangeShapeType="1"/>
            </p:cNvSpPr>
            <p:nvPr/>
          </p:nvSpPr>
          <p:spPr bwMode="auto">
            <a:xfrm>
              <a:off x="58195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500" name="Line 20"/>
            <p:cNvSpPr>
              <a:spLocks noChangeShapeType="1"/>
            </p:cNvSpPr>
            <p:nvPr/>
          </p:nvSpPr>
          <p:spPr bwMode="auto">
            <a:xfrm>
              <a:off x="53623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501" name="Line 21"/>
            <p:cNvSpPr>
              <a:spLocks noChangeShapeType="1"/>
            </p:cNvSpPr>
            <p:nvPr/>
          </p:nvSpPr>
          <p:spPr bwMode="auto">
            <a:xfrm>
              <a:off x="4905163" y="3382013"/>
              <a:ext cx="0" cy="5445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502" name="Text Box 22"/>
            <p:cNvSpPr txBox="1">
              <a:spLocks noChangeArrowheads="1"/>
            </p:cNvSpPr>
            <p:nvPr/>
          </p:nvSpPr>
          <p:spPr bwMode="auto">
            <a:xfrm>
              <a:off x="6162463" y="3098373"/>
              <a:ext cx="131445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    (0011)</a:t>
              </a:r>
              <a:endParaRPr kumimoji="0" lang="tr-TR" b="0" i="0" u="none" strike="noStrike" cap="none" normalizeH="0" baseline="0" smtClean="0">
                <a:ln>
                  <a:noFill/>
                </a:ln>
                <a:solidFill>
                  <a:schemeClr val="tx1"/>
                </a:solidFill>
                <a:effectLst/>
                <a:latin typeface="Arial" pitchFamily="34" charset="0"/>
              </a:endParaRPr>
            </a:p>
          </p:txBody>
        </p:sp>
        <p:sp>
          <p:nvSpPr>
            <p:cNvPr id="20503" name="Text Box 23"/>
            <p:cNvSpPr txBox="1">
              <a:spLocks noChangeArrowheads="1"/>
            </p:cNvSpPr>
            <p:nvPr/>
          </p:nvSpPr>
          <p:spPr bwMode="auto">
            <a:xfrm>
              <a:off x="5676688" y="3109719"/>
              <a:ext cx="4572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a:t>
              </a:r>
              <a:endParaRPr kumimoji="0" lang="tr-TR" b="0" i="0" u="none" strike="noStrike" cap="none" normalizeH="0" baseline="0" dirty="0" smtClean="0">
                <a:ln>
                  <a:noFill/>
                </a:ln>
                <a:solidFill>
                  <a:schemeClr val="tx1"/>
                </a:solidFill>
                <a:effectLst/>
                <a:latin typeface="Arial" pitchFamily="34" charset="0"/>
              </a:endParaRPr>
            </a:p>
          </p:txBody>
        </p:sp>
        <p:sp>
          <p:nvSpPr>
            <p:cNvPr id="20504" name="Text Box 24"/>
            <p:cNvSpPr txBox="1">
              <a:spLocks noChangeArrowheads="1"/>
            </p:cNvSpPr>
            <p:nvPr/>
          </p:nvSpPr>
          <p:spPr bwMode="auto">
            <a:xfrm>
              <a:off x="5106458" y="3109719"/>
              <a:ext cx="4572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0</a:t>
              </a:r>
              <a:endParaRPr kumimoji="0" lang="tr-TR" b="0" i="0" u="none" strike="noStrike" cap="none" normalizeH="0" baseline="0" dirty="0" smtClean="0">
                <a:ln>
                  <a:noFill/>
                </a:ln>
                <a:solidFill>
                  <a:schemeClr val="tx1"/>
                </a:solidFill>
                <a:effectLst/>
                <a:latin typeface="Arial" pitchFamily="34" charset="0"/>
              </a:endParaRPr>
            </a:p>
          </p:txBody>
        </p:sp>
        <p:sp>
          <p:nvSpPr>
            <p:cNvPr id="20505" name="Text Box 25"/>
            <p:cNvSpPr txBox="1">
              <a:spLocks noChangeArrowheads="1"/>
            </p:cNvSpPr>
            <p:nvPr/>
          </p:nvSpPr>
          <p:spPr bwMode="auto">
            <a:xfrm>
              <a:off x="4763558" y="3109719"/>
              <a:ext cx="4572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0 </a:t>
              </a:r>
              <a:endParaRPr kumimoji="0" lang="tr-TR" b="0" i="0" u="none" strike="noStrike" cap="none" normalizeH="0" baseline="0" dirty="0" smtClean="0">
                <a:ln>
                  <a:noFill/>
                </a:ln>
                <a:solidFill>
                  <a:schemeClr val="tx1"/>
                </a:solidFill>
                <a:effectLst/>
                <a:latin typeface="Arial" pitchFamily="34" charset="0"/>
              </a:endParaRPr>
            </a:p>
          </p:txBody>
        </p:sp>
        <p:sp>
          <p:nvSpPr>
            <p:cNvPr id="20506" name="Line 26"/>
            <p:cNvSpPr>
              <a:spLocks noChangeShapeType="1"/>
            </p:cNvSpPr>
            <p:nvPr/>
          </p:nvSpPr>
          <p:spPr bwMode="auto">
            <a:xfrm>
              <a:off x="3608493" y="4471190"/>
              <a:ext cx="0" cy="27229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507" name="Line 27"/>
            <p:cNvSpPr>
              <a:spLocks noChangeShapeType="1"/>
            </p:cNvSpPr>
            <p:nvPr/>
          </p:nvSpPr>
          <p:spPr bwMode="auto">
            <a:xfrm>
              <a:off x="6331373" y="4471190"/>
              <a:ext cx="0" cy="27229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508" name="Text Box 28"/>
            <p:cNvSpPr txBox="1">
              <a:spLocks noChangeArrowheads="1"/>
            </p:cNvSpPr>
            <p:nvPr/>
          </p:nvSpPr>
          <p:spPr bwMode="auto">
            <a:xfrm>
              <a:off x="2457238" y="4666334"/>
              <a:ext cx="2742565" cy="680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PC’nin içeriğini yola aktaran tri-</a:t>
              </a:r>
              <a:r>
                <a:rPr kumimoji="0" lang="tr-TR" b="0" i="0" u="none" strike="noStrike" cap="none" normalizeH="0" baseline="0" dirty="0" err="1" smtClean="0">
                  <a:ln>
                    <a:noFill/>
                  </a:ln>
                  <a:solidFill>
                    <a:schemeClr val="tx1"/>
                  </a:solidFill>
                  <a:effectLst/>
                  <a:latin typeface="Calibri" pitchFamily="34" charset="0"/>
                </a:rPr>
                <a:t>statelere</a:t>
              </a:r>
              <a:r>
                <a:rPr kumimoji="0" lang="tr-TR" b="0" i="0" u="none" strike="noStrike" cap="none" normalizeH="0" baseline="0" dirty="0" smtClean="0">
                  <a:ln>
                    <a:noFill/>
                  </a:ln>
                  <a:solidFill>
                    <a:schemeClr val="tx1"/>
                  </a:solidFill>
                  <a:effectLst/>
                  <a:latin typeface="Calibri" pitchFamily="34" charset="0"/>
                </a:rPr>
                <a:t> gider</a:t>
              </a:r>
              <a:endParaRPr kumimoji="0" lang="tr-TR" b="0" i="0" u="none" strike="noStrike" cap="none" normalizeH="0" baseline="0" dirty="0" smtClean="0">
                <a:ln>
                  <a:noFill/>
                </a:ln>
                <a:solidFill>
                  <a:schemeClr val="tx1"/>
                </a:solidFill>
                <a:effectLst/>
                <a:latin typeface="Arial" pitchFamily="34" charset="0"/>
              </a:endParaRPr>
            </a:p>
          </p:txBody>
        </p:sp>
        <p:sp>
          <p:nvSpPr>
            <p:cNvPr id="20509" name="Text Box 29"/>
            <p:cNvSpPr txBox="1">
              <a:spLocks noChangeArrowheads="1"/>
            </p:cNvSpPr>
            <p:nvPr/>
          </p:nvSpPr>
          <p:spPr bwMode="auto">
            <a:xfrm>
              <a:off x="5305213" y="4654988"/>
              <a:ext cx="2569845" cy="680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PC’nin içeriğini yola aktaran tri-</a:t>
              </a:r>
              <a:r>
                <a:rPr kumimoji="0" lang="tr-TR" b="0" i="0" u="none" strike="noStrike" cap="none" normalizeH="0" baseline="0" dirty="0" err="1" smtClean="0">
                  <a:ln>
                    <a:noFill/>
                  </a:ln>
                  <a:solidFill>
                    <a:schemeClr val="tx1"/>
                  </a:solidFill>
                  <a:effectLst/>
                  <a:latin typeface="Calibri" pitchFamily="34" charset="0"/>
                </a:rPr>
                <a:t>statelere</a:t>
              </a:r>
              <a:r>
                <a:rPr kumimoji="0" lang="tr-TR" b="0" i="0" u="none" strike="noStrike" cap="none" normalizeH="0" baseline="0" dirty="0" smtClean="0">
                  <a:ln>
                    <a:noFill/>
                  </a:ln>
                  <a:solidFill>
                    <a:schemeClr val="tx1"/>
                  </a:solidFill>
                  <a:effectLst/>
                  <a:latin typeface="Calibri" pitchFamily="34" charset="0"/>
                </a:rPr>
                <a:t> gider</a:t>
              </a:r>
              <a:endParaRPr kumimoji="0" lang="tr-TR" b="0" i="0" u="none" strike="noStrike" cap="none" normalizeH="0" baseline="0" dirty="0" smtClean="0">
                <a:ln>
                  <a:noFill/>
                </a:ln>
                <a:solidFill>
                  <a:schemeClr val="tx1"/>
                </a:solidFill>
                <a:effectLst/>
                <a:latin typeface="Arial" pitchFamily="34" charset="0"/>
              </a:endParaRPr>
            </a:p>
          </p:txBody>
        </p:sp>
        <p:grpSp>
          <p:nvGrpSpPr>
            <p:cNvPr id="20510" name="Group 30"/>
            <p:cNvGrpSpPr>
              <a:grpSpLocks/>
            </p:cNvGrpSpPr>
            <p:nvPr/>
          </p:nvGrpSpPr>
          <p:grpSpPr bwMode="auto">
            <a:xfrm>
              <a:off x="4854980" y="5478222"/>
              <a:ext cx="1828800" cy="690568"/>
              <a:chOff x="1597" y="4117"/>
              <a:chExt cx="2880" cy="1260"/>
            </a:xfrm>
          </p:grpSpPr>
          <p:sp>
            <p:nvSpPr>
              <p:cNvPr id="20511" name="Rectangle 31"/>
              <p:cNvSpPr>
                <a:spLocks noChangeArrowheads="1"/>
              </p:cNvSpPr>
              <p:nvPr/>
            </p:nvSpPr>
            <p:spPr bwMode="auto">
              <a:xfrm>
                <a:off x="1597" y="4657"/>
                <a:ext cx="270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PC</a:t>
                </a:r>
                <a:endParaRPr kumimoji="0" lang="tr-TR" b="0" i="0" u="none" strike="noStrike" cap="none" normalizeH="0" baseline="0" smtClean="0">
                  <a:ln>
                    <a:noFill/>
                  </a:ln>
                  <a:solidFill>
                    <a:schemeClr val="tx1"/>
                  </a:solidFill>
                  <a:effectLst/>
                  <a:latin typeface="Arial" pitchFamily="34" charset="0"/>
                </a:endParaRPr>
              </a:p>
            </p:txBody>
          </p:sp>
          <p:sp>
            <p:nvSpPr>
              <p:cNvPr id="20512" name="Line 32"/>
              <p:cNvSpPr>
                <a:spLocks noChangeShapeType="1"/>
              </p:cNvSpPr>
              <p:nvPr/>
            </p:nvSpPr>
            <p:spPr bwMode="auto">
              <a:xfrm>
                <a:off x="3937" y="4117"/>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513" name="Rectangle 33"/>
              <p:cNvSpPr>
                <a:spLocks noChangeArrowheads="1"/>
              </p:cNvSpPr>
              <p:nvPr/>
            </p:nvSpPr>
            <p:spPr bwMode="auto">
              <a:xfrm>
                <a:off x="3217" y="4657"/>
                <a:ext cx="126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INC</a:t>
                </a:r>
                <a:endParaRPr kumimoji="0" lang="tr-TR" b="0" i="0" u="none" strike="noStrike" cap="none" normalizeH="0" baseline="0" smtClean="0">
                  <a:ln>
                    <a:noFill/>
                  </a:ln>
                  <a:solidFill>
                    <a:schemeClr val="tx1"/>
                  </a:solidFill>
                  <a:effectLst/>
                  <a:latin typeface="Arial" pitchFamily="34" charset="0"/>
                </a:endParaRPr>
              </a:p>
            </p:txBody>
          </p:sp>
        </p:grpSp>
        <p:sp>
          <p:nvSpPr>
            <p:cNvPr id="20514" name="Rectangle 34"/>
            <p:cNvSpPr>
              <a:spLocks noChangeArrowheads="1"/>
            </p:cNvSpPr>
            <p:nvPr/>
          </p:nvSpPr>
          <p:spPr bwMode="auto">
            <a:xfrm>
              <a:off x="5955113" y="5208986"/>
              <a:ext cx="800100" cy="408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a:t>
              </a:r>
              <a:endParaRPr kumimoji="0" lang="tr-TR" b="0" i="0" u="none" strike="noStrike" cap="none" normalizeH="0" baseline="0" dirty="0" smtClean="0">
                <a:ln>
                  <a:noFill/>
                </a:ln>
                <a:solidFill>
                  <a:schemeClr val="tx1"/>
                </a:solidFill>
                <a:effectLst/>
                <a:latin typeface="Arial" pitchFamily="34" charset="0"/>
              </a:endParaRPr>
            </a:p>
          </p:txBody>
        </p:sp>
      </p:grpSp>
      <p:sp>
        <p:nvSpPr>
          <p:cNvPr id="37" name="36 Dikdörtgen"/>
          <p:cNvSpPr/>
          <p:nvPr/>
        </p:nvSpPr>
        <p:spPr>
          <a:xfrm>
            <a:off x="443551" y="2276804"/>
            <a:ext cx="7581333" cy="400110"/>
          </a:xfrm>
          <a:prstGeom prst="rect">
            <a:avLst/>
          </a:prstGeom>
        </p:spPr>
        <p:txBody>
          <a:bodyPr wrap="square">
            <a:spAutoFit/>
          </a:bodyPr>
          <a:lstStyle/>
          <a:p>
            <a:pPr>
              <a:buNone/>
            </a:pPr>
            <a:r>
              <a:rPr lang="tr-TR" sz="2000" dirty="0" smtClean="0"/>
              <a:t>T2.                 :  AR</a:t>
            </a:r>
            <a:r>
              <a:rPr lang="tr-TR" sz="2000" dirty="0" smtClean="0">
                <a:sym typeface="Wingdings"/>
              </a:rPr>
              <a:t></a:t>
            </a:r>
            <a:r>
              <a:rPr lang="tr-TR" sz="2000" dirty="0" smtClean="0"/>
              <a:t>PC, PC </a:t>
            </a:r>
            <a:r>
              <a:rPr lang="tr-TR" sz="2000" dirty="0" smtClean="0">
                <a:sym typeface="Wingdings"/>
              </a:rPr>
              <a:t></a:t>
            </a:r>
            <a:r>
              <a:rPr lang="tr-TR" sz="2000" dirty="0" smtClean="0"/>
              <a:t> PC+1, kod çözme aşaması </a:t>
            </a:r>
          </a:p>
        </p:txBody>
      </p:sp>
      <p:pic>
        <p:nvPicPr>
          <p:cNvPr id="38"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41696" y="2347414"/>
            <a:ext cx="1047750" cy="276225"/>
          </a:xfrm>
          <a:prstGeom prst="rect">
            <a:avLst/>
          </a:prstGeom>
          <a:noFill/>
        </p:spPr>
      </p:pic>
      <p:sp>
        <p:nvSpPr>
          <p:cNvPr id="40" name="39 Sağ Ayraç"/>
          <p:cNvSpPr/>
          <p:nvPr/>
        </p:nvSpPr>
        <p:spPr bwMode="auto">
          <a:xfrm rot="5400000">
            <a:off x="1085000" y="2019871"/>
            <a:ext cx="293424" cy="1439837"/>
          </a:xfrm>
          <a:prstGeom prst="rightBrace">
            <a:avLst>
              <a:gd name="adj1" fmla="val 23958"/>
              <a:gd name="adj2" fmla="val 4924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Times New Roman" pitchFamily="18" charset="0"/>
            </a:endParaRPr>
          </a:p>
        </p:txBody>
      </p:sp>
      <p:sp>
        <p:nvSpPr>
          <p:cNvPr id="41" name="40 Dikdörtgen"/>
          <p:cNvSpPr/>
          <p:nvPr/>
        </p:nvSpPr>
        <p:spPr>
          <a:xfrm>
            <a:off x="1111965" y="2768402"/>
            <a:ext cx="312906" cy="400110"/>
          </a:xfrm>
          <a:prstGeom prst="rect">
            <a:avLst/>
          </a:prstGeom>
        </p:spPr>
        <p:txBody>
          <a:bodyPr wrap="none">
            <a:spAutoFit/>
          </a:bodyPr>
          <a:lstStyle/>
          <a:p>
            <a:r>
              <a:rPr lang="tr-TR" sz="2000" dirty="0" smtClean="0"/>
              <a:t>a</a:t>
            </a:r>
            <a:endParaRPr lang="tr-T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a:t>
            </a:r>
            <a:r>
              <a:rPr lang="tr-TR" sz="2400" b="1" dirty="0" err="1" smtClean="0"/>
              <a:t>Saykılının</a:t>
            </a:r>
            <a:r>
              <a:rPr lang="tr-TR" sz="2400" b="1" dirty="0" smtClean="0"/>
              <a:t> </a:t>
            </a:r>
            <a:r>
              <a:rPr lang="tr-TR" sz="2400" b="1" dirty="0" err="1" smtClean="0"/>
              <a:t>Execute</a:t>
            </a:r>
            <a:r>
              <a:rPr lang="tr-TR" sz="2400" b="1" dirty="0" smtClean="0"/>
              <a:t> Safhası</a:t>
            </a:r>
            <a:endParaRPr lang="tr-TR" sz="2400" dirty="0"/>
          </a:p>
        </p:txBody>
      </p:sp>
      <p:sp>
        <p:nvSpPr>
          <p:cNvPr id="3" name="2 İçerik Yer Tutucusu"/>
          <p:cNvSpPr>
            <a:spLocks noGrp="1"/>
          </p:cNvSpPr>
          <p:nvPr>
            <p:ph idx="1"/>
          </p:nvPr>
        </p:nvSpPr>
        <p:spPr>
          <a:xfrm>
            <a:off x="361002" y="868453"/>
            <a:ext cx="8375650" cy="5232096"/>
          </a:xfrm>
        </p:spPr>
        <p:txBody>
          <a:bodyPr/>
          <a:lstStyle/>
          <a:p>
            <a:pPr marL="0" indent="0" algn="just">
              <a:buNone/>
            </a:pPr>
            <a:r>
              <a:rPr lang="tr-TR" sz="2000" dirty="0" smtClean="0"/>
              <a:t>Daha önce de bahsedildiği gibi, </a:t>
            </a:r>
            <a:r>
              <a:rPr lang="tr-TR" sz="2000" dirty="0" err="1" smtClean="0"/>
              <a:t>execute</a:t>
            </a:r>
            <a:r>
              <a:rPr lang="tr-TR" sz="2000" dirty="0" smtClean="0"/>
              <a:t> safhasının kaç adım süreceği komutun tipine ve adresleme </a:t>
            </a:r>
            <a:r>
              <a:rPr lang="tr-TR" sz="2000" dirty="0" err="1" smtClean="0"/>
              <a:t>moduna</a:t>
            </a:r>
            <a:r>
              <a:rPr lang="tr-TR" sz="2000" dirty="0" smtClean="0"/>
              <a:t> bağlı olarak değişiklik göstermektedir.</a:t>
            </a:r>
          </a:p>
          <a:p>
            <a:pPr algn="just">
              <a:buNone/>
            </a:pPr>
            <a:endParaRPr lang="tr-TR" sz="800" dirty="0" smtClean="0"/>
          </a:p>
          <a:p>
            <a:pPr algn="just">
              <a:buNone/>
            </a:pPr>
            <a:r>
              <a:rPr lang="tr-TR" sz="2000" b="1" dirty="0" smtClean="0"/>
              <a:t>Örnek: </a:t>
            </a:r>
            <a:r>
              <a:rPr lang="tr-TR" sz="2000" dirty="0" smtClean="0"/>
              <a:t>İvedi adresleme </a:t>
            </a:r>
            <a:r>
              <a:rPr lang="tr-TR" sz="2000" dirty="0" err="1" smtClean="0"/>
              <a:t>moduna</a:t>
            </a:r>
            <a:r>
              <a:rPr lang="tr-TR" sz="2000" dirty="0" smtClean="0"/>
              <a:t> sahip ADD komutunun </a:t>
            </a:r>
            <a:r>
              <a:rPr lang="tr-TR" sz="2000" dirty="0" err="1" smtClean="0"/>
              <a:t>mikroişlem</a:t>
            </a:r>
            <a:r>
              <a:rPr lang="tr-TR" sz="2000" dirty="0" smtClean="0"/>
              <a:t> adımları. </a:t>
            </a:r>
          </a:p>
          <a:p>
            <a:pPr algn="just">
              <a:buNone/>
            </a:pPr>
            <a:endParaRPr lang="tr-TR" sz="800" dirty="0" smtClean="0"/>
          </a:p>
          <a:p>
            <a:pPr marL="0" indent="0" algn="just">
              <a:buNone/>
            </a:pPr>
            <a:r>
              <a:rPr lang="tr-TR" sz="2000" dirty="0" smtClean="0"/>
              <a:t>ADD #1234h komutu gibi. Burada # işareti ivedi </a:t>
            </a:r>
            <a:r>
              <a:rPr lang="tr-TR" sz="2000" dirty="0" err="1" smtClean="0"/>
              <a:t>modu</a:t>
            </a:r>
            <a:r>
              <a:rPr lang="tr-TR" sz="2000" dirty="0" smtClean="0"/>
              <a:t> göstermektedir. 3 </a:t>
            </a:r>
            <a:r>
              <a:rPr lang="tr-TR" sz="2000" dirty="0" err="1" smtClean="0"/>
              <a:t>byte’lık</a:t>
            </a:r>
            <a:r>
              <a:rPr lang="tr-TR" sz="2000" dirty="0" smtClean="0"/>
              <a:t> bir komuttur. ADD komutunun </a:t>
            </a:r>
            <a:r>
              <a:rPr lang="tr-TR" sz="2000" dirty="0" err="1" smtClean="0"/>
              <a:t>opcode’u</a:t>
            </a:r>
            <a:r>
              <a:rPr lang="tr-TR" sz="2000" dirty="0" smtClean="0"/>
              <a:t>  0 001 0000</a:t>
            </a:r>
            <a:r>
              <a:rPr lang="tr-TR" sz="2000" baseline="-25000" dirty="0" smtClean="0"/>
              <a:t>2</a:t>
            </a:r>
            <a:r>
              <a:rPr lang="tr-TR" sz="2000" dirty="0" smtClean="0"/>
              <a:t> = 10h</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t>İvedi adresleme </a:t>
            </a:r>
            <a:r>
              <a:rPr lang="tr-TR" sz="2000" dirty="0" err="1" smtClean="0"/>
              <a:t>modunda</a:t>
            </a:r>
            <a:r>
              <a:rPr lang="tr-TR" sz="2000" dirty="0" smtClean="0"/>
              <a:t> akü, sabit bir sayı (1234h) ile işleme giriyordu. Akü ile bellekteki sayı toplanacak ve sonuç aküye aktarılacaktır. Şu anda AR kaydedicisi bellekteki sayımızın yüksek anlamlı kısmını göstermektedir. Bu değeri, DR kaydedicimizin yüksek anlamlı kısmına koymamız gerekecektir. Daha sonra da sayımızın düşük anlamlı kısmına erişebilmemiz için AR kaydedicisini 1 arttırmamız gerekecektir.</a:t>
            </a:r>
          </a:p>
          <a:p>
            <a:pPr marL="0" indent="0" algn="just">
              <a:buNone/>
            </a:pPr>
            <a:endParaRPr lang="tr-TR" sz="2000" dirty="0" smtClean="0"/>
          </a:p>
          <a:p>
            <a:pPr algn="just">
              <a:buNone/>
            </a:pPr>
            <a:endParaRPr lang="tr-TR" sz="2000" dirty="0"/>
          </a:p>
        </p:txBody>
      </p:sp>
      <p:graphicFrame>
        <p:nvGraphicFramePr>
          <p:cNvPr id="4" name="3 Tablo"/>
          <p:cNvGraphicFramePr>
            <a:graphicFrameLocks noGrp="1"/>
          </p:cNvGraphicFramePr>
          <p:nvPr/>
        </p:nvGraphicFramePr>
        <p:xfrm>
          <a:off x="3108591" y="2941661"/>
          <a:ext cx="1790956" cy="1219200"/>
        </p:xfrm>
        <a:graphic>
          <a:graphicData uri="http://schemas.openxmlformats.org/drawingml/2006/table">
            <a:tbl>
              <a:tblPr/>
              <a:tblGrid>
                <a:gridCol w="1010158">
                  <a:extLst>
                    <a:ext uri="{9D8B030D-6E8A-4147-A177-3AD203B41FA5}">
                      <a16:colId xmlns:a16="http://schemas.microsoft.com/office/drawing/2014/main" val="20000"/>
                    </a:ext>
                  </a:extLst>
                </a:gridCol>
                <a:gridCol w="780798">
                  <a:extLst>
                    <a:ext uri="{9D8B030D-6E8A-4147-A177-3AD203B41FA5}">
                      <a16:colId xmlns:a16="http://schemas.microsoft.com/office/drawing/2014/main" val="20001"/>
                    </a:ext>
                  </a:extLst>
                </a:gridCol>
              </a:tblGrid>
              <a:tr h="0">
                <a:tc>
                  <a:txBody>
                    <a:bodyPr/>
                    <a:lstStyle/>
                    <a:p>
                      <a:pPr algn="l">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10h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1600">
                          <a:latin typeface="Calibri"/>
                          <a:ea typeface="Times New Roman"/>
                        </a:rPr>
                        <a:t> T2:AR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12h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1600">
                          <a:latin typeface="Calibri"/>
                          <a:ea typeface="Times New Roman"/>
                        </a:rPr>
                        <a:t> T2:PC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34h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İvedi </a:t>
            </a:r>
            <a:r>
              <a:rPr lang="tr-TR" sz="2400" b="1" dirty="0" err="1" smtClean="0"/>
              <a:t>Mod</a:t>
            </a:r>
            <a:r>
              <a:rPr lang="tr-TR" sz="2400" b="1" dirty="0" smtClean="0"/>
              <a:t> için T3 Adımı</a:t>
            </a:r>
            <a:endParaRPr lang="tr-TR" sz="2400" b="1" dirty="0"/>
          </a:p>
        </p:txBody>
      </p:sp>
      <p:sp>
        <p:nvSpPr>
          <p:cNvPr id="3" name="2 İçerik Yer Tutucusu"/>
          <p:cNvSpPr>
            <a:spLocks noGrp="1"/>
          </p:cNvSpPr>
          <p:nvPr>
            <p:ph idx="1"/>
          </p:nvPr>
        </p:nvSpPr>
        <p:spPr>
          <a:xfrm>
            <a:off x="361002" y="950341"/>
            <a:ext cx="8375650" cy="550909"/>
          </a:xfrm>
        </p:spPr>
        <p:txBody>
          <a:bodyPr/>
          <a:lstStyle/>
          <a:p>
            <a:pPr>
              <a:buNone/>
            </a:pPr>
            <a:r>
              <a:rPr lang="tr-TR" sz="2000" b="1" dirty="0" smtClean="0"/>
              <a:t>T3.</a:t>
            </a:r>
            <a:r>
              <a:rPr lang="tr-TR" sz="2000" b="1" baseline="-25000" dirty="0" smtClean="0"/>
              <a:t> </a:t>
            </a:r>
            <a:r>
              <a:rPr lang="tr-TR" sz="2000" b="1" dirty="0" smtClean="0"/>
              <a:t>IDEC00.ADRMD1:</a:t>
            </a:r>
            <a:r>
              <a:rPr lang="tr-TR" sz="2000" dirty="0" smtClean="0"/>
              <a:t> DR</a:t>
            </a:r>
            <a:r>
              <a:rPr lang="tr-TR" sz="2000" baseline="-25000" dirty="0" smtClean="0"/>
              <a:t>H </a:t>
            </a:r>
            <a:r>
              <a:rPr lang="tr-TR" sz="2000" dirty="0" smtClean="0">
                <a:sym typeface="Wingdings"/>
              </a:rPr>
              <a:t></a:t>
            </a:r>
            <a:r>
              <a:rPr lang="tr-TR" sz="2000" dirty="0" smtClean="0"/>
              <a:t> M[AR], AR </a:t>
            </a:r>
            <a:r>
              <a:rPr lang="tr-TR" sz="2000" dirty="0" smtClean="0">
                <a:sym typeface="Wingdings"/>
              </a:rPr>
              <a:t></a:t>
            </a:r>
            <a:r>
              <a:rPr lang="tr-TR" sz="2000" dirty="0" smtClean="0"/>
              <a:t> AR+1</a:t>
            </a:r>
          </a:p>
          <a:p>
            <a:pPr>
              <a:buNone/>
            </a:pPr>
            <a:endParaRPr lang="tr-TR" dirty="0"/>
          </a:p>
        </p:txBody>
      </p:sp>
      <p:grpSp>
        <p:nvGrpSpPr>
          <p:cNvPr id="46" name="45 Grup"/>
          <p:cNvGrpSpPr/>
          <p:nvPr/>
        </p:nvGrpSpPr>
        <p:grpSpPr>
          <a:xfrm>
            <a:off x="627791" y="1267712"/>
            <a:ext cx="7410739" cy="2908490"/>
            <a:chOff x="655087" y="2004704"/>
            <a:chExt cx="7410739" cy="2908490"/>
          </a:xfrm>
        </p:grpSpPr>
        <p:sp>
          <p:nvSpPr>
            <p:cNvPr id="22541" name="Text Box 13"/>
            <p:cNvSpPr txBox="1">
              <a:spLocks noChangeArrowheads="1"/>
            </p:cNvSpPr>
            <p:nvPr/>
          </p:nvSpPr>
          <p:spPr bwMode="auto">
            <a:xfrm>
              <a:off x="655087" y="3023887"/>
              <a:ext cx="1364776" cy="3334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2531" name="Text Box 3"/>
            <p:cNvSpPr txBox="1">
              <a:spLocks noChangeArrowheads="1"/>
            </p:cNvSpPr>
            <p:nvPr/>
          </p:nvSpPr>
          <p:spPr bwMode="auto">
            <a:xfrm>
              <a:off x="7088147" y="2016732"/>
              <a:ext cx="527287"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2532" name="Text Box 4"/>
            <p:cNvSpPr txBox="1">
              <a:spLocks noChangeArrowheads="1"/>
            </p:cNvSpPr>
            <p:nvPr/>
          </p:nvSpPr>
          <p:spPr bwMode="auto">
            <a:xfrm>
              <a:off x="6626771" y="2004704"/>
              <a:ext cx="527287"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22533" name="Text Box 5"/>
            <p:cNvSpPr txBox="1">
              <a:spLocks noChangeArrowheads="1"/>
            </p:cNvSpPr>
            <p:nvPr/>
          </p:nvSpPr>
          <p:spPr bwMode="auto">
            <a:xfrm>
              <a:off x="6231305" y="2004704"/>
              <a:ext cx="527287"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f </a:t>
              </a:r>
              <a:endParaRPr kumimoji="0" lang="tr-TR" b="0" i="0" u="none" strike="noStrike" cap="none" normalizeH="0" baseline="0" smtClean="0">
                <a:ln>
                  <a:noFill/>
                </a:ln>
                <a:solidFill>
                  <a:schemeClr val="tx1"/>
                </a:solidFill>
                <a:effectLst/>
                <a:latin typeface="Arial" pitchFamily="34" charset="0"/>
              </a:endParaRPr>
            </a:p>
          </p:txBody>
        </p:sp>
        <p:sp>
          <p:nvSpPr>
            <p:cNvPr id="22534" name="Text Box 6"/>
            <p:cNvSpPr txBox="1">
              <a:spLocks noChangeArrowheads="1"/>
            </p:cNvSpPr>
            <p:nvPr/>
          </p:nvSpPr>
          <p:spPr bwMode="auto">
            <a:xfrm>
              <a:off x="7538539" y="2004704"/>
              <a:ext cx="527287"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f</a:t>
              </a:r>
              <a:endParaRPr kumimoji="0" lang="tr-TR" b="0" i="0" u="none" strike="noStrike" cap="none" normalizeH="0" baseline="0" smtClean="0">
                <a:ln>
                  <a:noFill/>
                </a:ln>
                <a:solidFill>
                  <a:schemeClr val="tx1"/>
                </a:solidFill>
                <a:effectLst/>
                <a:latin typeface="Arial" pitchFamily="34" charset="0"/>
              </a:endParaRPr>
            </a:p>
          </p:txBody>
        </p:sp>
        <p:sp>
          <p:nvSpPr>
            <p:cNvPr id="22535" name="Text Box 7"/>
            <p:cNvSpPr txBox="1">
              <a:spLocks noChangeArrowheads="1"/>
            </p:cNvSpPr>
            <p:nvPr/>
          </p:nvSpPr>
          <p:spPr bwMode="auto">
            <a:xfrm>
              <a:off x="2144829" y="2437730"/>
              <a:ext cx="790931" cy="86605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&amp;</a:t>
              </a:r>
              <a:endParaRPr kumimoji="0" lang="tr-TR" b="0" i="0" u="none" strike="noStrike" cap="none" normalizeH="0" baseline="0" dirty="0" smtClean="0">
                <a:ln>
                  <a:noFill/>
                </a:ln>
                <a:solidFill>
                  <a:schemeClr val="tx1"/>
                </a:solidFill>
                <a:effectLst/>
                <a:latin typeface="Arial" pitchFamily="34" charset="0"/>
              </a:endParaRPr>
            </a:p>
          </p:txBody>
        </p:sp>
        <p:sp>
          <p:nvSpPr>
            <p:cNvPr id="22536" name="Line 8"/>
            <p:cNvSpPr>
              <a:spLocks noChangeShapeType="1"/>
            </p:cNvSpPr>
            <p:nvPr/>
          </p:nvSpPr>
          <p:spPr bwMode="auto">
            <a:xfrm>
              <a:off x="1881185" y="2870756"/>
              <a:ext cx="26364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7" name="Line 9"/>
            <p:cNvSpPr>
              <a:spLocks noChangeShapeType="1"/>
            </p:cNvSpPr>
            <p:nvPr/>
          </p:nvSpPr>
          <p:spPr bwMode="auto">
            <a:xfrm>
              <a:off x="1881185" y="3159439"/>
              <a:ext cx="26364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8" name="Line 10"/>
            <p:cNvSpPr>
              <a:spLocks noChangeShapeType="1"/>
            </p:cNvSpPr>
            <p:nvPr/>
          </p:nvSpPr>
          <p:spPr bwMode="auto">
            <a:xfrm>
              <a:off x="1881185" y="2582072"/>
              <a:ext cx="26364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9" name="Text Box 11"/>
            <p:cNvSpPr txBox="1">
              <a:spLocks noChangeArrowheads="1"/>
            </p:cNvSpPr>
            <p:nvPr/>
          </p:nvSpPr>
          <p:spPr bwMode="auto">
            <a:xfrm>
              <a:off x="1205781" y="2460167"/>
              <a:ext cx="855032" cy="4195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2540" name="Text Box 12"/>
            <p:cNvSpPr txBox="1">
              <a:spLocks noChangeArrowheads="1"/>
            </p:cNvSpPr>
            <p:nvPr/>
          </p:nvSpPr>
          <p:spPr bwMode="auto">
            <a:xfrm>
              <a:off x="793671" y="2733584"/>
              <a:ext cx="1062423" cy="2962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endParaRPr kumimoji="0" lang="tr-TR"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2542" name="Text Box 14"/>
            <p:cNvSpPr txBox="1">
              <a:spLocks noChangeArrowheads="1"/>
            </p:cNvSpPr>
            <p:nvPr/>
          </p:nvSpPr>
          <p:spPr bwMode="auto">
            <a:xfrm>
              <a:off x="4122156" y="2251881"/>
              <a:ext cx="1186396" cy="1484926"/>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R’/W</a:t>
              </a:r>
            </a:p>
            <a:p>
              <a:pPr marL="0" marR="0" lvl="0" indent="0" algn="ctr" defTabSz="914400" rtl="0" eaLnBrk="1" fontAlgn="base" latinLnBrk="0" hangingPunct="1">
                <a:lnSpc>
                  <a:spcPct val="100000"/>
                </a:lnSpc>
                <a:spcBef>
                  <a:spcPct val="0"/>
                </a:spcBef>
                <a:spcAft>
                  <a:spcPts val="1000"/>
                </a:spcAft>
                <a:buClrTx/>
                <a:buSzTx/>
                <a:buFontTx/>
                <a:buNone/>
                <a:tabLst/>
              </a:pPr>
              <a:endParaRPr lang="tr-TR" sz="300" b="0" dirty="0" smtClean="0">
                <a:latin typeface="Calibri"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64 KB, 8bitlik BELLEK</a:t>
              </a:r>
              <a:endParaRPr kumimoji="0" lang="tr-TR" b="0" i="0" u="none" strike="noStrike" cap="none" normalizeH="0" baseline="0" dirty="0" smtClean="0">
                <a:ln>
                  <a:noFill/>
                </a:ln>
                <a:solidFill>
                  <a:schemeClr val="tx1"/>
                </a:solidFill>
                <a:effectLst/>
                <a:latin typeface="Arial" pitchFamily="34" charset="0"/>
              </a:endParaRPr>
            </a:p>
          </p:txBody>
        </p:sp>
        <p:sp>
          <p:nvSpPr>
            <p:cNvPr id="22543" name="Line 15"/>
            <p:cNvSpPr>
              <a:spLocks noChangeShapeType="1"/>
            </p:cNvSpPr>
            <p:nvPr/>
          </p:nvSpPr>
          <p:spPr bwMode="auto">
            <a:xfrm flipV="1">
              <a:off x="3858513" y="2386283"/>
              <a:ext cx="263644" cy="240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44" name="Line 16"/>
            <p:cNvSpPr>
              <a:spLocks noChangeShapeType="1"/>
            </p:cNvSpPr>
            <p:nvPr/>
          </p:nvSpPr>
          <p:spPr bwMode="auto">
            <a:xfrm>
              <a:off x="3858513" y="3157034"/>
              <a:ext cx="26364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45" name="Line 17"/>
            <p:cNvSpPr>
              <a:spLocks noChangeShapeType="1"/>
            </p:cNvSpPr>
            <p:nvPr/>
          </p:nvSpPr>
          <p:spPr bwMode="auto">
            <a:xfrm>
              <a:off x="3858513" y="3566003"/>
              <a:ext cx="26364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46" name="Rectangle 18"/>
            <p:cNvSpPr>
              <a:spLocks noChangeArrowheads="1"/>
            </p:cNvSpPr>
            <p:nvPr/>
          </p:nvSpPr>
          <p:spPr bwMode="auto">
            <a:xfrm>
              <a:off x="3347870" y="2990254"/>
              <a:ext cx="659109"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AR0</a:t>
              </a:r>
              <a:endParaRPr kumimoji="0" lang="tr-TR" b="0" i="0" u="none" strike="noStrike" cap="none" normalizeH="0" baseline="0" dirty="0" smtClean="0">
                <a:ln>
                  <a:noFill/>
                </a:ln>
                <a:solidFill>
                  <a:schemeClr val="tx1"/>
                </a:solidFill>
                <a:effectLst/>
                <a:latin typeface="Arial" pitchFamily="34" charset="0"/>
              </a:endParaRPr>
            </a:p>
          </p:txBody>
        </p:sp>
        <p:sp>
          <p:nvSpPr>
            <p:cNvPr id="22547" name="Rectangle 19"/>
            <p:cNvSpPr>
              <a:spLocks noChangeArrowheads="1"/>
            </p:cNvSpPr>
            <p:nvPr/>
          </p:nvSpPr>
          <p:spPr bwMode="auto">
            <a:xfrm>
              <a:off x="3303929" y="3399223"/>
              <a:ext cx="659109"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AR15</a:t>
              </a:r>
              <a:endParaRPr kumimoji="0" lang="tr-TR" b="0" i="0" u="none" strike="noStrike" cap="none" normalizeH="0" baseline="0" dirty="0" smtClean="0">
                <a:ln>
                  <a:noFill/>
                </a:ln>
                <a:solidFill>
                  <a:schemeClr val="tx1"/>
                </a:solidFill>
                <a:effectLst/>
                <a:latin typeface="Arial" pitchFamily="34" charset="0"/>
              </a:endParaRPr>
            </a:p>
          </p:txBody>
        </p:sp>
        <p:sp>
          <p:nvSpPr>
            <p:cNvPr id="22548" name="Rectangle 20"/>
            <p:cNvSpPr>
              <a:spLocks noChangeArrowheads="1"/>
            </p:cNvSpPr>
            <p:nvPr/>
          </p:nvSpPr>
          <p:spPr bwMode="auto">
            <a:xfrm>
              <a:off x="6231305" y="2870756"/>
              <a:ext cx="1713684" cy="5773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r>
                <a:rPr kumimoji="0" lang="tr-TR" b="0" i="0" u="none" strike="noStrike" cap="none" normalizeH="0" dirty="0" smtClean="0">
                  <a:ln>
                    <a:noFill/>
                  </a:ln>
                  <a:solidFill>
                    <a:schemeClr val="tx1"/>
                  </a:solidFill>
                  <a:effectLst/>
                  <a:latin typeface="Calibri" pitchFamily="34" charset="0"/>
                </a:rPr>
                <a:t> </a:t>
              </a:r>
              <a:r>
                <a:rPr kumimoji="0" lang="tr-TR" b="0" i="0" u="none" strike="noStrike" cap="none" normalizeH="0" baseline="0" dirty="0" smtClean="0">
                  <a:ln>
                    <a:noFill/>
                  </a:ln>
                  <a:solidFill>
                    <a:schemeClr val="tx1"/>
                  </a:solidFill>
                  <a:effectLst/>
                  <a:latin typeface="Calibri" pitchFamily="34" charset="0"/>
                </a:rPr>
                <a:t>(Yüksek anlamlı)  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2549" name="Line 21"/>
            <p:cNvSpPr>
              <a:spLocks noChangeShapeType="1"/>
            </p:cNvSpPr>
            <p:nvPr/>
          </p:nvSpPr>
          <p:spPr bwMode="auto">
            <a:xfrm>
              <a:off x="7659375" y="2293388"/>
              <a:ext cx="0" cy="57736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0" name="Line 22"/>
            <p:cNvSpPr>
              <a:spLocks noChangeShapeType="1"/>
            </p:cNvSpPr>
            <p:nvPr/>
          </p:nvSpPr>
          <p:spPr bwMode="auto">
            <a:xfrm>
              <a:off x="7230954" y="2293388"/>
              <a:ext cx="0" cy="57736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1" name="Line 23"/>
            <p:cNvSpPr>
              <a:spLocks noChangeShapeType="1"/>
            </p:cNvSpPr>
            <p:nvPr/>
          </p:nvSpPr>
          <p:spPr bwMode="auto">
            <a:xfrm>
              <a:off x="6791548" y="2293388"/>
              <a:ext cx="0" cy="57736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2" name="Line 24"/>
            <p:cNvSpPr>
              <a:spLocks noChangeShapeType="1"/>
            </p:cNvSpPr>
            <p:nvPr/>
          </p:nvSpPr>
          <p:spPr bwMode="auto">
            <a:xfrm>
              <a:off x="6363127" y="2293388"/>
              <a:ext cx="0" cy="57736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3" name="Line 25"/>
            <p:cNvSpPr>
              <a:spLocks noChangeShapeType="1"/>
            </p:cNvSpPr>
            <p:nvPr/>
          </p:nvSpPr>
          <p:spPr bwMode="auto">
            <a:xfrm>
              <a:off x="7780212" y="3448123"/>
              <a:ext cx="0" cy="28868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4" name="AutoShape 26"/>
            <p:cNvSpPr>
              <a:spLocks noChangeArrowheads="1"/>
            </p:cNvSpPr>
            <p:nvPr/>
          </p:nvSpPr>
          <p:spPr bwMode="auto">
            <a:xfrm>
              <a:off x="5308553" y="2916464"/>
              <a:ext cx="659109" cy="288684"/>
            </a:xfrm>
            <a:prstGeom prst="rightArrow">
              <a:avLst>
                <a:gd name="adj1" fmla="val 50000"/>
                <a:gd name="adj2" fmla="val 62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22555" name="Line 27"/>
            <p:cNvSpPr>
              <a:spLocks noChangeShapeType="1"/>
            </p:cNvSpPr>
            <p:nvPr/>
          </p:nvSpPr>
          <p:spPr bwMode="auto">
            <a:xfrm flipH="1" flipV="1">
              <a:off x="5528256" y="3734402"/>
              <a:ext cx="2251956" cy="24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6" name="Line 28"/>
            <p:cNvSpPr>
              <a:spLocks noChangeShapeType="1"/>
            </p:cNvSpPr>
            <p:nvPr/>
          </p:nvSpPr>
          <p:spPr bwMode="auto">
            <a:xfrm flipV="1">
              <a:off x="5528256" y="3157034"/>
              <a:ext cx="0" cy="57736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7" name="Line 29"/>
            <p:cNvSpPr>
              <a:spLocks noChangeShapeType="1"/>
            </p:cNvSpPr>
            <p:nvPr/>
          </p:nvSpPr>
          <p:spPr bwMode="auto">
            <a:xfrm>
              <a:off x="2935760" y="2870756"/>
              <a:ext cx="39546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9" name="Text Box 31"/>
            <p:cNvSpPr txBox="1">
              <a:spLocks noChangeArrowheads="1"/>
            </p:cNvSpPr>
            <p:nvPr/>
          </p:nvSpPr>
          <p:spPr bwMode="auto">
            <a:xfrm>
              <a:off x="3759646" y="2389616"/>
              <a:ext cx="395465" cy="2886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endParaRPr kumimoji="0" lang="tr-TR"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2560" name="Rectangle 32"/>
            <p:cNvSpPr>
              <a:spLocks noChangeArrowheads="1"/>
            </p:cNvSpPr>
            <p:nvPr/>
          </p:nvSpPr>
          <p:spPr bwMode="auto">
            <a:xfrm>
              <a:off x="3419106" y="3120948"/>
              <a:ext cx="527287"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2561" name="Rectangle 33"/>
            <p:cNvSpPr>
              <a:spLocks noChangeArrowheads="1"/>
            </p:cNvSpPr>
            <p:nvPr/>
          </p:nvSpPr>
          <p:spPr bwMode="auto">
            <a:xfrm>
              <a:off x="4781265" y="4494602"/>
              <a:ext cx="1977327" cy="4185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AR</a:t>
              </a:r>
              <a:endParaRPr kumimoji="0" lang="tr-TR" b="0" i="0" u="none" strike="noStrike" cap="none" normalizeH="0" baseline="0" smtClean="0">
                <a:ln>
                  <a:noFill/>
                </a:ln>
                <a:solidFill>
                  <a:schemeClr val="tx1"/>
                </a:solidFill>
                <a:effectLst/>
                <a:latin typeface="Arial" pitchFamily="34" charset="0"/>
              </a:endParaRPr>
            </a:p>
          </p:txBody>
        </p:sp>
        <p:sp>
          <p:nvSpPr>
            <p:cNvPr id="22562" name="Line 34"/>
            <p:cNvSpPr>
              <a:spLocks noChangeShapeType="1"/>
            </p:cNvSpPr>
            <p:nvPr/>
          </p:nvSpPr>
          <p:spPr bwMode="auto">
            <a:xfrm>
              <a:off x="6494949" y="4181060"/>
              <a:ext cx="0" cy="31354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63" name="Rectangle 35"/>
            <p:cNvSpPr>
              <a:spLocks noChangeArrowheads="1"/>
            </p:cNvSpPr>
            <p:nvPr/>
          </p:nvSpPr>
          <p:spPr bwMode="auto">
            <a:xfrm>
              <a:off x="5967662" y="4494602"/>
              <a:ext cx="922753" cy="314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INC</a:t>
              </a:r>
              <a:endParaRPr kumimoji="0" lang="tr-TR" b="0" i="0" u="none" strike="noStrike" cap="none" normalizeH="0" baseline="0" smtClean="0">
                <a:ln>
                  <a:noFill/>
                </a:ln>
                <a:solidFill>
                  <a:schemeClr val="tx1"/>
                </a:solidFill>
                <a:effectLst/>
                <a:latin typeface="Arial" pitchFamily="34" charset="0"/>
              </a:endParaRPr>
            </a:p>
          </p:txBody>
        </p:sp>
        <p:sp>
          <p:nvSpPr>
            <p:cNvPr id="22564" name="Rectangle 36"/>
            <p:cNvSpPr>
              <a:spLocks noChangeArrowheads="1"/>
            </p:cNvSpPr>
            <p:nvPr/>
          </p:nvSpPr>
          <p:spPr bwMode="auto">
            <a:xfrm>
              <a:off x="2276651" y="4494602"/>
              <a:ext cx="1977327" cy="4185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DR(H)</a:t>
              </a:r>
              <a:endParaRPr kumimoji="0" lang="tr-TR" b="0" i="0" u="none" strike="noStrike" cap="none" normalizeH="0" baseline="0" smtClean="0">
                <a:ln>
                  <a:noFill/>
                </a:ln>
                <a:solidFill>
                  <a:schemeClr val="tx1"/>
                </a:solidFill>
                <a:effectLst/>
                <a:latin typeface="Arial" pitchFamily="34" charset="0"/>
              </a:endParaRPr>
            </a:p>
          </p:txBody>
        </p:sp>
        <p:sp>
          <p:nvSpPr>
            <p:cNvPr id="22565" name="Line 37"/>
            <p:cNvSpPr>
              <a:spLocks noChangeShapeType="1"/>
            </p:cNvSpPr>
            <p:nvPr/>
          </p:nvSpPr>
          <p:spPr bwMode="auto">
            <a:xfrm>
              <a:off x="3990334" y="4181060"/>
              <a:ext cx="0" cy="31354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66" name="Rectangle 38"/>
            <p:cNvSpPr>
              <a:spLocks noChangeArrowheads="1"/>
            </p:cNvSpPr>
            <p:nvPr/>
          </p:nvSpPr>
          <p:spPr bwMode="auto">
            <a:xfrm>
              <a:off x="3463047" y="4494602"/>
              <a:ext cx="922753" cy="314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22567" name="Text Box 39"/>
            <p:cNvSpPr txBox="1">
              <a:spLocks noChangeArrowheads="1"/>
            </p:cNvSpPr>
            <p:nvPr/>
          </p:nvSpPr>
          <p:spPr bwMode="auto">
            <a:xfrm>
              <a:off x="5929714" y="3917235"/>
              <a:ext cx="1351174"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f</a:t>
              </a:r>
              <a:endParaRPr kumimoji="0" lang="tr-TR" b="0" i="0" u="none" strike="noStrike" cap="none" normalizeH="0" baseline="0" dirty="0" smtClean="0">
                <a:ln>
                  <a:noFill/>
                </a:ln>
                <a:solidFill>
                  <a:schemeClr val="tx1"/>
                </a:solidFill>
                <a:effectLst/>
                <a:latin typeface="Arial" pitchFamily="34" charset="0"/>
              </a:endParaRPr>
            </a:p>
          </p:txBody>
        </p:sp>
        <p:sp>
          <p:nvSpPr>
            <p:cNvPr id="22568" name="Text Box 40"/>
            <p:cNvSpPr txBox="1">
              <a:spLocks noChangeArrowheads="1"/>
            </p:cNvSpPr>
            <p:nvPr/>
          </p:nvSpPr>
          <p:spPr bwMode="auto">
            <a:xfrm>
              <a:off x="3331225" y="3869121"/>
              <a:ext cx="1351174" cy="433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f</a:t>
              </a:r>
              <a:endParaRPr kumimoji="0" lang="tr-TR" b="0" i="0" u="none" strike="noStrike" cap="none" normalizeH="0" baseline="0" smtClean="0">
                <a:ln>
                  <a:noFill/>
                </a:ln>
                <a:solidFill>
                  <a:schemeClr val="tx1"/>
                </a:solidFill>
                <a:effectLst/>
                <a:latin typeface="Arial" pitchFamily="34" charset="0"/>
              </a:endParaRPr>
            </a:p>
          </p:txBody>
        </p:sp>
        <p:sp>
          <p:nvSpPr>
            <p:cNvPr id="43" name="Text Box 11"/>
            <p:cNvSpPr txBox="1">
              <a:spLocks noChangeArrowheads="1"/>
            </p:cNvSpPr>
            <p:nvPr/>
          </p:nvSpPr>
          <p:spPr bwMode="auto">
            <a:xfrm>
              <a:off x="3280242" y="2255453"/>
              <a:ext cx="759496" cy="4195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44" name="Text Box 11"/>
            <p:cNvSpPr txBox="1">
              <a:spLocks noChangeArrowheads="1"/>
            </p:cNvSpPr>
            <p:nvPr/>
          </p:nvSpPr>
          <p:spPr bwMode="auto">
            <a:xfrm>
              <a:off x="2679739" y="2623945"/>
              <a:ext cx="759496" cy="4195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grpSp>
      <p:graphicFrame>
        <p:nvGraphicFramePr>
          <p:cNvPr id="47" name="46 Tablo"/>
          <p:cNvGraphicFramePr>
            <a:graphicFrameLocks noGrp="1"/>
          </p:cNvGraphicFramePr>
          <p:nvPr/>
        </p:nvGraphicFramePr>
        <p:xfrm>
          <a:off x="538016" y="4754880"/>
          <a:ext cx="2423550" cy="1219200"/>
        </p:xfrm>
        <a:graphic>
          <a:graphicData uri="http://schemas.openxmlformats.org/drawingml/2006/table">
            <a:tbl>
              <a:tblPr/>
              <a:tblGrid>
                <a:gridCol w="1468760">
                  <a:extLst>
                    <a:ext uri="{9D8B030D-6E8A-4147-A177-3AD203B41FA5}">
                      <a16:colId xmlns:a16="http://schemas.microsoft.com/office/drawing/2014/main" val="20000"/>
                    </a:ext>
                  </a:extLst>
                </a:gridCol>
                <a:gridCol w="954790">
                  <a:extLst>
                    <a:ext uri="{9D8B030D-6E8A-4147-A177-3AD203B41FA5}">
                      <a16:colId xmlns:a16="http://schemas.microsoft.com/office/drawing/2014/main" val="20001"/>
                    </a:ext>
                  </a:extLst>
                </a:gridCol>
              </a:tblGrid>
              <a:tr h="0">
                <a:tc>
                  <a:txBody>
                    <a:bodyPr/>
                    <a:lstStyle/>
                    <a:p>
                      <a:pPr algn="r">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10h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1600">
                          <a:latin typeface="Calibri"/>
                          <a:ea typeface="Times New Roman"/>
                        </a:rPr>
                        <a:t>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a:latin typeface="Calibri"/>
                          <a:ea typeface="Times New Roman"/>
                        </a:rPr>
                        <a:t>12h</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1600">
                          <a:latin typeface="Calibri"/>
                          <a:ea typeface="Times New Roman"/>
                        </a:rPr>
                        <a:t>     T3:PC,AR →</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34h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
        <p:nvSpPr>
          <p:cNvPr id="22569" name="Rectangle 41"/>
          <p:cNvSpPr>
            <a:spLocks noChangeArrowheads="1"/>
          </p:cNvSpPr>
          <p:nvPr/>
        </p:nvSpPr>
        <p:spPr bwMode="auto">
          <a:xfrm>
            <a:off x="3319102" y="5040194"/>
            <a:ext cx="4514713"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T3 adımında AR </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Wingdings" pitchFamily="2" charset="2"/>
              </a:rPr>
              <a:t></a:t>
            </a:r>
            <a:r>
              <a:rPr kumimoji="0" lang="tr-TR" b="0" i="0" u="none" strike="noStrike" cap="none" normalizeH="0" baseline="0" dirty="0" smtClean="0">
                <a:ln>
                  <a:noFill/>
                </a:ln>
                <a:solidFill>
                  <a:schemeClr val="tx1"/>
                </a:solidFill>
                <a:effectLst/>
                <a:latin typeface="Calibri" pitchFamily="34" charset="0"/>
                <a:ea typeface="Times New Roman" pitchFamily="18" charset="0"/>
              </a:rPr>
              <a:t> AR+1 işlemi yerine AR </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Wingdings" pitchFamily="2" charset="2"/>
              </a:rPr>
              <a:t></a:t>
            </a:r>
            <a:r>
              <a:rPr kumimoji="0" lang="tr-TR" b="0" i="0" u="none" strike="noStrike" cap="none" normalizeH="0" baseline="0" dirty="0" smtClean="0">
                <a:ln>
                  <a:noFill/>
                </a:ln>
                <a:solidFill>
                  <a:schemeClr val="tx1"/>
                </a:solidFill>
                <a:effectLst/>
                <a:latin typeface="Calibri" pitchFamily="34" charset="0"/>
                <a:ea typeface="Times New Roman" pitchFamily="18" charset="0"/>
              </a:rPr>
              <a:t> PC kullanılması düşünülebilirdi ancak, veri yolunu aynı anda iki cihaz kullanamaz. </a:t>
            </a:r>
            <a:endParaRPr kumimoji="0" lang="tr-TR" b="0" i="0" u="none" strike="noStrike" cap="none" normalizeH="0" baseline="0" dirty="0" smtClean="0">
              <a:ln>
                <a:noFill/>
              </a:ln>
              <a:solidFill>
                <a:schemeClr val="tx1"/>
              </a:solidFill>
              <a:effectLst/>
              <a:latin typeface="Calibri" pitchFamily="34" charset="0"/>
              <a:ea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5113</TotalTime>
  <Words>1682</Words>
  <Application>Microsoft Office PowerPoint</Application>
  <PresentationFormat>Ekran Gösterisi (4:3)</PresentationFormat>
  <Paragraphs>442</Paragraphs>
  <Slides>18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18</vt:i4>
      </vt:variant>
    </vt:vector>
  </HeadingPairs>
  <TitlesOfParts>
    <vt:vector size="25" baseType="lpstr">
      <vt:lpstr>Arial</vt:lpstr>
      <vt:lpstr>Calibri</vt:lpstr>
      <vt:lpstr>Comic Sans MS</vt:lpstr>
      <vt:lpstr>Helvetica</vt:lpstr>
      <vt:lpstr>Times New Roman</vt:lpstr>
      <vt:lpstr>Wingdings</vt:lpstr>
      <vt:lpstr>overview</vt:lpstr>
      <vt:lpstr>  Bölüm 5. Komut SETİ Mİmarİsİ  </vt:lpstr>
      <vt:lpstr>Komut Saykılı</vt:lpstr>
      <vt:lpstr>Zamanlama Düzeneği</vt:lpstr>
      <vt:lpstr>Komut Saykılının Fetch ve Decode Safhaları</vt:lpstr>
      <vt:lpstr>T0 Zaman Dilimi</vt:lpstr>
      <vt:lpstr>T1 Zaman Dilimi</vt:lpstr>
      <vt:lpstr>T2 Zaman Dilimi</vt:lpstr>
      <vt:lpstr>Komut Saykılının Execute Safhası</vt:lpstr>
      <vt:lpstr>İvedi Mod için T3 Adımı</vt:lpstr>
      <vt:lpstr>İvedi Mod için T4 Adımı</vt:lpstr>
      <vt:lpstr>İvedi Mod için T5 Adımı</vt:lpstr>
      <vt:lpstr>Örnek: Direkt adresleme moduna sahip ADD komutunun mikroişlem adımları.</vt:lpstr>
      <vt:lpstr>Direkt Mod için T3 ve T4 Adımları</vt:lpstr>
      <vt:lpstr>Direkt Mod için T3 ve T4 Adımları</vt:lpstr>
      <vt:lpstr>Direkt Mod için T5 Adımı</vt:lpstr>
      <vt:lpstr>Direkt Mod için T6 ve T7 Adımları</vt:lpstr>
      <vt:lpstr>Direkt Mod için T8 Adımı</vt:lpstr>
      <vt:lpstr>Örnek: Dolaylı adresleme moduna sahip ADD komutunun mikroişlem adımları</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199</cp:revision>
  <cp:lastPrinted>2001-01-30T20:22:47Z</cp:lastPrinted>
  <dcterms:created xsi:type="dcterms:W3CDTF">1999-07-07T12:46:17Z</dcterms:created>
  <dcterms:modified xsi:type="dcterms:W3CDTF">2017-04-18T06:55:08Z</dcterms:modified>
</cp:coreProperties>
</file>