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5"/>
  </p:notesMasterIdLst>
  <p:handoutMasterIdLst>
    <p:handoutMasterId r:id="rId16"/>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0" r:id="rId1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990033"/>
    <a:srgbClr val="0000CC"/>
    <a:srgbClr val="CC33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80" d="100"/>
          <a:sy n="80" d="100"/>
        </p:scale>
        <p:origin x="-8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dirty="0"/>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dirty="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dirty="0">
                <a:latin typeface="Comic Sans MS" pitchFamily="66" charset="0"/>
              </a:rPr>
              <a:t>Ali </a:t>
            </a:r>
            <a:r>
              <a:rPr lang="tr-TR" sz="1200" b="0" i="1" dirty="0" err="1">
                <a:latin typeface="Comic Sans MS" pitchFamily="66" charset="0"/>
              </a:rPr>
              <a:t>Gülbağ</a:t>
            </a:r>
            <a:endParaRPr lang="en-US" sz="1200" b="0" i="1"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77900" y="324846"/>
            <a:ext cx="8496642" cy="2370137"/>
          </a:xfrm>
        </p:spPr>
        <p:txBody>
          <a:bodyPr/>
          <a:lstStyle/>
          <a:p>
            <a:r>
              <a:rPr lang="tr-TR" sz="2800" b="1" cap="all" dirty="0" smtClean="0"/>
              <a:t/>
            </a:r>
            <a:br>
              <a:rPr lang="tr-TR" sz="2800" b="1" cap="all" dirty="0" smtClean="0"/>
            </a:br>
            <a:r>
              <a:rPr lang="tr-TR" sz="2800" b="1" cap="all" dirty="0" smtClean="0"/>
              <a:t/>
            </a:r>
            <a:br>
              <a:rPr lang="tr-TR" sz="2800" b="1" cap="all" dirty="0" smtClean="0"/>
            </a:br>
            <a:r>
              <a:rPr lang="tr-TR" sz="2800" b="1" cap="all" dirty="0" smtClean="0"/>
              <a:t>Bölüm 5. Komut SETİ </a:t>
            </a:r>
            <a:r>
              <a:rPr lang="tr-TR" sz="2800" b="1" cap="all" dirty="0" err="1" smtClean="0"/>
              <a:t>Mİmarİsİ</a:t>
            </a:r>
            <a:r>
              <a:rPr lang="tr-TR" sz="2800" dirty="0" smtClean="0"/>
              <a:t/>
            </a:r>
            <a:br>
              <a:rPr lang="tr-TR" sz="2800" dirty="0" smtClean="0"/>
            </a:br>
            <a:r>
              <a:rPr lang="tr-TR" sz="2800" dirty="0">
                <a:solidFill>
                  <a:srgbClr val="0000CC"/>
                </a:solidFill>
              </a:rPr>
              <a:t/>
            </a:r>
            <a:br>
              <a:rPr lang="tr-TR" sz="2800" dirty="0">
                <a:solidFill>
                  <a:srgbClr val="0000CC"/>
                </a:solidFill>
              </a:rPr>
            </a:br>
            <a:endParaRPr lang="en-US" sz="2800" i="1" dirty="0">
              <a:solidFill>
                <a:srgbClr val="0000CC"/>
              </a:solidFill>
            </a:endParaRPr>
          </a:p>
        </p:txBody>
      </p:sp>
      <p:sp>
        <p:nvSpPr>
          <p:cNvPr id="71684" name="Rectangle 4"/>
          <p:cNvSpPr>
            <a:spLocks noGrp="1" noChangeArrowheads="1"/>
          </p:cNvSpPr>
          <p:nvPr>
            <p:ph type="subTitle" idx="1"/>
          </p:nvPr>
        </p:nvSpPr>
        <p:spPr>
          <a:xfrm>
            <a:off x="309491" y="1278340"/>
            <a:ext cx="8496885" cy="4278386"/>
          </a:xfrm>
        </p:spPr>
        <p:txBody>
          <a:bodyPr/>
          <a:lstStyle/>
          <a:p>
            <a:pPr algn="l">
              <a:lnSpc>
                <a:spcPct val="90000"/>
              </a:lnSpc>
            </a:pPr>
            <a:endParaRPr lang="tr-TR" sz="2000" b="1" dirty="0" smtClean="0"/>
          </a:p>
          <a:p>
            <a:pPr algn="l">
              <a:lnSpc>
                <a:spcPct val="90000"/>
              </a:lnSpc>
            </a:pPr>
            <a:endParaRPr lang="tr-TR" sz="2000" b="1" dirty="0" smtClean="0"/>
          </a:p>
          <a:p>
            <a:pPr algn="l">
              <a:lnSpc>
                <a:spcPct val="90000"/>
              </a:lnSpc>
            </a:pPr>
            <a:endParaRPr lang="tr-TR" sz="2000" b="1" dirty="0" smtClean="0"/>
          </a:p>
          <a:p>
            <a:pPr algn="l">
              <a:lnSpc>
                <a:spcPct val="90000"/>
              </a:lnSpc>
              <a:buFont typeface="Wingdings" pitchFamily="2" charset="2"/>
              <a:buChar char="v"/>
            </a:pPr>
            <a:r>
              <a:rPr lang="tr-TR" sz="2000" b="1" dirty="0" smtClean="0"/>
              <a:t> Göreceli ve İndis Adresleme </a:t>
            </a:r>
            <a:r>
              <a:rPr lang="tr-TR" sz="2000" b="1" dirty="0" err="1" smtClean="0"/>
              <a:t>Modları</a:t>
            </a:r>
            <a:r>
              <a:rPr lang="tr-TR" sz="2000" b="1" dirty="0" smtClean="0"/>
              <a:t> için Adres Hesaplama Birimi	</a:t>
            </a:r>
            <a:endParaRPr lang="tr-TR" sz="2000" dirty="0" smtClean="0"/>
          </a:p>
          <a:p>
            <a:pPr algn="l">
              <a:lnSpc>
                <a:spcPct val="90000"/>
              </a:lnSpc>
            </a:pPr>
            <a:endParaRPr lang="tr-TR" sz="2000" b="1" dirty="0" smtClean="0"/>
          </a:p>
          <a:p>
            <a:pPr algn="l">
              <a:lnSpc>
                <a:spcPct val="150000"/>
              </a:lnSpc>
              <a:buFont typeface="Wingdings" pitchFamily="2" charset="2"/>
              <a:buChar char="v"/>
            </a:pPr>
            <a:r>
              <a:rPr lang="tr-TR" sz="2000" b="1" dirty="0" smtClean="0"/>
              <a:t> Yığın (</a:t>
            </a:r>
            <a:r>
              <a:rPr lang="tr-TR" sz="2000" b="1" dirty="0" err="1" smtClean="0"/>
              <a:t>Stack</a:t>
            </a:r>
            <a:r>
              <a:rPr lang="tr-TR" sz="2000" b="1" dirty="0" smtClean="0"/>
              <a:t>) ve Yığın Göstericisi (</a:t>
            </a:r>
            <a:r>
              <a:rPr lang="tr-TR" sz="2000" b="1" dirty="0" err="1" smtClean="0"/>
              <a:t>Stack</a:t>
            </a:r>
            <a:r>
              <a:rPr lang="tr-TR" sz="2000" b="1" dirty="0" smtClean="0"/>
              <a:t> </a:t>
            </a:r>
            <a:r>
              <a:rPr lang="tr-TR" sz="2000" b="1" dirty="0" err="1" smtClean="0"/>
              <a:t>Pointer</a:t>
            </a:r>
            <a:r>
              <a:rPr lang="tr-TR" sz="2000" b="1" dirty="0" smtClean="0"/>
              <a:t>-SP)</a:t>
            </a:r>
          </a:p>
          <a:p>
            <a:pPr algn="l">
              <a:lnSpc>
                <a:spcPct val="150000"/>
              </a:lnSpc>
            </a:pPr>
            <a:r>
              <a:rPr lang="tr-TR" sz="2000" b="1" dirty="0" smtClean="0"/>
              <a:t>	</a:t>
            </a:r>
            <a:r>
              <a:rPr lang="tr-TR" sz="2000" dirty="0" smtClean="0"/>
              <a:t>Yığınla İlgili Komutlar</a:t>
            </a:r>
          </a:p>
          <a:p>
            <a:pPr algn="l">
              <a:lnSpc>
                <a:spcPct val="90000"/>
              </a:lnSpc>
            </a:pPr>
            <a:endParaRPr lang="tr-TR" sz="2400" dirty="0" smtClean="0"/>
          </a:p>
          <a:p>
            <a:pPr algn="l">
              <a:lnSpc>
                <a:spcPct val="90000"/>
              </a:lnSpc>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Yığınla İlgili Komutlar</a:t>
            </a:r>
            <a:endParaRPr lang="tr-TR" sz="2400" dirty="0"/>
          </a:p>
        </p:txBody>
      </p:sp>
      <p:sp>
        <p:nvSpPr>
          <p:cNvPr id="3" name="2 İçerik Yer Tutucusu"/>
          <p:cNvSpPr>
            <a:spLocks noGrp="1"/>
          </p:cNvSpPr>
          <p:nvPr>
            <p:ph idx="1"/>
          </p:nvPr>
        </p:nvSpPr>
        <p:spPr>
          <a:xfrm>
            <a:off x="398400" y="892038"/>
            <a:ext cx="8375650" cy="1103023"/>
          </a:xfrm>
        </p:spPr>
        <p:txBody>
          <a:bodyPr/>
          <a:lstStyle/>
          <a:p>
            <a:pPr marL="0" indent="0" algn="just">
              <a:buNone/>
            </a:pPr>
            <a:r>
              <a:rPr lang="tr-TR" sz="2000" b="1" dirty="0" smtClean="0"/>
              <a:t>PSH (</a:t>
            </a:r>
            <a:r>
              <a:rPr lang="tr-TR" sz="2000" b="1" dirty="0" err="1" smtClean="0"/>
              <a:t>Push</a:t>
            </a:r>
            <a:r>
              <a:rPr lang="tr-TR" sz="2000" b="1" dirty="0" smtClean="0"/>
              <a:t>): </a:t>
            </a:r>
            <a:r>
              <a:rPr lang="tr-TR" sz="2000" dirty="0" smtClean="0"/>
              <a:t>Akümülatördeki veriyi, yığın göstericisinin gösterdiği yere kaydeder. Doğal adresleme </a:t>
            </a:r>
            <a:r>
              <a:rPr lang="tr-TR" sz="2000" dirty="0" err="1" smtClean="0"/>
              <a:t>moduna</a:t>
            </a:r>
            <a:r>
              <a:rPr lang="tr-TR" sz="2000" dirty="0" smtClean="0"/>
              <a:t> sahiptir. Akünün önce düşük daha sonra da yüksek anlamlı kısmı yığına konulur.</a:t>
            </a:r>
          </a:p>
          <a:p>
            <a:pPr>
              <a:buNone/>
            </a:pPr>
            <a:endParaRPr lang="tr-TR" dirty="0"/>
          </a:p>
        </p:txBody>
      </p:sp>
      <p:graphicFrame>
        <p:nvGraphicFramePr>
          <p:cNvPr id="4" name="3 Tablo"/>
          <p:cNvGraphicFramePr>
            <a:graphicFrameLocks noGrp="1"/>
          </p:cNvGraphicFramePr>
          <p:nvPr/>
        </p:nvGraphicFramePr>
        <p:xfrm>
          <a:off x="492813" y="2026394"/>
          <a:ext cx="5159841" cy="1162099"/>
        </p:xfrm>
        <a:graphic>
          <a:graphicData uri="http://schemas.openxmlformats.org/drawingml/2006/table">
            <a:tbl>
              <a:tblPr/>
              <a:tblGrid>
                <a:gridCol w="1963925"/>
                <a:gridCol w="3195916"/>
              </a:tblGrid>
              <a:tr h="73891">
                <a:tc gridSpan="2">
                  <a:txBody>
                    <a:bodyPr/>
                    <a:lstStyle/>
                    <a:p>
                      <a:pPr algn="ctr">
                        <a:lnSpc>
                          <a:spcPct val="115000"/>
                        </a:lnSpc>
                        <a:spcAft>
                          <a:spcPts val="0"/>
                        </a:spcAft>
                      </a:pPr>
                      <a:r>
                        <a:rPr lang="tr-TR" sz="1600" b="1" dirty="0">
                          <a:latin typeface="Calibri"/>
                          <a:ea typeface="Times New Roman"/>
                        </a:rPr>
                        <a:t>KOMUTUN MİKRO İŞLEM ADIMLARI</a:t>
                      </a:r>
                      <a:endParaRPr lang="tr-TR" sz="1600" dirty="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234511">
                <a:tc>
                  <a:txBody>
                    <a:bodyPr/>
                    <a:lstStyle/>
                    <a:p>
                      <a:pPr>
                        <a:lnSpc>
                          <a:spcPct val="115000"/>
                        </a:lnSpc>
                        <a:spcAft>
                          <a:spcPts val="0"/>
                        </a:spcAft>
                      </a:pPr>
                      <a:r>
                        <a:rPr lang="tr-TR" sz="1600" b="1">
                          <a:latin typeface="Calibri"/>
                          <a:ea typeface="Times New Roman"/>
                        </a:rPr>
                        <a:t> T3.</a:t>
                      </a:r>
                      <a:r>
                        <a:rPr lang="tr-TR" sz="1600" b="1" baseline="-25000">
                          <a:latin typeface="Calibri"/>
                          <a:ea typeface="Times New Roman"/>
                        </a:rPr>
                        <a:t> </a:t>
                      </a:r>
                      <a:r>
                        <a:rPr lang="tr-TR" sz="1600" b="1">
                          <a:latin typeface="Calibri"/>
                          <a:ea typeface="Times New Roman"/>
                        </a:rPr>
                        <a:t>IDEC06.ADRMD0: </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 AR</a:t>
                      </a:r>
                      <a:r>
                        <a:rPr lang="tr-TR" sz="1600">
                          <a:latin typeface="Calibri"/>
                          <a:ea typeface="Times New Roman"/>
                          <a:sym typeface="Wingdings"/>
                        </a:rPr>
                        <a:t></a:t>
                      </a:r>
                      <a:r>
                        <a:rPr lang="tr-TR" sz="1600">
                          <a:latin typeface="Calibri"/>
                          <a:ea typeface="Times New Roman"/>
                        </a:rPr>
                        <a:t>SP </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384">
                <a:tc>
                  <a:txBody>
                    <a:bodyPr/>
                    <a:lstStyle/>
                    <a:p>
                      <a:pPr>
                        <a:lnSpc>
                          <a:spcPct val="115000"/>
                        </a:lnSpc>
                        <a:spcAft>
                          <a:spcPts val="0"/>
                        </a:spcAft>
                      </a:pPr>
                      <a:r>
                        <a:rPr lang="tr-TR" sz="1600" b="1">
                          <a:latin typeface="Calibri"/>
                          <a:ea typeface="Times New Roman"/>
                        </a:rPr>
                        <a:t> T4.</a:t>
                      </a:r>
                      <a:r>
                        <a:rPr lang="tr-TR" sz="1600" b="1" baseline="-25000">
                          <a:latin typeface="Calibri"/>
                          <a:ea typeface="Times New Roman"/>
                        </a:rPr>
                        <a:t> </a:t>
                      </a:r>
                      <a:r>
                        <a:rPr lang="tr-TR" sz="1600" b="1">
                          <a:latin typeface="Calibri"/>
                          <a:ea typeface="Times New Roman"/>
                        </a:rPr>
                        <a:t>IDEC06.ADRMD0: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 M[AR] </a:t>
                      </a:r>
                      <a:r>
                        <a:rPr lang="tr-TR" sz="1600" dirty="0">
                          <a:latin typeface="Calibri"/>
                          <a:ea typeface="Times New Roman"/>
                          <a:sym typeface="Wingdings"/>
                        </a:rPr>
                        <a:t></a:t>
                      </a:r>
                      <a:r>
                        <a:rPr lang="tr-TR" sz="1600" dirty="0">
                          <a:latin typeface="Calibri"/>
                          <a:ea typeface="Times New Roman"/>
                        </a:rPr>
                        <a:t>AC</a:t>
                      </a:r>
                      <a:r>
                        <a:rPr lang="tr-TR" sz="1600" baseline="-25000" dirty="0">
                          <a:latin typeface="Calibri"/>
                          <a:ea typeface="Times New Roman"/>
                        </a:rPr>
                        <a:t>L</a:t>
                      </a:r>
                      <a:r>
                        <a:rPr lang="tr-TR" sz="1600" dirty="0">
                          <a:latin typeface="Calibri"/>
                          <a:ea typeface="Times New Roman"/>
                        </a:rPr>
                        <a:t>, SP</a:t>
                      </a:r>
                      <a:r>
                        <a:rPr lang="tr-TR" sz="1600" dirty="0">
                          <a:latin typeface="Calibri"/>
                          <a:ea typeface="Times New Roman"/>
                          <a:sym typeface="Wingdings"/>
                        </a:rPr>
                        <a:t></a:t>
                      </a:r>
                      <a:r>
                        <a:rPr lang="tr-TR" sz="1600" dirty="0">
                          <a:latin typeface="Calibri"/>
                          <a:ea typeface="Times New Roman"/>
                        </a:rPr>
                        <a:t>SP-1, </a:t>
                      </a:r>
                      <a:r>
                        <a:rPr lang="tr-TR" sz="1600" dirty="0">
                          <a:solidFill>
                            <a:srgbClr val="000000"/>
                          </a:solidFill>
                          <a:latin typeface="Calibri"/>
                          <a:ea typeface="Times New Roman"/>
                        </a:rPr>
                        <a:t>AR </a:t>
                      </a:r>
                      <a:r>
                        <a:rPr lang="tr-TR" sz="1600" dirty="0">
                          <a:solidFill>
                            <a:srgbClr val="000000"/>
                          </a:solidFill>
                          <a:latin typeface="Calibri"/>
                          <a:ea typeface="Times New Roman"/>
                          <a:sym typeface="Wingdings"/>
                        </a:rPr>
                        <a:t></a:t>
                      </a:r>
                      <a:r>
                        <a:rPr lang="tr-TR" sz="1600" dirty="0">
                          <a:solidFill>
                            <a:srgbClr val="000000"/>
                          </a:solidFill>
                          <a:latin typeface="Calibri"/>
                          <a:ea typeface="Times New Roman"/>
                        </a:rPr>
                        <a:t> AR-1</a:t>
                      </a:r>
                      <a:endParaRPr lang="tr-TR" sz="1600" dirty="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883">
                <a:tc>
                  <a:txBody>
                    <a:bodyPr/>
                    <a:lstStyle/>
                    <a:p>
                      <a:pPr>
                        <a:lnSpc>
                          <a:spcPct val="115000"/>
                        </a:lnSpc>
                        <a:spcAft>
                          <a:spcPts val="0"/>
                        </a:spcAft>
                      </a:pPr>
                      <a:r>
                        <a:rPr lang="tr-TR" sz="1600" b="1" dirty="0">
                          <a:latin typeface="Calibri"/>
                          <a:ea typeface="Times New Roman"/>
                        </a:rPr>
                        <a:t> T5.</a:t>
                      </a:r>
                      <a:r>
                        <a:rPr lang="tr-TR" sz="1600" b="1" baseline="-25000" dirty="0">
                          <a:latin typeface="Calibri"/>
                          <a:ea typeface="Times New Roman"/>
                        </a:rPr>
                        <a:t> </a:t>
                      </a:r>
                      <a:r>
                        <a:rPr lang="tr-TR" sz="1600" b="1" dirty="0">
                          <a:latin typeface="Calibri"/>
                          <a:ea typeface="Times New Roman"/>
                        </a:rPr>
                        <a:t>IDEC06.ADRMD0:</a:t>
                      </a:r>
                      <a:endParaRPr lang="tr-TR" sz="1600" dirty="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 M[AR] </a:t>
                      </a:r>
                      <a:r>
                        <a:rPr lang="tr-TR" sz="1600" dirty="0">
                          <a:latin typeface="Calibri"/>
                          <a:ea typeface="Times New Roman"/>
                          <a:sym typeface="Wingdings"/>
                        </a:rPr>
                        <a:t></a:t>
                      </a:r>
                      <a:r>
                        <a:rPr lang="tr-TR" sz="1600" dirty="0">
                          <a:latin typeface="Calibri"/>
                          <a:ea typeface="Times New Roman"/>
                        </a:rPr>
                        <a:t>AC</a:t>
                      </a:r>
                      <a:r>
                        <a:rPr lang="tr-TR" sz="1600" baseline="-25000" dirty="0">
                          <a:latin typeface="Calibri"/>
                          <a:ea typeface="Times New Roman"/>
                        </a:rPr>
                        <a:t>H</a:t>
                      </a:r>
                      <a:r>
                        <a:rPr lang="tr-TR" sz="1600" dirty="0">
                          <a:latin typeface="Calibri"/>
                          <a:ea typeface="Times New Roman"/>
                        </a:rPr>
                        <a:t>, SP</a:t>
                      </a:r>
                      <a:r>
                        <a:rPr lang="tr-TR" sz="1600" dirty="0">
                          <a:latin typeface="Calibri"/>
                          <a:ea typeface="Times New Roman"/>
                          <a:sym typeface="Wingdings"/>
                        </a:rPr>
                        <a:t></a:t>
                      </a:r>
                      <a:r>
                        <a:rPr lang="tr-TR" sz="1600" dirty="0">
                          <a:latin typeface="Calibri"/>
                          <a:ea typeface="Times New Roman"/>
                        </a:rPr>
                        <a:t>SP-1, SC</a:t>
                      </a:r>
                      <a:r>
                        <a:rPr lang="tr-TR" sz="1600" dirty="0">
                          <a:latin typeface="Calibri"/>
                          <a:ea typeface="Times New Roman"/>
                          <a:sym typeface="Wingdings"/>
                        </a:rPr>
                        <a:t></a:t>
                      </a:r>
                      <a:r>
                        <a:rPr lang="tr-TR" sz="1600" dirty="0">
                          <a:latin typeface="Calibri"/>
                          <a:ea typeface="Times New Roman"/>
                        </a:rPr>
                        <a:t>0 </a:t>
                      </a:r>
                      <a:endParaRPr lang="tr-TR" sz="1600" dirty="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40" name="39 Grup"/>
          <p:cNvGrpSpPr/>
          <p:nvPr/>
        </p:nvGrpSpPr>
        <p:grpSpPr>
          <a:xfrm>
            <a:off x="5936601" y="1805055"/>
            <a:ext cx="2376122" cy="1484420"/>
            <a:chOff x="5889103" y="1935678"/>
            <a:chExt cx="2376122" cy="1484420"/>
          </a:xfrm>
        </p:grpSpPr>
        <p:sp>
          <p:nvSpPr>
            <p:cNvPr id="1028" name="AutoShape 4"/>
            <p:cNvSpPr>
              <a:spLocks noChangeArrowheads="1"/>
            </p:cNvSpPr>
            <p:nvPr/>
          </p:nvSpPr>
          <p:spPr bwMode="auto">
            <a:xfrm>
              <a:off x="6934345" y="1935678"/>
              <a:ext cx="1330880" cy="1484420"/>
            </a:xfrm>
            <a:prstGeom prst="wave">
              <a:avLst>
                <a:gd name="adj1" fmla="val 2130"/>
                <a:gd name="adj2" fmla="val 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grpSp>
          <p:nvGrpSpPr>
            <p:cNvPr id="1029" name="Group 5"/>
            <p:cNvGrpSpPr>
              <a:grpSpLocks/>
            </p:cNvGrpSpPr>
            <p:nvPr/>
          </p:nvGrpSpPr>
          <p:grpSpPr bwMode="auto">
            <a:xfrm>
              <a:off x="6929265" y="2246039"/>
              <a:ext cx="1334135" cy="357779"/>
              <a:chOff x="2361" y="9366"/>
              <a:chExt cx="2107" cy="612"/>
            </a:xfrm>
          </p:grpSpPr>
          <p:cxnSp>
            <p:nvCxnSpPr>
              <p:cNvPr id="1030" name="AutoShape 6"/>
              <p:cNvCxnSpPr>
                <a:cxnSpLocks noChangeShapeType="1"/>
              </p:cNvCxnSpPr>
              <p:nvPr/>
            </p:nvCxnSpPr>
            <p:spPr bwMode="auto">
              <a:xfrm>
                <a:off x="2369" y="9366"/>
                <a:ext cx="2099" cy="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2361" y="9978"/>
                <a:ext cx="2099" cy="0"/>
              </a:xfrm>
              <a:prstGeom prst="straightConnector1">
                <a:avLst/>
              </a:prstGeom>
              <a:noFill/>
              <a:ln w="9525">
                <a:solidFill>
                  <a:srgbClr val="000000"/>
                </a:solidFill>
                <a:round/>
                <a:headEnd/>
                <a:tailEnd/>
              </a:ln>
            </p:spPr>
          </p:cxnSp>
        </p:grpSp>
        <p:cxnSp>
          <p:nvCxnSpPr>
            <p:cNvPr id="1033" name="AutoShape 9"/>
            <p:cNvCxnSpPr>
              <a:cxnSpLocks noChangeShapeType="1"/>
            </p:cNvCxnSpPr>
            <p:nvPr/>
          </p:nvCxnSpPr>
          <p:spPr bwMode="auto">
            <a:xfrm>
              <a:off x="6929265" y="2902074"/>
              <a:ext cx="1329055" cy="0"/>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a:off x="6929265" y="3220811"/>
              <a:ext cx="1329055" cy="0"/>
            </a:xfrm>
            <a:prstGeom prst="straightConnector1">
              <a:avLst/>
            </a:prstGeom>
            <a:noFill/>
            <a:ln w="9525">
              <a:solidFill>
                <a:srgbClr val="000000"/>
              </a:solidFill>
              <a:round/>
              <a:headEnd/>
              <a:tailEnd/>
            </a:ln>
          </p:spPr>
        </p:cxnSp>
        <p:sp>
          <p:nvSpPr>
            <p:cNvPr id="1039" name="Text Box 15"/>
            <p:cNvSpPr txBox="1">
              <a:spLocks noChangeArrowheads="1"/>
            </p:cNvSpPr>
            <p:nvPr/>
          </p:nvSpPr>
          <p:spPr bwMode="auto">
            <a:xfrm>
              <a:off x="7068965" y="2619368"/>
              <a:ext cx="1084580" cy="2592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AC(H)</a:t>
              </a:r>
              <a:endParaRPr kumimoji="0" lang="tr-TR" b="0" i="0" u="none" strike="noStrike" cap="none" normalizeH="0" baseline="0" dirty="0" smtClean="0">
                <a:ln>
                  <a:noFill/>
                </a:ln>
                <a:solidFill>
                  <a:schemeClr val="tx1"/>
                </a:solidFill>
                <a:effectLst/>
                <a:latin typeface="Arial" pitchFamily="34" charset="0"/>
              </a:endParaRPr>
            </a:p>
          </p:txBody>
        </p:sp>
        <p:sp>
          <p:nvSpPr>
            <p:cNvPr id="1040" name="Text Box 16"/>
            <p:cNvSpPr txBox="1">
              <a:spLocks noChangeArrowheads="1"/>
            </p:cNvSpPr>
            <p:nvPr/>
          </p:nvSpPr>
          <p:spPr bwMode="auto">
            <a:xfrm>
              <a:off x="7068965" y="2926133"/>
              <a:ext cx="1084580" cy="2592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AC(L)</a:t>
              </a:r>
              <a:endParaRPr kumimoji="0" lang="tr-TR" b="0" i="0" u="none" strike="noStrike" cap="none" normalizeH="0" baseline="0" dirty="0" smtClean="0">
                <a:ln>
                  <a:noFill/>
                </a:ln>
                <a:solidFill>
                  <a:schemeClr val="tx1"/>
                </a:solidFill>
                <a:effectLst/>
                <a:latin typeface="Arial" pitchFamily="34" charset="0"/>
              </a:endParaRPr>
            </a:p>
          </p:txBody>
        </p:sp>
        <p:cxnSp>
          <p:nvCxnSpPr>
            <p:cNvPr id="1045" name="AutoShape 21"/>
            <p:cNvCxnSpPr>
              <a:cxnSpLocks noChangeShapeType="1"/>
            </p:cNvCxnSpPr>
            <p:nvPr/>
          </p:nvCxnSpPr>
          <p:spPr bwMode="auto">
            <a:xfrm>
              <a:off x="6362275" y="2484643"/>
              <a:ext cx="564515" cy="640"/>
            </a:xfrm>
            <a:prstGeom prst="straightConnector1">
              <a:avLst/>
            </a:prstGeom>
            <a:noFill/>
            <a:ln w="9525">
              <a:solidFill>
                <a:srgbClr val="000000"/>
              </a:solidFill>
              <a:round/>
              <a:headEnd/>
              <a:tailEnd type="triangle" w="med" len="med"/>
            </a:ln>
          </p:spPr>
        </p:cxnSp>
        <p:cxnSp>
          <p:nvCxnSpPr>
            <p:cNvPr id="29" name="AutoShape 21"/>
            <p:cNvCxnSpPr>
              <a:cxnSpLocks noChangeShapeType="1"/>
            </p:cNvCxnSpPr>
            <p:nvPr/>
          </p:nvCxnSpPr>
          <p:spPr bwMode="auto">
            <a:xfrm>
              <a:off x="6362276" y="3059297"/>
              <a:ext cx="564515" cy="640"/>
            </a:xfrm>
            <a:prstGeom prst="straightConnector1">
              <a:avLst/>
            </a:prstGeom>
            <a:noFill/>
            <a:ln w="9525">
              <a:solidFill>
                <a:srgbClr val="000000"/>
              </a:solidFill>
              <a:round/>
              <a:headEnd/>
              <a:tailEnd type="triangle" w="med" len="med"/>
            </a:ln>
          </p:spPr>
        </p:cxnSp>
        <p:cxnSp>
          <p:nvCxnSpPr>
            <p:cNvPr id="30" name="AutoShape 21"/>
            <p:cNvCxnSpPr>
              <a:cxnSpLocks noChangeShapeType="1"/>
            </p:cNvCxnSpPr>
            <p:nvPr/>
          </p:nvCxnSpPr>
          <p:spPr bwMode="auto">
            <a:xfrm>
              <a:off x="6362276" y="2795914"/>
              <a:ext cx="564515" cy="640"/>
            </a:xfrm>
            <a:prstGeom prst="straightConnector1">
              <a:avLst/>
            </a:prstGeom>
            <a:noFill/>
            <a:ln w="9525">
              <a:solidFill>
                <a:srgbClr val="000000"/>
              </a:solidFill>
              <a:round/>
              <a:headEnd/>
              <a:tailEnd type="triangle" w="med" len="med"/>
            </a:ln>
          </p:spPr>
        </p:cxnSp>
        <p:sp>
          <p:nvSpPr>
            <p:cNvPr id="31" name="Text Box 3"/>
            <p:cNvSpPr txBox="1">
              <a:spLocks noChangeArrowheads="1"/>
            </p:cNvSpPr>
            <p:nvPr/>
          </p:nvSpPr>
          <p:spPr bwMode="auto">
            <a:xfrm>
              <a:off x="6102851" y="2900272"/>
              <a:ext cx="547329" cy="19918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i="0" u="none" strike="noStrike" cap="none" normalizeH="0" baseline="0" dirty="0" smtClean="0">
                  <a:ln>
                    <a:noFill/>
                  </a:ln>
                  <a:solidFill>
                    <a:schemeClr val="tx1"/>
                  </a:solidFill>
                  <a:effectLst/>
                  <a:latin typeface="Calibri" pitchFamily="34" charset="0"/>
                </a:rPr>
                <a:t>SP</a:t>
              </a:r>
              <a:endParaRPr kumimoji="0" lang="tr-TR" b="0" i="0" u="none" strike="noStrike" cap="none" normalizeH="0" baseline="0" dirty="0" smtClean="0">
                <a:ln>
                  <a:noFill/>
                </a:ln>
                <a:solidFill>
                  <a:schemeClr val="tx1"/>
                </a:solidFill>
                <a:effectLst/>
                <a:latin typeface="Arial" pitchFamily="34" charset="0"/>
              </a:endParaRPr>
            </a:p>
          </p:txBody>
        </p:sp>
        <p:sp>
          <p:nvSpPr>
            <p:cNvPr id="1027" name="Text Box 3"/>
            <p:cNvSpPr txBox="1">
              <a:spLocks noChangeArrowheads="1"/>
            </p:cNvSpPr>
            <p:nvPr/>
          </p:nvSpPr>
          <p:spPr bwMode="auto">
            <a:xfrm>
              <a:off x="5889103" y="2660637"/>
              <a:ext cx="756920" cy="22337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36" name="Text Box 3"/>
            <p:cNvSpPr txBox="1">
              <a:spLocks noChangeArrowheads="1"/>
            </p:cNvSpPr>
            <p:nvPr/>
          </p:nvSpPr>
          <p:spPr bwMode="auto">
            <a:xfrm>
              <a:off x="5900976" y="2313745"/>
              <a:ext cx="756920" cy="22337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lvl="0" algn="ctr">
                <a:spcAft>
                  <a:spcPts val="1000"/>
                </a:spcAft>
              </a:pPr>
              <a:r>
                <a:rPr lang="tr-TR" b="0" dirty="0" smtClean="0">
                  <a:latin typeface="Calibri" pitchFamily="34" charset="0"/>
                </a:rPr>
                <a:t>T5:</a:t>
              </a:r>
              <a:r>
                <a:rPr kumimoji="0" lang="tr-TR" i="0" u="none" strike="noStrike" cap="none" normalizeH="0" baseline="0" dirty="0" smtClean="0">
                  <a:ln>
                    <a:noFill/>
                  </a:ln>
                  <a:solidFill>
                    <a:schemeClr val="tx1"/>
                  </a:solidFill>
                  <a:effectLst/>
                  <a:latin typeface="Calibri" pitchFamily="34" charset="0"/>
                </a:rPr>
                <a:t>SP</a:t>
              </a:r>
              <a:endParaRPr kumimoji="0" lang="tr-TR" b="0" i="0" u="none" strike="noStrike" cap="none" normalizeH="0" baseline="0" dirty="0" smtClean="0">
                <a:ln>
                  <a:noFill/>
                </a:ln>
                <a:solidFill>
                  <a:schemeClr val="tx1"/>
                </a:solidFill>
                <a:effectLst/>
                <a:latin typeface="Arial" pitchFamily="34" charset="0"/>
              </a:endParaRPr>
            </a:p>
          </p:txBody>
        </p:sp>
      </p:grpSp>
      <p:sp>
        <p:nvSpPr>
          <p:cNvPr id="38" name="2 İçerik Yer Tutucusu"/>
          <p:cNvSpPr txBox="1">
            <a:spLocks/>
          </p:cNvSpPr>
          <p:nvPr/>
        </p:nvSpPr>
        <p:spPr bwMode="auto">
          <a:xfrm>
            <a:off x="396425" y="3360131"/>
            <a:ext cx="8375650" cy="11030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a:r>
              <a:rPr lang="tr-TR" sz="2000" dirty="0" smtClean="0"/>
              <a:t>PUL (Pop): </a:t>
            </a:r>
            <a:r>
              <a:rPr lang="tr-TR" sz="2000" b="0" dirty="0" smtClean="0"/>
              <a:t>Yığın göstericisinin gösterdiği yerdeki veriyi akümülatöre kopyalar. Doğal adresleme </a:t>
            </a:r>
            <a:r>
              <a:rPr lang="tr-TR" sz="2000" b="0" dirty="0" err="1" smtClean="0"/>
              <a:t>moduna</a:t>
            </a:r>
            <a:r>
              <a:rPr lang="tr-TR" sz="2000" b="0" dirty="0" smtClean="0"/>
              <a:t> sahiptir. Yığındaki değer, aküye direkt olarak yüklenemeyeceğinden dolayı önce </a:t>
            </a:r>
            <a:r>
              <a:rPr lang="tr-TR" sz="2000" b="0" dirty="0" err="1" smtClean="0"/>
              <a:t>DR’ye</a:t>
            </a:r>
            <a:r>
              <a:rPr lang="tr-TR" sz="2000" b="0" dirty="0" smtClean="0"/>
              <a:t>, daha sonra da aküye yüklenir.</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tr-TR" sz="32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39" name="38 Tablo"/>
          <p:cNvGraphicFramePr>
            <a:graphicFrameLocks noGrp="1"/>
          </p:cNvGraphicFramePr>
          <p:nvPr/>
        </p:nvGraphicFramePr>
        <p:xfrm>
          <a:off x="480731" y="4441944"/>
          <a:ext cx="5290680" cy="1682496"/>
        </p:xfrm>
        <a:graphic>
          <a:graphicData uri="http://schemas.openxmlformats.org/drawingml/2006/table">
            <a:tbl>
              <a:tblPr/>
              <a:tblGrid>
                <a:gridCol w="1929963"/>
                <a:gridCol w="3360717"/>
              </a:tblGrid>
              <a:tr h="168910">
                <a:tc gridSpan="2">
                  <a:txBody>
                    <a:bodyPr/>
                    <a:lstStyle/>
                    <a:p>
                      <a:pPr algn="ctr">
                        <a:lnSpc>
                          <a:spcPct val="115000"/>
                        </a:lnSpc>
                        <a:spcAft>
                          <a:spcPts val="0"/>
                        </a:spcAft>
                      </a:pPr>
                      <a:r>
                        <a:rPr lang="tr-TR" sz="1600" b="1" dirty="0">
                          <a:latin typeface="Calibri"/>
                          <a:ea typeface="Times New Roman"/>
                        </a:rPr>
                        <a:t>KOMUTUN MİKRO İŞLEM ADIMLARI</a:t>
                      </a:r>
                      <a:endParaRPr lang="tr-TR" sz="1600" dirty="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154940">
                <a:tc>
                  <a:txBody>
                    <a:bodyPr/>
                    <a:lstStyle/>
                    <a:p>
                      <a:pPr>
                        <a:lnSpc>
                          <a:spcPct val="115000"/>
                        </a:lnSpc>
                        <a:spcAft>
                          <a:spcPts val="0"/>
                        </a:spcAft>
                      </a:pPr>
                      <a:r>
                        <a:rPr lang="tr-TR" sz="1600" b="1">
                          <a:latin typeface="Calibri"/>
                          <a:ea typeface="Times New Roman"/>
                        </a:rPr>
                        <a:t>T3.IDEC07.ADRMD0: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SP </a:t>
                      </a:r>
                      <a:r>
                        <a:rPr lang="tr-TR" sz="1600">
                          <a:latin typeface="Calibri"/>
                          <a:ea typeface="Times New Roman"/>
                          <a:sym typeface="Wingdings"/>
                        </a:rPr>
                        <a:t></a:t>
                      </a:r>
                      <a:r>
                        <a:rPr lang="tr-TR" sz="1600">
                          <a:latin typeface="Calibri"/>
                          <a:ea typeface="Times New Roman"/>
                        </a:rPr>
                        <a:t> SP+1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970">
                <a:tc>
                  <a:txBody>
                    <a:bodyPr/>
                    <a:lstStyle/>
                    <a:p>
                      <a:pPr>
                        <a:lnSpc>
                          <a:spcPct val="115000"/>
                        </a:lnSpc>
                        <a:spcAft>
                          <a:spcPts val="0"/>
                        </a:spcAft>
                      </a:pPr>
                      <a:r>
                        <a:rPr lang="tr-TR" sz="1600" b="1" dirty="0">
                          <a:latin typeface="Calibri"/>
                          <a:ea typeface="Times New Roman"/>
                        </a:rPr>
                        <a:t>T4.</a:t>
                      </a:r>
                      <a:r>
                        <a:rPr lang="tr-TR" sz="1600" b="1" baseline="-25000" dirty="0">
                          <a:latin typeface="Calibri"/>
                          <a:ea typeface="Times New Roman"/>
                        </a:rPr>
                        <a:t> </a:t>
                      </a:r>
                      <a:r>
                        <a:rPr lang="tr-TR" sz="1600" b="1" dirty="0">
                          <a:latin typeface="Calibri"/>
                          <a:ea typeface="Times New Roman"/>
                        </a:rPr>
                        <a:t>IDEC07.ADRMD0:</a:t>
                      </a:r>
                      <a:endParaRPr lang="tr-TR" sz="1600" dirty="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SP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890">
                <a:tc>
                  <a:txBody>
                    <a:bodyPr/>
                    <a:lstStyle/>
                    <a:p>
                      <a:pPr>
                        <a:lnSpc>
                          <a:spcPct val="115000"/>
                        </a:lnSpc>
                        <a:spcAft>
                          <a:spcPts val="0"/>
                        </a:spcAft>
                      </a:pPr>
                      <a:r>
                        <a:rPr lang="tr-TR" sz="1600" b="1">
                          <a:latin typeface="Calibri"/>
                          <a:ea typeface="Times New Roman"/>
                        </a:rPr>
                        <a:t>T5.</a:t>
                      </a:r>
                      <a:r>
                        <a:rPr lang="tr-TR" sz="1600" b="1" baseline="-25000">
                          <a:latin typeface="Calibri"/>
                          <a:ea typeface="Times New Roman"/>
                        </a:rPr>
                        <a:t> </a:t>
                      </a:r>
                      <a:r>
                        <a:rPr lang="tr-TR" sz="1600" b="1">
                          <a:latin typeface="Calibri"/>
                          <a:ea typeface="Times New Roman"/>
                        </a:rPr>
                        <a:t>IDEC07.ADRMD0: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DR</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SP </a:t>
                      </a:r>
                      <a:r>
                        <a:rPr lang="tr-TR" sz="1600">
                          <a:latin typeface="Calibri"/>
                          <a:ea typeface="Times New Roman"/>
                          <a:sym typeface="Wingdings"/>
                        </a:rPr>
                        <a:t></a:t>
                      </a:r>
                      <a:r>
                        <a:rPr lang="tr-TR" sz="1600">
                          <a:latin typeface="Calibri"/>
                          <a:ea typeface="Times New Roman"/>
                        </a:rPr>
                        <a:t>SP+1,  </a:t>
                      </a:r>
                      <a:r>
                        <a:rPr lang="tr-TR" sz="1600">
                          <a:solidFill>
                            <a:srgbClr val="000000"/>
                          </a:solidFill>
                          <a:latin typeface="Calibri"/>
                          <a:ea typeface="Times New Roman"/>
                        </a:rPr>
                        <a:t>AR </a:t>
                      </a:r>
                      <a:r>
                        <a:rPr lang="tr-TR" sz="1600">
                          <a:solidFill>
                            <a:srgbClr val="000000"/>
                          </a:solidFill>
                          <a:latin typeface="Calibri"/>
                          <a:ea typeface="Times New Roman"/>
                          <a:sym typeface="Wingdings"/>
                        </a:rPr>
                        <a:t></a:t>
                      </a:r>
                      <a:r>
                        <a:rPr lang="tr-TR" sz="1600">
                          <a:solidFill>
                            <a:srgbClr val="000000"/>
                          </a:solidFill>
                          <a:latin typeface="Calibri"/>
                          <a:ea typeface="Times New Roman"/>
                        </a:rPr>
                        <a:t> AR+1</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635">
                <a:tc>
                  <a:txBody>
                    <a:bodyPr/>
                    <a:lstStyle/>
                    <a:p>
                      <a:pPr>
                        <a:lnSpc>
                          <a:spcPct val="115000"/>
                        </a:lnSpc>
                        <a:spcAft>
                          <a:spcPts val="0"/>
                        </a:spcAft>
                      </a:pPr>
                      <a:r>
                        <a:rPr lang="tr-TR" sz="1600" b="1">
                          <a:latin typeface="Calibri"/>
                          <a:ea typeface="Times New Roman"/>
                        </a:rPr>
                        <a:t>T6.</a:t>
                      </a:r>
                      <a:r>
                        <a:rPr lang="tr-TR" sz="1600" b="1" baseline="-25000">
                          <a:latin typeface="Calibri"/>
                          <a:ea typeface="Times New Roman"/>
                        </a:rPr>
                        <a:t> </a:t>
                      </a:r>
                      <a:r>
                        <a:rPr lang="tr-TR" sz="1600" b="1">
                          <a:latin typeface="Calibri"/>
                          <a:ea typeface="Times New Roman"/>
                        </a:rPr>
                        <a:t>IDEC07.ADRMD0: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DR</a:t>
                      </a:r>
                      <a:r>
                        <a:rPr lang="tr-TR" sz="1600" baseline="-25000" dirty="0">
                          <a:latin typeface="Calibri"/>
                          <a:ea typeface="Times New Roman"/>
                        </a:rPr>
                        <a:t>L </a:t>
                      </a:r>
                      <a:r>
                        <a:rPr lang="tr-TR" sz="1600" dirty="0">
                          <a:latin typeface="Calibri"/>
                          <a:ea typeface="Times New Roman"/>
                          <a:sym typeface="Wingdings"/>
                        </a:rPr>
                        <a:t></a:t>
                      </a:r>
                      <a:r>
                        <a:rPr lang="tr-TR" sz="1600" dirty="0">
                          <a:latin typeface="Calibri"/>
                          <a:ea typeface="Times New Roman"/>
                        </a:rPr>
                        <a:t>  </a:t>
                      </a:r>
                      <a:r>
                        <a:rPr lang="tr-TR" sz="1600" dirty="0" smtClean="0">
                          <a:latin typeface="Calibri"/>
                          <a:ea typeface="Times New Roman"/>
                        </a:rPr>
                        <a:t>M[AR]</a:t>
                      </a:r>
                      <a:r>
                        <a:rPr lang="tr-TR" sz="1600" baseline="-25000" dirty="0" smtClean="0">
                          <a:latin typeface="Calibri"/>
                          <a:ea typeface="Times New Roman"/>
                        </a:rPr>
                        <a:t> </a:t>
                      </a:r>
                      <a:endParaRPr lang="tr-TR" sz="1600" dirty="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665">
                <a:tc>
                  <a:txBody>
                    <a:bodyPr/>
                    <a:lstStyle/>
                    <a:p>
                      <a:pPr>
                        <a:lnSpc>
                          <a:spcPct val="115000"/>
                        </a:lnSpc>
                        <a:spcAft>
                          <a:spcPts val="0"/>
                        </a:spcAft>
                      </a:pPr>
                      <a:r>
                        <a:rPr lang="tr-TR" sz="1600" b="1">
                          <a:latin typeface="Calibri"/>
                          <a:ea typeface="Times New Roman"/>
                        </a:rPr>
                        <a:t>T7.IDEC07.ADRMD0: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AC </a:t>
                      </a:r>
                      <a:r>
                        <a:rPr lang="tr-TR" sz="1600" dirty="0">
                          <a:latin typeface="Calibri"/>
                          <a:ea typeface="Times New Roman"/>
                          <a:sym typeface="Wingdings"/>
                        </a:rPr>
                        <a:t></a:t>
                      </a:r>
                      <a:r>
                        <a:rPr lang="tr-TR" sz="1600" dirty="0">
                          <a:latin typeface="Calibri"/>
                          <a:ea typeface="Times New Roman"/>
                        </a:rPr>
                        <a:t> DR, SC</a:t>
                      </a:r>
                      <a:r>
                        <a:rPr lang="tr-TR" sz="1600" dirty="0">
                          <a:latin typeface="Calibri"/>
                          <a:ea typeface="Times New Roman"/>
                          <a:sym typeface="Wingdings"/>
                        </a:rPr>
                        <a:t></a:t>
                      </a:r>
                      <a:r>
                        <a:rPr lang="tr-TR" sz="1600" dirty="0">
                          <a:latin typeface="Calibri"/>
                          <a:ea typeface="Times New Roman"/>
                        </a:rPr>
                        <a:t>0 </a:t>
                      </a:r>
                      <a:endParaRPr lang="tr-TR" sz="1600" dirty="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5" name="34 Grup"/>
          <p:cNvGrpSpPr/>
          <p:nvPr/>
        </p:nvGrpSpPr>
        <p:grpSpPr>
          <a:xfrm>
            <a:off x="6102864" y="4619502"/>
            <a:ext cx="2202957" cy="1543792"/>
            <a:chOff x="6102864" y="4619502"/>
            <a:chExt cx="2202957" cy="1543792"/>
          </a:xfrm>
        </p:grpSpPr>
        <p:sp>
          <p:nvSpPr>
            <p:cNvPr id="102" name="Text Box 3"/>
            <p:cNvSpPr txBox="1">
              <a:spLocks noChangeArrowheads="1"/>
            </p:cNvSpPr>
            <p:nvPr/>
          </p:nvSpPr>
          <p:spPr bwMode="auto">
            <a:xfrm>
              <a:off x="6221618" y="4953187"/>
              <a:ext cx="756920" cy="2215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i="0" u="none" strike="noStrike" cap="none" normalizeH="0" baseline="0" dirty="0" smtClean="0">
                  <a:ln>
                    <a:noFill/>
                  </a:ln>
                  <a:solidFill>
                    <a:schemeClr val="tx1"/>
                  </a:solidFill>
                  <a:effectLst/>
                  <a:latin typeface="Calibri" pitchFamily="34" charset="0"/>
                </a:rPr>
                <a:t>SP</a:t>
              </a:r>
              <a:endParaRPr kumimoji="0" lang="tr-TR" i="0" u="none" strike="noStrike" cap="none" normalizeH="0" baseline="0" dirty="0" smtClean="0">
                <a:ln>
                  <a:noFill/>
                </a:ln>
                <a:solidFill>
                  <a:schemeClr val="tx1"/>
                </a:solidFill>
                <a:effectLst/>
                <a:latin typeface="Arial" pitchFamily="34" charset="0"/>
              </a:endParaRPr>
            </a:p>
          </p:txBody>
        </p:sp>
        <p:sp>
          <p:nvSpPr>
            <p:cNvPr id="103" name="AutoShape 4"/>
            <p:cNvSpPr>
              <a:spLocks noChangeArrowheads="1"/>
            </p:cNvSpPr>
            <p:nvPr/>
          </p:nvSpPr>
          <p:spPr bwMode="auto">
            <a:xfrm>
              <a:off x="6969970" y="4619502"/>
              <a:ext cx="1330881" cy="1543792"/>
            </a:xfrm>
            <a:prstGeom prst="wave">
              <a:avLst>
                <a:gd name="adj1" fmla="val 2130"/>
                <a:gd name="adj2" fmla="val 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cxnSp>
          <p:nvCxnSpPr>
            <p:cNvPr id="104" name="AutoShape 9"/>
            <p:cNvCxnSpPr>
              <a:cxnSpLocks noChangeShapeType="1"/>
            </p:cNvCxnSpPr>
            <p:nvPr/>
          </p:nvCxnSpPr>
          <p:spPr bwMode="auto">
            <a:xfrm>
              <a:off x="6964891" y="5584550"/>
              <a:ext cx="1329055" cy="0"/>
            </a:xfrm>
            <a:prstGeom prst="straightConnector1">
              <a:avLst/>
            </a:prstGeom>
            <a:noFill/>
            <a:ln w="9525">
              <a:solidFill>
                <a:srgbClr val="000000"/>
              </a:solidFill>
              <a:round/>
              <a:headEnd/>
              <a:tailEnd/>
            </a:ln>
          </p:spPr>
        </p:cxnSp>
        <p:cxnSp>
          <p:nvCxnSpPr>
            <p:cNvPr id="105" name="AutoShape 10"/>
            <p:cNvCxnSpPr>
              <a:cxnSpLocks noChangeShapeType="1"/>
            </p:cNvCxnSpPr>
            <p:nvPr/>
          </p:nvCxnSpPr>
          <p:spPr bwMode="auto">
            <a:xfrm>
              <a:off x="6964891" y="5900714"/>
              <a:ext cx="1329055" cy="0"/>
            </a:xfrm>
            <a:prstGeom prst="straightConnector1">
              <a:avLst/>
            </a:prstGeom>
            <a:noFill/>
            <a:ln w="9525">
              <a:solidFill>
                <a:srgbClr val="000000"/>
              </a:solidFill>
              <a:round/>
              <a:headEnd/>
              <a:tailEnd/>
            </a:ln>
          </p:spPr>
        </p:cxnSp>
        <p:sp>
          <p:nvSpPr>
            <p:cNvPr id="106" name="Text Box 15"/>
            <p:cNvSpPr txBox="1">
              <a:spLocks noChangeArrowheads="1"/>
            </p:cNvSpPr>
            <p:nvPr/>
          </p:nvSpPr>
          <p:spPr bwMode="auto">
            <a:xfrm>
              <a:off x="7104591" y="5280376"/>
              <a:ext cx="1084580" cy="2571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Veri (H)</a:t>
              </a:r>
              <a:endParaRPr kumimoji="0" lang="tr-TR" sz="1400" b="0" i="0" u="none" strike="noStrike" cap="none" normalizeH="0" baseline="0" dirty="0" smtClean="0">
                <a:ln>
                  <a:noFill/>
                </a:ln>
                <a:solidFill>
                  <a:schemeClr val="tx1"/>
                </a:solidFill>
                <a:effectLst/>
                <a:latin typeface="Arial" pitchFamily="34" charset="0"/>
              </a:endParaRPr>
            </a:p>
          </p:txBody>
        </p:sp>
        <p:sp>
          <p:nvSpPr>
            <p:cNvPr id="107" name="Text Box 16"/>
            <p:cNvSpPr txBox="1">
              <a:spLocks noChangeArrowheads="1"/>
            </p:cNvSpPr>
            <p:nvPr/>
          </p:nvSpPr>
          <p:spPr bwMode="auto">
            <a:xfrm>
              <a:off x="7080841" y="5596540"/>
              <a:ext cx="1084580" cy="2571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Veri (L)</a:t>
              </a:r>
              <a:endParaRPr kumimoji="0" lang="tr-TR" sz="1400" b="0" i="0" u="none" strike="noStrike" cap="none" normalizeH="0" baseline="0" dirty="0" smtClean="0">
                <a:ln>
                  <a:noFill/>
                </a:ln>
                <a:solidFill>
                  <a:schemeClr val="tx1"/>
                </a:solidFill>
                <a:effectLst/>
                <a:latin typeface="Arial" pitchFamily="34" charset="0"/>
              </a:endParaRPr>
            </a:p>
          </p:txBody>
        </p:sp>
        <p:cxnSp>
          <p:nvCxnSpPr>
            <p:cNvPr id="109" name="108 Düz Ok Bağlayıcısı"/>
            <p:cNvCxnSpPr/>
            <p:nvPr/>
          </p:nvCxnSpPr>
          <p:spPr bwMode="auto">
            <a:xfrm>
              <a:off x="6768935" y="5082638"/>
              <a:ext cx="21375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0" name="Text Box 3"/>
            <p:cNvSpPr txBox="1">
              <a:spLocks noChangeArrowheads="1"/>
            </p:cNvSpPr>
            <p:nvPr/>
          </p:nvSpPr>
          <p:spPr bwMode="auto">
            <a:xfrm>
              <a:off x="6102864" y="5582580"/>
              <a:ext cx="756920" cy="2215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T5:</a:t>
              </a:r>
              <a:r>
                <a:rPr kumimoji="0" lang="tr-TR" i="0" u="none" strike="noStrike" cap="none" normalizeH="0" baseline="0" dirty="0" smtClean="0">
                  <a:ln>
                    <a:noFill/>
                  </a:ln>
                  <a:solidFill>
                    <a:schemeClr val="tx1"/>
                  </a:solidFill>
                  <a:effectLst/>
                  <a:latin typeface="Calibri" pitchFamily="34" charset="0"/>
                </a:rPr>
                <a:t>SP</a:t>
              </a:r>
              <a:endParaRPr kumimoji="0" lang="tr-TR" i="0" u="none" strike="noStrike" cap="none" normalizeH="0" baseline="0" dirty="0" smtClean="0">
                <a:ln>
                  <a:noFill/>
                </a:ln>
                <a:solidFill>
                  <a:schemeClr val="tx1"/>
                </a:solidFill>
                <a:effectLst/>
                <a:latin typeface="Arial" pitchFamily="34" charset="0"/>
              </a:endParaRPr>
            </a:p>
          </p:txBody>
        </p:sp>
        <p:cxnSp>
          <p:nvCxnSpPr>
            <p:cNvPr id="111" name="110 Düz Ok Bağlayıcısı"/>
            <p:cNvCxnSpPr/>
            <p:nvPr/>
          </p:nvCxnSpPr>
          <p:spPr bwMode="auto">
            <a:xfrm>
              <a:off x="6757060" y="5759531"/>
              <a:ext cx="21375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5" name="AutoShape 10"/>
            <p:cNvCxnSpPr>
              <a:cxnSpLocks noChangeShapeType="1"/>
            </p:cNvCxnSpPr>
            <p:nvPr/>
          </p:nvCxnSpPr>
          <p:spPr bwMode="auto">
            <a:xfrm>
              <a:off x="6976766" y="5271322"/>
              <a:ext cx="1329055" cy="0"/>
            </a:xfrm>
            <a:prstGeom prst="straightConnector1">
              <a:avLst/>
            </a:prstGeom>
            <a:noFill/>
            <a:ln w="9525">
              <a:solidFill>
                <a:srgbClr val="000000"/>
              </a:solidFill>
              <a:round/>
              <a:headEnd/>
              <a:tailEnd/>
            </a:ln>
          </p:spPr>
        </p:cxnSp>
        <p:cxnSp>
          <p:nvCxnSpPr>
            <p:cNvPr id="116" name="AutoShape 10"/>
            <p:cNvCxnSpPr>
              <a:cxnSpLocks noChangeShapeType="1"/>
            </p:cNvCxnSpPr>
            <p:nvPr/>
          </p:nvCxnSpPr>
          <p:spPr bwMode="auto">
            <a:xfrm>
              <a:off x="6976766" y="4926937"/>
              <a:ext cx="1329055" cy="0"/>
            </a:xfrm>
            <a:prstGeom prst="straightConnector1">
              <a:avLst/>
            </a:prstGeom>
            <a:noFill/>
            <a:ln w="9525">
              <a:solidFill>
                <a:srgbClr val="000000"/>
              </a:solidFill>
              <a:round/>
              <a:headEnd/>
              <a:tailEnd/>
            </a:ln>
          </p:spPr>
        </p:cxnSp>
        <p:cxnSp>
          <p:nvCxnSpPr>
            <p:cNvPr id="34" name="33 Düz Ok Bağlayıcısı"/>
            <p:cNvCxnSpPr/>
            <p:nvPr/>
          </p:nvCxnSpPr>
          <p:spPr bwMode="auto">
            <a:xfrm>
              <a:off x="6757060" y="5462648"/>
              <a:ext cx="21375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Yığınla İlgili Komutlar</a:t>
            </a:r>
            <a:endParaRPr lang="tr-TR" sz="2400" dirty="0"/>
          </a:p>
        </p:txBody>
      </p:sp>
      <p:sp>
        <p:nvSpPr>
          <p:cNvPr id="3" name="2 İçerik Yer Tutucusu"/>
          <p:cNvSpPr>
            <a:spLocks noGrp="1"/>
          </p:cNvSpPr>
          <p:nvPr>
            <p:ph idx="1"/>
          </p:nvPr>
        </p:nvSpPr>
        <p:spPr>
          <a:xfrm>
            <a:off x="350900" y="892037"/>
            <a:ext cx="8375650" cy="5532513"/>
          </a:xfrm>
        </p:spPr>
        <p:txBody>
          <a:bodyPr/>
          <a:lstStyle/>
          <a:p>
            <a:pPr marL="0" indent="0" algn="just">
              <a:buNone/>
            </a:pPr>
            <a:r>
              <a:rPr lang="tr-TR" sz="2000" b="1" dirty="0" smtClean="0"/>
              <a:t>BSR (</a:t>
            </a:r>
            <a:r>
              <a:rPr lang="tr-TR" sz="2000" b="1" dirty="0" err="1" smtClean="0"/>
              <a:t>Branch</a:t>
            </a:r>
            <a:r>
              <a:rPr lang="tr-TR" sz="2000" b="1" dirty="0" smtClean="0"/>
              <a:t> </a:t>
            </a:r>
            <a:r>
              <a:rPr lang="tr-TR" sz="2000" b="1" dirty="0" err="1" smtClean="0"/>
              <a:t>to</a:t>
            </a:r>
            <a:r>
              <a:rPr lang="tr-TR" sz="2000" b="1" dirty="0" smtClean="0"/>
              <a:t> </a:t>
            </a:r>
            <a:r>
              <a:rPr lang="tr-TR" sz="2000" b="1" dirty="0" err="1" smtClean="0"/>
              <a:t>SubRoutine</a:t>
            </a:r>
            <a:r>
              <a:rPr lang="tr-TR" sz="2000" b="1" dirty="0" smtClean="0"/>
              <a:t>): </a:t>
            </a:r>
            <a:r>
              <a:rPr lang="tr-TR" sz="2000" dirty="0" smtClean="0"/>
              <a:t>Şartsız olarak hesaplanan etkin adresteki alt programa, kısa dallanma sağlar. Göreceli adresleme </a:t>
            </a:r>
            <a:r>
              <a:rPr lang="tr-TR" sz="2000" dirty="0" err="1" smtClean="0"/>
              <a:t>modunu</a:t>
            </a:r>
            <a:r>
              <a:rPr lang="tr-TR" sz="2000" dirty="0" smtClean="0"/>
              <a:t> kullanır. PC’nin içeriğinin yığına atılmasını gerektirir.</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t>T3 ve T7 adımlarındaki </a:t>
            </a:r>
            <a:r>
              <a:rPr lang="tr-TR" sz="2000" dirty="0" err="1" smtClean="0"/>
              <a:t>mikroişlemlerin</a:t>
            </a:r>
            <a:r>
              <a:rPr lang="tr-TR" sz="2000" dirty="0" smtClean="0"/>
              <a:t> sebebi; etkin adres hesaplama ünitesinin ofset değerine ihtiyaç duymasıdır. AR, direkt olarak belleğe bağlantılı olduğundan ofset değeri, T7 </a:t>
            </a:r>
            <a:r>
              <a:rPr lang="tr-TR" sz="2000" dirty="0" err="1" smtClean="0"/>
              <a:t>saykılıyla</a:t>
            </a:r>
            <a:r>
              <a:rPr lang="tr-TR" sz="2000" dirty="0" smtClean="0"/>
              <a:t> birilikte belleğin çıkışında hazır olacaktır ve bu değer etkin adres hesaplama ünitesine gidecektir. </a:t>
            </a:r>
          </a:p>
          <a:p>
            <a:pPr marL="0" indent="0" algn="just">
              <a:buNone/>
            </a:pPr>
            <a:endParaRPr lang="tr-TR" sz="2000" dirty="0" smtClean="0"/>
          </a:p>
          <a:p>
            <a:pPr>
              <a:buNone/>
            </a:pPr>
            <a:endParaRPr lang="tr-TR" dirty="0"/>
          </a:p>
        </p:txBody>
      </p:sp>
      <p:graphicFrame>
        <p:nvGraphicFramePr>
          <p:cNvPr id="4" name="3 Tablo"/>
          <p:cNvGraphicFramePr>
            <a:graphicFrameLocks noGrp="1"/>
          </p:cNvGraphicFramePr>
          <p:nvPr/>
        </p:nvGraphicFramePr>
        <p:xfrm>
          <a:off x="2323369" y="2228432"/>
          <a:ext cx="5086833" cy="1962912"/>
        </p:xfrm>
        <a:graphic>
          <a:graphicData uri="http://schemas.openxmlformats.org/drawingml/2006/table">
            <a:tbl>
              <a:tblPr/>
              <a:tblGrid>
                <a:gridCol w="1902283"/>
                <a:gridCol w="3184550"/>
              </a:tblGrid>
              <a:tr h="199390">
                <a:tc gridSpan="2">
                  <a:txBody>
                    <a:bodyPr/>
                    <a:lstStyle/>
                    <a:p>
                      <a:pPr algn="ctr">
                        <a:lnSpc>
                          <a:spcPct val="115000"/>
                        </a:lnSpc>
                        <a:spcAft>
                          <a:spcPts val="0"/>
                        </a:spcAft>
                      </a:pPr>
                      <a:r>
                        <a:rPr lang="tr-TR" sz="1600" b="1">
                          <a:latin typeface="Calibri"/>
                          <a:ea typeface="Times New Roman"/>
                        </a:rPr>
                        <a:t>KOMUTUN MİKRO İŞLEM ADIMLARI</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158115">
                <a:tc>
                  <a:txBody>
                    <a:bodyPr/>
                    <a:lstStyle/>
                    <a:p>
                      <a:pPr>
                        <a:lnSpc>
                          <a:spcPct val="115000"/>
                        </a:lnSpc>
                        <a:spcAft>
                          <a:spcPts val="0"/>
                        </a:spcAft>
                      </a:pPr>
                      <a:r>
                        <a:rPr lang="tr-TR" sz="1600" b="1">
                          <a:latin typeface="Calibri"/>
                          <a:ea typeface="Times New Roman"/>
                        </a:rPr>
                        <a:t>T3.</a:t>
                      </a:r>
                      <a:r>
                        <a:rPr lang="tr-TR" sz="1600" b="1" baseline="-25000">
                          <a:latin typeface="Calibri"/>
                          <a:ea typeface="Times New Roman"/>
                        </a:rPr>
                        <a:t> </a:t>
                      </a:r>
                      <a:r>
                        <a:rPr lang="tr-TR" sz="1600" b="1">
                          <a:latin typeface="Calibri"/>
                          <a:ea typeface="Times New Roman"/>
                        </a:rPr>
                        <a:t>IDEC15.ADRMD5: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TR </a:t>
                      </a:r>
                      <a:r>
                        <a:rPr lang="tr-TR" sz="1600">
                          <a:latin typeface="Calibri"/>
                          <a:ea typeface="Times New Roman"/>
                          <a:sym typeface="Wingdings"/>
                        </a:rPr>
                        <a:t></a:t>
                      </a:r>
                      <a:r>
                        <a:rPr lang="tr-TR" sz="1600">
                          <a:latin typeface="Calibri"/>
                          <a:ea typeface="Times New Roman"/>
                        </a:rPr>
                        <a:t> AR (ofsetin adresi kaydedildi)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tr-TR" sz="1600" b="1">
                          <a:latin typeface="Calibri"/>
                          <a:ea typeface="Times New Roman"/>
                        </a:rPr>
                        <a:t>T4.</a:t>
                      </a:r>
                      <a:r>
                        <a:rPr lang="tr-TR" sz="1600" b="1" baseline="-25000">
                          <a:latin typeface="Calibri"/>
                          <a:ea typeface="Times New Roman"/>
                        </a:rPr>
                        <a:t> </a:t>
                      </a:r>
                      <a:r>
                        <a:rPr lang="tr-TR" sz="1600" b="1">
                          <a:latin typeface="Calibri"/>
                          <a:ea typeface="Times New Roman"/>
                        </a:rPr>
                        <a:t>IDEC15.ADRMD5: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SP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590">
                <a:tc>
                  <a:txBody>
                    <a:bodyPr/>
                    <a:lstStyle/>
                    <a:p>
                      <a:pPr>
                        <a:lnSpc>
                          <a:spcPct val="115000"/>
                        </a:lnSpc>
                        <a:spcAft>
                          <a:spcPts val="0"/>
                        </a:spcAft>
                      </a:pPr>
                      <a:r>
                        <a:rPr lang="tr-TR" sz="1600" b="1">
                          <a:latin typeface="Calibri"/>
                          <a:ea typeface="Times New Roman"/>
                        </a:rPr>
                        <a:t>T5.</a:t>
                      </a:r>
                      <a:r>
                        <a:rPr lang="tr-TR" sz="1600" b="1" baseline="-25000">
                          <a:latin typeface="Calibri"/>
                          <a:ea typeface="Times New Roman"/>
                        </a:rPr>
                        <a:t> </a:t>
                      </a:r>
                      <a:r>
                        <a:rPr lang="tr-TR" sz="1600" b="1">
                          <a:latin typeface="Calibri"/>
                          <a:ea typeface="Times New Roman"/>
                        </a:rPr>
                        <a:t>IDEC15.ADRMD5: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M[AR] </a:t>
                      </a:r>
                      <a:r>
                        <a:rPr lang="tr-TR" sz="1600">
                          <a:latin typeface="Calibri"/>
                          <a:ea typeface="Times New Roman"/>
                          <a:sym typeface="Wingdings"/>
                        </a:rPr>
                        <a:t></a:t>
                      </a:r>
                      <a:r>
                        <a:rPr lang="tr-TR" sz="1600">
                          <a:latin typeface="Calibri"/>
                          <a:ea typeface="Times New Roman"/>
                        </a:rPr>
                        <a:t> PC</a:t>
                      </a:r>
                      <a:r>
                        <a:rPr lang="tr-TR" sz="1600" baseline="-25000">
                          <a:latin typeface="Calibri"/>
                          <a:ea typeface="Times New Roman"/>
                        </a:rPr>
                        <a:t>L</a:t>
                      </a:r>
                      <a:r>
                        <a:rPr lang="tr-TR" sz="1600">
                          <a:latin typeface="Calibri"/>
                          <a:ea typeface="Times New Roman"/>
                        </a:rPr>
                        <a:t>, AR </a:t>
                      </a:r>
                      <a:r>
                        <a:rPr lang="tr-TR" sz="1600">
                          <a:latin typeface="Calibri"/>
                          <a:ea typeface="Times New Roman"/>
                          <a:sym typeface="Wingdings"/>
                        </a:rPr>
                        <a:t></a:t>
                      </a:r>
                      <a:r>
                        <a:rPr lang="tr-TR" sz="1600">
                          <a:latin typeface="Calibri"/>
                          <a:ea typeface="Times New Roman"/>
                        </a:rPr>
                        <a:t> AR-1, SP </a:t>
                      </a:r>
                      <a:r>
                        <a:rPr lang="tr-TR" sz="1600">
                          <a:latin typeface="Calibri"/>
                          <a:ea typeface="Times New Roman"/>
                          <a:sym typeface="Wingdings"/>
                        </a:rPr>
                        <a:t></a:t>
                      </a:r>
                      <a:r>
                        <a:rPr lang="tr-TR" sz="1600">
                          <a:latin typeface="Calibri"/>
                          <a:ea typeface="Times New Roman"/>
                        </a:rPr>
                        <a:t> SP-1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510">
                <a:tc>
                  <a:txBody>
                    <a:bodyPr/>
                    <a:lstStyle/>
                    <a:p>
                      <a:pPr>
                        <a:lnSpc>
                          <a:spcPct val="115000"/>
                        </a:lnSpc>
                        <a:spcAft>
                          <a:spcPts val="0"/>
                        </a:spcAft>
                      </a:pPr>
                      <a:r>
                        <a:rPr lang="tr-TR" sz="1600" b="1">
                          <a:latin typeface="Calibri"/>
                          <a:ea typeface="Times New Roman"/>
                        </a:rPr>
                        <a:t>T6.IDEC15.ADRMD5: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M[AR] </a:t>
                      </a:r>
                      <a:r>
                        <a:rPr lang="tr-TR" sz="1600">
                          <a:latin typeface="Calibri"/>
                          <a:ea typeface="Times New Roman"/>
                          <a:sym typeface="Wingdings"/>
                        </a:rPr>
                        <a:t></a:t>
                      </a:r>
                      <a:r>
                        <a:rPr lang="tr-TR" sz="1600">
                          <a:latin typeface="Calibri"/>
                          <a:ea typeface="Times New Roman"/>
                        </a:rPr>
                        <a:t> PC</a:t>
                      </a:r>
                      <a:r>
                        <a:rPr lang="tr-TR" sz="1600" baseline="-25000">
                          <a:latin typeface="Calibri"/>
                          <a:ea typeface="Times New Roman"/>
                        </a:rPr>
                        <a:t>H</a:t>
                      </a:r>
                      <a:r>
                        <a:rPr lang="tr-TR" sz="1600">
                          <a:latin typeface="Calibri"/>
                          <a:ea typeface="Times New Roman"/>
                        </a:rPr>
                        <a:t>, SP </a:t>
                      </a:r>
                      <a:r>
                        <a:rPr lang="tr-TR" sz="1600">
                          <a:latin typeface="Calibri"/>
                          <a:ea typeface="Times New Roman"/>
                          <a:sym typeface="Wingdings"/>
                        </a:rPr>
                        <a:t></a:t>
                      </a:r>
                      <a:r>
                        <a:rPr lang="tr-TR" sz="1600">
                          <a:latin typeface="Calibri"/>
                          <a:ea typeface="Times New Roman"/>
                        </a:rPr>
                        <a:t> SP-1</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905">
                <a:tc>
                  <a:txBody>
                    <a:bodyPr/>
                    <a:lstStyle/>
                    <a:p>
                      <a:pPr>
                        <a:lnSpc>
                          <a:spcPct val="115000"/>
                        </a:lnSpc>
                        <a:spcAft>
                          <a:spcPts val="0"/>
                        </a:spcAft>
                      </a:pPr>
                      <a:r>
                        <a:rPr lang="tr-TR" sz="1600" b="1">
                          <a:latin typeface="Calibri"/>
                          <a:ea typeface="Times New Roman"/>
                        </a:rPr>
                        <a:t>T7.</a:t>
                      </a:r>
                      <a:r>
                        <a:rPr lang="tr-TR" sz="1600" b="1" baseline="-25000">
                          <a:latin typeface="Calibri"/>
                          <a:ea typeface="Times New Roman"/>
                        </a:rPr>
                        <a:t> </a:t>
                      </a:r>
                      <a:r>
                        <a:rPr lang="tr-TR" sz="1600" b="1">
                          <a:latin typeface="Calibri"/>
                          <a:ea typeface="Times New Roman"/>
                        </a:rPr>
                        <a:t>IDEC15.ADRMD5: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TR (ofsetin adresi geri yüklendi)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460">
                <a:tc>
                  <a:txBody>
                    <a:bodyPr/>
                    <a:lstStyle/>
                    <a:p>
                      <a:pPr>
                        <a:lnSpc>
                          <a:spcPct val="115000"/>
                        </a:lnSpc>
                        <a:spcAft>
                          <a:spcPts val="0"/>
                        </a:spcAft>
                      </a:pPr>
                      <a:r>
                        <a:rPr lang="tr-TR" sz="1600" b="1">
                          <a:latin typeface="Calibri"/>
                          <a:ea typeface="Times New Roman"/>
                        </a:rPr>
                        <a:t>T8.</a:t>
                      </a:r>
                      <a:r>
                        <a:rPr lang="tr-TR" sz="1600" b="1" baseline="-25000">
                          <a:latin typeface="Calibri"/>
                          <a:ea typeface="Times New Roman"/>
                        </a:rPr>
                        <a:t> </a:t>
                      </a:r>
                      <a:r>
                        <a:rPr lang="tr-TR" sz="1600" b="1">
                          <a:latin typeface="Calibri"/>
                          <a:ea typeface="Times New Roman"/>
                        </a:rPr>
                        <a:t>IDEC15.ADRMD5: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PC </a:t>
                      </a:r>
                      <a:r>
                        <a:rPr lang="tr-TR" sz="1600" dirty="0">
                          <a:latin typeface="Calibri"/>
                          <a:ea typeface="Times New Roman"/>
                          <a:sym typeface="Wingdings"/>
                        </a:rPr>
                        <a:t></a:t>
                      </a:r>
                      <a:r>
                        <a:rPr lang="tr-TR" sz="1600" dirty="0">
                          <a:latin typeface="Calibri"/>
                          <a:ea typeface="Times New Roman"/>
                        </a:rPr>
                        <a:t> Etkin adres, SC</a:t>
                      </a:r>
                      <a:r>
                        <a:rPr lang="tr-TR" sz="1600" dirty="0">
                          <a:latin typeface="Calibri"/>
                          <a:ea typeface="Times New Roman"/>
                          <a:sym typeface="Wingdings"/>
                        </a:rPr>
                        <a:t></a:t>
                      </a:r>
                      <a:r>
                        <a:rPr lang="tr-TR" sz="1600" dirty="0">
                          <a:latin typeface="Calibri"/>
                          <a:ea typeface="Times New Roman"/>
                        </a:rPr>
                        <a:t>0 </a:t>
                      </a:r>
                      <a:endParaRPr lang="tr-TR" sz="1600" dirty="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Yığınla İlgili Komutlar</a:t>
            </a:r>
            <a:endParaRPr lang="tr-TR" sz="2400" dirty="0"/>
          </a:p>
        </p:txBody>
      </p:sp>
      <p:sp>
        <p:nvSpPr>
          <p:cNvPr id="3" name="2 İçerik Yer Tutucusu"/>
          <p:cNvSpPr>
            <a:spLocks noGrp="1"/>
          </p:cNvSpPr>
          <p:nvPr>
            <p:ph idx="1"/>
          </p:nvPr>
        </p:nvSpPr>
        <p:spPr>
          <a:xfrm>
            <a:off x="350900" y="868288"/>
            <a:ext cx="8375650" cy="5603764"/>
          </a:xfrm>
        </p:spPr>
        <p:txBody>
          <a:bodyPr/>
          <a:lstStyle/>
          <a:p>
            <a:pPr marL="0" indent="0" algn="just">
              <a:buNone/>
            </a:pPr>
            <a:r>
              <a:rPr lang="tr-TR" sz="2000" b="1" dirty="0" smtClean="0"/>
              <a:t>JSR (</a:t>
            </a:r>
            <a:r>
              <a:rPr lang="tr-TR" sz="2000" b="1" dirty="0" err="1" smtClean="0"/>
              <a:t>Jump</a:t>
            </a:r>
            <a:r>
              <a:rPr lang="tr-TR" sz="2000" b="1" dirty="0" smtClean="0"/>
              <a:t> </a:t>
            </a:r>
            <a:r>
              <a:rPr lang="tr-TR" sz="2000" b="1" dirty="0" err="1" smtClean="0"/>
              <a:t>to</a:t>
            </a:r>
            <a:r>
              <a:rPr lang="tr-TR" sz="2000" b="1" dirty="0" smtClean="0"/>
              <a:t> </a:t>
            </a:r>
            <a:r>
              <a:rPr lang="tr-TR" sz="2000" b="1" dirty="0" err="1" smtClean="0"/>
              <a:t>SubRoutine</a:t>
            </a:r>
            <a:r>
              <a:rPr lang="tr-TR" sz="2000" b="1" dirty="0" smtClean="0"/>
              <a:t>): </a:t>
            </a:r>
            <a:r>
              <a:rPr lang="tr-TR" sz="2000" dirty="0" smtClean="0"/>
              <a:t>Şartsız olarak, alt programa uzun dallanma sağlar. Direkt ve indis adresleme </a:t>
            </a:r>
            <a:r>
              <a:rPr lang="tr-TR" sz="2000" dirty="0" err="1" smtClean="0"/>
              <a:t>modlarını</a:t>
            </a:r>
            <a:r>
              <a:rPr lang="tr-TR" sz="2000" dirty="0" smtClean="0"/>
              <a:t> kullanır.</a:t>
            </a:r>
          </a:p>
          <a:p>
            <a:pPr algn="just">
              <a:buNone/>
            </a:pPr>
            <a:endParaRPr lang="tr-TR" sz="1000" dirty="0" smtClean="0"/>
          </a:p>
          <a:p>
            <a:pPr algn="just">
              <a:buNone/>
            </a:pPr>
            <a:r>
              <a:rPr lang="tr-TR" sz="2000" dirty="0" smtClean="0"/>
              <a:t>Direkt adresleme </a:t>
            </a:r>
            <a:r>
              <a:rPr lang="tr-TR" sz="2000" dirty="0" err="1" smtClean="0"/>
              <a:t>modu</a:t>
            </a:r>
            <a:r>
              <a:rPr lang="tr-TR" sz="2000" dirty="0" smtClean="0"/>
              <a:t> için </a:t>
            </a:r>
            <a:r>
              <a:rPr lang="tr-TR" sz="2000" dirty="0" err="1" smtClean="0"/>
              <a:t>mikroişlem</a:t>
            </a:r>
            <a:r>
              <a:rPr lang="tr-TR" sz="2000" dirty="0" smtClean="0"/>
              <a:t> adımları;</a:t>
            </a:r>
          </a:p>
          <a:p>
            <a:pPr algn="just">
              <a:buNone/>
            </a:pPr>
            <a:endParaRPr lang="tr-TR" sz="2000" dirty="0" smtClean="0"/>
          </a:p>
          <a:p>
            <a:pPr algn="just">
              <a:buNone/>
            </a:pPr>
            <a:endParaRPr lang="tr-TR" sz="2000" dirty="0" smtClean="0"/>
          </a:p>
          <a:p>
            <a:pPr algn="just">
              <a:buNone/>
            </a:pPr>
            <a:endParaRPr lang="tr-TR" sz="2000" dirty="0" smtClean="0"/>
          </a:p>
          <a:p>
            <a:pPr algn="just">
              <a:buNone/>
            </a:pPr>
            <a:endParaRPr lang="tr-TR" sz="2000" dirty="0" smtClean="0"/>
          </a:p>
          <a:p>
            <a:pPr algn="just">
              <a:buNone/>
            </a:pPr>
            <a:endParaRPr lang="tr-TR" sz="2000" dirty="0" smtClean="0"/>
          </a:p>
          <a:p>
            <a:pPr algn="just">
              <a:buNone/>
            </a:pPr>
            <a:endParaRPr lang="tr-TR" sz="2000" dirty="0" smtClean="0"/>
          </a:p>
          <a:p>
            <a:pPr algn="just">
              <a:buNone/>
            </a:pPr>
            <a:endParaRPr lang="tr-TR" sz="2000" dirty="0" smtClean="0"/>
          </a:p>
          <a:p>
            <a:pPr algn="just">
              <a:buNone/>
            </a:pPr>
            <a:endParaRPr lang="tr-TR" sz="2000" dirty="0" smtClean="0"/>
          </a:p>
          <a:p>
            <a:pPr marL="0" indent="0" algn="just">
              <a:buNone/>
            </a:pPr>
            <a:r>
              <a:rPr lang="tr-TR" sz="2000" dirty="0" smtClean="0"/>
              <a:t>İndis adresleme </a:t>
            </a:r>
            <a:r>
              <a:rPr lang="tr-TR" sz="2000" dirty="0" err="1" smtClean="0"/>
              <a:t>modunu</a:t>
            </a:r>
            <a:r>
              <a:rPr lang="tr-TR" sz="2000" dirty="0" smtClean="0"/>
              <a:t> kullanan JSR ile göreceli adresleme </a:t>
            </a:r>
            <a:r>
              <a:rPr lang="tr-TR" sz="2000" dirty="0" err="1" smtClean="0"/>
              <a:t>modunu</a:t>
            </a:r>
            <a:r>
              <a:rPr lang="tr-TR" sz="2000" dirty="0" smtClean="0"/>
              <a:t> kullanan BSR komutlarının mikro işlem adımları aynıdır. Farklılık, etkin adreslerin hesabındadır.  </a:t>
            </a:r>
          </a:p>
          <a:p>
            <a:pPr algn="just">
              <a:buNone/>
            </a:pPr>
            <a:endParaRPr lang="tr-TR" sz="2000" dirty="0" smtClean="0"/>
          </a:p>
          <a:p>
            <a:pPr algn="just">
              <a:buNone/>
            </a:pPr>
            <a:endParaRPr lang="tr-TR" sz="2000" dirty="0"/>
          </a:p>
        </p:txBody>
      </p:sp>
      <p:graphicFrame>
        <p:nvGraphicFramePr>
          <p:cNvPr id="4" name="3 Tablo"/>
          <p:cNvGraphicFramePr>
            <a:graphicFrameLocks noGrp="1"/>
          </p:cNvGraphicFramePr>
          <p:nvPr/>
        </p:nvGraphicFramePr>
        <p:xfrm>
          <a:off x="1519552" y="2220382"/>
          <a:ext cx="6294409" cy="2523744"/>
        </p:xfrm>
        <a:graphic>
          <a:graphicData uri="http://schemas.openxmlformats.org/drawingml/2006/table">
            <a:tbl>
              <a:tblPr/>
              <a:tblGrid>
                <a:gridCol w="1989086"/>
                <a:gridCol w="4305323"/>
              </a:tblGrid>
              <a:tr h="233680">
                <a:tc gridSpan="2">
                  <a:txBody>
                    <a:bodyPr/>
                    <a:lstStyle/>
                    <a:p>
                      <a:pPr algn="ctr">
                        <a:lnSpc>
                          <a:spcPct val="115000"/>
                        </a:lnSpc>
                        <a:spcAft>
                          <a:spcPts val="0"/>
                        </a:spcAft>
                      </a:pPr>
                      <a:r>
                        <a:rPr lang="tr-TR" sz="1600" b="1">
                          <a:latin typeface="Calibri"/>
                          <a:ea typeface="Times New Roman"/>
                        </a:rPr>
                        <a:t>KOMUTUN MİKRO İŞLEM ADIMLARI</a:t>
                      </a:r>
                      <a:endParaRPr lang="tr-TR" sz="1600">
                        <a:latin typeface="Times New Roman"/>
                        <a:ea typeface="Times New Roman"/>
                      </a:endParaRPr>
                    </a:p>
                  </a:txBody>
                  <a:tcPr marL="36195"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120650">
                <a:tc>
                  <a:txBody>
                    <a:bodyPr/>
                    <a:lstStyle/>
                    <a:p>
                      <a:pPr>
                        <a:lnSpc>
                          <a:spcPct val="115000"/>
                        </a:lnSpc>
                        <a:spcAft>
                          <a:spcPts val="0"/>
                        </a:spcAft>
                      </a:pPr>
                      <a:r>
                        <a:rPr lang="tr-TR" sz="1600" b="1">
                          <a:latin typeface="Calibri"/>
                          <a:ea typeface="Times New Roman"/>
                        </a:rPr>
                        <a:t> T3.</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TR </a:t>
                      </a:r>
                      <a:r>
                        <a:rPr lang="tr-TR" sz="1600">
                          <a:latin typeface="Calibri"/>
                          <a:ea typeface="Times New Roman"/>
                          <a:sym typeface="Wingdings"/>
                        </a:rPr>
                        <a:t></a:t>
                      </a:r>
                      <a:r>
                        <a:rPr lang="tr-TR" sz="1600">
                          <a:latin typeface="Calibri"/>
                          <a:ea typeface="Times New Roman"/>
                        </a:rPr>
                        <a:t> AR, PC </a:t>
                      </a:r>
                      <a:r>
                        <a:rPr lang="tr-TR" sz="1600">
                          <a:latin typeface="Calibri"/>
                          <a:ea typeface="Times New Roman"/>
                          <a:sym typeface="Wingdings"/>
                        </a:rPr>
                        <a:t></a:t>
                      </a:r>
                      <a:r>
                        <a:rPr lang="tr-TR" sz="1600">
                          <a:latin typeface="Calibri"/>
                          <a:ea typeface="Times New Roman"/>
                        </a:rPr>
                        <a:t> PC+1</a:t>
                      </a:r>
                      <a:r>
                        <a:rPr lang="tr-TR" sz="1600" b="1">
                          <a:latin typeface="Calibri"/>
                          <a:ea typeface="Times New Roman"/>
                        </a:rPr>
                        <a:t> </a:t>
                      </a:r>
                      <a:r>
                        <a:rPr lang="tr-TR" sz="1600">
                          <a:latin typeface="Calibri"/>
                          <a:ea typeface="Times New Roman"/>
                        </a:rPr>
                        <a:t>(adres bilgisi kaydedildi)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70">
                <a:tc>
                  <a:txBody>
                    <a:bodyPr/>
                    <a:lstStyle/>
                    <a:p>
                      <a:pPr>
                        <a:lnSpc>
                          <a:spcPct val="115000"/>
                        </a:lnSpc>
                        <a:spcAft>
                          <a:spcPts val="0"/>
                        </a:spcAft>
                      </a:pPr>
                      <a:r>
                        <a:rPr lang="tr-TR" sz="1600" b="1">
                          <a:latin typeface="Calibri"/>
                          <a:ea typeface="Times New Roman"/>
                        </a:rPr>
                        <a:t> T4.</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SP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210">
                <a:tc>
                  <a:txBody>
                    <a:bodyPr/>
                    <a:lstStyle/>
                    <a:p>
                      <a:pPr>
                        <a:lnSpc>
                          <a:spcPct val="115000"/>
                        </a:lnSpc>
                        <a:spcAft>
                          <a:spcPts val="0"/>
                        </a:spcAft>
                      </a:pPr>
                      <a:r>
                        <a:rPr lang="tr-TR" sz="1600" b="1">
                          <a:latin typeface="Calibri"/>
                          <a:ea typeface="Times New Roman"/>
                        </a:rPr>
                        <a:t> T5.</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M[AR] </a:t>
                      </a:r>
                      <a:r>
                        <a:rPr lang="tr-TR" sz="1600">
                          <a:latin typeface="Calibri"/>
                          <a:ea typeface="Times New Roman"/>
                          <a:sym typeface="Wingdings"/>
                        </a:rPr>
                        <a:t></a:t>
                      </a:r>
                      <a:r>
                        <a:rPr lang="tr-TR" sz="1600">
                          <a:latin typeface="Calibri"/>
                          <a:ea typeface="Times New Roman"/>
                        </a:rPr>
                        <a:t> PC</a:t>
                      </a:r>
                      <a:r>
                        <a:rPr lang="tr-TR" sz="1600" baseline="-25000">
                          <a:latin typeface="Calibri"/>
                          <a:ea typeface="Times New Roman"/>
                        </a:rPr>
                        <a:t>L</a:t>
                      </a:r>
                      <a:r>
                        <a:rPr lang="tr-TR" sz="1600">
                          <a:latin typeface="Calibri"/>
                          <a:ea typeface="Times New Roman"/>
                        </a:rPr>
                        <a:t>, AR </a:t>
                      </a:r>
                      <a:r>
                        <a:rPr lang="tr-TR" sz="1600">
                          <a:latin typeface="Calibri"/>
                          <a:ea typeface="Times New Roman"/>
                          <a:sym typeface="Wingdings"/>
                        </a:rPr>
                        <a:t></a:t>
                      </a:r>
                      <a:r>
                        <a:rPr lang="tr-TR" sz="1600">
                          <a:latin typeface="Calibri"/>
                          <a:ea typeface="Times New Roman"/>
                        </a:rPr>
                        <a:t> AR-1, SP </a:t>
                      </a:r>
                      <a:r>
                        <a:rPr lang="tr-TR" sz="1600">
                          <a:latin typeface="Calibri"/>
                          <a:ea typeface="Times New Roman"/>
                          <a:sym typeface="Wingdings"/>
                        </a:rPr>
                        <a:t></a:t>
                      </a:r>
                      <a:r>
                        <a:rPr lang="tr-TR" sz="1600">
                          <a:latin typeface="Calibri"/>
                          <a:ea typeface="Times New Roman"/>
                        </a:rPr>
                        <a:t> SP-1</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130">
                <a:tc>
                  <a:txBody>
                    <a:bodyPr/>
                    <a:lstStyle/>
                    <a:p>
                      <a:pPr>
                        <a:lnSpc>
                          <a:spcPct val="115000"/>
                        </a:lnSpc>
                        <a:spcAft>
                          <a:spcPts val="0"/>
                        </a:spcAft>
                      </a:pPr>
                      <a:r>
                        <a:rPr lang="tr-TR" sz="1600" b="1">
                          <a:latin typeface="Calibri"/>
                          <a:ea typeface="Times New Roman"/>
                        </a:rPr>
                        <a:t> T6.</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M[AR] </a:t>
                      </a:r>
                      <a:r>
                        <a:rPr lang="tr-TR" sz="1600">
                          <a:latin typeface="Calibri"/>
                          <a:ea typeface="Times New Roman"/>
                          <a:sym typeface="Wingdings"/>
                        </a:rPr>
                        <a:t></a:t>
                      </a:r>
                      <a:r>
                        <a:rPr lang="tr-TR" sz="1600">
                          <a:latin typeface="Calibri"/>
                          <a:ea typeface="Times New Roman"/>
                        </a:rPr>
                        <a:t> PC</a:t>
                      </a:r>
                      <a:r>
                        <a:rPr lang="tr-TR" sz="1600" baseline="-25000">
                          <a:latin typeface="Calibri"/>
                          <a:ea typeface="Times New Roman"/>
                        </a:rPr>
                        <a:t>H</a:t>
                      </a:r>
                      <a:r>
                        <a:rPr lang="tr-TR" sz="1600">
                          <a:latin typeface="Calibri"/>
                          <a:ea typeface="Times New Roman"/>
                        </a:rPr>
                        <a:t>, SP </a:t>
                      </a:r>
                      <a:r>
                        <a:rPr lang="tr-TR" sz="1600">
                          <a:latin typeface="Calibri"/>
                          <a:ea typeface="Times New Roman"/>
                          <a:sym typeface="Wingdings"/>
                        </a:rPr>
                        <a:t></a:t>
                      </a:r>
                      <a:r>
                        <a:rPr lang="tr-TR" sz="1600">
                          <a:latin typeface="Calibri"/>
                          <a:ea typeface="Times New Roman"/>
                        </a:rPr>
                        <a:t> SP-1</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525">
                <a:tc>
                  <a:txBody>
                    <a:bodyPr/>
                    <a:lstStyle/>
                    <a:p>
                      <a:pPr>
                        <a:lnSpc>
                          <a:spcPct val="115000"/>
                        </a:lnSpc>
                        <a:spcAft>
                          <a:spcPts val="0"/>
                        </a:spcAft>
                      </a:pPr>
                      <a:r>
                        <a:rPr lang="tr-TR" sz="1600" b="1">
                          <a:latin typeface="Calibri"/>
                          <a:ea typeface="Times New Roman"/>
                        </a:rPr>
                        <a:t> T7.</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TR  (adres bilgisinin başlangıcı geri yüklendi)</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nSpc>
                          <a:spcPct val="115000"/>
                        </a:lnSpc>
                        <a:spcAft>
                          <a:spcPts val="0"/>
                        </a:spcAft>
                      </a:pPr>
                      <a:r>
                        <a:rPr lang="tr-TR" sz="1600" b="1">
                          <a:latin typeface="Calibri"/>
                          <a:ea typeface="Times New Roman"/>
                        </a:rPr>
                        <a:t> T8.</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TR</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AR</a:t>
                      </a:r>
                      <a:r>
                        <a:rPr lang="tr-TR" sz="1600">
                          <a:latin typeface="Calibri"/>
                          <a:ea typeface="Times New Roman"/>
                          <a:sym typeface="Wingdings"/>
                        </a:rPr>
                        <a:t></a:t>
                      </a:r>
                      <a:r>
                        <a:rPr lang="tr-TR" sz="1600">
                          <a:latin typeface="Calibri"/>
                          <a:ea typeface="Times New Roman"/>
                        </a:rPr>
                        <a:t>AR+1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nSpc>
                          <a:spcPct val="115000"/>
                        </a:lnSpc>
                        <a:spcAft>
                          <a:spcPts val="0"/>
                        </a:spcAft>
                      </a:pPr>
                      <a:r>
                        <a:rPr lang="tr-TR" sz="1600" b="1">
                          <a:latin typeface="Calibri"/>
                          <a:ea typeface="Times New Roman"/>
                        </a:rPr>
                        <a:t> T9.</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TR</a:t>
                      </a:r>
                      <a:r>
                        <a:rPr lang="tr-TR" sz="1600" baseline="-25000">
                          <a:latin typeface="Calibri"/>
                          <a:ea typeface="Times New Roman"/>
                        </a:rPr>
                        <a:t>L </a:t>
                      </a:r>
                      <a:r>
                        <a:rPr lang="tr-TR" sz="1600">
                          <a:latin typeface="Calibri"/>
                          <a:ea typeface="Times New Roman"/>
                          <a:sym typeface="Wingdings"/>
                        </a:rPr>
                        <a:t></a:t>
                      </a:r>
                      <a:r>
                        <a:rPr lang="tr-TR" sz="1600">
                          <a:latin typeface="Calibri"/>
                          <a:ea typeface="Times New Roman"/>
                        </a:rPr>
                        <a:t> M[AR]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365">
                <a:tc>
                  <a:txBody>
                    <a:bodyPr/>
                    <a:lstStyle/>
                    <a:p>
                      <a:pPr>
                        <a:lnSpc>
                          <a:spcPct val="115000"/>
                        </a:lnSpc>
                        <a:spcAft>
                          <a:spcPts val="0"/>
                        </a:spcAft>
                      </a:pPr>
                      <a:r>
                        <a:rPr lang="tr-TR" sz="1600" b="1">
                          <a:latin typeface="Calibri"/>
                          <a:ea typeface="Times New Roman"/>
                        </a:rPr>
                        <a:t>T10.</a:t>
                      </a:r>
                      <a:r>
                        <a:rPr lang="tr-TR" sz="1600" b="1" baseline="-25000">
                          <a:latin typeface="Calibri"/>
                          <a:ea typeface="Times New Roman"/>
                        </a:rPr>
                        <a:t> </a:t>
                      </a:r>
                      <a:r>
                        <a:rPr lang="tr-TR" sz="1600" b="1">
                          <a:latin typeface="Calibri"/>
                          <a:ea typeface="Times New Roman"/>
                        </a:rPr>
                        <a:t>IDEC24.ADRMD2: </a:t>
                      </a:r>
                      <a:endParaRPr lang="tr-TR" sz="160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PC </a:t>
                      </a:r>
                      <a:r>
                        <a:rPr lang="tr-TR" sz="1600" dirty="0">
                          <a:latin typeface="Calibri"/>
                          <a:ea typeface="Times New Roman"/>
                          <a:sym typeface="Wingdings"/>
                        </a:rPr>
                        <a:t></a:t>
                      </a:r>
                      <a:r>
                        <a:rPr lang="tr-TR" sz="1600" dirty="0">
                          <a:latin typeface="Calibri"/>
                          <a:ea typeface="Times New Roman"/>
                        </a:rPr>
                        <a:t> TR, SC </a:t>
                      </a:r>
                      <a:r>
                        <a:rPr lang="tr-TR" sz="1600" dirty="0">
                          <a:latin typeface="Calibri"/>
                          <a:ea typeface="Times New Roman"/>
                          <a:sym typeface="Wingdings"/>
                        </a:rPr>
                        <a:t></a:t>
                      </a:r>
                      <a:r>
                        <a:rPr lang="tr-TR" sz="1600" dirty="0">
                          <a:latin typeface="Calibri"/>
                          <a:ea typeface="Times New Roman"/>
                        </a:rPr>
                        <a:t> 0 </a:t>
                      </a:r>
                      <a:endParaRPr lang="tr-TR" sz="1600" dirty="0">
                        <a:latin typeface="Times New Roman"/>
                        <a:ea typeface="Times New Roman"/>
                      </a:endParaRPr>
                    </a:p>
                  </a:txBody>
                  <a:tcPr marL="36195"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Yığınla İlgili Komutlar</a:t>
            </a:r>
            <a:endParaRPr lang="tr-TR" sz="2400" dirty="0"/>
          </a:p>
        </p:txBody>
      </p:sp>
      <p:sp>
        <p:nvSpPr>
          <p:cNvPr id="3" name="2 İçerik Yer Tutucusu"/>
          <p:cNvSpPr>
            <a:spLocks noGrp="1"/>
          </p:cNvSpPr>
          <p:nvPr>
            <p:ph idx="1"/>
          </p:nvPr>
        </p:nvSpPr>
        <p:spPr>
          <a:xfrm>
            <a:off x="344374" y="868289"/>
            <a:ext cx="8383989" cy="1174267"/>
          </a:xfrm>
        </p:spPr>
        <p:txBody>
          <a:bodyPr/>
          <a:lstStyle/>
          <a:p>
            <a:pPr marL="0" indent="0" algn="just">
              <a:buNone/>
            </a:pPr>
            <a:r>
              <a:rPr lang="tr-TR" sz="2000" b="1" dirty="0" smtClean="0"/>
              <a:t>RTS (</a:t>
            </a:r>
            <a:r>
              <a:rPr lang="tr-TR" sz="2000" b="1" dirty="0" err="1" smtClean="0"/>
              <a:t>ReTurn</a:t>
            </a:r>
            <a:r>
              <a:rPr lang="tr-TR" sz="2000" b="1" dirty="0" smtClean="0"/>
              <a:t> </a:t>
            </a:r>
            <a:r>
              <a:rPr lang="tr-TR" sz="2000" b="1" dirty="0" err="1" smtClean="0"/>
              <a:t>to</a:t>
            </a:r>
            <a:r>
              <a:rPr lang="tr-TR" sz="2000" b="1" dirty="0" smtClean="0"/>
              <a:t> </a:t>
            </a:r>
            <a:r>
              <a:rPr lang="tr-TR" sz="2000" b="1" dirty="0" err="1" smtClean="0"/>
              <a:t>Subroutine</a:t>
            </a:r>
            <a:r>
              <a:rPr lang="tr-TR" sz="2000" b="1" dirty="0" smtClean="0"/>
              <a:t>): </a:t>
            </a:r>
            <a:r>
              <a:rPr lang="tr-TR" sz="2000" dirty="0" smtClean="0"/>
              <a:t>Alt programdan, program akışının kaldığı yere döner. RTS komutu, PUL komutuna benzemektedir. Aralarındaki fark, yığından okunan bilginin AC yerine PC’ye konulmasıdır.</a:t>
            </a:r>
          </a:p>
          <a:p>
            <a:pPr marL="0" indent="0" algn="just">
              <a:buNone/>
            </a:pPr>
            <a:endParaRPr lang="tr-TR" sz="2000" dirty="0" smtClean="0"/>
          </a:p>
          <a:p>
            <a:pPr algn="just">
              <a:buNone/>
            </a:pPr>
            <a:endParaRPr lang="tr-TR" sz="2000" dirty="0"/>
          </a:p>
        </p:txBody>
      </p:sp>
      <p:graphicFrame>
        <p:nvGraphicFramePr>
          <p:cNvPr id="4" name="3 Tablo"/>
          <p:cNvGraphicFramePr>
            <a:graphicFrameLocks noGrp="1"/>
          </p:cNvGraphicFramePr>
          <p:nvPr/>
        </p:nvGraphicFramePr>
        <p:xfrm>
          <a:off x="2292696" y="2151388"/>
          <a:ext cx="5117507" cy="1402080"/>
        </p:xfrm>
        <a:graphic>
          <a:graphicData uri="http://schemas.openxmlformats.org/drawingml/2006/table">
            <a:tbl>
              <a:tblPr/>
              <a:tblGrid>
                <a:gridCol w="1883476"/>
                <a:gridCol w="3234031"/>
              </a:tblGrid>
              <a:tr h="119380">
                <a:tc gridSpan="2">
                  <a:txBody>
                    <a:bodyPr/>
                    <a:lstStyle/>
                    <a:p>
                      <a:pPr algn="ctr">
                        <a:lnSpc>
                          <a:spcPct val="115000"/>
                        </a:lnSpc>
                        <a:spcAft>
                          <a:spcPts val="0"/>
                        </a:spcAft>
                      </a:pPr>
                      <a:r>
                        <a:rPr lang="tr-TR" sz="1600" b="1">
                          <a:latin typeface="Calibri"/>
                          <a:ea typeface="Times New Roman"/>
                        </a:rPr>
                        <a:t>KOMUTUN MİKRO İŞLEM ADIMLARI</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114300">
                <a:tc>
                  <a:txBody>
                    <a:bodyPr/>
                    <a:lstStyle/>
                    <a:p>
                      <a:pPr>
                        <a:lnSpc>
                          <a:spcPct val="115000"/>
                        </a:lnSpc>
                        <a:spcAft>
                          <a:spcPts val="0"/>
                        </a:spcAft>
                      </a:pPr>
                      <a:r>
                        <a:rPr lang="tr-TR" sz="1600" b="1">
                          <a:latin typeface="Calibri"/>
                          <a:ea typeface="Times New Roman"/>
                        </a:rPr>
                        <a:t>T3.</a:t>
                      </a:r>
                      <a:r>
                        <a:rPr lang="tr-TR" sz="1600" b="1" baseline="-25000">
                          <a:latin typeface="Calibri"/>
                          <a:ea typeface="Times New Roman"/>
                        </a:rPr>
                        <a:t> </a:t>
                      </a:r>
                      <a:r>
                        <a:rPr lang="tr-TR" sz="1600" b="1">
                          <a:latin typeface="Calibri"/>
                          <a:ea typeface="Times New Roman"/>
                        </a:rPr>
                        <a:t>IDEC26.ADRMD0: </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SP </a:t>
                      </a:r>
                      <a:r>
                        <a:rPr lang="tr-TR" sz="1600">
                          <a:latin typeface="Calibri"/>
                          <a:ea typeface="Times New Roman"/>
                          <a:sym typeface="Wingdings"/>
                        </a:rPr>
                        <a:t></a:t>
                      </a:r>
                      <a:r>
                        <a:rPr lang="tr-TR" sz="1600">
                          <a:latin typeface="Calibri"/>
                          <a:ea typeface="Times New Roman"/>
                        </a:rPr>
                        <a:t> SP+1 </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a:lnSpc>
                          <a:spcPct val="115000"/>
                        </a:lnSpc>
                        <a:spcAft>
                          <a:spcPts val="0"/>
                        </a:spcAft>
                      </a:pPr>
                      <a:r>
                        <a:rPr lang="tr-TR" sz="1600" b="1">
                          <a:latin typeface="Calibri"/>
                          <a:ea typeface="Times New Roman"/>
                        </a:rPr>
                        <a:t>T4.</a:t>
                      </a:r>
                      <a:r>
                        <a:rPr lang="tr-TR" sz="1600" b="1" baseline="-25000">
                          <a:latin typeface="Calibri"/>
                          <a:ea typeface="Times New Roman"/>
                        </a:rPr>
                        <a:t> </a:t>
                      </a:r>
                      <a:r>
                        <a:rPr lang="tr-TR" sz="1600" b="1">
                          <a:latin typeface="Calibri"/>
                          <a:ea typeface="Times New Roman"/>
                        </a:rPr>
                        <a:t>IDEC26.ADRMD0: </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SP </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nSpc>
                          <a:spcPct val="115000"/>
                        </a:lnSpc>
                        <a:spcAft>
                          <a:spcPts val="0"/>
                        </a:spcAft>
                      </a:pPr>
                      <a:r>
                        <a:rPr lang="tr-TR" sz="1600" b="1">
                          <a:latin typeface="Calibri"/>
                          <a:ea typeface="Times New Roman"/>
                        </a:rPr>
                        <a:t>T5.</a:t>
                      </a:r>
                      <a:r>
                        <a:rPr lang="tr-TR" sz="1600" b="1" baseline="-25000">
                          <a:latin typeface="Calibri"/>
                          <a:ea typeface="Times New Roman"/>
                        </a:rPr>
                        <a:t> </a:t>
                      </a:r>
                      <a:r>
                        <a:rPr lang="tr-TR" sz="1600" b="1">
                          <a:latin typeface="Calibri"/>
                          <a:ea typeface="Times New Roman"/>
                        </a:rPr>
                        <a:t>IDEC26.ADRMD0: </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PC</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AR</a:t>
                      </a:r>
                      <a:r>
                        <a:rPr lang="tr-TR" sz="1600">
                          <a:latin typeface="Calibri"/>
                          <a:ea typeface="Times New Roman"/>
                          <a:sym typeface="Wingdings"/>
                        </a:rPr>
                        <a:t></a:t>
                      </a:r>
                      <a:r>
                        <a:rPr lang="tr-TR" sz="1600">
                          <a:latin typeface="Calibri"/>
                          <a:ea typeface="Times New Roman"/>
                        </a:rPr>
                        <a:t> AR+1, SP </a:t>
                      </a:r>
                      <a:r>
                        <a:rPr lang="tr-TR" sz="1600">
                          <a:latin typeface="Calibri"/>
                          <a:ea typeface="Times New Roman"/>
                          <a:sym typeface="Wingdings"/>
                        </a:rPr>
                        <a:t></a:t>
                      </a:r>
                      <a:r>
                        <a:rPr lang="tr-TR" sz="1600">
                          <a:latin typeface="Calibri"/>
                          <a:ea typeface="Times New Roman"/>
                        </a:rPr>
                        <a:t> SP+1</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tr-TR" sz="1600" b="1">
                          <a:latin typeface="Calibri"/>
                          <a:ea typeface="Times New Roman"/>
                        </a:rPr>
                        <a:t>T6.</a:t>
                      </a:r>
                      <a:r>
                        <a:rPr lang="tr-TR" sz="1600" b="1" baseline="-25000">
                          <a:latin typeface="Calibri"/>
                          <a:ea typeface="Times New Roman"/>
                        </a:rPr>
                        <a:t> </a:t>
                      </a:r>
                      <a:r>
                        <a:rPr lang="tr-TR" sz="1600" b="1">
                          <a:latin typeface="Calibri"/>
                          <a:ea typeface="Times New Roman"/>
                        </a:rPr>
                        <a:t>IDEC26.ADRMD0: </a:t>
                      </a:r>
                      <a:endParaRPr lang="tr-TR" sz="160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PC</a:t>
                      </a:r>
                      <a:r>
                        <a:rPr lang="tr-TR" sz="1600" baseline="-25000" dirty="0">
                          <a:latin typeface="Calibri"/>
                          <a:ea typeface="Times New Roman"/>
                        </a:rPr>
                        <a:t>L </a:t>
                      </a:r>
                      <a:r>
                        <a:rPr lang="tr-TR" sz="1600" dirty="0">
                          <a:latin typeface="Calibri"/>
                          <a:ea typeface="Times New Roman"/>
                          <a:sym typeface="Wingdings"/>
                        </a:rPr>
                        <a:t></a:t>
                      </a:r>
                      <a:r>
                        <a:rPr lang="tr-TR" sz="1600" dirty="0">
                          <a:latin typeface="Calibri"/>
                          <a:ea typeface="Times New Roman"/>
                        </a:rPr>
                        <a:t> M[AR], SC </a:t>
                      </a:r>
                      <a:r>
                        <a:rPr lang="tr-TR" sz="1600" dirty="0">
                          <a:latin typeface="Calibri"/>
                          <a:ea typeface="Times New Roman"/>
                          <a:sym typeface="Wingdings"/>
                        </a:rPr>
                        <a:t></a:t>
                      </a:r>
                      <a:r>
                        <a:rPr lang="tr-TR" sz="1600" dirty="0">
                          <a:latin typeface="Calibri"/>
                          <a:ea typeface="Times New Roman"/>
                        </a:rPr>
                        <a:t> 0</a:t>
                      </a:r>
                      <a:endParaRPr lang="tr-TR" sz="1600" dirty="0">
                        <a:latin typeface="Times New Roman"/>
                        <a:ea typeface="Times New Roman"/>
                      </a:endParaRPr>
                    </a:p>
                  </a:txBody>
                  <a:tcPr marL="36195"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104336"/>
            <a:ext cx="8778240" cy="790575"/>
          </a:xfrm>
        </p:spPr>
        <p:txBody>
          <a:bodyPr/>
          <a:lstStyle/>
          <a:p>
            <a:r>
              <a:rPr lang="tr-TR" sz="2400" b="1" dirty="0" smtClean="0"/>
              <a:t>Göreceli ve İndis Adresleme </a:t>
            </a:r>
            <a:r>
              <a:rPr lang="tr-TR" sz="2400" b="1" dirty="0" err="1" smtClean="0"/>
              <a:t>Modları</a:t>
            </a:r>
            <a:r>
              <a:rPr lang="tr-TR" sz="2400" b="1" dirty="0" smtClean="0"/>
              <a:t> için </a:t>
            </a:r>
            <a:br>
              <a:rPr lang="tr-TR" sz="2400" b="1" dirty="0" smtClean="0"/>
            </a:br>
            <a:r>
              <a:rPr lang="tr-TR" sz="2400" b="1" dirty="0" smtClean="0"/>
              <a:t>Adres Hesaplama Birimi</a:t>
            </a:r>
            <a:endParaRPr lang="tr-TR" sz="2400" dirty="0"/>
          </a:p>
        </p:txBody>
      </p:sp>
      <p:sp>
        <p:nvSpPr>
          <p:cNvPr id="140" name="139 Metin kutusu"/>
          <p:cNvSpPr txBox="1"/>
          <p:nvPr/>
        </p:nvSpPr>
        <p:spPr>
          <a:xfrm>
            <a:off x="368488" y="928044"/>
            <a:ext cx="8256896" cy="4862870"/>
          </a:xfrm>
          <a:prstGeom prst="rect">
            <a:avLst/>
          </a:prstGeom>
          <a:noFill/>
        </p:spPr>
        <p:txBody>
          <a:bodyPr wrap="square" rtlCol="0">
            <a:spAutoFit/>
          </a:bodyPr>
          <a:lstStyle/>
          <a:p>
            <a:pPr algn="just"/>
            <a:r>
              <a:rPr lang="tr-TR" sz="2000" b="0" dirty="0" smtClean="0"/>
              <a:t>Göreceli ve indis adresleme </a:t>
            </a:r>
            <a:r>
              <a:rPr lang="tr-TR" sz="2000" b="0" dirty="0" err="1" smtClean="0"/>
              <a:t>modlarına</a:t>
            </a:r>
            <a:r>
              <a:rPr lang="tr-TR" sz="2000" b="0" dirty="0" smtClean="0"/>
              <a:t> sahip komutlardan sonra gelen bir </a:t>
            </a:r>
            <a:r>
              <a:rPr lang="tr-TR" sz="2000" b="0" dirty="0" err="1" smtClean="0"/>
              <a:t>byte’lık</a:t>
            </a:r>
            <a:r>
              <a:rPr lang="tr-TR" sz="2000" b="0" dirty="0" smtClean="0"/>
              <a:t> ofset değerinin, program sayıcısıyla (PC) veya indeks kaydedicisiyle (IX) toplanarak etkin adresin hesaplanıldığına değinilmişti. </a:t>
            </a:r>
          </a:p>
          <a:p>
            <a:pPr algn="just"/>
            <a:endParaRPr lang="tr-TR" sz="1000" b="0" dirty="0" smtClean="0"/>
          </a:p>
          <a:p>
            <a:pPr algn="just"/>
            <a:r>
              <a:rPr lang="tr-TR" sz="2000" b="0" dirty="0" smtClean="0"/>
              <a:t>Bu toplama işlemini gerçekleştirmek için elimizde olan aritmetik mantık birimini (ALU) kullanabiliriz. Ancak, bu toplama işleminden önce, akümülatördeki ve data kaydedicisindeki verileri kaybetmememiz için yığına atmamız ve etkin adresi hesapladıktan sonra da tekrar yığından bu bilgileri geri yüklememiz gerekecektir.</a:t>
            </a:r>
          </a:p>
          <a:p>
            <a:pPr algn="just"/>
            <a:endParaRPr lang="tr-TR" sz="1000" b="0" dirty="0" smtClean="0"/>
          </a:p>
          <a:p>
            <a:pPr algn="just"/>
            <a:r>
              <a:rPr lang="tr-TR" sz="2000" b="0" dirty="0" smtClean="0"/>
              <a:t> Bu işlemler, bu adresleme </a:t>
            </a:r>
            <a:r>
              <a:rPr lang="tr-TR" sz="2000" b="0" dirty="0" err="1" smtClean="0"/>
              <a:t>modlarına</a:t>
            </a:r>
            <a:r>
              <a:rPr lang="tr-TR" sz="2000" b="0" dirty="0" smtClean="0"/>
              <a:t> sahip komutların icra edilme sürelerini uzatacaktır. Etkin adres hesabının, ALU yerine ayrı bir birimde yapılması, bu süre kaybını önleyecektir. Yol seçiminde kullanılan kod çözücülerin girişlerine 1010</a:t>
            </a:r>
            <a:r>
              <a:rPr lang="tr-TR" sz="2000" b="0" baseline="-25000" dirty="0" smtClean="0"/>
              <a:t>2</a:t>
            </a:r>
            <a:r>
              <a:rPr lang="tr-TR" sz="2000" b="0" dirty="0" smtClean="0"/>
              <a:t> verilerek, bu birimin hesapladığı etkin adres bilgisinin yola aktarılması sağlanır. </a:t>
            </a:r>
          </a:p>
          <a:p>
            <a:pPr algn="just"/>
            <a:endParaRPr lang="tr-TR" sz="20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68711"/>
            <a:ext cx="8778240" cy="790575"/>
          </a:xfrm>
        </p:spPr>
        <p:txBody>
          <a:bodyPr/>
          <a:lstStyle/>
          <a:p>
            <a:r>
              <a:rPr lang="tr-TR" sz="2400" b="1" dirty="0" smtClean="0"/>
              <a:t>Göreceli ve İndis Adresleme </a:t>
            </a:r>
            <a:r>
              <a:rPr lang="tr-TR" sz="2400" b="1" dirty="0" err="1" smtClean="0"/>
              <a:t>Modları</a:t>
            </a:r>
            <a:r>
              <a:rPr lang="tr-TR" sz="2400" b="1" dirty="0" smtClean="0"/>
              <a:t> için </a:t>
            </a:r>
            <a:br>
              <a:rPr lang="tr-TR" sz="2400" b="1" dirty="0" smtClean="0"/>
            </a:br>
            <a:r>
              <a:rPr lang="tr-TR" sz="2400" b="1" dirty="0" smtClean="0"/>
              <a:t>Adres Hesaplama Birimi</a:t>
            </a:r>
            <a:endParaRPr lang="tr-TR" sz="2400" dirty="0"/>
          </a:p>
        </p:txBody>
      </p:sp>
      <p:sp>
        <p:nvSpPr>
          <p:cNvPr id="140" name="139 Metin kutusu"/>
          <p:cNvSpPr txBox="1"/>
          <p:nvPr/>
        </p:nvSpPr>
        <p:spPr>
          <a:xfrm>
            <a:off x="368488" y="928044"/>
            <a:ext cx="8256896" cy="3785652"/>
          </a:xfrm>
          <a:prstGeom prst="rect">
            <a:avLst/>
          </a:prstGeom>
          <a:noFill/>
        </p:spPr>
        <p:txBody>
          <a:bodyPr wrap="square" rtlCol="0">
            <a:spAutoFit/>
          </a:bodyPr>
          <a:lstStyle/>
          <a:p>
            <a:pPr algn="just"/>
            <a:r>
              <a:rPr lang="tr-TR" sz="2000" b="0" dirty="0" smtClean="0"/>
              <a:t>PC ve IX 16 bitlik kaydedicilerdir, bellek ise 8 bitliktir. Etkin adresin hesaplanabilmesi için bu kaydedicilerin komutun ofset kısmıyla toplanması gerekmektedir. İndis adresleme </a:t>
            </a:r>
            <a:r>
              <a:rPr lang="tr-TR" sz="2000" b="0" dirty="0" err="1" smtClean="0"/>
              <a:t>modunu</a:t>
            </a:r>
            <a:r>
              <a:rPr lang="tr-TR" sz="2000" b="0" dirty="0" smtClean="0"/>
              <a:t> kullanan komutların ofset kısmı işaretsiz sayı olarak, göreceli moda sahip komutların ofset kısmı ise işaretli sayı (2’ye tümleyen formunda) olarak düşünülmüştür. </a:t>
            </a:r>
          </a:p>
          <a:p>
            <a:pPr algn="just"/>
            <a:endParaRPr lang="tr-TR" sz="1000" b="0" dirty="0" smtClean="0"/>
          </a:p>
          <a:p>
            <a:pPr algn="just"/>
            <a:r>
              <a:rPr lang="tr-TR" sz="2000" b="0" dirty="0" smtClean="0"/>
              <a:t>Bu adresleme </a:t>
            </a:r>
            <a:r>
              <a:rPr lang="tr-TR" sz="2000" b="0" dirty="0" err="1" smtClean="0"/>
              <a:t>modlarına</a:t>
            </a:r>
            <a:r>
              <a:rPr lang="tr-TR" sz="2000" b="0" dirty="0" smtClean="0"/>
              <a:t> sahip komutlar işletilirken, T2 zaman diliminde AR, bellekteki ofset değerine işaret ettiğinden ve bellek de AR ile direkt bağlantılı olduğundan dolayı belleğin çıkışındaki ofset değeri, etkin adres hesaplama birimine iletilecektir. </a:t>
            </a:r>
          </a:p>
          <a:p>
            <a:pPr algn="just"/>
            <a:endParaRPr lang="tr-TR" sz="1000" b="0" dirty="0" smtClean="0"/>
          </a:p>
          <a:p>
            <a:pPr algn="just"/>
            <a:endParaRPr lang="tr-TR" sz="2000" b="0" dirty="0" smtClean="0"/>
          </a:p>
          <a:p>
            <a:pPr algn="just"/>
            <a:endParaRPr lang="tr-TR" sz="2000" b="0" dirty="0"/>
          </a:p>
        </p:txBody>
      </p:sp>
      <p:graphicFrame>
        <p:nvGraphicFramePr>
          <p:cNvPr id="4" name="3 Tablo"/>
          <p:cNvGraphicFramePr>
            <a:graphicFrameLocks noGrp="1"/>
          </p:cNvGraphicFramePr>
          <p:nvPr/>
        </p:nvGraphicFramePr>
        <p:xfrm>
          <a:off x="2858134" y="4268177"/>
          <a:ext cx="2450135" cy="1219200"/>
        </p:xfrm>
        <a:graphic>
          <a:graphicData uri="http://schemas.openxmlformats.org/drawingml/2006/table">
            <a:tbl>
              <a:tblPr/>
              <a:tblGrid>
                <a:gridCol w="1484871"/>
                <a:gridCol w="965264"/>
              </a:tblGrid>
              <a:tr h="0">
                <a:tc>
                  <a:txBody>
                    <a:bodyPr/>
                    <a:lstStyle/>
                    <a:p>
                      <a:pPr algn="l">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Opcode</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dirty="0">
                          <a:latin typeface="Calibri"/>
                          <a:ea typeface="Times New Roman"/>
                        </a:rPr>
                        <a:t>         </a:t>
                      </a:r>
                      <a:r>
                        <a:rPr lang="tr-TR" sz="1600" dirty="0" smtClean="0">
                          <a:latin typeface="Calibri"/>
                          <a:ea typeface="Times New Roman"/>
                        </a:rPr>
                        <a:t>    </a:t>
                      </a:r>
                      <a:r>
                        <a:rPr lang="tr-TR" sz="1600" dirty="0">
                          <a:latin typeface="Calibri"/>
                          <a:ea typeface="Times New Roman"/>
                        </a:rPr>
                        <a:t>T2:AR →</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dirty="0" smtClean="0">
                          <a:latin typeface="Calibri"/>
                          <a:ea typeface="Times New Roman"/>
                        </a:rPr>
                        <a:t>Ofset</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405">
                <a:tc>
                  <a:txBody>
                    <a:bodyPr/>
                    <a:lstStyle/>
                    <a:p>
                      <a:pPr algn="l">
                        <a:spcAft>
                          <a:spcPts val="0"/>
                        </a:spcAft>
                      </a:pPr>
                      <a:r>
                        <a:rPr lang="tr-TR" sz="1600" dirty="0">
                          <a:latin typeface="Calibri"/>
                          <a:ea typeface="Times New Roman"/>
                        </a:rPr>
                        <a:t>           </a:t>
                      </a:r>
                      <a:r>
                        <a:rPr lang="tr-TR" sz="1600" dirty="0" smtClean="0">
                          <a:latin typeface="Calibri"/>
                          <a:ea typeface="Times New Roman"/>
                        </a:rPr>
                        <a:t>   T2:PC</a:t>
                      </a:r>
                      <a:r>
                        <a:rPr lang="tr-TR" sz="1600" dirty="0">
                          <a:latin typeface="Calibri"/>
                          <a:ea typeface="Times New Roman"/>
                        </a:rPr>
                        <a:t>→</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2625" y="99950"/>
            <a:ext cx="7772400" cy="790575"/>
          </a:xfrm>
        </p:spPr>
        <p:txBody>
          <a:bodyPr/>
          <a:lstStyle/>
          <a:p>
            <a:r>
              <a:rPr lang="tr-TR" sz="2400" b="1" dirty="0" smtClean="0"/>
              <a:t>Göreceli ve İndis Adresleme </a:t>
            </a:r>
            <a:r>
              <a:rPr lang="tr-TR" sz="2400" b="1" dirty="0" err="1" smtClean="0"/>
              <a:t>Modları</a:t>
            </a:r>
            <a:r>
              <a:rPr lang="tr-TR" sz="2400" b="1" dirty="0" smtClean="0"/>
              <a:t> için </a:t>
            </a:r>
            <a:br>
              <a:rPr lang="tr-TR" sz="2400" b="1" dirty="0" smtClean="0"/>
            </a:br>
            <a:r>
              <a:rPr lang="tr-TR" sz="2400" b="1" dirty="0" smtClean="0"/>
              <a:t>Adres Hesaplama Birimi</a:t>
            </a:r>
            <a:endParaRPr lang="tr-TR" sz="2400" dirty="0"/>
          </a:p>
        </p:txBody>
      </p:sp>
      <p:sp>
        <p:nvSpPr>
          <p:cNvPr id="3" name="2 İçerik Yer Tutucusu"/>
          <p:cNvSpPr>
            <a:spLocks noGrp="1"/>
          </p:cNvSpPr>
          <p:nvPr>
            <p:ph idx="1"/>
          </p:nvPr>
        </p:nvSpPr>
        <p:spPr>
          <a:xfrm>
            <a:off x="374650" y="856413"/>
            <a:ext cx="8375650" cy="5461268"/>
          </a:xfrm>
        </p:spPr>
        <p:txBody>
          <a:bodyPr/>
          <a:lstStyle/>
          <a:p>
            <a:pPr marL="0" indent="0" algn="just">
              <a:buNone/>
            </a:pPr>
            <a:r>
              <a:rPr lang="tr-TR" sz="1900" dirty="0" smtClean="0"/>
              <a:t>Belleğin çıkışındaki 1 </a:t>
            </a:r>
            <a:r>
              <a:rPr lang="tr-TR" sz="1900" dirty="0" err="1" smtClean="0"/>
              <a:t>byte</a:t>
            </a:r>
            <a:r>
              <a:rPr lang="tr-TR" sz="1900" dirty="0" smtClean="0"/>
              <a:t>‘</a:t>
            </a:r>
            <a:r>
              <a:rPr lang="tr-TR" sz="1900" dirty="0" err="1" smtClean="0"/>
              <a:t>lık</a:t>
            </a:r>
            <a:r>
              <a:rPr lang="tr-TR" sz="1900" dirty="0" smtClean="0"/>
              <a:t> ofset değeri MEMOT0 ... MEMOT7 ile isimlendirilmiştir. </a:t>
            </a:r>
          </a:p>
          <a:p>
            <a:pPr marL="0" indent="0" algn="just">
              <a:buNone/>
            </a:pPr>
            <a:endParaRPr lang="tr-TR" sz="1900" dirty="0" smtClean="0"/>
          </a:p>
          <a:p>
            <a:pPr marL="0" indent="0" algn="just">
              <a:buNone/>
            </a:pPr>
            <a:endParaRPr lang="tr-TR" sz="1900" dirty="0" smtClean="0"/>
          </a:p>
          <a:p>
            <a:pPr marL="0" indent="0" algn="just">
              <a:buNone/>
            </a:pPr>
            <a:endParaRPr lang="tr-TR" sz="1900" dirty="0" smtClean="0"/>
          </a:p>
          <a:p>
            <a:pPr marL="0" indent="0" algn="just">
              <a:buNone/>
            </a:pPr>
            <a:endParaRPr lang="tr-TR" sz="1900" dirty="0" smtClean="0"/>
          </a:p>
          <a:p>
            <a:pPr marL="0" indent="0" algn="just">
              <a:buNone/>
            </a:pPr>
            <a:endParaRPr lang="tr-TR" sz="1900" dirty="0" smtClean="0"/>
          </a:p>
          <a:p>
            <a:pPr marL="0" indent="0" algn="just">
              <a:buNone/>
            </a:pPr>
            <a:endParaRPr lang="tr-TR" sz="1900" dirty="0" smtClean="0"/>
          </a:p>
          <a:p>
            <a:pPr marL="0" indent="0" algn="just">
              <a:buNone/>
            </a:pPr>
            <a:endParaRPr lang="tr-TR" sz="1900" dirty="0" smtClean="0"/>
          </a:p>
          <a:p>
            <a:pPr marL="0" indent="0" algn="just">
              <a:buNone/>
            </a:pPr>
            <a:endParaRPr lang="tr-TR" sz="1900" dirty="0" smtClean="0"/>
          </a:p>
          <a:p>
            <a:pPr marL="0" indent="0" algn="just">
              <a:buNone/>
            </a:pPr>
            <a:endParaRPr lang="tr-TR" sz="1100" dirty="0" smtClean="0"/>
          </a:p>
          <a:p>
            <a:pPr marL="0" indent="0" algn="just">
              <a:buNone/>
            </a:pPr>
            <a:r>
              <a:rPr lang="tr-TR" sz="1900" dirty="0" smtClean="0"/>
              <a:t>Aslında göreceli ve indis adresleme </a:t>
            </a:r>
            <a:r>
              <a:rPr lang="tr-TR" sz="1900" dirty="0" err="1" smtClean="0"/>
              <a:t>modlarına</a:t>
            </a:r>
            <a:r>
              <a:rPr lang="tr-TR" sz="1900" dirty="0" smtClean="0"/>
              <a:t> sahip komutlar olmasa bile, her zaman etkin adres hesaplama birimine bir bilgi gitmektedir. Örneğin direkt adresleme </a:t>
            </a:r>
            <a:r>
              <a:rPr lang="tr-TR" sz="1900" dirty="0" err="1" smtClean="0"/>
              <a:t>moduna</a:t>
            </a:r>
            <a:r>
              <a:rPr lang="tr-TR" sz="1900" dirty="0" smtClean="0"/>
              <a:t> sahip bir komutun T2 zaman diliminde, operandın adres bilgisinin yüksek anlamlı kısmı bu birime iletilir. Her zaman bir etkin adres hesaplanılmasına rağmen, sadece indis ve göreceli adresleme </a:t>
            </a:r>
            <a:r>
              <a:rPr lang="tr-TR" sz="1900" dirty="0" err="1" smtClean="0"/>
              <a:t>modlarında</a:t>
            </a:r>
            <a:r>
              <a:rPr lang="tr-TR" sz="1900" dirty="0" smtClean="0"/>
              <a:t>, etkin adres bilgisi yola aktarılmaktadır. </a:t>
            </a:r>
          </a:p>
          <a:p>
            <a:pPr marL="0" indent="0" algn="just">
              <a:buNone/>
            </a:pPr>
            <a:endParaRPr lang="tr-TR" sz="2000" dirty="0" smtClean="0"/>
          </a:p>
          <a:p>
            <a:pPr>
              <a:buNone/>
            </a:pPr>
            <a:endParaRPr lang="tr-TR" sz="2000" dirty="0"/>
          </a:p>
        </p:txBody>
      </p:sp>
      <p:grpSp>
        <p:nvGrpSpPr>
          <p:cNvPr id="17410" name="Group 2"/>
          <p:cNvGrpSpPr>
            <a:grpSpLocks/>
          </p:cNvGrpSpPr>
          <p:nvPr/>
        </p:nvGrpSpPr>
        <p:grpSpPr bwMode="auto">
          <a:xfrm>
            <a:off x="1393949" y="1496620"/>
            <a:ext cx="6270625" cy="2908300"/>
            <a:chOff x="830" y="1159"/>
            <a:chExt cx="9875" cy="4582"/>
          </a:xfrm>
        </p:grpSpPr>
        <p:sp>
          <p:nvSpPr>
            <p:cNvPr id="17411" name="Rectangle 3"/>
            <p:cNvSpPr>
              <a:spLocks noChangeArrowheads="1"/>
            </p:cNvSpPr>
            <p:nvPr/>
          </p:nvSpPr>
          <p:spPr bwMode="auto">
            <a:xfrm>
              <a:off x="3947" y="1947"/>
              <a:ext cx="581"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t>
              </a:r>
              <a:endParaRPr kumimoji="0" lang="tr-TR" sz="1800" b="0" i="0" u="none" strike="noStrike" cap="none" normalizeH="0" baseline="0" smtClean="0">
                <a:ln>
                  <a:noFill/>
                </a:ln>
                <a:solidFill>
                  <a:schemeClr val="tx1"/>
                </a:solidFill>
                <a:effectLst/>
                <a:latin typeface="Arial" pitchFamily="34" charset="0"/>
              </a:endParaRPr>
            </a:p>
          </p:txBody>
        </p:sp>
        <p:sp>
          <p:nvSpPr>
            <p:cNvPr id="17412" name="Text Box 4"/>
            <p:cNvSpPr txBox="1">
              <a:spLocks noChangeArrowheads="1"/>
            </p:cNvSpPr>
            <p:nvPr/>
          </p:nvSpPr>
          <p:spPr bwMode="auto">
            <a:xfrm>
              <a:off x="6369" y="1159"/>
              <a:ext cx="208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1      0       1        0</a:t>
              </a:r>
              <a:endParaRPr kumimoji="0" lang="tr-TR" sz="1800" b="0" i="0" u="none" strike="noStrike" cap="none" normalizeH="0" baseline="0" smtClean="0">
                <a:ln>
                  <a:noFill/>
                </a:ln>
                <a:solidFill>
                  <a:schemeClr val="tx1"/>
                </a:solidFill>
                <a:effectLst/>
                <a:latin typeface="Arial" pitchFamily="34" charset="0"/>
              </a:endParaRPr>
            </a:p>
          </p:txBody>
        </p:sp>
        <p:sp>
          <p:nvSpPr>
            <p:cNvPr id="17413" name="Text Box 5"/>
            <p:cNvSpPr txBox="1">
              <a:spLocks noChangeArrowheads="1"/>
            </p:cNvSpPr>
            <p:nvPr/>
          </p:nvSpPr>
          <p:spPr bwMode="auto">
            <a:xfrm>
              <a:off x="1970" y="1263"/>
              <a:ext cx="1620" cy="1752"/>
            </a:xfrm>
            <a:prstGeom prst="rect">
              <a:avLst/>
            </a:prstGeom>
            <a:solidFill>
              <a:srgbClr val="FFFFFF"/>
            </a:solidFill>
            <a:ln w="9525">
              <a:solidFill>
                <a:srgbClr val="000000"/>
              </a:solidFill>
              <a:miter lim="800000"/>
              <a:headEnd/>
              <a:tailEnd/>
            </a:ln>
          </p:spPr>
          <p:txBody>
            <a:bodyPr vert="horz" wrap="square" lIns="18000" tIns="10800" rIns="1800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R’/W</a:t>
              </a:r>
              <a:endParaRPr kumimoji="0" lang="tr-TR" sz="11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64 KB, 8bitlik BELLEK</a:t>
              </a:r>
              <a:endParaRPr kumimoji="0" lang="tr-TR" sz="1800" b="0" i="0" u="none" strike="noStrike" cap="none" normalizeH="0" baseline="0" smtClean="0">
                <a:ln>
                  <a:noFill/>
                </a:ln>
                <a:solidFill>
                  <a:schemeClr val="tx1"/>
                </a:solidFill>
                <a:effectLst/>
                <a:latin typeface="Arial" pitchFamily="34" charset="0"/>
              </a:endParaRPr>
            </a:p>
          </p:txBody>
        </p:sp>
        <p:sp>
          <p:nvSpPr>
            <p:cNvPr id="17414" name="Line 6"/>
            <p:cNvSpPr>
              <a:spLocks noChangeShapeType="1"/>
            </p:cNvSpPr>
            <p:nvPr/>
          </p:nvSpPr>
          <p:spPr bwMode="auto">
            <a:xfrm>
              <a:off x="1610" y="2295"/>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15" name="Line 7"/>
            <p:cNvSpPr>
              <a:spLocks noChangeShapeType="1"/>
            </p:cNvSpPr>
            <p:nvPr/>
          </p:nvSpPr>
          <p:spPr bwMode="auto">
            <a:xfrm>
              <a:off x="1610" y="2835"/>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16" name="Rectangle 8"/>
            <p:cNvSpPr>
              <a:spLocks noChangeArrowheads="1"/>
            </p:cNvSpPr>
            <p:nvPr/>
          </p:nvSpPr>
          <p:spPr bwMode="auto">
            <a:xfrm>
              <a:off x="890" y="2053"/>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AR0</a:t>
              </a:r>
              <a:endParaRPr kumimoji="0" lang="tr-TR" sz="1800" b="0" i="0" u="none" strike="noStrike" cap="none" normalizeH="0" baseline="0" smtClean="0">
                <a:ln>
                  <a:noFill/>
                </a:ln>
                <a:solidFill>
                  <a:schemeClr val="tx1"/>
                </a:solidFill>
                <a:effectLst/>
                <a:latin typeface="Arial" pitchFamily="34" charset="0"/>
              </a:endParaRPr>
            </a:p>
          </p:txBody>
        </p:sp>
        <p:sp>
          <p:nvSpPr>
            <p:cNvPr id="17417" name="Rectangle 9"/>
            <p:cNvSpPr>
              <a:spLocks noChangeArrowheads="1"/>
            </p:cNvSpPr>
            <p:nvPr/>
          </p:nvSpPr>
          <p:spPr bwMode="auto">
            <a:xfrm>
              <a:off x="830" y="2610"/>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AR15</a:t>
              </a:r>
              <a:endParaRPr kumimoji="0" lang="tr-TR" sz="1800" b="0" i="0" u="none" strike="noStrike" cap="none" normalizeH="0" baseline="0" smtClean="0">
                <a:ln>
                  <a:noFill/>
                </a:ln>
                <a:solidFill>
                  <a:schemeClr val="tx1"/>
                </a:solidFill>
                <a:effectLst/>
                <a:latin typeface="Arial" pitchFamily="34" charset="0"/>
              </a:endParaRPr>
            </a:p>
          </p:txBody>
        </p:sp>
        <p:sp>
          <p:nvSpPr>
            <p:cNvPr id="17418" name="Rectangle 10"/>
            <p:cNvSpPr>
              <a:spLocks noChangeArrowheads="1"/>
            </p:cNvSpPr>
            <p:nvPr/>
          </p:nvSpPr>
          <p:spPr bwMode="auto">
            <a:xfrm>
              <a:off x="6369" y="2044"/>
              <a:ext cx="1897" cy="646"/>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rPr>
                <a:t>     4×16 Dekoder       (Yüksek anlamlı)  10</a:t>
              </a:r>
              <a:endParaRPr kumimoji="0" lang="tr-TR"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endParaRPr>
            </a:p>
          </p:txBody>
        </p:sp>
        <p:sp>
          <p:nvSpPr>
            <p:cNvPr id="17419" name="Line 11"/>
            <p:cNvSpPr>
              <a:spLocks noChangeShapeType="1"/>
            </p:cNvSpPr>
            <p:nvPr/>
          </p:nvSpPr>
          <p:spPr bwMode="auto">
            <a:xfrm>
              <a:off x="6549" y="1564"/>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0" name="Line 12"/>
            <p:cNvSpPr>
              <a:spLocks noChangeShapeType="1"/>
            </p:cNvSpPr>
            <p:nvPr/>
          </p:nvSpPr>
          <p:spPr bwMode="auto">
            <a:xfrm>
              <a:off x="6959" y="1546"/>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1" name="Line 13"/>
            <p:cNvSpPr>
              <a:spLocks noChangeShapeType="1"/>
            </p:cNvSpPr>
            <p:nvPr/>
          </p:nvSpPr>
          <p:spPr bwMode="auto">
            <a:xfrm>
              <a:off x="7439" y="1531"/>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2" name="Line 14"/>
            <p:cNvSpPr>
              <a:spLocks noChangeShapeType="1"/>
            </p:cNvSpPr>
            <p:nvPr/>
          </p:nvSpPr>
          <p:spPr bwMode="auto">
            <a:xfrm>
              <a:off x="7919" y="1546"/>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3" name="Rectangle 15"/>
            <p:cNvSpPr>
              <a:spLocks noChangeArrowheads="1"/>
            </p:cNvSpPr>
            <p:nvPr/>
          </p:nvSpPr>
          <p:spPr bwMode="auto">
            <a:xfrm>
              <a:off x="8384" y="2041"/>
              <a:ext cx="1770" cy="646"/>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     4×16 Dekoder  (Düşük anlamlı)  10</a:t>
              </a:r>
              <a:endParaRPr kumimoji="0" lang="tr-TR" sz="1100" b="0"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endParaRPr>
            </a:p>
          </p:txBody>
        </p:sp>
        <p:sp>
          <p:nvSpPr>
            <p:cNvPr id="17424" name="Line 16"/>
            <p:cNvSpPr>
              <a:spLocks noChangeShapeType="1"/>
            </p:cNvSpPr>
            <p:nvPr/>
          </p:nvSpPr>
          <p:spPr bwMode="auto">
            <a:xfrm>
              <a:off x="8569" y="1534"/>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5" name="Line 17"/>
            <p:cNvSpPr>
              <a:spLocks noChangeShapeType="1"/>
            </p:cNvSpPr>
            <p:nvPr/>
          </p:nvSpPr>
          <p:spPr bwMode="auto">
            <a:xfrm>
              <a:off x="9024" y="1516"/>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6" name="Line 18"/>
            <p:cNvSpPr>
              <a:spLocks noChangeShapeType="1"/>
            </p:cNvSpPr>
            <p:nvPr/>
          </p:nvSpPr>
          <p:spPr bwMode="auto">
            <a:xfrm>
              <a:off x="9459" y="1531"/>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7" name="Line 19"/>
            <p:cNvSpPr>
              <a:spLocks noChangeShapeType="1"/>
            </p:cNvSpPr>
            <p:nvPr/>
          </p:nvSpPr>
          <p:spPr bwMode="auto">
            <a:xfrm>
              <a:off x="9909" y="1531"/>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7428" name="Text Box 20"/>
            <p:cNvSpPr txBox="1">
              <a:spLocks noChangeArrowheads="1"/>
            </p:cNvSpPr>
            <p:nvPr/>
          </p:nvSpPr>
          <p:spPr bwMode="auto">
            <a:xfrm>
              <a:off x="8384" y="1159"/>
              <a:ext cx="208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1       0       1      0</a:t>
              </a:r>
              <a:endParaRPr kumimoji="0" lang="tr-TR" sz="1800" b="0" i="0" u="none" strike="noStrike" cap="none" normalizeH="0" baseline="0" smtClean="0">
                <a:ln>
                  <a:noFill/>
                </a:ln>
                <a:solidFill>
                  <a:schemeClr val="tx1"/>
                </a:solidFill>
                <a:effectLst/>
                <a:latin typeface="Arial" pitchFamily="34" charset="0"/>
              </a:endParaRPr>
            </a:p>
          </p:txBody>
        </p:sp>
        <p:cxnSp>
          <p:nvCxnSpPr>
            <p:cNvPr id="17429" name="AutoShape 21"/>
            <p:cNvCxnSpPr>
              <a:cxnSpLocks noChangeShapeType="1"/>
            </p:cNvCxnSpPr>
            <p:nvPr/>
          </p:nvCxnSpPr>
          <p:spPr bwMode="auto">
            <a:xfrm>
              <a:off x="3590" y="1407"/>
              <a:ext cx="252" cy="0"/>
            </a:xfrm>
            <a:prstGeom prst="straightConnector1">
              <a:avLst/>
            </a:prstGeom>
            <a:noFill/>
            <a:ln w="9525">
              <a:solidFill>
                <a:srgbClr val="000000"/>
              </a:solidFill>
              <a:round/>
              <a:headEnd/>
              <a:tailEnd type="triangle" w="med" len="med"/>
            </a:ln>
          </p:spPr>
        </p:cxnSp>
        <p:cxnSp>
          <p:nvCxnSpPr>
            <p:cNvPr id="17430" name="AutoShape 22"/>
            <p:cNvCxnSpPr>
              <a:cxnSpLocks noChangeShapeType="1"/>
            </p:cNvCxnSpPr>
            <p:nvPr/>
          </p:nvCxnSpPr>
          <p:spPr bwMode="auto">
            <a:xfrm>
              <a:off x="3590" y="1722"/>
              <a:ext cx="252" cy="0"/>
            </a:xfrm>
            <a:prstGeom prst="straightConnector1">
              <a:avLst/>
            </a:prstGeom>
            <a:noFill/>
            <a:ln w="9525">
              <a:solidFill>
                <a:srgbClr val="000000"/>
              </a:solidFill>
              <a:round/>
              <a:headEnd/>
              <a:tailEnd type="triangle" w="med" len="med"/>
            </a:ln>
          </p:spPr>
        </p:cxnSp>
        <p:cxnSp>
          <p:nvCxnSpPr>
            <p:cNvPr id="17431" name="AutoShape 23"/>
            <p:cNvCxnSpPr>
              <a:cxnSpLocks noChangeShapeType="1"/>
            </p:cNvCxnSpPr>
            <p:nvPr/>
          </p:nvCxnSpPr>
          <p:spPr bwMode="auto">
            <a:xfrm>
              <a:off x="3590" y="2805"/>
              <a:ext cx="252" cy="0"/>
            </a:xfrm>
            <a:prstGeom prst="straightConnector1">
              <a:avLst/>
            </a:prstGeom>
            <a:noFill/>
            <a:ln w="9525">
              <a:solidFill>
                <a:srgbClr val="000000"/>
              </a:solidFill>
              <a:round/>
              <a:headEnd/>
              <a:tailEnd type="triangle" w="med" len="med"/>
            </a:ln>
          </p:spPr>
        </p:cxnSp>
        <p:sp>
          <p:nvSpPr>
            <p:cNvPr id="17432" name="Rectangle 24"/>
            <p:cNvSpPr>
              <a:spLocks noChangeArrowheads="1"/>
            </p:cNvSpPr>
            <p:nvPr/>
          </p:nvSpPr>
          <p:spPr bwMode="auto">
            <a:xfrm>
              <a:off x="1083" y="2295"/>
              <a:ext cx="581"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t>
              </a:r>
              <a:endParaRPr kumimoji="0" lang="tr-TR" sz="1800" b="0" i="0" u="none" strike="noStrike" cap="none" normalizeH="0" baseline="0" smtClean="0">
                <a:ln>
                  <a:noFill/>
                </a:ln>
                <a:solidFill>
                  <a:schemeClr val="tx1"/>
                </a:solidFill>
                <a:effectLst/>
                <a:latin typeface="Arial" pitchFamily="34" charset="0"/>
              </a:endParaRPr>
            </a:p>
          </p:txBody>
        </p:sp>
        <p:sp>
          <p:nvSpPr>
            <p:cNvPr id="17433" name="Rectangle 25"/>
            <p:cNvSpPr>
              <a:spLocks noChangeArrowheads="1"/>
            </p:cNvSpPr>
            <p:nvPr/>
          </p:nvSpPr>
          <p:spPr bwMode="auto">
            <a:xfrm>
              <a:off x="7609" y="3341"/>
              <a:ext cx="3096" cy="11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rPr>
                <a:t>Hesaplanan etkin adresi yola aktaran </a:t>
              </a:r>
              <a:r>
                <a:rPr kumimoji="0" lang="tr-TR" sz="1100" b="0" i="0" u="none" strike="noStrike" cap="none" normalizeH="0" baseline="0" dirty="0" err="1" smtClean="0">
                  <a:ln>
                    <a:noFill/>
                  </a:ln>
                  <a:solidFill>
                    <a:schemeClr val="tx1"/>
                  </a:solidFill>
                  <a:effectLst/>
                  <a:latin typeface="Calibri" pitchFamily="34" charset="0"/>
                </a:rPr>
                <a:t>tristate’lere</a:t>
              </a:r>
              <a:r>
                <a:rPr kumimoji="0" lang="tr-TR" sz="1100" b="0" i="0" u="none" strike="noStrike" cap="none" normalizeH="0" baseline="0" dirty="0" smtClean="0">
                  <a:ln>
                    <a:noFill/>
                  </a:ln>
                  <a:solidFill>
                    <a:schemeClr val="tx1"/>
                  </a:solidFill>
                  <a:effectLst/>
                  <a:latin typeface="Calibri" pitchFamily="34" charset="0"/>
                </a:rPr>
                <a:t> gider</a:t>
              </a:r>
              <a:endParaRPr kumimoji="0" lang="tr-TR" sz="1800" b="0" i="0" u="none" strike="noStrike" cap="none" normalizeH="0" baseline="0" dirty="0" smtClean="0">
                <a:ln>
                  <a:noFill/>
                </a:ln>
                <a:solidFill>
                  <a:schemeClr val="tx1"/>
                </a:solidFill>
                <a:effectLst/>
                <a:latin typeface="Arial" pitchFamily="34" charset="0"/>
              </a:endParaRPr>
            </a:p>
          </p:txBody>
        </p:sp>
        <p:cxnSp>
          <p:nvCxnSpPr>
            <p:cNvPr id="17434" name="AutoShape 26"/>
            <p:cNvCxnSpPr>
              <a:cxnSpLocks noChangeShapeType="1"/>
            </p:cNvCxnSpPr>
            <p:nvPr/>
          </p:nvCxnSpPr>
          <p:spPr bwMode="auto">
            <a:xfrm>
              <a:off x="8041" y="2699"/>
              <a:ext cx="0" cy="315"/>
            </a:xfrm>
            <a:prstGeom prst="straightConnector1">
              <a:avLst/>
            </a:prstGeom>
            <a:noFill/>
            <a:ln w="9525">
              <a:solidFill>
                <a:srgbClr val="000000"/>
              </a:solidFill>
              <a:round/>
              <a:headEnd/>
              <a:tailEnd type="triangle" w="med" len="med"/>
            </a:ln>
          </p:spPr>
        </p:cxnSp>
        <p:cxnSp>
          <p:nvCxnSpPr>
            <p:cNvPr id="17435" name="AutoShape 27"/>
            <p:cNvCxnSpPr>
              <a:cxnSpLocks noChangeShapeType="1"/>
            </p:cNvCxnSpPr>
            <p:nvPr/>
          </p:nvCxnSpPr>
          <p:spPr bwMode="auto">
            <a:xfrm>
              <a:off x="10013" y="2699"/>
              <a:ext cx="0" cy="315"/>
            </a:xfrm>
            <a:prstGeom prst="straightConnector1">
              <a:avLst/>
            </a:prstGeom>
            <a:noFill/>
            <a:ln w="9525">
              <a:solidFill>
                <a:srgbClr val="000000"/>
              </a:solidFill>
              <a:round/>
              <a:headEnd/>
              <a:tailEnd type="triangle" w="med" len="med"/>
            </a:ln>
          </p:spPr>
        </p:cxnSp>
        <p:sp>
          <p:nvSpPr>
            <p:cNvPr id="17436" name="AutoShape 28"/>
            <p:cNvSpPr>
              <a:spLocks/>
            </p:cNvSpPr>
            <p:nvPr/>
          </p:nvSpPr>
          <p:spPr bwMode="auto">
            <a:xfrm rot="5400000" flipH="1">
              <a:off x="8874" y="2255"/>
              <a:ext cx="348" cy="2009"/>
            </a:xfrm>
            <a:prstGeom prst="leftBrace">
              <a:avLst>
                <a:gd name="adj1" fmla="val 48108"/>
                <a:gd name="adj2" fmla="val 50028"/>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7437" name="Rectangle 29"/>
            <p:cNvSpPr>
              <a:spLocks noChangeArrowheads="1"/>
            </p:cNvSpPr>
            <p:nvPr/>
          </p:nvSpPr>
          <p:spPr bwMode="auto">
            <a:xfrm>
              <a:off x="3724" y="1185"/>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MEMOT0</a:t>
              </a:r>
              <a:endParaRPr kumimoji="0" lang="tr-TR" sz="1800" b="0" i="0" u="none" strike="noStrike" cap="none" normalizeH="0" baseline="0" smtClean="0">
                <a:ln>
                  <a:noFill/>
                </a:ln>
                <a:solidFill>
                  <a:schemeClr val="tx1"/>
                </a:solidFill>
                <a:effectLst/>
                <a:latin typeface="Arial" pitchFamily="34" charset="0"/>
              </a:endParaRPr>
            </a:p>
          </p:txBody>
        </p:sp>
        <p:sp>
          <p:nvSpPr>
            <p:cNvPr id="17438" name="Rectangle 30"/>
            <p:cNvSpPr>
              <a:spLocks noChangeArrowheads="1"/>
            </p:cNvSpPr>
            <p:nvPr/>
          </p:nvSpPr>
          <p:spPr bwMode="auto">
            <a:xfrm>
              <a:off x="3724" y="1500"/>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MEMOT1</a:t>
              </a:r>
              <a:endParaRPr kumimoji="0" lang="tr-TR" sz="1800" b="0" i="0" u="none" strike="noStrike" cap="none" normalizeH="0" baseline="0" smtClean="0">
                <a:ln>
                  <a:noFill/>
                </a:ln>
                <a:solidFill>
                  <a:schemeClr val="tx1"/>
                </a:solidFill>
                <a:effectLst/>
                <a:latin typeface="Arial" pitchFamily="34" charset="0"/>
              </a:endParaRPr>
            </a:p>
          </p:txBody>
        </p:sp>
        <p:sp>
          <p:nvSpPr>
            <p:cNvPr id="17439" name="Rectangle 31"/>
            <p:cNvSpPr>
              <a:spLocks noChangeArrowheads="1"/>
            </p:cNvSpPr>
            <p:nvPr/>
          </p:nvSpPr>
          <p:spPr bwMode="auto">
            <a:xfrm>
              <a:off x="3723" y="2577"/>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MEMOT7</a:t>
              </a:r>
              <a:endParaRPr kumimoji="0" lang="tr-TR" sz="1800" b="0" i="0" u="none" strike="noStrike" cap="none" normalizeH="0" baseline="0" smtClean="0">
                <a:ln>
                  <a:noFill/>
                </a:ln>
                <a:solidFill>
                  <a:schemeClr val="tx1"/>
                </a:solidFill>
                <a:effectLst/>
                <a:latin typeface="Arial" pitchFamily="34" charset="0"/>
              </a:endParaRPr>
            </a:p>
          </p:txBody>
        </p:sp>
        <p:sp>
          <p:nvSpPr>
            <p:cNvPr id="17440" name="AutoShape 32"/>
            <p:cNvSpPr>
              <a:spLocks/>
            </p:cNvSpPr>
            <p:nvPr/>
          </p:nvSpPr>
          <p:spPr bwMode="auto">
            <a:xfrm flipH="1">
              <a:off x="4780" y="1341"/>
              <a:ext cx="281" cy="1528"/>
            </a:xfrm>
            <a:prstGeom prst="leftBrace">
              <a:avLst>
                <a:gd name="adj1" fmla="val 45314"/>
                <a:gd name="adj2" fmla="val 50028"/>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7441" name="Rectangle 33"/>
            <p:cNvSpPr>
              <a:spLocks noChangeArrowheads="1"/>
            </p:cNvSpPr>
            <p:nvPr/>
          </p:nvSpPr>
          <p:spPr bwMode="auto">
            <a:xfrm>
              <a:off x="4400" y="3150"/>
              <a:ext cx="2559" cy="751"/>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rPr>
                <a:t>Etkin Adres Hesaplama Birimi </a:t>
              </a:r>
              <a:endParaRPr kumimoji="0" lang="tr-TR" sz="1800" b="0" i="0" u="none" strike="noStrike" cap="none" normalizeH="0" baseline="0" dirty="0" smtClean="0">
                <a:ln>
                  <a:noFill/>
                </a:ln>
                <a:solidFill>
                  <a:schemeClr val="tx1"/>
                </a:solidFill>
                <a:effectLst/>
                <a:latin typeface="Arial" pitchFamily="34" charset="0"/>
              </a:endParaRPr>
            </a:p>
          </p:txBody>
        </p:sp>
        <p:cxnSp>
          <p:nvCxnSpPr>
            <p:cNvPr id="17442" name="AutoShape 34"/>
            <p:cNvCxnSpPr>
              <a:cxnSpLocks noChangeShapeType="1"/>
            </p:cNvCxnSpPr>
            <p:nvPr/>
          </p:nvCxnSpPr>
          <p:spPr bwMode="auto">
            <a:xfrm>
              <a:off x="5129" y="2127"/>
              <a:ext cx="465" cy="0"/>
            </a:xfrm>
            <a:prstGeom prst="straightConnector1">
              <a:avLst/>
            </a:prstGeom>
            <a:noFill/>
            <a:ln w="9525">
              <a:solidFill>
                <a:srgbClr val="000000"/>
              </a:solidFill>
              <a:round/>
              <a:headEnd/>
              <a:tailEnd/>
            </a:ln>
          </p:spPr>
        </p:cxnSp>
        <p:cxnSp>
          <p:nvCxnSpPr>
            <p:cNvPr id="17443" name="AutoShape 35"/>
            <p:cNvCxnSpPr>
              <a:cxnSpLocks noChangeShapeType="1"/>
            </p:cNvCxnSpPr>
            <p:nvPr/>
          </p:nvCxnSpPr>
          <p:spPr bwMode="auto">
            <a:xfrm>
              <a:off x="5594" y="2127"/>
              <a:ext cx="0" cy="1027"/>
            </a:xfrm>
            <a:prstGeom prst="straightConnector1">
              <a:avLst/>
            </a:prstGeom>
            <a:noFill/>
            <a:ln w="9525">
              <a:solidFill>
                <a:srgbClr val="000000"/>
              </a:solidFill>
              <a:round/>
              <a:headEnd/>
              <a:tailEnd type="triangle" w="med" len="med"/>
            </a:ln>
          </p:spPr>
        </p:cxnSp>
        <p:cxnSp>
          <p:nvCxnSpPr>
            <p:cNvPr id="17444" name="AutoShape 36"/>
            <p:cNvCxnSpPr>
              <a:cxnSpLocks noChangeShapeType="1"/>
            </p:cNvCxnSpPr>
            <p:nvPr/>
          </p:nvCxnSpPr>
          <p:spPr bwMode="auto">
            <a:xfrm>
              <a:off x="6781" y="3901"/>
              <a:ext cx="0" cy="315"/>
            </a:xfrm>
            <a:prstGeom prst="straightConnector1">
              <a:avLst/>
            </a:prstGeom>
            <a:noFill/>
            <a:ln w="9525">
              <a:solidFill>
                <a:srgbClr val="000000"/>
              </a:solidFill>
              <a:round/>
              <a:headEnd/>
              <a:tailEnd type="triangle" w="med" len="med"/>
            </a:ln>
          </p:spPr>
        </p:cxnSp>
        <p:sp>
          <p:nvSpPr>
            <p:cNvPr id="17445" name="Rectangle 37"/>
            <p:cNvSpPr>
              <a:spLocks noChangeArrowheads="1"/>
            </p:cNvSpPr>
            <p:nvPr/>
          </p:nvSpPr>
          <p:spPr bwMode="auto">
            <a:xfrm>
              <a:off x="6706" y="3816"/>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RLIX00</a:t>
              </a:r>
              <a:endParaRPr kumimoji="0" lang="tr-TR" sz="1800" b="0" i="0" u="none" strike="noStrike" cap="none" normalizeH="0" baseline="0" smtClean="0">
                <a:ln>
                  <a:noFill/>
                </a:ln>
                <a:solidFill>
                  <a:schemeClr val="tx1"/>
                </a:solidFill>
                <a:effectLst/>
                <a:latin typeface="Arial" pitchFamily="34" charset="0"/>
              </a:endParaRPr>
            </a:p>
          </p:txBody>
        </p:sp>
        <p:sp>
          <p:nvSpPr>
            <p:cNvPr id="17446" name="Rectangle 38"/>
            <p:cNvSpPr>
              <a:spLocks noChangeArrowheads="1"/>
            </p:cNvSpPr>
            <p:nvPr/>
          </p:nvSpPr>
          <p:spPr bwMode="auto">
            <a:xfrm>
              <a:off x="3800" y="3850"/>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RLIX15</a:t>
              </a:r>
              <a:endParaRPr kumimoji="0" lang="tr-TR" sz="1800" b="0" i="0" u="none" strike="noStrike" cap="none" normalizeH="0" baseline="0" smtClean="0">
                <a:ln>
                  <a:noFill/>
                </a:ln>
                <a:solidFill>
                  <a:schemeClr val="tx1"/>
                </a:solidFill>
                <a:effectLst/>
                <a:latin typeface="Arial" pitchFamily="34" charset="0"/>
              </a:endParaRPr>
            </a:p>
          </p:txBody>
        </p:sp>
        <p:cxnSp>
          <p:nvCxnSpPr>
            <p:cNvPr id="17447" name="AutoShape 39"/>
            <p:cNvCxnSpPr>
              <a:cxnSpLocks noChangeShapeType="1"/>
            </p:cNvCxnSpPr>
            <p:nvPr/>
          </p:nvCxnSpPr>
          <p:spPr bwMode="auto">
            <a:xfrm>
              <a:off x="4661" y="3901"/>
              <a:ext cx="0" cy="315"/>
            </a:xfrm>
            <a:prstGeom prst="straightConnector1">
              <a:avLst/>
            </a:prstGeom>
            <a:noFill/>
            <a:ln w="9525">
              <a:solidFill>
                <a:srgbClr val="000000"/>
              </a:solidFill>
              <a:round/>
              <a:headEnd/>
              <a:tailEnd type="triangle" w="med" len="med"/>
            </a:ln>
          </p:spPr>
        </p:cxnSp>
        <p:sp>
          <p:nvSpPr>
            <p:cNvPr id="17448" name="Rectangle 40"/>
            <p:cNvSpPr>
              <a:spLocks noChangeArrowheads="1"/>
            </p:cNvSpPr>
            <p:nvPr/>
          </p:nvSpPr>
          <p:spPr bwMode="auto">
            <a:xfrm>
              <a:off x="5503" y="3833"/>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t>
              </a:r>
              <a:endParaRPr kumimoji="0" lang="tr-TR" sz="1800" b="0" i="0" u="none" strike="noStrike" cap="none" normalizeH="0" baseline="0" smtClean="0">
                <a:ln>
                  <a:noFill/>
                </a:ln>
                <a:solidFill>
                  <a:schemeClr val="tx1"/>
                </a:solidFill>
                <a:effectLst/>
                <a:latin typeface="Arial" pitchFamily="34" charset="0"/>
              </a:endParaRPr>
            </a:p>
          </p:txBody>
        </p:sp>
        <p:sp>
          <p:nvSpPr>
            <p:cNvPr id="17449" name="Rectangle 41"/>
            <p:cNvSpPr>
              <a:spLocks noChangeArrowheads="1"/>
            </p:cNvSpPr>
            <p:nvPr/>
          </p:nvSpPr>
          <p:spPr bwMode="auto">
            <a:xfrm>
              <a:off x="4374" y="4232"/>
              <a:ext cx="2557" cy="57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err="1" smtClean="0">
                  <a:ln>
                    <a:noFill/>
                  </a:ln>
                  <a:solidFill>
                    <a:schemeClr val="tx1"/>
                  </a:solidFill>
                  <a:effectLst/>
                  <a:latin typeface="Calibri" pitchFamily="34" charset="0"/>
                </a:rPr>
                <a:t>Tristate’ler</a:t>
              </a:r>
              <a:endParaRPr kumimoji="0" lang="tr-TR" sz="1800" b="0" i="0" u="none" strike="noStrike" cap="none" normalizeH="0" baseline="0" dirty="0" smtClean="0">
                <a:ln>
                  <a:noFill/>
                </a:ln>
                <a:solidFill>
                  <a:schemeClr val="tx1"/>
                </a:solidFill>
                <a:effectLst/>
                <a:latin typeface="Arial" pitchFamily="34" charset="0"/>
              </a:endParaRPr>
            </a:p>
          </p:txBody>
        </p:sp>
        <p:cxnSp>
          <p:nvCxnSpPr>
            <p:cNvPr id="17450" name="AutoShape 42"/>
            <p:cNvCxnSpPr>
              <a:cxnSpLocks noChangeShapeType="1"/>
            </p:cNvCxnSpPr>
            <p:nvPr/>
          </p:nvCxnSpPr>
          <p:spPr bwMode="auto">
            <a:xfrm flipH="1">
              <a:off x="6931" y="4537"/>
              <a:ext cx="2093" cy="0"/>
            </a:xfrm>
            <a:prstGeom prst="straightConnector1">
              <a:avLst/>
            </a:prstGeom>
            <a:noFill/>
            <a:ln w="9525">
              <a:solidFill>
                <a:srgbClr val="000000"/>
              </a:solidFill>
              <a:round/>
              <a:headEnd/>
              <a:tailEnd type="triangle" w="med" len="med"/>
            </a:ln>
          </p:spPr>
        </p:cxnSp>
        <p:sp>
          <p:nvSpPr>
            <p:cNvPr id="17451" name="AutoShape 43"/>
            <p:cNvSpPr>
              <a:spLocks noChangeArrowheads="1"/>
            </p:cNvSpPr>
            <p:nvPr/>
          </p:nvSpPr>
          <p:spPr bwMode="auto">
            <a:xfrm>
              <a:off x="3590" y="4954"/>
              <a:ext cx="4129" cy="787"/>
            </a:xfrm>
            <a:prstGeom prst="leftRightArrow">
              <a:avLst>
                <a:gd name="adj1" fmla="val 49935"/>
                <a:gd name="adj2" fmla="val 5603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7452" name="Rectangle 44"/>
            <p:cNvSpPr>
              <a:spLocks noChangeArrowheads="1"/>
            </p:cNvSpPr>
            <p:nvPr/>
          </p:nvSpPr>
          <p:spPr bwMode="auto">
            <a:xfrm>
              <a:off x="4996" y="5135"/>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Ortak Yol</a:t>
              </a:r>
              <a:endParaRPr kumimoji="0" lang="tr-TR" sz="1800" b="0" i="0" u="none" strike="noStrike" cap="none" normalizeH="0" baseline="0" smtClean="0">
                <a:ln>
                  <a:noFill/>
                </a:ln>
                <a:solidFill>
                  <a:schemeClr val="tx1"/>
                </a:solidFill>
                <a:effectLst/>
                <a:latin typeface="Arial" pitchFamily="34" charset="0"/>
              </a:endParaRPr>
            </a:p>
          </p:txBody>
        </p:sp>
        <p:cxnSp>
          <p:nvCxnSpPr>
            <p:cNvPr id="17453" name="AutoShape 45"/>
            <p:cNvCxnSpPr>
              <a:cxnSpLocks noChangeShapeType="1"/>
            </p:cNvCxnSpPr>
            <p:nvPr/>
          </p:nvCxnSpPr>
          <p:spPr bwMode="auto">
            <a:xfrm>
              <a:off x="4661" y="4809"/>
              <a:ext cx="0" cy="315"/>
            </a:xfrm>
            <a:prstGeom prst="straightConnector1">
              <a:avLst/>
            </a:prstGeom>
            <a:noFill/>
            <a:ln w="9525">
              <a:solidFill>
                <a:srgbClr val="000000"/>
              </a:solidFill>
              <a:round/>
              <a:headEnd/>
              <a:tailEnd type="triangle" w="med" len="med"/>
            </a:ln>
          </p:spPr>
        </p:cxnSp>
        <p:cxnSp>
          <p:nvCxnSpPr>
            <p:cNvPr id="17454" name="AutoShape 46"/>
            <p:cNvCxnSpPr>
              <a:cxnSpLocks noChangeShapeType="1"/>
            </p:cNvCxnSpPr>
            <p:nvPr/>
          </p:nvCxnSpPr>
          <p:spPr bwMode="auto">
            <a:xfrm>
              <a:off x="6781" y="4808"/>
              <a:ext cx="0" cy="315"/>
            </a:xfrm>
            <a:prstGeom prst="straightConnector1">
              <a:avLst/>
            </a:prstGeom>
            <a:noFill/>
            <a:ln w="9525">
              <a:solidFill>
                <a:srgbClr val="000000"/>
              </a:solidFill>
              <a:round/>
              <a:headEnd/>
              <a:tailEnd type="triangle" w="med" len="med"/>
            </a:ln>
          </p:spPr>
        </p:cxnSp>
        <p:sp>
          <p:nvSpPr>
            <p:cNvPr id="17455" name="Rectangle 47"/>
            <p:cNvSpPr>
              <a:spLocks noChangeArrowheads="1"/>
            </p:cNvSpPr>
            <p:nvPr/>
          </p:nvSpPr>
          <p:spPr bwMode="auto">
            <a:xfrm>
              <a:off x="5477" y="4741"/>
              <a:ext cx="1337"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t>
              </a:r>
              <a:endParaRPr kumimoji="0" lang="tr-TR" sz="1800" b="0" i="0" u="none" strike="noStrike" cap="none" normalizeH="0" baseline="0" smtClean="0">
                <a:ln>
                  <a:noFill/>
                </a:ln>
                <a:solidFill>
                  <a:schemeClr val="tx1"/>
                </a:solidFill>
                <a:effectLst/>
                <a:latin typeface="Arial" pitchFamily="34" charset="0"/>
              </a:endParaRPr>
            </a:p>
          </p:txBody>
        </p:sp>
        <p:cxnSp>
          <p:nvCxnSpPr>
            <p:cNvPr id="17456" name="AutoShape 48"/>
            <p:cNvCxnSpPr>
              <a:cxnSpLocks noChangeShapeType="1"/>
            </p:cNvCxnSpPr>
            <p:nvPr/>
          </p:nvCxnSpPr>
          <p:spPr bwMode="auto">
            <a:xfrm flipV="1">
              <a:off x="9024" y="3969"/>
              <a:ext cx="0" cy="567"/>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Etkin Adresin Hesabı</a:t>
            </a:r>
            <a:endParaRPr lang="tr-TR" sz="2400" b="1" dirty="0"/>
          </a:p>
        </p:txBody>
      </p:sp>
      <p:sp>
        <p:nvSpPr>
          <p:cNvPr id="3" name="2 İçerik Yer Tutucusu"/>
          <p:cNvSpPr>
            <a:spLocks noGrp="1"/>
          </p:cNvSpPr>
          <p:nvPr>
            <p:ph idx="1"/>
          </p:nvPr>
        </p:nvSpPr>
        <p:spPr>
          <a:xfrm>
            <a:off x="327150" y="927663"/>
            <a:ext cx="8375650" cy="5078412"/>
          </a:xfrm>
        </p:spPr>
        <p:txBody>
          <a:bodyPr/>
          <a:lstStyle/>
          <a:p>
            <a:pPr marL="0" indent="0" algn="just">
              <a:buNone/>
            </a:pPr>
            <a:r>
              <a:rPr lang="tr-TR" sz="2000" dirty="0" smtClean="0"/>
              <a:t>Etkin adres hesaplama biriminde 16 bitlik toplama işlemleri yapılacağından dolayı 8 bitlik ofset değerinin 16 bit olarak ifade edilmesi gerekmektedir. </a:t>
            </a:r>
          </a:p>
          <a:p>
            <a:pPr marL="0" indent="0" algn="just">
              <a:buNone/>
            </a:pPr>
            <a:endParaRPr lang="tr-TR" sz="1000" dirty="0" smtClean="0"/>
          </a:p>
          <a:p>
            <a:pPr marL="0" indent="0" algn="just">
              <a:buNone/>
            </a:pPr>
            <a:r>
              <a:rPr lang="tr-TR" sz="2000" dirty="0" smtClean="0"/>
              <a:t>İndis adresleme </a:t>
            </a:r>
            <a:r>
              <a:rPr lang="tr-TR" sz="2000" dirty="0" err="1" smtClean="0"/>
              <a:t>modunda</a:t>
            </a:r>
            <a:r>
              <a:rPr lang="tr-TR" sz="2000" dirty="0" smtClean="0"/>
              <a:t>, ofset değeri işaretsiz sayı olduğundan dolayı, ofseti 16 bite genişletmek için 8 adet 0 ilave edilir. </a:t>
            </a:r>
          </a:p>
          <a:p>
            <a:pPr marL="0" indent="0" algn="just">
              <a:buNone/>
            </a:pPr>
            <a:endParaRPr lang="tr-TR" sz="1000" dirty="0" smtClean="0"/>
          </a:p>
          <a:p>
            <a:pPr marL="0" indent="0" algn="just">
              <a:buNone/>
            </a:pPr>
            <a:r>
              <a:rPr lang="tr-TR" sz="2000" dirty="0" smtClean="0"/>
              <a:t>Göreceli adresleme </a:t>
            </a:r>
            <a:r>
              <a:rPr lang="tr-TR" sz="2000" dirty="0" err="1" smtClean="0"/>
              <a:t>modunda</a:t>
            </a:r>
            <a:r>
              <a:rPr lang="tr-TR" sz="2000" dirty="0" smtClean="0"/>
              <a:t> ise ofset değeri işaretli sayı olduğundan, işaret bitine bağlı olarak, ofset değeri genişletilir. Yani bellekten okunan ofset değerinin en yüksek anlamlı kısmı (MEMOT7) ile genişletme yapılır. Bu işlemler neticesinde ofset değerinin asıl değerinde hiç bir değişme meydana gelmez. </a:t>
            </a:r>
          </a:p>
          <a:p>
            <a:pPr algn="just">
              <a:buNone/>
            </a:pPr>
            <a:endParaRPr lang="tr-T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Etkin Adresin Hesabı</a:t>
            </a:r>
            <a:endParaRPr lang="tr-TR" sz="2400" dirty="0"/>
          </a:p>
        </p:txBody>
      </p:sp>
      <p:sp>
        <p:nvSpPr>
          <p:cNvPr id="3" name="2 İçerik Yer Tutucusu"/>
          <p:cNvSpPr>
            <a:spLocks noGrp="1"/>
          </p:cNvSpPr>
          <p:nvPr>
            <p:ph idx="1"/>
          </p:nvPr>
        </p:nvSpPr>
        <p:spPr>
          <a:xfrm>
            <a:off x="374650" y="892038"/>
            <a:ext cx="8375650" cy="5078412"/>
          </a:xfrm>
        </p:spPr>
        <p:txBody>
          <a:bodyPr/>
          <a:lstStyle/>
          <a:p>
            <a:pPr marL="0" indent="0" algn="just">
              <a:buNone/>
            </a:pPr>
            <a:r>
              <a:rPr lang="tr-TR" sz="2000" b="1" dirty="0" smtClean="0"/>
              <a:t>Örnek: </a:t>
            </a:r>
            <a:r>
              <a:rPr lang="tr-TR" sz="2000" dirty="0" smtClean="0"/>
              <a:t>Ofset değeri 85h olsun. Etkin adresi her iki adresleme </a:t>
            </a:r>
            <a:r>
              <a:rPr lang="tr-TR" sz="2000" dirty="0" err="1" smtClean="0"/>
              <a:t>modu</a:t>
            </a:r>
            <a:r>
              <a:rPr lang="tr-TR" sz="2000" dirty="0" smtClean="0"/>
              <a:t> için hesaplayalım.</a:t>
            </a:r>
          </a:p>
          <a:p>
            <a:pPr algn="just">
              <a:buNone/>
            </a:pPr>
            <a:endParaRPr lang="tr-TR" sz="800" dirty="0" smtClean="0"/>
          </a:p>
          <a:p>
            <a:pPr algn="just">
              <a:spcBef>
                <a:spcPts val="0"/>
              </a:spcBef>
              <a:buNone/>
            </a:pPr>
            <a:r>
              <a:rPr lang="tr-TR" sz="2000" dirty="0" smtClean="0"/>
              <a:t>Göreceli adresleme </a:t>
            </a:r>
            <a:r>
              <a:rPr lang="tr-TR" sz="2000" dirty="0" err="1" smtClean="0"/>
              <a:t>moduna</a:t>
            </a:r>
            <a:r>
              <a:rPr lang="tr-TR" sz="2000" dirty="0" smtClean="0"/>
              <a:t> göre bu sayı negatif bir sayıdır. Değeri;</a:t>
            </a:r>
          </a:p>
          <a:p>
            <a:pPr marL="0" indent="0" algn="just">
              <a:spcBef>
                <a:spcPts val="0"/>
              </a:spcBef>
              <a:buNone/>
            </a:pPr>
            <a:r>
              <a:rPr lang="tr-TR" sz="2000" dirty="0" smtClean="0"/>
              <a:t>85h = 1000 0101</a:t>
            </a:r>
            <a:r>
              <a:rPr lang="tr-TR" sz="2000" baseline="-25000" dirty="0" smtClean="0"/>
              <a:t>2</a:t>
            </a:r>
            <a:r>
              <a:rPr lang="tr-TR" sz="2000" dirty="0" smtClean="0"/>
              <a:t> → 2’ye tümleyenini alıp önüne ‘–‘ işaretini koyarsak  </a:t>
            </a:r>
          </a:p>
          <a:p>
            <a:pPr marL="0" indent="0" algn="just">
              <a:spcBef>
                <a:spcPts val="0"/>
              </a:spcBef>
              <a:buNone/>
            </a:pPr>
            <a:r>
              <a:rPr lang="tr-TR" sz="2000" dirty="0" smtClean="0"/>
              <a:t>- (0111 1011</a:t>
            </a:r>
            <a:r>
              <a:rPr lang="tr-TR" sz="2000" baseline="-25000" dirty="0" smtClean="0"/>
              <a:t>2</a:t>
            </a:r>
            <a:r>
              <a:rPr lang="tr-TR" sz="2000" dirty="0" smtClean="0"/>
              <a:t>) = -123 ‘tür.</a:t>
            </a:r>
          </a:p>
          <a:p>
            <a:pPr algn="just">
              <a:spcBef>
                <a:spcPts val="0"/>
              </a:spcBef>
              <a:buNone/>
            </a:pPr>
            <a:endParaRPr lang="tr-TR" sz="1000" dirty="0" smtClean="0"/>
          </a:p>
          <a:p>
            <a:pPr marL="0" indent="0" algn="just">
              <a:spcBef>
                <a:spcPts val="0"/>
              </a:spcBef>
              <a:buNone/>
            </a:pPr>
            <a:r>
              <a:rPr lang="tr-TR" sz="2000" dirty="0" smtClean="0"/>
              <a:t>PC’nin 1234h olduğunu düşünelim. Bu durumda etkin adres şu şekilde hesaplanır; ofset değerinin işaret biti 1 olduğundan, ofset değerinin soluna 8 adet 1 konulur. Bu durumda ofset değerinin 16 bitlik hali, FF85h olur. Bunun da </a:t>
            </a:r>
            <a:r>
              <a:rPr lang="tr-TR" sz="2000" dirty="0" err="1" smtClean="0"/>
              <a:t>decimal</a:t>
            </a:r>
            <a:r>
              <a:rPr lang="tr-TR" sz="2000" dirty="0" smtClean="0"/>
              <a:t> karşılığı -123’e tekabül etmektedir. </a:t>
            </a:r>
          </a:p>
          <a:p>
            <a:pPr algn="just">
              <a:spcBef>
                <a:spcPts val="0"/>
              </a:spcBef>
              <a:buNone/>
            </a:pPr>
            <a:endParaRPr lang="tr-TR" sz="1000" dirty="0" smtClean="0"/>
          </a:p>
          <a:p>
            <a:pPr algn="just">
              <a:spcBef>
                <a:spcPts val="0"/>
              </a:spcBef>
              <a:buNone/>
            </a:pPr>
            <a:r>
              <a:rPr lang="tr-TR" sz="2000" dirty="0" smtClean="0"/>
              <a:t>Etkin adres = 1234h+FF85h= 11B9h olarak bulunur. </a:t>
            </a:r>
          </a:p>
          <a:p>
            <a:pPr algn="just">
              <a:spcBef>
                <a:spcPts val="0"/>
              </a:spcBef>
              <a:buNone/>
            </a:pPr>
            <a:endParaRPr lang="tr-TR" sz="1000" dirty="0" smtClean="0"/>
          </a:p>
          <a:p>
            <a:pPr marL="0" indent="0" algn="just">
              <a:spcBef>
                <a:spcPts val="0"/>
              </a:spcBef>
              <a:buNone/>
            </a:pPr>
            <a:r>
              <a:rPr lang="tr-TR" sz="2000" dirty="0" smtClean="0"/>
              <a:t>İndis adresleme </a:t>
            </a:r>
            <a:r>
              <a:rPr lang="tr-TR" sz="2000" dirty="0" err="1" smtClean="0"/>
              <a:t>moduna</a:t>
            </a:r>
            <a:r>
              <a:rPr lang="tr-TR" sz="2000" dirty="0" smtClean="0"/>
              <a:t> göre bu sayı işaretsiz düşünülmüş olup </a:t>
            </a:r>
            <a:r>
              <a:rPr lang="tr-TR" sz="2000" dirty="0" err="1" smtClean="0"/>
              <a:t>decimal</a:t>
            </a:r>
            <a:r>
              <a:rPr lang="tr-TR" sz="2000" dirty="0" smtClean="0"/>
              <a:t> 133 değerine karşılık gelmektedir. Etkin adres hesaplanmadan önce ofset değerinin soluna 8 adet 0 konulur. Bu durumda ofset değerinin 16 bitlik hali 0085h olur. </a:t>
            </a:r>
            <a:r>
              <a:rPr lang="tr-TR" sz="2000" dirty="0" err="1" smtClean="0"/>
              <a:t>IX’in</a:t>
            </a:r>
            <a:r>
              <a:rPr lang="tr-TR" sz="2000" dirty="0" smtClean="0"/>
              <a:t> değerini 1234h alırsak,</a:t>
            </a:r>
            <a:r>
              <a:rPr lang="tr-TR" sz="2000" b="1" dirty="0" smtClean="0"/>
              <a:t> </a:t>
            </a:r>
            <a:r>
              <a:rPr lang="tr-TR" sz="2000" dirty="0" smtClean="0"/>
              <a:t>Etkin adres = 1234h+0085h= 12B9h olur.</a:t>
            </a:r>
          </a:p>
          <a:p>
            <a:pPr algn="just">
              <a:buNone/>
            </a:pPr>
            <a:endParaRPr lang="tr-T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Etkin Adres Hesaplama Biriminin Donanımsal Yapısı</a:t>
            </a:r>
            <a:endParaRPr lang="tr-TR" sz="2400" b="1" dirty="0"/>
          </a:p>
        </p:txBody>
      </p:sp>
      <p:pic>
        <p:nvPicPr>
          <p:cNvPr id="4" name="3 Resim"/>
          <p:cNvPicPr>
            <a:picLocks noChangeAspect="1"/>
          </p:cNvPicPr>
          <p:nvPr/>
        </p:nvPicPr>
        <p:blipFill>
          <a:blip r:embed="rId2" cstate="print"/>
          <a:srcRect/>
          <a:stretch>
            <a:fillRect/>
          </a:stretch>
        </p:blipFill>
        <p:spPr bwMode="auto">
          <a:xfrm>
            <a:off x="1030321" y="1843763"/>
            <a:ext cx="3064811" cy="3184000"/>
          </a:xfrm>
          <a:prstGeom prst="rect">
            <a:avLst/>
          </a:prstGeom>
          <a:noFill/>
          <a:ln w="9525">
            <a:noFill/>
            <a:miter lim="800000"/>
            <a:headEnd/>
            <a:tailEnd/>
          </a:ln>
        </p:spPr>
      </p:pic>
      <p:pic>
        <p:nvPicPr>
          <p:cNvPr id="5" name="4 Resim"/>
          <p:cNvPicPr>
            <a:picLocks noChangeAspect="1"/>
          </p:cNvPicPr>
          <p:nvPr/>
        </p:nvPicPr>
        <p:blipFill>
          <a:blip r:embed="rId3" cstate="print"/>
          <a:srcRect/>
          <a:stretch>
            <a:fillRect/>
          </a:stretch>
        </p:blipFill>
        <p:spPr bwMode="auto">
          <a:xfrm>
            <a:off x="4832076" y="967959"/>
            <a:ext cx="3197619" cy="4907013"/>
          </a:xfrm>
          <a:prstGeom prst="rect">
            <a:avLst/>
          </a:prstGeom>
          <a:noFill/>
          <a:ln w="9525">
            <a:noFill/>
            <a:miter lim="800000"/>
            <a:headEnd/>
            <a:tailEnd/>
          </a:ln>
        </p:spPr>
      </p:pic>
      <p:sp>
        <p:nvSpPr>
          <p:cNvPr id="6" name="5 Dikdörtgen"/>
          <p:cNvSpPr/>
          <p:nvPr/>
        </p:nvSpPr>
        <p:spPr>
          <a:xfrm>
            <a:off x="1640844" y="5266653"/>
            <a:ext cx="2000869" cy="338554"/>
          </a:xfrm>
          <a:prstGeom prst="rect">
            <a:avLst/>
          </a:prstGeom>
        </p:spPr>
        <p:txBody>
          <a:bodyPr wrap="none">
            <a:spAutoFit/>
          </a:bodyPr>
          <a:lstStyle/>
          <a:p>
            <a:r>
              <a:rPr lang="tr-TR" dirty="0" smtClean="0"/>
              <a:t>Düşük anlamlı kısmı</a:t>
            </a:r>
            <a:endParaRPr lang="tr-TR" dirty="0"/>
          </a:p>
        </p:txBody>
      </p:sp>
      <p:sp>
        <p:nvSpPr>
          <p:cNvPr id="7" name="6 Dikdörtgen"/>
          <p:cNvSpPr/>
          <p:nvPr/>
        </p:nvSpPr>
        <p:spPr>
          <a:xfrm>
            <a:off x="5666578" y="5907920"/>
            <a:ext cx="2092239" cy="338554"/>
          </a:xfrm>
          <a:prstGeom prst="rect">
            <a:avLst/>
          </a:prstGeom>
        </p:spPr>
        <p:txBody>
          <a:bodyPr wrap="none">
            <a:spAutoFit/>
          </a:bodyPr>
          <a:lstStyle/>
          <a:p>
            <a:r>
              <a:rPr lang="tr-TR" dirty="0" smtClean="0"/>
              <a:t>Yüksek anlamlı kısmı</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6250" y="218700"/>
            <a:ext cx="9144000" cy="790575"/>
          </a:xfrm>
        </p:spPr>
        <p:txBody>
          <a:bodyPr/>
          <a:lstStyle/>
          <a:p>
            <a:r>
              <a:rPr lang="tr-TR" sz="2400" b="1" dirty="0" smtClean="0"/>
              <a:t>Örnek: </a:t>
            </a:r>
            <a:r>
              <a:rPr lang="tr-TR" sz="2400" dirty="0" smtClean="0"/>
              <a:t>İndis moda sahip ADD komutunun işlem adımları</a:t>
            </a:r>
            <a:endParaRPr lang="tr-TR" sz="2400" dirty="0"/>
          </a:p>
        </p:txBody>
      </p:sp>
      <p:sp>
        <p:nvSpPr>
          <p:cNvPr id="3" name="2 İçerik Yer Tutucusu"/>
          <p:cNvSpPr>
            <a:spLocks noGrp="1"/>
          </p:cNvSpPr>
          <p:nvPr>
            <p:ph idx="1"/>
          </p:nvPr>
        </p:nvSpPr>
        <p:spPr>
          <a:xfrm>
            <a:off x="350900" y="892038"/>
            <a:ext cx="8329962" cy="1459276"/>
          </a:xfrm>
        </p:spPr>
        <p:txBody>
          <a:bodyPr/>
          <a:lstStyle/>
          <a:p>
            <a:pPr marL="0" indent="0" algn="just">
              <a:buNone/>
            </a:pPr>
            <a:r>
              <a:rPr lang="tr-TR" sz="1800" dirty="0" smtClean="0"/>
              <a:t>ADD *12h komutu gibi. ‘*’ sembolü indis adreslemeyi temsil etmek için kullanılmıştır. 2 </a:t>
            </a:r>
            <a:r>
              <a:rPr lang="tr-TR" sz="1800" dirty="0" err="1" smtClean="0"/>
              <a:t>byte’lık</a:t>
            </a:r>
            <a:r>
              <a:rPr lang="tr-TR" sz="1800" dirty="0" smtClean="0"/>
              <a:t> bir komuttur. Komuttaki 12h, ofset değeridir. </a:t>
            </a:r>
            <a:r>
              <a:rPr lang="tr-TR" sz="1800" dirty="0" err="1" smtClean="0"/>
              <a:t>Index</a:t>
            </a:r>
            <a:r>
              <a:rPr lang="tr-TR" sz="1800" dirty="0" smtClean="0"/>
              <a:t> kaydedicisinin içeriğine 12h eklenecek ve etkin adres hesaplanacaktır. </a:t>
            </a:r>
          </a:p>
          <a:p>
            <a:pPr>
              <a:buNone/>
            </a:pPr>
            <a:endParaRPr lang="tr-TR" sz="800" dirty="0" smtClean="0"/>
          </a:p>
          <a:p>
            <a:pPr>
              <a:buNone/>
            </a:pPr>
            <a:r>
              <a:rPr lang="tr-TR" sz="1800" dirty="0" smtClean="0"/>
              <a:t>İndis </a:t>
            </a:r>
            <a:r>
              <a:rPr lang="tr-TR" sz="1800" dirty="0" err="1" smtClean="0"/>
              <a:t>mod</a:t>
            </a:r>
            <a:r>
              <a:rPr lang="tr-TR" sz="1800" dirty="0" smtClean="0"/>
              <a:t> için ADD komutunun </a:t>
            </a:r>
            <a:r>
              <a:rPr lang="tr-TR" sz="1800" dirty="0" err="1" smtClean="0"/>
              <a:t>opcode’u</a:t>
            </a:r>
            <a:r>
              <a:rPr lang="tr-TR" sz="1800" dirty="0" smtClean="0"/>
              <a:t>  0 </a:t>
            </a:r>
            <a:r>
              <a:rPr lang="tr-TR" sz="1800" dirty="0" smtClean="0">
                <a:solidFill>
                  <a:schemeClr val="accent6"/>
                </a:solidFill>
              </a:rPr>
              <a:t>100</a:t>
            </a:r>
            <a:r>
              <a:rPr lang="tr-TR" sz="1800" dirty="0" smtClean="0"/>
              <a:t> 0000</a:t>
            </a:r>
            <a:r>
              <a:rPr lang="tr-TR" sz="1800" baseline="-25000" dirty="0" smtClean="0"/>
              <a:t>2</a:t>
            </a:r>
            <a:r>
              <a:rPr lang="tr-TR" sz="1800" dirty="0" smtClean="0"/>
              <a:t> = 40h. </a:t>
            </a:r>
          </a:p>
          <a:p>
            <a:pPr>
              <a:buNone/>
            </a:pPr>
            <a:endParaRPr lang="tr-TR" sz="2000" dirty="0"/>
          </a:p>
        </p:txBody>
      </p:sp>
      <p:graphicFrame>
        <p:nvGraphicFramePr>
          <p:cNvPr id="4" name="3 Tablo"/>
          <p:cNvGraphicFramePr>
            <a:graphicFrameLocks noGrp="1"/>
          </p:cNvGraphicFramePr>
          <p:nvPr/>
        </p:nvGraphicFramePr>
        <p:xfrm>
          <a:off x="459066" y="2293904"/>
          <a:ext cx="4623575" cy="1402080"/>
        </p:xfrm>
        <a:graphic>
          <a:graphicData uri="http://schemas.openxmlformats.org/drawingml/2006/table">
            <a:tbl>
              <a:tblPr/>
              <a:tblGrid>
                <a:gridCol w="1976932"/>
                <a:gridCol w="2646643"/>
              </a:tblGrid>
              <a:tr h="63500">
                <a:tc gridSpan="2">
                  <a:txBody>
                    <a:bodyPr/>
                    <a:lstStyle/>
                    <a:p>
                      <a:pPr algn="ctr">
                        <a:lnSpc>
                          <a:spcPct val="115000"/>
                        </a:lnSpc>
                        <a:spcAft>
                          <a:spcPts val="0"/>
                        </a:spcAft>
                      </a:pPr>
                      <a:r>
                        <a:rPr lang="tr-TR" sz="1600" b="1" dirty="0">
                          <a:latin typeface="Calibri"/>
                          <a:ea typeface="Times New Roman"/>
                        </a:rPr>
                        <a:t>KOMUTUN MİKRO İŞLEM ADIMLARI</a:t>
                      </a:r>
                      <a:endParaRPr lang="tr-TR" sz="16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167005">
                <a:tc>
                  <a:txBody>
                    <a:bodyPr/>
                    <a:lstStyle/>
                    <a:p>
                      <a:pPr algn="ctr">
                        <a:lnSpc>
                          <a:spcPct val="115000"/>
                        </a:lnSpc>
                        <a:spcAft>
                          <a:spcPts val="0"/>
                        </a:spcAft>
                      </a:pPr>
                      <a:r>
                        <a:rPr lang="tr-TR" sz="1600" b="1">
                          <a:latin typeface="Calibri"/>
                          <a:ea typeface="Times New Roman"/>
                        </a:rPr>
                        <a:t>T3.</a:t>
                      </a:r>
                      <a:r>
                        <a:rPr lang="tr-TR" sz="1600" b="1" baseline="-25000">
                          <a:latin typeface="Calibri"/>
                          <a:ea typeface="Times New Roman"/>
                        </a:rPr>
                        <a:t> </a:t>
                      </a:r>
                      <a:r>
                        <a:rPr lang="tr-TR" sz="1600" b="1">
                          <a:latin typeface="Calibri"/>
                          <a:ea typeface="Times New Roman"/>
                        </a:rPr>
                        <a:t>IDEC00.ADRMD4:</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AR </a:t>
                      </a:r>
                      <a:r>
                        <a:rPr lang="tr-TR" sz="1600">
                          <a:latin typeface="Calibri"/>
                          <a:ea typeface="Times New Roman"/>
                          <a:sym typeface="Wingdings"/>
                        </a:rPr>
                        <a:t></a:t>
                      </a:r>
                      <a:r>
                        <a:rPr lang="tr-TR" sz="1600">
                          <a:latin typeface="Calibri"/>
                          <a:ea typeface="Times New Roman"/>
                        </a:rPr>
                        <a:t> Etkin Adres</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10">
                <a:tc>
                  <a:txBody>
                    <a:bodyPr/>
                    <a:lstStyle/>
                    <a:p>
                      <a:pPr algn="ctr">
                        <a:lnSpc>
                          <a:spcPct val="115000"/>
                        </a:lnSpc>
                        <a:spcAft>
                          <a:spcPts val="0"/>
                        </a:spcAft>
                      </a:pPr>
                      <a:r>
                        <a:rPr lang="tr-TR" sz="1600" b="1">
                          <a:latin typeface="Calibri"/>
                          <a:ea typeface="Times New Roman"/>
                        </a:rPr>
                        <a:t>T4.</a:t>
                      </a:r>
                      <a:r>
                        <a:rPr lang="tr-TR" sz="1600" b="1" baseline="-25000">
                          <a:latin typeface="Calibri"/>
                          <a:ea typeface="Times New Roman"/>
                        </a:rPr>
                        <a:t> </a:t>
                      </a:r>
                      <a:r>
                        <a:rPr lang="tr-TR" sz="1600" b="1">
                          <a:latin typeface="Calibri"/>
                          <a:ea typeface="Times New Roman"/>
                        </a:rPr>
                        <a:t>IDEC00.ADRMD4:</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DR</a:t>
                      </a:r>
                      <a:r>
                        <a:rPr lang="tr-TR" sz="1600" baseline="-25000">
                          <a:latin typeface="Calibri"/>
                          <a:ea typeface="Times New Roman"/>
                        </a:rPr>
                        <a:t>H </a:t>
                      </a:r>
                      <a:r>
                        <a:rPr lang="tr-TR" sz="1600">
                          <a:latin typeface="Calibri"/>
                          <a:ea typeface="Times New Roman"/>
                          <a:sym typeface="Wingdings"/>
                        </a:rPr>
                        <a:t></a:t>
                      </a:r>
                      <a:r>
                        <a:rPr lang="tr-TR" sz="1600">
                          <a:latin typeface="Calibri"/>
                          <a:ea typeface="Times New Roman"/>
                        </a:rPr>
                        <a:t> M[AR], AR </a:t>
                      </a:r>
                      <a:r>
                        <a:rPr lang="tr-TR" sz="1600">
                          <a:latin typeface="Calibri"/>
                          <a:ea typeface="Times New Roman"/>
                          <a:sym typeface="Wingdings"/>
                        </a:rPr>
                        <a:t></a:t>
                      </a:r>
                      <a:r>
                        <a:rPr lang="tr-TR" sz="1600">
                          <a:latin typeface="Calibri"/>
                          <a:ea typeface="Times New Roman"/>
                        </a:rPr>
                        <a:t> AR+1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710">
                <a:tc>
                  <a:txBody>
                    <a:bodyPr/>
                    <a:lstStyle/>
                    <a:p>
                      <a:pPr algn="ctr">
                        <a:lnSpc>
                          <a:spcPct val="115000"/>
                        </a:lnSpc>
                        <a:spcAft>
                          <a:spcPts val="0"/>
                        </a:spcAft>
                      </a:pPr>
                      <a:r>
                        <a:rPr lang="tr-TR" sz="1600" b="1">
                          <a:latin typeface="Calibri"/>
                          <a:ea typeface="Times New Roman"/>
                        </a:rPr>
                        <a:t>T5.</a:t>
                      </a:r>
                      <a:r>
                        <a:rPr lang="tr-TR" sz="1600" b="1" baseline="-25000">
                          <a:latin typeface="Calibri"/>
                          <a:ea typeface="Times New Roman"/>
                        </a:rPr>
                        <a:t> </a:t>
                      </a:r>
                      <a:r>
                        <a:rPr lang="tr-TR" sz="1600" b="1">
                          <a:latin typeface="Calibri"/>
                          <a:ea typeface="Times New Roman"/>
                        </a:rPr>
                        <a:t>IDEC00.ADRMD4:</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DR</a:t>
                      </a:r>
                      <a:r>
                        <a:rPr lang="tr-TR" sz="1600" baseline="-25000">
                          <a:latin typeface="Calibri"/>
                          <a:ea typeface="Times New Roman"/>
                        </a:rPr>
                        <a:t>L </a:t>
                      </a:r>
                      <a:r>
                        <a:rPr lang="tr-TR" sz="1600">
                          <a:latin typeface="Calibri"/>
                          <a:ea typeface="Times New Roman"/>
                          <a:sym typeface="Wingdings"/>
                        </a:rPr>
                        <a:t></a:t>
                      </a:r>
                      <a:r>
                        <a:rPr lang="tr-TR" sz="1600">
                          <a:latin typeface="Calibri"/>
                          <a:ea typeface="Times New Roman"/>
                        </a:rPr>
                        <a:t> M[AR]</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520">
                <a:tc>
                  <a:txBody>
                    <a:bodyPr/>
                    <a:lstStyle/>
                    <a:p>
                      <a:pPr algn="ctr">
                        <a:lnSpc>
                          <a:spcPct val="115000"/>
                        </a:lnSpc>
                        <a:spcAft>
                          <a:spcPts val="0"/>
                        </a:spcAft>
                      </a:pPr>
                      <a:r>
                        <a:rPr lang="tr-TR" sz="1600" b="1" dirty="0">
                          <a:latin typeface="Calibri"/>
                          <a:ea typeface="Times New Roman"/>
                        </a:rPr>
                        <a:t>T6.</a:t>
                      </a:r>
                      <a:r>
                        <a:rPr lang="tr-TR" sz="1600" b="1" baseline="-25000" dirty="0">
                          <a:latin typeface="Calibri"/>
                          <a:ea typeface="Times New Roman"/>
                        </a:rPr>
                        <a:t> </a:t>
                      </a:r>
                      <a:r>
                        <a:rPr lang="tr-TR" sz="1600" b="1" dirty="0">
                          <a:latin typeface="Calibri"/>
                          <a:ea typeface="Times New Roman"/>
                        </a:rPr>
                        <a:t>IDEC00.ADRMD4:</a:t>
                      </a:r>
                      <a:endParaRPr lang="tr-TR" sz="16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a:latin typeface="Calibri"/>
                          <a:ea typeface="Times New Roman"/>
                        </a:rPr>
                        <a:t>AC </a:t>
                      </a:r>
                      <a:r>
                        <a:rPr lang="tr-TR" sz="1600" dirty="0">
                          <a:latin typeface="Calibri"/>
                          <a:ea typeface="Times New Roman"/>
                          <a:sym typeface="Wingdings"/>
                        </a:rPr>
                        <a:t></a:t>
                      </a:r>
                      <a:r>
                        <a:rPr lang="tr-TR" sz="1600" dirty="0">
                          <a:latin typeface="Calibri"/>
                          <a:ea typeface="Times New Roman"/>
                        </a:rPr>
                        <a:t> AC+DR, C </a:t>
                      </a:r>
                      <a:r>
                        <a:rPr lang="tr-TR" sz="1600" dirty="0">
                          <a:latin typeface="Calibri"/>
                          <a:ea typeface="Times New Roman"/>
                          <a:sym typeface="Wingdings"/>
                        </a:rPr>
                        <a:t></a:t>
                      </a:r>
                      <a:r>
                        <a:rPr lang="tr-TR" sz="1600" dirty="0">
                          <a:latin typeface="Calibri"/>
                          <a:ea typeface="Times New Roman"/>
                        </a:rPr>
                        <a:t> </a:t>
                      </a:r>
                      <a:r>
                        <a:rPr lang="tr-TR" sz="1600" dirty="0" err="1">
                          <a:latin typeface="Calibri"/>
                          <a:ea typeface="Times New Roman"/>
                        </a:rPr>
                        <a:t>C</a:t>
                      </a:r>
                      <a:r>
                        <a:rPr lang="tr-TR" sz="1600" baseline="-25000" dirty="0" err="1">
                          <a:latin typeface="Calibri"/>
                          <a:ea typeface="Times New Roman"/>
                        </a:rPr>
                        <a:t>out</a:t>
                      </a:r>
                      <a:r>
                        <a:rPr lang="tr-TR" sz="1600" baseline="-25000" dirty="0">
                          <a:latin typeface="Calibri"/>
                          <a:ea typeface="Times New Roman"/>
                        </a:rPr>
                        <a:t> </a:t>
                      </a:r>
                      <a:r>
                        <a:rPr lang="tr-TR" sz="1600" dirty="0">
                          <a:latin typeface="Calibri"/>
                          <a:ea typeface="Times New Roman"/>
                        </a:rPr>
                        <a:t>, SC</a:t>
                      </a:r>
                      <a:r>
                        <a:rPr lang="tr-TR" sz="1600" dirty="0">
                          <a:latin typeface="Calibri"/>
                          <a:ea typeface="Times New Roman"/>
                          <a:sym typeface="Wingdings"/>
                        </a:rPr>
                        <a:t></a:t>
                      </a:r>
                      <a:r>
                        <a:rPr lang="tr-TR" sz="1600" dirty="0">
                          <a:latin typeface="Calibri"/>
                          <a:ea typeface="Times New Roman"/>
                        </a:rPr>
                        <a:t>0</a:t>
                      </a:r>
                      <a:endParaRPr lang="tr-TR" sz="16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42" name="41 Grup"/>
          <p:cNvGrpSpPr/>
          <p:nvPr/>
        </p:nvGrpSpPr>
        <p:grpSpPr>
          <a:xfrm>
            <a:off x="205644" y="4211824"/>
            <a:ext cx="8178318" cy="2172039"/>
            <a:chOff x="146269" y="4259324"/>
            <a:chExt cx="8178318" cy="2172039"/>
          </a:xfrm>
        </p:grpSpPr>
        <p:sp>
          <p:nvSpPr>
            <p:cNvPr id="18434" name="Text Box 2"/>
            <p:cNvSpPr txBox="1">
              <a:spLocks noChangeArrowheads="1"/>
            </p:cNvSpPr>
            <p:nvPr/>
          </p:nvSpPr>
          <p:spPr bwMode="auto">
            <a:xfrm>
              <a:off x="3428727" y="4284748"/>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t>
              </a:r>
              <a:endParaRPr kumimoji="0" lang="tr-TR" b="0" i="0" u="none" strike="noStrike" cap="none" normalizeH="0" baseline="0" smtClean="0">
                <a:ln>
                  <a:noFill/>
                </a:ln>
                <a:solidFill>
                  <a:schemeClr val="tx1"/>
                </a:solidFill>
                <a:effectLst/>
                <a:latin typeface="Arial" pitchFamily="34" charset="0"/>
              </a:endParaRPr>
            </a:p>
          </p:txBody>
        </p:sp>
        <p:sp>
          <p:nvSpPr>
            <p:cNvPr id="18435" name="Text Box 3"/>
            <p:cNvSpPr txBox="1">
              <a:spLocks noChangeArrowheads="1"/>
            </p:cNvSpPr>
            <p:nvPr/>
          </p:nvSpPr>
          <p:spPr bwMode="auto">
            <a:xfrm>
              <a:off x="3056526" y="4284748"/>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18436" name="Text Box 4"/>
            <p:cNvSpPr txBox="1">
              <a:spLocks noChangeArrowheads="1"/>
            </p:cNvSpPr>
            <p:nvPr/>
          </p:nvSpPr>
          <p:spPr bwMode="auto">
            <a:xfrm>
              <a:off x="2790668" y="4310172"/>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t>
              </a:r>
              <a:endParaRPr kumimoji="0" lang="tr-TR" b="0" i="0" u="none" strike="noStrike" cap="none" normalizeH="0" baseline="0" smtClean="0">
                <a:ln>
                  <a:noFill/>
                </a:ln>
                <a:solidFill>
                  <a:schemeClr val="tx1"/>
                </a:solidFill>
                <a:effectLst/>
                <a:latin typeface="Arial" pitchFamily="34" charset="0"/>
              </a:endParaRPr>
            </a:p>
          </p:txBody>
        </p:sp>
        <p:sp>
          <p:nvSpPr>
            <p:cNvPr id="18437" name="Text Box 5"/>
            <p:cNvSpPr txBox="1">
              <a:spLocks noChangeArrowheads="1"/>
            </p:cNvSpPr>
            <p:nvPr/>
          </p:nvSpPr>
          <p:spPr bwMode="auto">
            <a:xfrm>
              <a:off x="3769025" y="4284748"/>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18438" name="Text Box 6"/>
            <p:cNvSpPr txBox="1">
              <a:spLocks noChangeArrowheads="1"/>
            </p:cNvSpPr>
            <p:nvPr/>
          </p:nvSpPr>
          <p:spPr bwMode="auto">
            <a:xfrm>
              <a:off x="1663431" y="4333054"/>
              <a:ext cx="397014" cy="9152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&amp;</a:t>
              </a:r>
              <a:endParaRPr kumimoji="0" lang="tr-TR" b="0" i="0" u="none" strike="noStrike" cap="none" normalizeH="0" baseline="0" dirty="0" smtClean="0">
                <a:ln>
                  <a:noFill/>
                </a:ln>
                <a:solidFill>
                  <a:schemeClr val="tx1"/>
                </a:solidFill>
                <a:effectLst/>
                <a:latin typeface="Arial" pitchFamily="34" charset="0"/>
              </a:endParaRPr>
            </a:p>
          </p:txBody>
        </p:sp>
        <p:sp>
          <p:nvSpPr>
            <p:cNvPr id="18439" name="Line 7"/>
            <p:cNvSpPr>
              <a:spLocks noChangeShapeType="1"/>
            </p:cNvSpPr>
            <p:nvPr/>
          </p:nvSpPr>
          <p:spPr bwMode="auto">
            <a:xfrm>
              <a:off x="1408208" y="4790686"/>
              <a:ext cx="25522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8440" name="Line 8"/>
            <p:cNvSpPr>
              <a:spLocks noChangeShapeType="1"/>
            </p:cNvSpPr>
            <p:nvPr/>
          </p:nvSpPr>
          <p:spPr bwMode="auto">
            <a:xfrm>
              <a:off x="1408208" y="5095775"/>
              <a:ext cx="25522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8441" name="Line 9"/>
            <p:cNvSpPr>
              <a:spLocks noChangeShapeType="1"/>
            </p:cNvSpPr>
            <p:nvPr/>
          </p:nvSpPr>
          <p:spPr bwMode="auto">
            <a:xfrm>
              <a:off x="1408208" y="4485598"/>
              <a:ext cx="25522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8442" name="Text Box 10"/>
            <p:cNvSpPr txBox="1">
              <a:spLocks noChangeArrowheads="1"/>
            </p:cNvSpPr>
            <p:nvPr/>
          </p:nvSpPr>
          <p:spPr bwMode="auto">
            <a:xfrm>
              <a:off x="724400" y="4371190"/>
              <a:ext cx="855023" cy="305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43" name="Text Box 11"/>
            <p:cNvSpPr txBox="1">
              <a:spLocks noChangeArrowheads="1"/>
            </p:cNvSpPr>
            <p:nvPr/>
          </p:nvSpPr>
          <p:spPr bwMode="auto">
            <a:xfrm>
              <a:off x="330774" y="4650017"/>
              <a:ext cx="1153654" cy="305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44" name="Text Box 12"/>
            <p:cNvSpPr txBox="1">
              <a:spLocks noChangeArrowheads="1"/>
            </p:cNvSpPr>
            <p:nvPr/>
          </p:nvSpPr>
          <p:spPr bwMode="auto">
            <a:xfrm>
              <a:off x="146269" y="4966981"/>
              <a:ext cx="1397536" cy="305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ADRMD4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45" name="Rectangle 13"/>
            <p:cNvSpPr>
              <a:spLocks noChangeArrowheads="1"/>
            </p:cNvSpPr>
            <p:nvPr/>
          </p:nvSpPr>
          <p:spPr bwMode="auto">
            <a:xfrm>
              <a:off x="2410692" y="5009333"/>
              <a:ext cx="1673820" cy="528820"/>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(Yüksek anlamlı) 10</a:t>
              </a:r>
              <a:endParaRPr kumimoji="0" lang="tr-TR"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46" name="Line 14"/>
            <p:cNvSpPr>
              <a:spLocks noChangeShapeType="1"/>
            </p:cNvSpPr>
            <p:nvPr/>
          </p:nvSpPr>
          <p:spPr bwMode="auto">
            <a:xfrm>
              <a:off x="2928914" y="4602548"/>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47" name="Line 15"/>
            <p:cNvSpPr>
              <a:spLocks noChangeShapeType="1"/>
            </p:cNvSpPr>
            <p:nvPr/>
          </p:nvSpPr>
          <p:spPr bwMode="auto">
            <a:xfrm>
              <a:off x="2067535" y="4790686"/>
              <a:ext cx="17369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48" name="Text Box 16"/>
            <p:cNvSpPr txBox="1">
              <a:spLocks noChangeArrowheads="1"/>
            </p:cNvSpPr>
            <p:nvPr/>
          </p:nvSpPr>
          <p:spPr bwMode="auto">
            <a:xfrm>
              <a:off x="1678850" y="4520355"/>
              <a:ext cx="624976" cy="305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dirty="0" smtClean="0">
                  <a:ln>
                    <a:noFill/>
                  </a:ln>
                  <a:solidFill>
                    <a:schemeClr val="tx1"/>
                  </a:solidFill>
                  <a:effectLst/>
                  <a:latin typeface="Calibri" pitchFamily="34" charset="0"/>
                </a:rPr>
                <a:t>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49" name="Rectangle 17"/>
            <p:cNvSpPr>
              <a:spLocks noChangeArrowheads="1"/>
            </p:cNvSpPr>
            <p:nvPr/>
          </p:nvSpPr>
          <p:spPr bwMode="auto">
            <a:xfrm>
              <a:off x="6328881" y="5022045"/>
              <a:ext cx="1506527" cy="4423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rgbClr val="000000"/>
                  </a:solidFill>
                  <a:effectLst/>
                  <a:latin typeface="Calibri" pitchFamily="34" charset="0"/>
                </a:rPr>
                <a:t>AR</a:t>
              </a:r>
              <a:endParaRPr kumimoji="0" lang="tr-TR" b="0" i="0" u="none" strike="noStrike" cap="none" normalizeH="0" baseline="0" smtClean="0">
                <a:ln>
                  <a:noFill/>
                </a:ln>
                <a:solidFill>
                  <a:schemeClr val="tx1"/>
                </a:solidFill>
                <a:effectLst/>
                <a:latin typeface="Arial" pitchFamily="34" charset="0"/>
              </a:endParaRPr>
            </a:p>
          </p:txBody>
        </p:sp>
        <p:sp>
          <p:nvSpPr>
            <p:cNvPr id="18450" name="Line 18"/>
            <p:cNvSpPr>
              <a:spLocks noChangeShapeType="1"/>
            </p:cNvSpPr>
            <p:nvPr/>
          </p:nvSpPr>
          <p:spPr bwMode="auto">
            <a:xfrm>
              <a:off x="7580185" y="4690685"/>
              <a:ext cx="0" cy="331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1" name="Rectangle 19"/>
            <p:cNvSpPr>
              <a:spLocks noChangeArrowheads="1"/>
            </p:cNvSpPr>
            <p:nvPr/>
          </p:nvSpPr>
          <p:spPr bwMode="auto">
            <a:xfrm>
              <a:off x="7069738" y="5022045"/>
              <a:ext cx="893282" cy="332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a:t>
              </a:r>
              <a:r>
                <a:rPr kumimoji="0" lang="tr-TR" b="0" i="1" u="none" strike="noStrike" cap="none" normalizeH="0" baseline="0" smtClean="0">
                  <a:ln>
                    <a:noFill/>
                  </a:ln>
                  <a:solidFill>
                    <a:schemeClr val="tx1"/>
                  </a:solidFill>
                  <a:effectLst/>
                  <a:latin typeface="Calibri" pitchFamily="34" charset="0"/>
                </a:rPr>
                <a:t>LD</a:t>
              </a:r>
              <a:endParaRPr kumimoji="0" lang="tr-TR" b="0" i="0" u="none" strike="noStrike" cap="none" normalizeH="0" baseline="0" smtClean="0">
                <a:ln>
                  <a:noFill/>
                </a:ln>
                <a:solidFill>
                  <a:schemeClr val="tx1"/>
                </a:solidFill>
                <a:effectLst/>
                <a:latin typeface="Arial" pitchFamily="34" charset="0"/>
              </a:endParaRPr>
            </a:p>
          </p:txBody>
        </p:sp>
        <p:sp>
          <p:nvSpPr>
            <p:cNvPr id="18452" name="Text Box 20"/>
            <p:cNvSpPr txBox="1">
              <a:spLocks noChangeArrowheads="1"/>
            </p:cNvSpPr>
            <p:nvPr/>
          </p:nvSpPr>
          <p:spPr bwMode="auto">
            <a:xfrm>
              <a:off x="7016567" y="4386444"/>
              <a:ext cx="1308020"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k</a:t>
              </a:r>
              <a:endParaRPr kumimoji="0" lang="tr-TR" b="0" i="0" u="none" strike="noStrike" cap="none" normalizeH="0" baseline="0" smtClean="0">
                <a:ln>
                  <a:noFill/>
                </a:ln>
                <a:solidFill>
                  <a:schemeClr val="tx1"/>
                </a:solidFill>
                <a:effectLst/>
                <a:latin typeface="Arial" pitchFamily="34" charset="0"/>
              </a:endParaRPr>
            </a:p>
          </p:txBody>
        </p:sp>
        <p:sp>
          <p:nvSpPr>
            <p:cNvPr id="18453" name="Line 21"/>
            <p:cNvSpPr>
              <a:spLocks noChangeShapeType="1"/>
            </p:cNvSpPr>
            <p:nvPr/>
          </p:nvSpPr>
          <p:spPr bwMode="auto">
            <a:xfrm>
              <a:off x="3219585" y="4587294"/>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4" name="Line 22"/>
            <p:cNvSpPr>
              <a:spLocks noChangeShapeType="1"/>
            </p:cNvSpPr>
            <p:nvPr/>
          </p:nvSpPr>
          <p:spPr bwMode="auto">
            <a:xfrm>
              <a:off x="3559883" y="4574582"/>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5" name="Line 23"/>
            <p:cNvSpPr>
              <a:spLocks noChangeShapeType="1"/>
            </p:cNvSpPr>
            <p:nvPr/>
          </p:nvSpPr>
          <p:spPr bwMode="auto">
            <a:xfrm>
              <a:off x="3900181" y="4587294"/>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56" name="Text Box 24"/>
            <p:cNvSpPr txBox="1">
              <a:spLocks noChangeArrowheads="1"/>
            </p:cNvSpPr>
            <p:nvPr/>
          </p:nvSpPr>
          <p:spPr bwMode="auto">
            <a:xfrm>
              <a:off x="4850180" y="4259324"/>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t>
              </a:r>
              <a:endParaRPr kumimoji="0" lang="tr-TR" b="0" i="0" u="none" strike="noStrike" cap="none" normalizeH="0" baseline="0" smtClean="0">
                <a:ln>
                  <a:noFill/>
                </a:ln>
                <a:solidFill>
                  <a:schemeClr val="tx1"/>
                </a:solidFill>
                <a:effectLst/>
                <a:latin typeface="Arial" pitchFamily="34" charset="0"/>
              </a:endParaRPr>
            </a:p>
          </p:txBody>
        </p:sp>
        <p:sp>
          <p:nvSpPr>
            <p:cNvPr id="18457" name="Text Box 25"/>
            <p:cNvSpPr txBox="1">
              <a:spLocks noChangeArrowheads="1"/>
            </p:cNvSpPr>
            <p:nvPr/>
          </p:nvSpPr>
          <p:spPr bwMode="auto">
            <a:xfrm>
              <a:off x="4509882" y="4259324"/>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 0</a:t>
              </a:r>
              <a:endParaRPr kumimoji="0" lang="tr-TR" b="0" i="0" u="none" strike="noStrike" cap="none" normalizeH="0" baseline="0" smtClean="0">
                <a:ln>
                  <a:noFill/>
                </a:ln>
                <a:solidFill>
                  <a:schemeClr val="tx1"/>
                </a:solidFill>
                <a:effectLst/>
                <a:latin typeface="Arial" pitchFamily="34" charset="0"/>
              </a:endParaRPr>
            </a:p>
          </p:txBody>
        </p:sp>
        <p:sp>
          <p:nvSpPr>
            <p:cNvPr id="18458" name="Text Box 26"/>
            <p:cNvSpPr txBox="1">
              <a:spLocks noChangeArrowheads="1"/>
            </p:cNvSpPr>
            <p:nvPr/>
          </p:nvSpPr>
          <p:spPr bwMode="auto">
            <a:xfrm>
              <a:off x="4212121" y="4284748"/>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k</a:t>
              </a:r>
              <a:endParaRPr kumimoji="0" lang="tr-TR" b="0" i="0" u="none" strike="noStrike" cap="none" normalizeH="0" baseline="0" smtClean="0">
                <a:ln>
                  <a:noFill/>
                </a:ln>
                <a:solidFill>
                  <a:schemeClr val="tx1"/>
                </a:solidFill>
                <a:effectLst/>
                <a:latin typeface="Arial" pitchFamily="34" charset="0"/>
              </a:endParaRPr>
            </a:p>
          </p:txBody>
        </p:sp>
        <p:sp>
          <p:nvSpPr>
            <p:cNvPr id="18459" name="Text Box 27"/>
            <p:cNvSpPr txBox="1">
              <a:spLocks noChangeArrowheads="1"/>
            </p:cNvSpPr>
            <p:nvPr/>
          </p:nvSpPr>
          <p:spPr bwMode="auto">
            <a:xfrm>
              <a:off x="5158575" y="4272036"/>
              <a:ext cx="510447" cy="457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18460" name="Rectangle 28"/>
            <p:cNvSpPr>
              <a:spLocks noChangeArrowheads="1"/>
            </p:cNvSpPr>
            <p:nvPr/>
          </p:nvSpPr>
          <p:spPr bwMode="auto">
            <a:xfrm>
              <a:off x="4229845" y="5006791"/>
              <a:ext cx="1648441" cy="528820"/>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4×16 Dekoder</a:t>
              </a:r>
            </a:p>
            <a:p>
              <a:pPr marL="0" marR="0" lvl="0" indent="0" algn="l" defTabSz="914400" rtl="0" eaLnBrk="1" fontAlgn="base" latinLnBrk="0" hangingPunct="1">
                <a:lnSpc>
                  <a:spcPct val="100000"/>
                </a:lnSpc>
                <a:spcBef>
                  <a:spcPct val="0"/>
                </a:spcBef>
                <a:spcAft>
                  <a:spcPts val="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(Düşük anlamlı)  10</a:t>
              </a:r>
              <a:endParaRPr kumimoji="0" lang="tr-TR"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18461" name="Line 29"/>
            <p:cNvSpPr>
              <a:spLocks noChangeShapeType="1"/>
            </p:cNvSpPr>
            <p:nvPr/>
          </p:nvSpPr>
          <p:spPr bwMode="auto">
            <a:xfrm>
              <a:off x="4361001" y="4577124"/>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62" name="Line 30"/>
            <p:cNvSpPr>
              <a:spLocks noChangeShapeType="1"/>
            </p:cNvSpPr>
            <p:nvPr/>
          </p:nvSpPr>
          <p:spPr bwMode="auto">
            <a:xfrm>
              <a:off x="4683575" y="4561870"/>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63" name="Line 31"/>
            <p:cNvSpPr>
              <a:spLocks noChangeShapeType="1"/>
            </p:cNvSpPr>
            <p:nvPr/>
          </p:nvSpPr>
          <p:spPr bwMode="auto">
            <a:xfrm>
              <a:off x="4991970" y="4574582"/>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8464" name="Line 32"/>
            <p:cNvSpPr>
              <a:spLocks noChangeShapeType="1"/>
            </p:cNvSpPr>
            <p:nvPr/>
          </p:nvSpPr>
          <p:spPr bwMode="auto">
            <a:xfrm>
              <a:off x="5311000" y="4574582"/>
              <a:ext cx="0" cy="4194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cxnSp>
          <p:nvCxnSpPr>
            <p:cNvPr id="18465" name="AutoShape 33"/>
            <p:cNvCxnSpPr>
              <a:cxnSpLocks noChangeShapeType="1"/>
            </p:cNvCxnSpPr>
            <p:nvPr/>
          </p:nvCxnSpPr>
          <p:spPr bwMode="auto">
            <a:xfrm>
              <a:off x="3960442" y="5535611"/>
              <a:ext cx="0" cy="195765"/>
            </a:xfrm>
            <a:prstGeom prst="straightConnector1">
              <a:avLst/>
            </a:prstGeom>
            <a:noFill/>
            <a:ln w="9525">
              <a:solidFill>
                <a:srgbClr val="000000"/>
              </a:solidFill>
              <a:round/>
              <a:headEnd/>
              <a:tailEnd type="triangle" w="med" len="med"/>
            </a:ln>
          </p:spPr>
        </p:cxnSp>
        <p:cxnSp>
          <p:nvCxnSpPr>
            <p:cNvPr id="18466" name="AutoShape 34"/>
            <p:cNvCxnSpPr>
              <a:cxnSpLocks noChangeShapeType="1"/>
            </p:cNvCxnSpPr>
            <p:nvPr/>
          </p:nvCxnSpPr>
          <p:spPr bwMode="auto">
            <a:xfrm>
              <a:off x="5731233" y="5535611"/>
              <a:ext cx="0" cy="195765"/>
            </a:xfrm>
            <a:prstGeom prst="straightConnector1">
              <a:avLst/>
            </a:prstGeom>
            <a:noFill/>
            <a:ln w="9525">
              <a:solidFill>
                <a:srgbClr val="000000"/>
              </a:solidFill>
              <a:round/>
              <a:headEnd/>
              <a:tailEnd type="triangle" w="med" len="med"/>
            </a:ln>
          </p:spPr>
        </p:cxnSp>
        <p:sp>
          <p:nvSpPr>
            <p:cNvPr id="18467" name="AutoShape 35"/>
            <p:cNvSpPr>
              <a:spLocks/>
            </p:cNvSpPr>
            <p:nvPr/>
          </p:nvSpPr>
          <p:spPr bwMode="auto">
            <a:xfrm rot="16200000">
              <a:off x="4781875" y="4971877"/>
              <a:ext cx="132122" cy="1775697"/>
            </a:xfrm>
            <a:prstGeom prst="leftBrace">
              <a:avLst>
                <a:gd name="adj1" fmla="val 97804"/>
                <a:gd name="adj2" fmla="val 4928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8468" name="Text Box 36"/>
            <p:cNvSpPr txBox="1">
              <a:spLocks noChangeArrowheads="1"/>
            </p:cNvSpPr>
            <p:nvPr/>
          </p:nvSpPr>
          <p:spPr bwMode="auto">
            <a:xfrm>
              <a:off x="3733939" y="5846588"/>
              <a:ext cx="2286853"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Etkin adresi yola aktaran </a:t>
              </a:r>
              <a:r>
                <a:rPr kumimoji="0" lang="tr-TR" b="0" i="0" u="none" strike="noStrike" cap="none" normalizeH="0" baseline="0" dirty="0" err="1" smtClean="0">
                  <a:ln>
                    <a:noFill/>
                  </a:ln>
                  <a:solidFill>
                    <a:schemeClr val="tx1"/>
                  </a:solidFill>
                  <a:effectLst/>
                  <a:latin typeface="Calibri" pitchFamily="34" charset="0"/>
                </a:rPr>
                <a:t>tri</a:t>
              </a:r>
              <a:r>
                <a:rPr kumimoji="0" lang="tr-TR" b="0" i="0" u="none" strike="noStrike" cap="none" normalizeH="0" baseline="0" dirty="0" smtClean="0">
                  <a:ln>
                    <a:noFill/>
                  </a:ln>
                  <a:solidFill>
                    <a:schemeClr val="tx1"/>
                  </a:solidFill>
                  <a:effectLst/>
                  <a:latin typeface="Calibri" pitchFamily="34" charset="0"/>
                </a:rPr>
                <a:t>-</a:t>
              </a:r>
              <a:r>
                <a:rPr kumimoji="0" lang="tr-TR" b="0" i="0" u="none" strike="noStrike" cap="none" normalizeH="0" baseline="0" dirty="0" err="1" smtClean="0">
                  <a:ln>
                    <a:noFill/>
                  </a:ln>
                  <a:solidFill>
                    <a:schemeClr val="tx1"/>
                  </a:solidFill>
                  <a:effectLst/>
                  <a:latin typeface="Calibri" pitchFamily="34" charset="0"/>
                </a:rPr>
                <a:t>state’lere</a:t>
              </a:r>
              <a:r>
                <a:rPr kumimoji="0" lang="tr-TR" b="0" i="0" u="none" strike="noStrike" cap="none" normalizeH="0" baseline="0" dirty="0" smtClean="0">
                  <a:ln>
                    <a:noFill/>
                  </a:ln>
                  <a:solidFill>
                    <a:schemeClr val="tx1"/>
                  </a:solidFill>
                  <a:effectLst/>
                  <a:latin typeface="Calibri" pitchFamily="34" charset="0"/>
                </a:rPr>
                <a:t> gider</a:t>
              </a:r>
              <a:endParaRPr kumimoji="0" lang="tr-TR" b="0" i="0" u="none" strike="noStrike" cap="none" normalizeH="0" baseline="0" dirty="0" smtClean="0">
                <a:ln>
                  <a:noFill/>
                </a:ln>
                <a:solidFill>
                  <a:schemeClr val="tx1"/>
                </a:solidFill>
                <a:effectLst/>
                <a:latin typeface="Arial" pitchFamily="34" charset="0"/>
              </a:endParaRPr>
            </a:p>
          </p:txBody>
        </p:sp>
      </p:grpSp>
      <p:graphicFrame>
        <p:nvGraphicFramePr>
          <p:cNvPr id="41" name="40 Tablo"/>
          <p:cNvGraphicFramePr>
            <a:graphicFrameLocks noGrp="1"/>
          </p:cNvGraphicFramePr>
          <p:nvPr/>
        </p:nvGraphicFramePr>
        <p:xfrm>
          <a:off x="5708212" y="2570513"/>
          <a:ext cx="2378885" cy="1219200"/>
        </p:xfrm>
        <a:graphic>
          <a:graphicData uri="http://schemas.openxmlformats.org/drawingml/2006/table">
            <a:tbl>
              <a:tblPr/>
              <a:tblGrid>
                <a:gridCol w="1441692"/>
                <a:gridCol w="937193"/>
              </a:tblGrid>
              <a:tr h="0">
                <a:tc>
                  <a:txBody>
                    <a:bodyPr/>
                    <a:lstStyle/>
                    <a:p>
                      <a:pPr algn="l">
                        <a:spcAft>
                          <a:spcPts val="0"/>
                        </a:spcAft>
                      </a:pPr>
                      <a:endParaRPr lang="tr-TR" sz="1600" dirty="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0">
                <a:tc>
                  <a:txBody>
                    <a:bodyPr/>
                    <a:lstStyle/>
                    <a:p>
                      <a:pPr algn="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40h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dirty="0">
                          <a:latin typeface="Calibri"/>
                          <a:ea typeface="Times New Roman"/>
                        </a:rPr>
                        <a:t>         </a:t>
                      </a:r>
                      <a:r>
                        <a:rPr lang="tr-TR" sz="1600" dirty="0" smtClean="0">
                          <a:latin typeface="Calibri"/>
                          <a:ea typeface="Times New Roman"/>
                        </a:rPr>
                        <a:t>   </a:t>
                      </a:r>
                      <a:r>
                        <a:rPr lang="tr-TR" sz="1600" dirty="0">
                          <a:latin typeface="Calibri"/>
                          <a:ea typeface="Times New Roman"/>
                        </a:rPr>
                        <a:t>T2:AR →</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12h</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spcAft>
                          <a:spcPts val="0"/>
                        </a:spcAft>
                      </a:pPr>
                      <a:r>
                        <a:rPr lang="tr-TR" sz="1600" dirty="0">
                          <a:latin typeface="Calibri"/>
                          <a:ea typeface="Times New Roman"/>
                        </a:rPr>
                        <a:t>          </a:t>
                      </a:r>
                      <a:r>
                        <a:rPr lang="tr-TR" sz="1600" dirty="0" smtClean="0">
                          <a:latin typeface="Calibri"/>
                          <a:ea typeface="Times New Roman"/>
                        </a:rPr>
                        <a:t>   T2:PC </a:t>
                      </a:r>
                      <a:r>
                        <a:rPr lang="tr-TR" sz="1600" dirty="0">
                          <a:latin typeface="Calibri"/>
                          <a:ea typeface="Times New Roman"/>
                        </a:rPr>
                        <a:t>→</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tr-TR" sz="1600">
                          <a:latin typeface="Calibri"/>
                          <a:ea typeface="Times New Roman"/>
                        </a:rPr>
                        <a:t>…</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endParaRPr lang="tr-TR" sz="1600">
                        <a:latin typeface="Calibri"/>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endParaRPr lang="tr-TR" sz="1600" dirty="0">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bl>
          </a:graphicData>
        </a:graphic>
      </p:graphicFrame>
      <p:sp>
        <p:nvSpPr>
          <p:cNvPr id="18469" name="Rectangle 37"/>
          <p:cNvSpPr>
            <a:spLocks noChangeArrowheads="1"/>
          </p:cNvSpPr>
          <p:nvPr/>
        </p:nvSpPr>
        <p:spPr bwMode="auto">
          <a:xfrm>
            <a:off x="914392" y="3918805"/>
            <a:ext cx="780208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tr-TR" b="1" i="0" u="none" strike="noStrike" cap="none" normalizeH="0" baseline="0" dirty="0" smtClean="0">
                <a:ln>
                  <a:noFill/>
                </a:ln>
                <a:solidFill>
                  <a:srgbClr val="A50021"/>
                </a:solidFill>
                <a:effectLst/>
                <a:latin typeface="Calibri" pitchFamily="34" charset="0"/>
              </a:rPr>
              <a:t>T3 zamanlama diliminde yapılan </a:t>
            </a:r>
            <a:r>
              <a:rPr kumimoji="0" lang="tr-TR" b="1" i="0" u="none" strike="noStrike" cap="none" normalizeH="0" baseline="0" dirty="0" err="1" smtClean="0">
                <a:ln>
                  <a:noFill/>
                </a:ln>
                <a:solidFill>
                  <a:srgbClr val="A50021"/>
                </a:solidFill>
                <a:effectLst/>
                <a:latin typeface="Calibri" pitchFamily="34" charset="0"/>
              </a:rPr>
              <a:t>mikroişlem</a:t>
            </a:r>
            <a:r>
              <a:rPr kumimoji="0" lang="tr-TR" b="1" i="0" u="none" strike="noStrike" cap="none" normalizeH="0" baseline="0" dirty="0" smtClean="0">
                <a:ln>
                  <a:noFill/>
                </a:ln>
                <a:solidFill>
                  <a:srgbClr val="A50021"/>
                </a:solidFill>
                <a:effectLst/>
                <a:latin typeface="Calibri" pitchFamily="34" charset="0"/>
              </a:rPr>
              <a:t> adımının donanımsal gerçekleştirimi</a:t>
            </a:r>
            <a:endParaRPr kumimoji="0" lang="tr-TR" b="0" i="0" u="none" strike="noStrike" cap="none" normalizeH="0" baseline="0" dirty="0" smtClean="0">
              <a:ln>
                <a:noFill/>
              </a:ln>
              <a:solidFill>
                <a:srgbClr val="A50021"/>
              </a:solidFill>
              <a:effectLst/>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
            </a:r>
            <a:br>
              <a:rPr lang="tr-TR" sz="2400" b="1" dirty="0" smtClean="0"/>
            </a:br>
            <a:r>
              <a:rPr lang="tr-TR" sz="2400" b="1" dirty="0" smtClean="0"/>
              <a:t>Yığın (</a:t>
            </a:r>
            <a:r>
              <a:rPr lang="tr-TR" sz="2400" b="1" dirty="0" err="1" smtClean="0"/>
              <a:t>Stack</a:t>
            </a:r>
            <a:r>
              <a:rPr lang="tr-TR" sz="2400" b="1" dirty="0" smtClean="0"/>
              <a:t>) ve Yığın Göstericisi (</a:t>
            </a:r>
            <a:r>
              <a:rPr lang="tr-TR" sz="2400" b="1" dirty="0" err="1" smtClean="0"/>
              <a:t>Stack</a:t>
            </a:r>
            <a:r>
              <a:rPr lang="tr-TR" sz="2400" b="1" dirty="0" smtClean="0"/>
              <a:t> </a:t>
            </a:r>
            <a:r>
              <a:rPr lang="tr-TR" sz="2400" b="1" dirty="0" err="1" smtClean="0"/>
              <a:t>Pointer</a:t>
            </a:r>
            <a:r>
              <a:rPr lang="tr-TR" sz="2400" b="1" dirty="0" smtClean="0"/>
              <a:t>-SP)</a:t>
            </a:r>
            <a:r>
              <a:rPr lang="tr-TR" dirty="0" smtClean="0"/>
              <a:t/>
            </a:r>
            <a:br>
              <a:rPr lang="tr-TR" dirty="0" smtClean="0"/>
            </a:br>
            <a:endParaRPr lang="tr-TR" dirty="0"/>
          </a:p>
        </p:txBody>
      </p:sp>
      <p:sp>
        <p:nvSpPr>
          <p:cNvPr id="3" name="2 İçerik Yer Tutucusu"/>
          <p:cNvSpPr>
            <a:spLocks noGrp="1"/>
          </p:cNvSpPr>
          <p:nvPr>
            <p:ph idx="1"/>
          </p:nvPr>
        </p:nvSpPr>
        <p:spPr>
          <a:xfrm>
            <a:off x="350900" y="832663"/>
            <a:ext cx="8375650" cy="5078412"/>
          </a:xfrm>
        </p:spPr>
        <p:txBody>
          <a:bodyPr/>
          <a:lstStyle/>
          <a:p>
            <a:pPr marL="0" indent="0" algn="just">
              <a:buNone/>
            </a:pPr>
            <a:r>
              <a:rPr lang="tr-TR" sz="2000" dirty="0" smtClean="0"/>
              <a:t>Herhangi bir dallanma olduğunda PC’nin değeri, alt programdan dönüşte kullanılmak üzere yığına atılmalıdır. Kesme geldiğinde ise PC, IX, AC ve CCR kaydedicilerinin içerikleri yığına kaydedilmeli ve kesme programı işletildikten sonra da bu değerler yığından alınarak ilgili kaydedicilere geri yüklenmelidir </a:t>
            </a:r>
          </a:p>
          <a:p>
            <a:pPr marL="0" indent="0" algn="just">
              <a:buNone/>
            </a:pPr>
            <a:endParaRPr lang="tr-TR" sz="1000" dirty="0" smtClean="0"/>
          </a:p>
          <a:p>
            <a:pPr marL="0" indent="0" algn="just">
              <a:buNone/>
            </a:pPr>
            <a:r>
              <a:rPr lang="tr-TR" sz="2000" dirty="0" smtClean="0"/>
              <a:t>Bu işlem için, hafızada ilk olarak bir yığın bölgesi belirlenir. SP ise verinin koyulacağı adresi gösterir. Veri, yığına eklendikçe </a:t>
            </a:r>
            <a:r>
              <a:rPr lang="tr-TR" sz="2000" dirty="0" err="1" smtClean="0"/>
              <a:t>SP’nin</a:t>
            </a:r>
            <a:r>
              <a:rPr lang="tr-TR" sz="2000" dirty="0" smtClean="0"/>
              <a:t> değeri 1 azaltılır. Benzer şekilde yığından veri alındıkça da 1 arttırılır.  Yani temel bilgisayar sistemimizde kullanılan yığın türü </a:t>
            </a:r>
            <a:r>
              <a:rPr lang="tr-TR" sz="2000" dirty="0" err="1" smtClean="0"/>
              <a:t>LIFO’dur</a:t>
            </a:r>
            <a:r>
              <a:rPr lang="tr-TR" sz="2000" dirty="0" smtClean="0"/>
              <a:t> (</a:t>
            </a:r>
            <a:r>
              <a:rPr lang="tr-TR" sz="2000" dirty="0" err="1" smtClean="0"/>
              <a:t>Last</a:t>
            </a:r>
            <a:r>
              <a:rPr lang="tr-TR" sz="2000" dirty="0" smtClean="0"/>
              <a:t>-</a:t>
            </a:r>
            <a:r>
              <a:rPr lang="tr-TR" sz="2000" dirty="0" err="1" smtClean="0"/>
              <a:t>In</a:t>
            </a:r>
            <a:r>
              <a:rPr lang="tr-TR" sz="2000" dirty="0" smtClean="0"/>
              <a:t> </a:t>
            </a:r>
            <a:r>
              <a:rPr lang="tr-TR" sz="2000" dirty="0" err="1" smtClean="0"/>
              <a:t>First</a:t>
            </a:r>
            <a:r>
              <a:rPr lang="tr-TR" sz="2000" dirty="0" smtClean="0"/>
              <a:t>-</a:t>
            </a:r>
            <a:r>
              <a:rPr lang="tr-TR" sz="2000" dirty="0" err="1" smtClean="0"/>
              <a:t>Out</a:t>
            </a:r>
            <a:r>
              <a:rPr lang="tr-TR" sz="2000" dirty="0" smtClean="0"/>
              <a:t>).</a:t>
            </a:r>
          </a:p>
          <a:p>
            <a:pPr>
              <a:buNone/>
            </a:pPr>
            <a:endParaRPr lang="tr-TR" sz="1000" dirty="0" smtClean="0"/>
          </a:p>
          <a:p>
            <a:pPr marL="0" indent="0" algn="just">
              <a:buNone/>
            </a:pPr>
            <a:r>
              <a:rPr lang="tr-TR" sz="2000" dirty="0" smtClean="0"/>
              <a:t>Yüksek seviyeli programların derleyicileri, yerel ve global değişkenleri tutmak için yığını kullanabilirler. Temel bilgisayar sistemimizde bu işleri yerine getirebilmek için PSH (yığına koyma) ve PUL (yığından alma) komutları vardır. Bir de matematiksel işlemlerde,  işlem önceliğinin temini için kullanılmaktadır.</a:t>
            </a:r>
          </a:p>
          <a:p>
            <a:pPr>
              <a:buNone/>
            </a:pPr>
            <a:endParaRPr lang="tr-TR" sz="1000" dirty="0" smtClean="0"/>
          </a:p>
          <a:p>
            <a:pPr>
              <a:buNone/>
            </a:pPr>
            <a:r>
              <a:rPr lang="tr-TR" sz="2000" dirty="0" smtClean="0"/>
              <a:t>Özetle yığın, özellikle çok sayıda alt programa dallanma olanağı sunar.</a:t>
            </a:r>
          </a:p>
          <a:p>
            <a:pPr marL="0" indent="0" algn="just">
              <a:buNone/>
            </a:pPr>
            <a:endParaRPr lang="tr-TR" sz="2000" dirty="0" smtClean="0"/>
          </a:p>
          <a:p>
            <a:pPr>
              <a:buNone/>
            </a:pPr>
            <a:endParaRPr lang="tr-TR"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5354</TotalTime>
  <Words>1535</Words>
  <Application>Microsoft Office PowerPoint</Application>
  <PresentationFormat>Ekran Gösterisi (4:3)</PresentationFormat>
  <Paragraphs>220</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overview</vt:lpstr>
      <vt:lpstr>  Bölüm 5. Komut SETİ Mİmarİsİ  </vt:lpstr>
      <vt:lpstr>Göreceli ve İndis Adresleme Modları için  Adres Hesaplama Birimi</vt:lpstr>
      <vt:lpstr>Göreceli ve İndis Adresleme Modları için  Adres Hesaplama Birimi</vt:lpstr>
      <vt:lpstr>Göreceli ve İndis Adresleme Modları için  Adres Hesaplama Birimi</vt:lpstr>
      <vt:lpstr>Etkin Adresin Hesabı</vt:lpstr>
      <vt:lpstr>Etkin Adresin Hesabı</vt:lpstr>
      <vt:lpstr>Etkin Adres Hesaplama Biriminin Donanımsal Yapısı</vt:lpstr>
      <vt:lpstr>Örnek: İndis moda sahip ADD komutunun işlem adımları</vt:lpstr>
      <vt:lpstr> Yığın (Stack) ve Yığın Göstericisi (Stack Pointer-SP) </vt:lpstr>
      <vt:lpstr>Yığınla İlgili Komutlar</vt:lpstr>
      <vt:lpstr>Yığınla İlgili Komutlar</vt:lpstr>
      <vt:lpstr>Yığınla İlgili Komutlar</vt:lpstr>
      <vt:lpstr>Yığınla İlgili Komutlar</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208</cp:revision>
  <cp:lastPrinted>2001-01-30T20:22:47Z</cp:lastPrinted>
  <dcterms:created xsi:type="dcterms:W3CDTF">1999-07-07T12:46:17Z</dcterms:created>
  <dcterms:modified xsi:type="dcterms:W3CDTF">2010-04-18T21:31:40Z</dcterms:modified>
</cp:coreProperties>
</file>